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2918400" cy="43891200"/>
  <p:notesSz cx="7010400" cy="929640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3824" userDrawn="1">
          <p15:clr>
            <a:srgbClr val="A4A3A4"/>
          </p15:clr>
        </p15:guide>
        <p15:guide id="2" orient="horz" pos="26928">
          <p15:clr>
            <a:srgbClr val="A4A3A4"/>
          </p15:clr>
        </p15:guide>
        <p15:guide id="3" pos="10368">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6600FF"/>
    <a:srgbClr val="BC8F00"/>
    <a:srgbClr val="993300"/>
    <a:srgbClr val="FF0000"/>
    <a:srgbClr val="C0C0C0"/>
    <a:srgbClr val="0000FF"/>
    <a:srgbClr val="0046D2"/>
    <a:srgbClr val="336699"/>
    <a:srgbClr val="A7C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25" autoAdjust="0"/>
    <p:restoredTop sz="96843" autoAdjust="0"/>
  </p:normalViewPr>
  <p:slideViewPr>
    <p:cSldViewPr snapToGrid="0">
      <p:cViewPr varScale="1">
        <p:scale>
          <a:sx n="14" d="100"/>
          <a:sy n="14" d="100"/>
        </p:scale>
        <p:origin x="2885" y="106"/>
      </p:cViewPr>
      <p:guideLst>
        <p:guide orient="horz" pos="13824"/>
        <p:guide orient="horz" pos="26928"/>
        <p:guide pos="10368"/>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98" d="100"/>
          <a:sy n="98" d="100"/>
        </p:scale>
        <p:origin x="354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B7550D02-56BC-45B9-A33E-E500672FD169}" type="datetimeFigureOut">
              <a:rPr lang="en-US" smtClean="0"/>
              <a:t>9/7/2021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557481D2-4449-4CF4-A71B-62304FF3263C}" type="slidenum">
              <a:rPr lang="en-US" smtClean="0"/>
              <a:t>‹#›</a:t>
            </a:fld>
            <a:endParaRPr lang="en-US"/>
          </a:p>
        </p:txBody>
      </p:sp>
    </p:spTree>
    <p:extLst>
      <p:ext uri="{BB962C8B-B14F-4D97-AF65-F5344CB8AC3E}">
        <p14:creationId xmlns:p14="http://schemas.microsoft.com/office/powerpoint/2010/main" val="135415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1" cy="464821"/>
          </a:xfrm>
          <a:prstGeom prst="rect">
            <a:avLst/>
          </a:prstGeom>
          <a:noFill/>
          <a:ln w="9525">
            <a:noFill/>
            <a:miter lim="800000"/>
            <a:headEnd/>
            <a:tailEnd/>
          </a:ln>
          <a:effectLst/>
        </p:spPr>
        <p:txBody>
          <a:bodyPr vert="horz" wrap="square" lIns="93452" tIns="46726" rIns="93452" bIns="46726"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970902" y="0"/>
            <a:ext cx="3037841" cy="464821"/>
          </a:xfrm>
          <a:prstGeom prst="rect">
            <a:avLst/>
          </a:prstGeom>
          <a:noFill/>
          <a:ln w="9525">
            <a:noFill/>
            <a:miter lim="800000"/>
            <a:headEnd/>
            <a:tailEnd/>
          </a:ln>
          <a:effectLst/>
        </p:spPr>
        <p:txBody>
          <a:bodyPr vert="horz" wrap="square" lIns="93452" tIns="46726" rIns="93452" bIns="46726"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2198688" y="696913"/>
            <a:ext cx="2614612"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041" y="4416589"/>
            <a:ext cx="5608320" cy="4183379"/>
          </a:xfrm>
          <a:prstGeom prst="rect">
            <a:avLst/>
          </a:prstGeom>
          <a:noFill/>
          <a:ln w="9525">
            <a:noFill/>
            <a:miter lim="800000"/>
            <a:headEnd/>
            <a:tailEnd/>
          </a:ln>
          <a:effectLst/>
        </p:spPr>
        <p:txBody>
          <a:bodyPr vert="horz" wrap="square" lIns="93452" tIns="46726" rIns="93452" bIns="467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29983"/>
            <a:ext cx="3037841" cy="464821"/>
          </a:xfrm>
          <a:prstGeom prst="rect">
            <a:avLst/>
          </a:prstGeom>
          <a:noFill/>
          <a:ln w="9525">
            <a:noFill/>
            <a:miter lim="800000"/>
            <a:headEnd/>
            <a:tailEnd/>
          </a:ln>
          <a:effectLst/>
        </p:spPr>
        <p:txBody>
          <a:bodyPr vert="horz" wrap="square" lIns="93452" tIns="46726" rIns="93452" bIns="46726"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970902" y="8829983"/>
            <a:ext cx="3037841" cy="464821"/>
          </a:xfrm>
          <a:prstGeom prst="rect">
            <a:avLst/>
          </a:prstGeom>
          <a:noFill/>
          <a:ln w="9525">
            <a:noFill/>
            <a:miter lim="800000"/>
            <a:headEnd/>
            <a:tailEnd/>
          </a:ln>
          <a:effectLst/>
        </p:spPr>
        <p:txBody>
          <a:bodyPr vert="horz" wrap="square" lIns="93452" tIns="46726" rIns="93452" bIns="46726" numCol="1" anchor="b" anchorCtr="0" compatLnSpc="1">
            <a:prstTxWarp prst="textNoShape">
              <a:avLst/>
            </a:prstTxWarp>
          </a:bodyPr>
          <a:lstStyle>
            <a:lvl1pPr algn="r">
              <a:defRPr sz="1200"/>
            </a:lvl1pPr>
          </a:lstStyle>
          <a:p>
            <a:fld id="{A645BAB7-E9F9-435A-B8BD-F70ADBBCBAF6}" type="slidenum">
              <a:rPr lang="en-US"/>
              <a:pPr/>
              <a:t>‹#›</a:t>
            </a:fld>
            <a:endParaRPr lang="en-US"/>
          </a:p>
        </p:txBody>
      </p:sp>
    </p:spTree>
    <p:extLst>
      <p:ext uri="{BB962C8B-B14F-4D97-AF65-F5344CB8AC3E}">
        <p14:creationId xmlns:p14="http://schemas.microsoft.com/office/powerpoint/2010/main" val="11934743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2C7B9C-DA46-4FE0-B590-97F24EE1DB0E}"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4904006" y="4321538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9045793" y="43138551"/>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6FDC70A7-D2F1-4488-9AB9-7757FFE6E9FF}"/>
              </a:ext>
            </a:extLst>
          </p:cNvPr>
          <p:cNvSpPr txBox="1"/>
          <p:nvPr userDrawn="1"/>
        </p:nvSpPr>
        <p:spPr>
          <a:xfrm>
            <a:off x="152180" y="43781455"/>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mailto:catalica@uos.ac.kr" TargetMode="External"/><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ti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bwMode="auto">
          <a:xfrm>
            <a:off x="-13138" y="620110"/>
            <a:ext cx="32918400" cy="274320"/>
          </a:xfrm>
          <a:prstGeom prst="rect">
            <a:avLst/>
          </a:prstGeom>
          <a:solidFill>
            <a:srgbClr val="0046D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smtClean="0">
              <a:ln>
                <a:noFill/>
              </a:ln>
              <a:solidFill>
                <a:schemeClr val="tx1"/>
              </a:solidFill>
              <a:effectLst/>
              <a:latin typeface="Arial" charset="0"/>
            </a:endParaRPr>
          </a:p>
        </p:txBody>
      </p:sp>
      <p:sp>
        <p:nvSpPr>
          <p:cNvPr id="22" name="Rounded Rectangle 21"/>
          <p:cNvSpPr/>
          <p:nvPr/>
        </p:nvSpPr>
        <p:spPr bwMode="auto">
          <a:xfrm>
            <a:off x="160420" y="1187670"/>
            <a:ext cx="32221952" cy="5140942"/>
          </a:xfrm>
          <a:prstGeom prst="roundRect">
            <a:avLst/>
          </a:prstGeom>
          <a:no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a:lnSpc>
                <a:spcPct val="150000"/>
              </a:lnSpc>
            </a:pPr>
            <a:r>
              <a:rPr lang="en-US" sz="4400" b="1" dirty="0">
                <a:solidFill>
                  <a:srgbClr val="C00000"/>
                </a:solidFill>
                <a:latin typeface="+mn-lt"/>
              </a:rPr>
              <a:t>ENHANCEMENT OF BTEX IN ex-situ CATALYTIC UPGRADING OF BIOMASS PYROLYSIS VAPORS ON </a:t>
            </a:r>
            <a:endParaRPr lang="en-US" sz="4400" b="1" dirty="0" smtClean="0">
              <a:solidFill>
                <a:srgbClr val="C00000"/>
              </a:solidFill>
              <a:latin typeface="+mn-lt"/>
            </a:endParaRPr>
          </a:p>
          <a:p>
            <a:pPr>
              <a:lnSpc>
                <a:spcPct val="150000"/>
              </a:lnSpc>
            </a:pPr>
            <a:r>
              <a:rPr lang="en-US" sz="4400" b="1" dirty="0" smtClean="0">
                <a:solidFill>
                  <a:srgbClr val="C00000"/>
                </a:solidFill>
                <a:latin typeface="+mn-lt"/>
              </a:rPr>
              <a:t>METAL </a:t>
            </a:r>
            <a:r>
              <a:rPr lang="en-US" sz="4400" b="1" dirty="0">
                <a:solidFill>
                  <a:srgbClr val="C00000"/>
                </a:solidFill>
                <a:latin typeface="+mn-lt"/>
              </a:rPr>
              <a:t>LOADED HZSM-5 CATALYST UNDER METHANE </a:t>
            </a:r>
            <a:r>
              <a:rPr lang="en-US" sz="4400" b="1" dirty="0" smtClean="0">
                <a:solidFill>
                  <a:srgbClr val="C00000"/>
                </a:solidFill>
                <a:latin typeface="+mn-lt"/>
              </a:rPr>
              <a:t>ENVIRONMENT</a:t>
            </a:r>
          </a:p>
          <a:p>
            <a:pPr>
              <a:lnSpc>
                <a:spcPct val="150000"/>
              </a:lnSpc>
            </a:pPr>
            <a:r>
              <a:rPr lang="en-US" sz="4800" b="1" dirty="0" smtClean="0">
                <a:solidFill>
                  <a:srgbClr val="000066"/>
                </a:solidFill>
                <a:latin typeface="+mn-lt"/>
              </a:rPr>
              <a:t>Young-Kwon </a:t>
            </a:r>
            <a:r>
              <a:rPr lang="en-US" sz="4800" b="1" dirty="0" smtClean="0">
                <a:solidFill>
                  <a:srgbClr val="000066"/>
                </a:solidFill>
                <a:latin typeface="+mn-lt"/>
              </a:rPr>
              <a:t>Park*</a:t>
            </a:r>
          </a:p>
          <a:p>
            <a:pPr>
              <a:lnSpc>
                <a:spcPct val="150000"/>
              </a:lnSpc>
            </a:pPr>
            <a:r>
              <a:rPr lang="en-US" sz="4800" dirty="0" smtClean="0">
                <a:solidFill>
                  <a:srgbClr val="6600FF"/>
                </a:solidFill>
                <a:latin typeface="+mn-lt"/>
              </a:rPr>
              <a:t>University </a:t>
            </a:r>
            <a:r>
              <a:rPr lang="en-US" sz="4800" dirty="0">
                <a:solidFill>
                  <a:srgbClr val="6600FF"/>
                </a:solidFill>
                <a:latin typeface="+mn-lt"/>
              </a:rPr>
              <a:t>of Seoul, </a:t>
            </a:r>
            <a:r>
              <a:rPr lang="en-US" sz="4800" dirty="0" smtClean="0">
                <a:solidFill>
                  <a:srgbClr val="6600FF"/>
                </a:solidFill>
                <a:latin typeface="+mn-lt"/>
              </a:rPr>
              <a:t>Seoul</a:t>
            </a:r>
            <a:r>
              <a:rPr lang="en-US" sz="4800" dirty="0">
                <a:solidFill>
                  <a:srgbClr val="6600FF"/>
                </a:solidFill>
                <a:latin typeface="+mn-lt"/>
              </a:rPr>
              <a:t>, Republic of </a:t>
            </a:r>
            <a:r>
              <a:rPr lang="en-US" sz="4800" dirty="0" smtClean="0">
                <a:solidFill>
                  <a:srgbClr val="6600FF"/>
                </a:solidFill>
                <a:latin typeface="+mn-lt"/>
              </a:rPr>
              <a:t>Korea, </a:t>
            </a:r>
          </a:p>
          <a:p>
            <a:pPr lvl="0"/>
            <a:r>
              <a:rPr lang="en-US" sz="4800" dirty="0" smtClean="0">
                <a:solidFill>
                  <a:srgbClr val="000066"/>
                </a:solidFill>
                <a:latin typeface="+mn-lt"/>
              </a:rPr>
              <a:t>email: </a:t>
            </a:r>
            <a:r>
              <a:rPr lang="en-US" sz="4800" u="sng" dirty="0" smtClean="0">
                <a:solidFill>
                  <a:srgbClr val="000066"/>
                </a:solidFill>
                <a:latin typeface="+mn-lt"/>
                <a:hlinkClick r:id="rId3"/>
              </a:rPr>
              <a:t>catalica@uos.ac.kr</a:t>
            </a:r>
            <a:endParaRPr lang="en-US" sz="4800" u="sng" dirty="0">
              <a:solidFill>
                <a:srgbClr val="000066"/>
              </a:solidFill>
              <a:latin typeface="+mn-lt"/>
            </a:endParaRPr>
          </a:p>
        </p:txBody>
      </p:sp>
      <p:sp>
        <p:nvSpPr>
          <p:cNvPr id="24" name="Rectangle 23"/>
          <p:cNvSpPr/>
          <p:nvPr/>
        </p:nvSpPr>
        <p:spPr>
          <a:xfrm>
            <a:off x="612452" y="6609358"/>
            <a:ext cx="31509834" cy="3970318"/>
          </a:xfrm>
          <a:prstGeom prst="rect">
            <a:avLst/>
          </a:prstGeom>
          <a:ln>
            <a:solidFill>
              <a:srgbClr val="0046D2"/>
            </a:solidFill>
            <a:prstDash val="sysDot"/>
          </a:ln>
        </p:spPr>
        <p:txBody>
          <a:bodyPr wrap="square">
            <a:spAutoFit/>
          </a:bodyPr>
          <a:lstStyle/>
          <a:p>
            <a:pPr algn="just">
              <a:lnSpc>
                <a:spcPct val="150000"/>
              </a:lnSpc>
            </a:pPr>
            <a:r>
              <a:rPr lang="en-US" sz="2800" dirty="0" smtClean="0">
                <a:latin typeface="+mn-lt"/>
              </a:rPr>
              <a:t>	The </a:t>
            </a:r>
            <a:r>
              <a:rPr lang="en-US" sz="2800" dirty="0">
                <a:latin typeface="+mn-lt"/>
              </a:rPr>
              <a:t>present study examined the effects of the pyrolysis environment on BTEX (benzene, toluene, ethylbenzene, and xylenes) production in the catalytic upgrading of yellow poplar pyrolysis vapors. Three different gas environments, N</a:t>
            </a:r>
            <a:r>
              <a:rPr lang="en-US" sz="2800" baseline="-25000" dirty="0">
                <a:latin typeface="+mn-lt"/>
              </a:rPr>
              <a:t>2</a:t>
            </a:r>
            <a:r>
              <a:rPr lang="en-US" sz="2800" dirty="0">
                <a:latin typeface="+mn-lt"/>
              </a:rPr>
              <a:t>, CH</a:t>
            </a:r>
            <a:r>
              <a:rPr lang="en-US" sz="2800" baseline="-25000" dirty="0">
                <a:latin typeface="+mn-lt"/>
              </a:rPr>
              <a:t>4</a:t>
            </a:r>
            <a:r>
              <a:rPr lang="en-US" sz="2800" dirty="0">
                <a:latin typeface="+mn-lt"/>
              </a:rPr>
              <a:t>, and pre-decomposed CH</a:t>
            </a:r>
            <a:r>
              <a:rPr lang="en-US" sz="2800" baseline="-25000" dirty="0">
                <a:latin typeface="+mn-lt"/>
              </a:rPr>
              <a:t>4</a:t>
            </a:r>
            <a:r>
              <a:rPr lang="en-US" sz="2800" dirty="0">
                <a:latin typeface="+mn-lt"/>
              </a:rPr>
              <a:t> stream (10 wt%-Ni/5 wt%-La</a:t>
            </a:r>
            <a:r>
              <a:rPr lang="en-US" sz="2800" baseline="-25000" dirty="0">
                <a:latin typeface="+mn-lt"/>
              </a:rPr>
              <a:t>2</a:t>
            </a:r>
            <a:r>
              <a:rPr lang="en-US" sz="2800" dirty="0">
                <a:latin typeface="+mn-lt"/>
              </a:rPr>
              <a:t>O</a:t>
            </a:r>
            <a:r>
              <a:rPr lang="en-US" sz="2800" baseline="-25000" dirty="0">
                <a:latin typeface="+mn-lt"/>
              </a:rPr>
              <a:t>3</a:t>
            </a:r>
            <a:r>
              <a:rPr lang="en-US" sz="2800" dirty="0">
                <a:latin typeface="+mn-lt"/>
              </a:rPr>
              <a:t>-5 wt% CeO</a:t>
            </a:r>
            <a:r>
              <a:rPr lang="en-US" sz="2800" baseline="-25000" dirty="0">
                <a:latin typeface="+mn-lt"/>
              </a:rPr>
              <a:t>2</a:t>
            </a:r>
            <a:r>
              <a:rPr lang="en-US" sz="2800" dirty="0">
                <a:latin typeface="+mn-lt"/>
              </a:rPr>
              <a:t>-Al</a:t>
            </a:r>
            <a:r>
              <a:rPr lang="en-US" sz="2800" baseline="-25000" dirty="0">
                <a:latin typeface="+mn-lt"/>
              </a:rPr>
              <a:t>2</a:t>
            </a:r>
            <a:r>
              <a:rPr lang="en-US" sz="2800" dirty="0">
                <a:latin typeface="+mn-lt"/>
              </a:rPr>
              <a:t>O</a:t>
            </a:r>
            <a:r>
              <a:rPr lang="en-US" sz="2800" baseline="-25000" dirty="0">
                <a:latin typeface="+mn-lt"/>
              </a:rPr>
              <a:t>3</a:t>
            </a:r>
            <a:r>
              <a:rPr lang="en-US" sz="2800" dirty="0">
                <a:latin typeface="+mn-lt"/>
              </a:rPr>
              <a:t>), which is a mixture of H</a:t>
            </a:r>
            <a:r>
              <a:rPr lang="en-US" sz="2800" baseline="-25000" dirty="0">
                <a:latin typeface="+mn-lt"/>
              </a:rPr>
              <a:t>2</a:t>
            </a:r>
            <a:r>
              <a:rPr lang="en-US" sz="2800" dirty="0">
                <a:latin typeface="+mn-lt"/>
              </a:rPr>
              <a:t> (55.62%) and CH</a:t>
            </a:r>
            <a:r>
              <a:rPr lang="en-US" sz="2800" baseline="-25000" dirty="0">
                <a:latin typeface="+mn-lt"/>
              </a:rPr>
              <a:t>4</a:t>
            </a:r>
            <a:r>
              <a:rPr lang="en-US" sz="2800" dirty="0">
                <a:latin typeface="+mn-lt"/>
              </a:rPr>
              <a:t>, were studied using two types of zeolite catalysts, HZSM-5, and 1 wt% Ga/HZSM-5. The BTEX yields were enhanced linearly in the order N</a:t>
            </a:r>
            <a:r>
              <a:rPr lang="en-US" sz="2800" baseline="-25000" dirty="0">
                <a:latin typeface="+mn-lt"/>
              </a:rPr>
              <a:t>2</a:t>
            </a:r>
            <a:r>
              <a:rPr lang="en-US" sz="2800" dirty="0">
                <a:latin typeface="+mn-lt"/>
              </a:rPr>
              <a:t> &lt; CH</a:t>
            </a:r>
            <a:r>
              <a:rPr lang="en-US" sz="2800" baseline="-25000" dirty="0">
                <a:latin typeface="+mn-lt"/>
              </a:rPr>
              <a:t>4</a:t>
            </a:r>
            <a:r>
              <a:rPr lang="en-US" sz="2800" dirty="0">
                <a:latin typeface="+mn-lt"/>
              </a:rPr>
              <a:t> &lt; CH</a:t>
            </a:r>
            <a:r>
              <a:rPr lang="en-US" sz="2800" baseline="-25000" dirty="0">
                <a:latin typeface="+mn-lt"/>
              </a:rPr>
              <a:t>4</a:t>
            </a:r>
            <a:r>
              <a:rPr lang="en-US" sz="2800" dirty="0">
                <a:latin typeface="+mn-lt"/>
              </a:rPr>
              <a:t> ex-situ decomposition. The highest BTEX yield of 9.58 wt% was obtained under the CH</a:t>
            </a:r>
            <a:r>
              <a:rPr lang="en-US" sz="2800" baseline="-25000" dirty="0">
                <a:latin typeface="+mn-lt"/>
              </a:rPr>
              <a:t>4</a:t>
            </a:r>
            <a:r>
              <a:rPr lang="en-US" sz="2800" dirty="0">
                <a:latin typeface="+mn-lt"/>
              </a:rPr>
              <a:t> ex-situ decomposition environment over 1 wt% Ga/HZSM-5. The methane and hydrocarbons derived from biomass were activated on highly dispersed (GaO)</a:t>
            </a:r>
            <a:r>
              <a:rPr lang="en-US" sz="2800" baseline="30000" dirty="0">
                <a:latin typeface="+mn-lt"/>
              </a:rPr>
              <a:t>+</a:t>
            </a:r>
            <a:r>
              <a:rPr lang="en-US" sz="2800" dirty="0">
                <a:latin typeface="+mn-lt"/>
              </a:rPr>
              <a:t> sites and transformed smoothly to BTEX by aromatization on the </a:t>
            </a:r>
            <a:r>
              <a:rPr lang="en-US" sz="2800" dirty="0" smtClean="0">
                <a:latin typeface="+mn-lt"/>
              </a:rPr>
              <a:t>Bronsted </a:t>
            </a:r>
            <a:r>
              <a:rPr lang="en-US" sz="2800" dirty="0">
                <a:latin typeface="+mn-lt"/>
              </a:rPr>
              <a:t>acid sites of Ga/HZSM-5. The hydrogen produced from methane decomposition also assisted in aromatics production through the hydrodeoxygenation of methoxyphenols, guaiacols and catechols.</a:t>
            </a:r>
            <a:endParaRPr lang="en-US" sz="2800" dirty="0" smtClean="0">
              <a:latin typeface="+mn-lt"/>
            </a:endParaRPr>
          </a:p>
          <a:p>
            <a:pPr algn="just">
              <a:lnSpc>
                <a:spcPct val="150000"/>
              </a:lnSpc>
            </a:pPr>
            <a:r>
              <a:rPr lang="en-US" sz="2800" b="1" dirty="0" smtClean="0">
                <a:latin typeface="+mn-lt"/>
              </a:rPr>
              <a:t>Key words</a:t>
            </a:r>
            <a:r>
              <a:rPr lang="en-US" sz="2800" dirty="0" smtClean="0">
                <a:latin typeface="+mn-lt"/>
              </a:rPr>
              <a:t>: Pyrolysis of yellow poplar,  Bio-oil, dry-reforming </a:t>
            </a:r>
            <a:endParaRPr lang="en-US" sz="2800" baseline="-25000" dirty="0">
              <a:latin typeface="+mn-lt"/>
            </a:endParaRPr>
          </a:p>
        </p:txBody>
      </p:sp>
      <p:sp>
        <p:nvSpPr>
          <p:cNvPr id="25" name="TextBox 24"/>
          <p:cNvSpPr txBox="1"/>
          <p:nvPr/>
        </p:nvSpPr>
        <p:spPr>
          <a:xfrm>
            <a:off x="826213" y="11086391"/>
            <a:ext cx="15353708" cy="8679299"/>
          </a:xfrm>
          <a:prstGeom prst="rect">
            <a:avLst/>
          </a:prstGeom>
          <a:noFill/>
        </p:spPr>
        <p:txBody>
          <a:bodyPr wrap="square" rtlCol="0">
            <a:spAutoFit/>
          </a:bodyPr>
          <a:lstStyle/>
          <a:p>
            <a:pPr algn="l"/>
            <a:r>
              <a:rPr lang="en-US" sz="4800" b="1" dirty="0" smtClean="0">
                <a:latin typeface="+mn-lt"/>
              </a:rPr>
              <a:t>Introduction:</a:t>
            </a:r>
          </a:p>
          <a:p>
            <a:pPr algn="just">
              <a:lnSpc>
                <a:spcPct val="150000"/>
              </a:lnSpc>
            </a:pPr>
            <a:r>
              <a:rPr lang="en-US" sz="3200" dirty="0" smtClean="0">
                <a:latin typeface="+mn-lt"/>
              </a:rPr>
              <a:t>	</a:t>
            </a:r>
            <a:r>
              <a:rPr lang="en-US" sz="2800" dirty="0" smtClean="0">
                <a:latin typeface="+mn-lt"/>
              </a:rPr>
              <a:t>In the properties of bio oil is very poor can it application were limited to few application such as a fuel in boiler. SO far hydrodeoxygenation (HDO) and zeolite cracking rigorously studied, but till today these technology limited to academic studies because of HDO requires the high pressure (4-25 MPa)  and consumes the high purity hydrogen. On the other hand the zeolite has deactivation due to coke formation.  The deactivation of zeolite catalysts  can be suppressed by applying the metal  loading and co-pyrolysis of biomass wit the hydrogen rich molecules such as CH</a:t>
            </a:r>
            <a:r>
              <a:rPr lang="en-US" sz="2800" baseline="-25000" dirty="0" smtClean="0">
                <a:latin typeface="+mn-lt"/>
              </a:rPr>
              <a:t>4</a:t>
            </a:r>
            <a:r>
              <a:rPr lang="en-US" sz="2800" dirty="0" smtClean="0">
                <a:latin typeface="+mn-lt"/>
              </a:rPr>
              <a:t>  a abundant component of natural gas. Additionally methyl or ethyl and hydrogen radicals </a:t>
            </a:r>
            <a:r>
              <a:rPr lang="en-US" sz="2800" dirty="0">
                <a:latin typeface="+mn-lt"/>
              </a:rPr>
              <a:t>f</a:t>
            </a:r>
            <a:r>
              <a:rPr lang="en-US" sz="2800" dirty="0" smtClean="0">
                <a:latin typeface="+mn-lt"/>
              </a:rPr>
              <a:t>rom </a:t>
            </a:r>
            <a:r>
              <a:rPr lang="en-US" sz="2800" dirty="0">
                <a:latin typeface="+mn-lt"/>
              </a:rPr>
              <a:t>methane pyrolysis can be reacted with biomass-derived pyrolyzates, </a:t>
            </a:r>
            <a:r>
              <a:rPr lang="en-US" sz="2800" dirty="0" smtClean="0">
                <a:latin typeface="+mn-lt"/>
              </a:rPr>
              <a:t>such </a:t>
            </a:r>
            <a:r>
              <a:rPr lang="en-US" sz="2800" dirty="0">
                <a:latin typeface="+mn-lt"/>
              </a:rPr>
              <a:t>as furans, </a:t>
            </a:r>
            <a:r>
              <a:rPr lang="en-US" sz="2800" dirty="0" smtClean="0">
                <a:latin typeface="+mn-lt"/>
              </a:rPr>
              <a:t>and </a:t>
            </a:r>
            <a:r>
              <a:rPr lang="en-US" sz="2800" dirty="0">
                <a:latin typeface="+mn-lt"/>
              </a:rPr>
              <a:t>produce </a:t>
            </a:r>
            <a:r>
              <a:rPr lang="en-US" sz="2800" dirty="0" smtClean="0">
                <a:latin typeface="+mn-lt"/>
              </a:rPr>
              <a:t>monoaromatics benzene toluene, ethyl benzene and xylenes(BTEX) via </a:t>
            </a:r>
            <a:r>
              <a:rPr lang="en-US" sz="2800" dirty="0">
                <a:latin typeface="+mn-lt"/>
              </a:rPr>
              <a:t>the Diels-Alder </a:t>
            </a:r>
            <a:r>
              <a:rPr lang="en-US" sz="2800" dirty="0" smtClean="0">
                <a:latin typeface="+mn-lt"/>
              </a:rPr>
              <a:t>reaction. </a:t>
            </a:r>
          </a:p>
          <a:p>
            <a:pPr algn="just">
              <a:lnSpc>
                <a:spcPct val="150000"/>
              </a:lnSpc>
            </a:pPr>
            <a:r>
              <a:rPr lang="en-US" sz="2800" dirty="0" smtClean="0">
                <a:latin typeface="+mn-lt"/>
              </a:rPr>
              <a:t>	This </a:t>
            </a:r>
            <a:r>
              <a:rPr lang="en-US" sz="2800" dirty="0">
                <a:latin typeface="+mn-lt"/>
              </a:rPr>
              <a:t>study examined the effects of the reaction environment on the ex-situ catalytic upgrading of yellow poplar pyrolyzates to improve the BTEX yield under atmospheric </a:t>
            </a:r>
            <a:r>
              <a:rPr lang="en-US" sz="2800" dirty="0" smtClean="0">
                <a:latin typeface="+mn-lt"/>
              </a:rPr>
              <a:t>pressure using HZSM-5 and Ga loaded HZSM-5 catalysts by ex-situ upgrading process. </a:t>
            </a:r>
            <a:r>
              <a:rPr lang="en-US" sz="2800" dirty="0">
                <a:latin typeface="+mn-lt"/>
              </a:rPr>
              <a:t>	</a:t>
            </a:r>
            <a:endParaRPr lang="en-US" sz="2800" dirty="0" smtClean="0">
              <a:latin typeface="+mn-lt"/>
            </a:endParaRPr>
          </a:p>
        </p:txBody>
      </p:sp>
      <p:sp>
        <p:nvSpPr>
          <p:cNvPr id="183" name="TextBox 182"/>
          <p:cNvSpPr txBox="1"/>
          <p:nvPr/>
        </p:nvSpPr>
        <p:spPr>
          <a:xfrm>
            <a:off x="708998" y="25749438"/>
            <a:ext cx="15815801"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Fig.1</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a) Research methodology b) Schematic diagram of the Catalytic </a:t>
            </a:r>
            <a:r>
              <a:rPr lang="en-US" sz="2400" b="1" dirty="0">
                <a:latin typeface="Times New Roman" pitchFamily="18" charset="0"/>
                <a:cs typeface="Times New Roman" pitchFamily="18" charset="0"/>
              </a:rPr>
              <a:t>ex-situ upgrading </a:t>
            </a:r>
            <a:r>
              <a:rPr lang="en-US" sz="2400" b="1" dirty="0" smtClean="0">
                <a:latin typeface="Times New Roman" pitchFamily="18" charset="0"/>
                <a:cs typeface="Times New Roman" pitchFamily="18" charset="0"/>
              </a:rPr>
              <a:t>reactor </a:t>
            </a:r>
            <a:endParaRPr lang="en-US" sz="2400" b="1" dirty="0">
              <a:latin typeface="Times New Roman" pitchFamily="18" charset="0"/>
              <a:cs typeface="Times New Roman" pitchFamily="18" charset="0"/>
            </a:endParaRPr>
          </a:p>
        </p:txBody>
      </p:sp>
      <p:sp>
        <p:nvSpPr>
          <p:cNvPr id="2055" name="TextBox 2054"/>
          <p:cNvSpPr txBox="1"/>
          <p:nvPr/>
        </p:nvSpPr>
        <p:spPr>
          <a:xfrm>
            <a:off x="1397315" y="26480902"/>
            <a:ext cx="13821763" cy="5201424"/>
          </a:xfrm>
          <a:prstGeom prst="rect">
            <a:avLst/>
          </a:prstGeom>
          <a:noFill/>
        </p:spPr>
        <p:txBody>
          <a:bodyPr wrap="square" rtlCol="0">
            <a:spAutoFit/>
          </a:bodyPr>
          <a:lstStyle/>
          <a:p>
            <a:pPr algn="l"/>
            <a:r>
              <a:rPr lang="en-US" sz="3200" b="1" dirty="0" smtClean="0">
                <a:latin typeface="+mn-lt"/>
              </a:rPr>
              <a:t>Reaction </a:t>
            </a:r>
            <a:r>
              <a:rPr lang="en-US" sz="3200" b="1" dirty="0">
                <a:latin typeface="+mn-lt"/>
              </a:rPr>
              <a:t> </a:t>
            </a:r>
            <a:r>
              <a:rPr lang="en-US" sz="3200" b="1" dirty="0" smtClean="0">
                <a:latin typeface="+mn-lt"/>
              </a:rPr>
              <a:t>Conditions:</a:t>
            </a:r>
          </a:p>
          <a:p>
            <a:pPr algn="l">
              <a:lnSpc>
                <a:spcPct val="150000"/>
              </a:lnSpc>
            </a:pPr>
            <a:r>
              <a:rPr lang="en-US" sz="2800" dirty="0" smtClean="0">
                <a:latin typeface="+mn-lt"/>
              </a:rPr>
              <a:t>Pyrolysis temperature : </a:t>
            </a:r>
            <a:r>
              <a:rPr lang="en-US" sz="2800" dirty="0" smtClean="0">
                <a:latin typeface="+mn-lt"/>
                <a:sym typeface="Symbol"/>
              </a:rPr>
              <a:t>650 °C,  Pressure :1Atmosphere , N</a:t>
            </a:r>
            <a:r>
              <a:rPr lang="en-US" sz="2800" baseline="-25000" dirty="0" smtClean="0">
                <a:latin typeface="+mn-lt"/>
                <a:sym typeface="Symbol"/>
              </a:rPr>
              <a:t>2</a:t>
            </a:r>
            <a:r>
              <a:rPr lang="en-US" sz="2800" dirty="0" smtClean="0">
                <a:latin typeface="+mn-lt"/>
                <a:sym typeface="Symbol"/>
              </a:rPr>
              <a:t> Flow rate: 50 ml/min,</a:t>
            </a:r>
          </a:p>
          <a:p>
            <a:pPr algn="l">
              <a:lnSpc>
                <a:spcPct val="150000"/>
              </a:lnSpc>
            </a:pPr>
            <a:r>
              <a:rPr lang="en-US" sz="2800" dirty="0" smtClean="0">
                <a:latin typeface="+mn-lt"/>
                <a:sym typeface="Symbol"/>
              </a:rPr>
              <a:t>For experiments with CH</a:t>
            </a:r>
            <a:r>
              <a:rPr lang="en-US" sz="2800" baseline="-25000" dirty="0" smtClean="0">
                <a:latin typeface="+mn-lt"/>
                <a:sym typeface="Symbol"/>
              </a:rPr>
              <a:t>4 </a:t>
            </a:r>
            <a:r>
              <a:rPr lang="en-US" sz="2800" dirty="0" smtClean="0">
                <a:latin typeface="+mn-lt"/>
                <a:sym typeface="Symbol"/>
              </a:rPr>
              <a:t>(40% in He) flow rate 50 ml/min</a:t>
            </a:r>
          </a:p>
          <a:p>
            <a:pPr algn="l">
              <a:lnSpc>
                <a:spcPct val="150000"/>
              </a:lnSpc>
            </a:pPr>
            <a:r>
              <a:rPr lang="en-US" sz="2800" dirty="0" smtClean="0">
                <a:latin typeface="+mn-lt"/>
                <a:sym typeface="Symbol"/>
              </a:rPr>
              <a:t>Biomass : Yellow poplar (15.0g) </a:t>
            </a:r>
            <a:r>
              <a:rPr lang="en-US" sz="2800" dirty="0">
                <a:latin typeface="+mn-lt"/>
                <a:sym typeface="Symbol"/>
              </a:rPr>
              <a:t> </a:t>
            </a:r>
            <a:endParaRPr lang="en-US" sz="2800" dirty="0" smtClean="0">
              <a:latin typeface="+mn-lt"/>
              <a:sym typeface="Symbol"/>
            </a:endParaRPr>
          </a:p>
          <a:p>
            <a:pPr algn="l">
              <a:lnSpc>
                <a:spcPct val="150000"/>
              </a:lnSpc>
            </a:pPr>
            <a:r>
              <a:rPr lang="en-US" sz="2800" dirty="0" smtClean="0">
                <a:latin typeface="+mn-lt"/>
                <a:sym typeface="Symbol"/>
              </a:rPr>
              <a:t>Ex-situ upgrading catalysts: HZSM-5(5g),  Ga/HZSM-5(5g), Ga(UR)HZSM-5(5g).   </a:t>
            </a:r>
          </a:p>
          <a:p>
            <a:pPr algn="l">
              <a:lnSpc>
                <a:spcPct val="150000"/>
              </a:lnSpc>
            </a:pPr>
            <a:r>
              <a:rPr lang="en-US" sz="3200" b="1" dirty="0" smtClean="0">
                <a:latin typeface="+mn-lt"/>
              </a:rPr>
              <a:t>Pyrolysis Products Analysis:</a:t>
            </a:r>
          </a:p>
          <a:p>
            <a:pPr algn="l">
              <a:lnSpc>
                <a:spcPct val="150000"/>
              </a:lnSpc>
            </a:pPr>
            <a:r>
              <a:rPr lang="en-US" sz="2800" dirty="0" smtClean="0">
                <a:latin typeface="+mn-lt"/>
              </a:rPr>
              <a:t>Condensable Liquid products : GC-MS, KF-Titration</a:t>
            </a:r>
          </a:p>
          <a:p>
            <a:pPr algn="l">
              <a:lnSpc>
                <a:spcPct val="150000"/>
              </a:lnSpc>
            </a:pPr>
            <a:r>
              <a:rPr lang="en-US" sz="2800" dirty="0" smtClean="0">
                <a:latin typeface="+mn-lt"/>
              </a:rPr>
              <a:t>Non Condensable products :  GC-TCD, GC-FID</a:t>
            </a:r>
          </a:p>
        </p:txBody>
      </p:sp>
      <p:cxnSp>
        <p:nvCxnSpPr>
          <p:cNvPr id="2063" name="Straight Connector 2062"/>
          <p:cNvCxnSpPr/>
          <p:nvPr/>
        </p:nvCxnSpPr>
        <p:spPr bwMode="auto">
          <a:xfrm flipV="1">
            <a:off x="-13138" y="42189732"/>
            <a:ext cx="32918400" cy="0"/>
          </a:xfrm>
          <a:prstGeom prst="line">
            <a:avLst/>
          </a:prstGeom>
          <a:solidFill>
            <a:schemeClr val="bg1"/>
          </a:solidFill>
          <a:ln w="190500" cap="flat" cmpd="sng" algn="ctr">
            <a:solidFill>
              <a:srgbClr val="0046D2"/>
            </a:solidFill>
            <a:prstDash val="solid"/>
            <a:round/>
            <a:headEnd type="none" w="med" len="med"/>
            <a:tailEnd type="none" w="med" len="med"/>
          </a:ln>
          <a:effectLst/>
        </p:spPr>
      </p:cxnSp>
      <p:sp>
        <p:nvSpPr>
          <p:cNvPr id="2065" name="TextBox 2064"/>
          <p:cNvSpPr txBox="1"/>
          <p:nvPr/>
        </p:nvSpPr>
        <p:spPr>
          <a:xfrm>
            <a:off x="1046496" y="19622028"/>
            <a:ext cx="3980577" cy="830997"/>
          </a:xfrm>
          <a:prstGeom prst="rect">
            <a:avLst/>
          </a:prstGeom>
          <a:noFill/>
        </p:spPr>
        <p:txBody>
          <a:bodyPr wrap="none" rtlCol="0">
            <a:spAutoFit/>
          </a:bodyPr>
          <a:lstStyle/>
          <a:p>
            <a:r>
              <a:rPr lang="en-US" sz="4800" b="1" dirty="0" smtClean="0">
                <a:latin typeface="+mn-lt"/>
              </a:rPr>
              <a:t>Experimental:</a:t>
            </a:r>
            <a:endParaRPr lang="en-US" sz="4800" b="1" dirty="0">
              <a:latin typeface="+mn-lt"/>
            </a:endParaRPr>
          </a:p>
        </p:txBody>
      </p:sp>
      <p:sp>
        <p:nvSpPr>
          <p:cNvPr id="2066" name="TextBox 2065"/>
          <p:cNvSpPr txBox="1"/>
          <p:nvPr/>
        </p:nvSpPr>
        <p:spPr>
          <a:xfrm>
            <a:off x="683092" y="32010188"/>
            <a:ext cx="5793574" cy="830997"/>
          </a:xfrm>
          <a:prstGeom prst="rect">
            <a:avLst/>
          </a:prstGeom>
          <a:noFill/>
        </p:spPr>
        <p:txBody>
          <a:bodyPr wrap="none" rtlCol="0">
            <a:spAutoFit/>
          </a:bodyPr>
          <a:lstStyle/>
          <a:p>
            <a:r>
              <a:rPr lang="en-US" sz="4800" b="1" dirty="0" smtClean="0">
                <a:latin typeface="+mj-lt"/>
              </a:rPr>
              <a:t>Results &amp; discussion:</a:t>
            </a:r>
            <a:endParaRPr lang="en-US" sz="4800" b="1" dirty="0">
              <a:latin typeface="+mj-lt"/>
            </a:endParaRPr>
          </a:p>
        </p:txBody>
      </p:sp>
      <p:cxnSp>
        <p:nvCxnSpPr>
          <p:cNvPr id="8" name="Straight Connector 7"/>
          <p:cNvCxnSpPr/>
          <p:nvPr/>
        </p:nvCxnSpPr>
        <p:spPr bwMode="auto">
          <a:xfrm flipH="1">
            <a:off x="16524799" y="11239500"/>
            <a:ext cx="135241" cy="29756100"/>
          </a:xfrm>
          <a:prstGeom prst="line">
            <a:avLst/>
          </a:prstGeom>
          <a:solidFill>
            <a:schemeClr val="bg1"/>
          </a:solidFill>
          <a:ln w="12700" cap="flat" cmpd="sng" algn="ctr">
            <a:solidFill>
              <a:schemeClr val="tx1"/>
            </a:solidFill>
            <a:prstDash val="lgDashDotDot"/>
            <a:round/>
            <a:headEnd type="none" w="med" len="med"/>
            <a:tailEnd type="none" w="med" len="med"/>
          </a:ln>
          <a:effectLst/>
        </p:spPr>
      </p:cxnSp>
      <p:sp>
        <p:nvSpPr>
          <p:cNvPr id="7" name="Rectangle 6"/>
          <p:cNvSpPr/>
          <p:nvPr/>
        </p:nvSpPr>
        <p:spPr>
          <a:xfrm>
            <a:off x="160420" y="42154459"/>
            <a:ext cx="32757980" cy="1169551"/>
          </a:xfrm>
          <a:prstGeom prst="rect">
            <a:avLst/>
          </a:prstGeom>
        </p:spPr>
        <p:txBody>
          <a:bodyPr wrap="square">
            <a:spAutoFit/>
          </a:bodyPr>
          <a:lstStyle/>
          <a:p>
            <a:pPr algn="l">
              <a:lnSpc>
                <a:spcPct val="150000"/>
              </a:lnSpc>
            </a:pPr>
            <a:r>
              <a:rPr lang="en-US" sz="2800" b="1" dirty="0" smtClean="0">
                <a:latin typeface="+mn-lt"/>
              </a:rPr>
              <a:t>Acknowledgement:</a:t>
            </a:r>
          </a:p>
          <a:p>
            <a:pPr algn="l"/>
            <a:r>
              <a:rPr lang="en-US" sz="2800" dirty="0" smtClean="0">
                <a:latin typeface="+mn-lt"/>
              </a:rPr>
              <a:t>This </a:t>
            </a:r>
            <a:r>
              <a:rPr lang="en-US" sz="2800" dirty="0">
                <a:latin typeface="+mn-lt"/>
              </a:rPr>
              <a:t>work was supported by the C1 Gas Refinery Program through the National Research Foundation of Korea (NRF) funded by the Ministry </a:t>
            </a:r>
            <a:r>
              <a:rPr lang="en-US" sz="2800" dirty="0" smtClean="0">
                <a:latin typeface="+mn-lt"/>
              </a:rPr>
              <a:t>of Science </a:t>
            </a:r>
            <a:r>
              <a:rPr lang="en-US" sz="2800" dirty="0">
                <a:latin typeface="+mn-lt"/>
              </a:rPr>
              <a:t>and ICT (2015M3D3A1A01064899)</a:t>
            </a:r>
          </a:p>
        </p:txBody>
      </p:sp>
      <p:grpSp>
        <p:nvGrpSpPr>
          <p:cNvPr id="27" name="Group 26"/>
          <p:cNvGrpSpPr/>
          <p:nvPr/>
        </p:nvGrpSpPr>
        <p:grpSpPr>
          <a:xfrm>
            <a:off x="17082900" y="23236503"/>
            <a:ext cx="15638586" cy="12411516"/>
            <a:chOff x="17148159" y="23224151"/>
            <a:chExt cx="15638586" cy="12411516"/>
          </a:xfrm>
        </p:grpSpPr>
        <p:sp>
          <p:nvSpPr>
            <p:cNvPr id="30" name="Rectangle 29"/>
            <p:cNvSpPr/>
            <p:nvPr/>
          </p:nvSpPr>
          <p:spPr>
            <a:xfrm>
              <a:off x="17148159" y="32958011"/>
              <a:ext cx="15638586" cy="2677656"/>
            </a:xfrm>
            <a:prstGeom prst="rect">
              <a:avLst/>
            </a:prstGeom>
          </p:spPr>
          <p:txBody>
            <a:bodyPr wrap="square">
              <a:spAutoFit/>
            </a:bodyPr>
            <a:lstStyle/>
            <a:p>
              <a:pPr algn="l">
                <a:lnSpc>
                  <a:spcPct val="150000"/>
                </a:lnSpc>
              </a:pPr>
              <a:r>
                <a:rPr lang="en-US" sz="2800" dirty="0">
                  <a:latin typeface="+mn-lt"/>
                </a:rPr>
                <a:t>Fig. 2. BTEX yield (wt%) in the ex-situ catalytic upgrading of yellow poplar pyrolysis vapors (Z-N2: </a:t>
              </a:r>
              <a:r>
                <a:rPr lang="en-US" sz="2800" dirty="0" smtClean="0">
                  <a:latin typeface="+mn-lt"/>
                </a:rPr>
                <a:t>HZSM-5 </a:t>
              </a:r>
              <a:r>
                <a:rPr lang="en-US" sz="2800" dirty="0">
                  <a:latin typeface="+mn-lt"/>
                </a:rPr>
                <a:t>under N</a:t>
              </a:r>
              <a:r>
                <a:rPr lang="en-US" sz="2800" baseline="-25000" dirty="0">
                  <a:latin typeface="+mn-lt"/>
                </a:rPr>
                <a:t>2</a:t>
              </a:r>
              <a:r>
                <a:rPr lang="en-US" sz="2800" dirty="0">
                  <a:latin typeface="+mn-lt"/>
                </a:rPr>
                <a:t>; Z-CH4: HZSM-5 under CH</a:t>
              </a:r>
              <a:r>
                <a:rPr lang="en-US" sz="2800" baseline="-25000" dirty="0">
                  <a:latin typeface="+mn-lt"/>
                </a:rPr>
                <a:t>4</a:t>
              </a:r>
              <a:r>
                <a:rPr lang="en-US" sz="2800" dirty="0">
                  <a:latin typeface="+mn-lt"/>
                </a:rPr>
                <a:t>; Z-CH4-D: HZSM-5 under CH</a:t>
              </a:r>
              <a:r>
                <a:rPr lang="en-US" sz="2800" baseline="-25000" dirty="0">
                  <a:latin typeface="+mn-lt"/>
                </a:rPr>
                <a:t>4</a:t>
              </a:r>
              <a:r>
                <a:rPr lang="en-US" sz="2800" dirty="0">
                  <a:latin typeface="+mn-lt"/>
                </a:rPr>
                <a:t> decomposition; GaZ-R-CH4: Ga(R)/HZSM-5 under CH</a:t>
              </a:r>
              <a:r>
                <a:rPr lang="en-US" sz="2800" baseline="-25000" dirty="0">
                  <a:latin typeface="+mn-lt"/>
                </a:rPr>
                <a:t>4</a:t>
              </a:r>
              <a:r>
                <a:rPr lang="en-US" sz="2800" dirty="0">
                  <a:latin typeface="+mn-lt"/>
                </a:rPr>
                <a:t>, GaZ-R-CH4-D: Ga(R)/HZSM-5 under CH</a:t>
              </a:r>
              <a:r>
                <a:rPr lang="en-US" sz="2800" baseline="-25000" dirty="0">
                  <a:latin typeface="+mn-lt"/>
                </a:rPr>
                <a:t>4</a:t>
              </a:r>
              <a:r>
                <a:rPr lang="en-US" sz="2800" dirty="0">
                  <a:latin typeface="+mn-lt"/>
                </a:rPr>
                <a:t> decomposition; GaZ-UR-CH4: Ga(UR)/HZSM-5 under CH</a:t>
              </a:r>
              <a:r>
                <a:rPr lang="en-US" sz="2800" baseline="-25000" dirty="0">
                  <a:latin typeface="+mn-lt"/>
                </a:rPr>
                <a:t>4</a:t>
              </a:r>
              <a:r>
                <a:rPr lang="en-US" sz="2800" dirty="0">
                  <a:latin typeface="+mn-lt"/>
                </a:rPr>
                <a:t>; GaZ-UR-CH4-D: Ga(UR)/HZSM-5 under CH</a:t>
              </a:r>
              <a:r>
                <a:rPr lang="en-US" sz="2800" baseline="-25000" dirty="0">
                  <a:latin typeface="+mn-lt"/>
                </a:rPr>
                <a:t>4</a:t>
              </a:r>
              <a:r>
                <a:rPr lang="en-US" sz="2800" dirty="0">
                  <a:latin typeface="+mn-lt"/>
                </a:rPr>
                <a:t> decomposition.</a:t>
              </a:r>
            </a:p>
          </p:txBody>
        </p:sp>
        <p:pic>
          <p:nvPicPr>
            <p:cNvPr id="1026" name="Picture 2" descr="https://ars.els-cdn.com/content/image/1-s2.0-S096085242031107X-gr2_lr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6459" y="23224151"/>
              <a:ext cx="14768491" cy="9913829"/>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Rectangle 4"/>
          <p:cNvSpPr>
            <a:spLocks noChangeArrowheads="1"/>
          </p:cNvSpPr>
          <p:nvPr/>
        </p:nvSpPr>
        <p:spPr bwMode="auto">
          <a:xfrm>
            <a:off x="683092" y="33116239"/>
            <a:ext cx="1586761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Table 1. Comparison of pyrolysis products distribution under different pyrolysis environments  </a:t>
            </a:r>
            <a:endParaRPr kumimoji="0" lang="en-US" altLang="en-US" sz="3200" b="0" i="0" u="none" strike="noStrike" cap="none" normalizeH="0" baseline="0" dirty="0" smtClean="0">
              <a:ln>
                <a:noFill/>
              </a:ln>
              <a:solidFill>
                <a:schemeClr val="tx1"/>
              </a:solidFill>
              <a:effectLst/>
              <a:latin typeface="+mn-lt"/>
            </a:endParaRPr>
          </a:p>
        </p:txBody>
      </p:sp>
      <p:graphicFrame>
        <p:nvGraphicFramePr>
          <p:cNvPr id="12" name="Table 11"/>
          <p:cNvGraphicFramePr>
            <a:graphicFrameLocks noGrp="1"/>
          </p:cNvGraphicFramePr>
          <p:nvPr>
            <p:extLst>
              <p:ext uri="{D42A27DB-BD31-4B8C-83A1-F6EECF244321}">
                <p14:modId xmlns:p14="http://schemas.microsoft.com/office/powerpoint/2010/main" val="2356848978"/>
              </p:ext>
            </p:extLst>
          </p:nvPr>
        </p:nvGraphicFramePr>
        <p:xfrm>
          <a:off x="802955" y="33864181"/>
          <a:ext cx="15160684" cy="6493293"/>
        </p:xfrm>
        <a:graphic>
          <a:graphicData uri="http://schemas.openxmlformats.org/drawingml/2006/table">
            <a:tbl>
              <a:tblPr firstCol="1" bandRow="1">
                <a:tableStyleId>{912C8C85-51F0-491E-9774-3900AFEF0FD7}</a:tableStyleId>
              </a:tblPr>
              <a:tblGrid>
                <a:gridCol w="2083078">
                  <a:extLst>
                    <a:ext uri="{9D8B030D-6E8A-4147-A177-3AD203B41FA5}">
                      <a16:colId xmlns:a16="http://schemas.microsoft.com/office/drawing/2014/main" val="2210716909"/>
                    </a:ext>
                  </a:extLst>
                </a:gridCol>
                <a:gridCol w="1309883">
                  <a:extLst>
                    <a:ext uri="{9D8B030D-6E8A-4147-A177-3AD203B41FA5}">
                      <a16:colId xmlns:a16="http://schemas.microsoft.com/office/drawing/2014/main" val="2510104648"/>
                    </a:ext>
                  </a:extLst>
                </a:gridCol>
                <a:gridCol w="1309883">
                  <a:extLst>
                    <a:ext uri="{9D8B030D-6E8A-4147-A177-3AD203B41FA5}">
                      <a16:colId xmlns:a16="http://schemas.microsoft.com/office/drawing/2014/main" val="3124558922"/>
                    </a:ext>
                  </a:extLst>
                </a:gridCol>
                <a:gridCol w="1309883">
                  <a:extLst>
                    <a:ext uri="{9D8B030D-6E8A-4147-A177-3AD203B41FA5}">
                      <a16:colId xmlns:a16="http://schemas.microsoft.com/office/drawing/2014/main" val="4051827131"/>
                    </a:ext>
                  </a:extLst>
                </a:gridCol>
                <a:gridCol w="1309883">
                  <a:extLst>
                    <a:ext uri="{9D8B030D-6E8A-4147-A177-3AD203B41FA5}">
                      <a16:colId xmlns:a16="http://schemas.microsoft.com/office/drawing/2014/main" val="690870347"/>
                    </a:ext>
                  </a:extLst>
                </a:gridCol>
                <a:gridCol w="1315948">
                  <a:extLst>
                    <a:ext uri="{9D8B030D-6E8A-4147-A177-3AD203B41FA5}">
                      <a16:colId xmlns:a16="http://schemas.microsoft.com/office/drawing/2014/main" val="2458873571"/>
                    </a:ext>
                  </a:extLst>
                </a:gridCol>
                <a:gridCol w="1303819">
                  <a:extLst>
                    <a:ext uri="{9D8B030D-6E8A-4147-A177-3AD203B41FA5}">
                      <a16:colId xmlns:a16="http://schemas.microsoft.com/office/drawing/2014/main" val="3819551214"/>
                    </a:ext>
                  </a:extLst>
                </a:gridCol>
                <a:gridCol w="1309883">
                  <a:extLst>
                    <a:ext uri="{9D8B030D-6E8A-4147-A177-3AD203B41FA5}">
                      <a16:colId xmlns:a16="http://schemas.microsoft.com/office/drawing/2014/main" val="2085253308"/>
                    </a:ext>
                  </a:extLst>
                </a:gridCol>
                <a:gridCol w="1312915">
                  <a:extLst>
                    <a:ext uri="{9D8B030D-6E8A-4147-A177-3AD203B41FA5}">
                      <a16:colId xmlns:a16="http://schemas.microsoft.com/office/drawing/2014/main" val="1346947577"/>
                    </a:ext>
                  </a:extLst>
                </a:gridCol>
                <a:gridCol w="1309883">
                  <a:extLst>
                    <a:ext uri="{9D8B030D-6E8A-4147-A177-3AD203B41FA5}">
                      <a16:colId xmlns:a16="http://schemas.microsoft.com/office/drawing/2014/main" val="460111568"/>
                    </a:ext>
                  </a:extLst>
                </a:gridCol>
                <a:gridCol w="1285626">
                  <a:extLst>
                    <a:ext uri="{9D8B030D-6E8A-4147-A177-3AD203B41FA5}">
                      <a16:colId xmlns:a16="http://schemas.microsoft.com/office/drawing/2014/main" val="2634029791"/>
                    </a:ext>
                  </a:extLst>
                </a:gridCol>
              </a:tblGrid>
              <a:tr h="622241">
                <a:tc>
                  <a:txBody>
                    <a:bodyPr/>
                    <a:lstStyle/>
                    <a:p>
                      <a:pPr marL="0" marR="0" algn="l">
                        <a:lnSpc>
                          <a:spcPct val="150000"/>
                        </a:lnSpc>
                        <a:spcBef>
                          <a:spcPts val="0"/>
                        </a:spcBef>
                        <a:spcAft>
                          <a:spcPts val="1000"/>
                        </a:spcAft>
                      </a:pPr>
                      <a:r>
                        <a:rPr lang="en-US" sz="2000" b="0" dirty="0">
                          <a:effectLst/>
                        </a:rPr>
                        <a:t>Catalyst</a:t>
                      </a:r>
                      <a:endParaRPr lang="en-US" sz="2000" b="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algn="ctr">
                        <a:lnSpc>
                          <a:spcPct val="150000"/>
                        </a:lnSpc>
                        <a:spcBef>
                          <a:spcPts val="0"/>
                        </a:spcBef>
                        <a:spcAft>
                          <a:spcPts val="1000"/>
                        </a:spcAft>
                      </a:pPr>
                      <a:r>
                        <a:rPr lang="en-US" sz="2000" b="0" dirty="0">
                          <a:effectLst/>
                        </a:rPr>
                        <a:t>Non-catalytic</a:t>
                      </a:r>
                      <a:endParaRPr lang="en-US" sz="2000" b="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3">
                  <a:txBody>
                    <a:bodyPr/>
                    <a:lstStyle/>
                    <a:p>
                      <a:pPr marL="0" marR="0" algn="ctr">
                        <a:lnSpc>
                          <a:spcPct val="150000"/>
                        </a:lnSpc>
                        <a:spcBef>
                          <a:spcPts val="0"/>
                        </a:spcBef>
                        <a:spcAft>
                          <a:spcPts val="1000"/>
                        </a:spcAft>
                      </a:pPr>
                      <a:r>
                        <a:rPr lang="en-US" sz="2000" b="0" dirty="0">
                          <a:effectLst/>
                        </a:rPr>
                        <a:t>Z</a:t>
                      </a:r>
                      <a:endParaRPr lang="en-US" sz="2000" b="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gridSpan="3">
                  <a:txBody>
                    <a:bodyPr/>
                    <a:lstStyle/>
                    <a:p>
                      <a:pPr marL="0" marR="0" algn="ctr">
                        <a:lnSpc>
                          <a:spcPct val="150000"/>
                        </a:lnSpc>
                        <a:spcBef>
                          <a:spcPts val="0"/>
                        </a:spcBef>
                        <a:spcAft>
                          <a:spcPts val="1000"/>
                        </a:spcAft>
                      </a:pPr>
                      <a:r>
                        <a:rPr lang="en-US" sz="2000" b="0" dirty="0">
                          <a:effectLst/>
                        </a:rPr>
                        <a:t>GaZ-R</a:t>
                      </a:r>
                      <a:endParaRPr lang="en-US" sz="2000" b="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gridSpan="2">
                  <a:txBody>
                    <a:bodyPr/>
                    <a:lstStyle/>
                    <a:p>
                      <a:pPr marL="0" marR="0" algn="ctr">
                        <a:lnSpc>
                          <a:spcPct val="150000"/>
                        </a:lnSpc>
                        <a:spcBef>
                          <a:spcPts val="0"/>
                        </a:spcBef>
                        <a:spcAft>
                          <a:spcPts val="1000"/>
                        </a:spcAft>
                      </a:pPr>
                      <a:r>
                        <a:rPr lang="en-US" sz="2000" b="0" dirty="0">
                          <a:effectLst/>
                        </a:rPr>
                        <a:t>GaZ-(UR)</a:t>
                      </a:r>
                      <a:endParaRPr lang="en-US" sz="2000" b="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3302706443"/>
                  </a:ext>
                </a:extLst>
              </a:tr>
              <a:tr h="1244481">
                <a:tc>
                  <a:txBody>
                    <a:bodyPr/>
                    <a:lstStyle/>
                    <a:p>
                      <a:pPr marL="0" marR="0" algn="l">
                        <a:lnSpc>
                          <a:spcPct val="150000"/>
                        </a:lnSpc>
                        <a:spcBef>
                          <a:spcPts val="0"/>
                        </a:spcBef>
                        <a:spcAft>
                          <a:spcPts val="1000"/>
                        </a:spcAft>
                      </a:pPr>
                      <a:r>
                        <a:rPr lang="en-US" sz="2000" dirty="0">
                          <a:effectLst/>
                        </a:rPr>
                        <a:t>Pyrolysis environment</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N</a:t>
                      </a:r>
                      <a:r>
                        <a:rPr lang="en-US" sz="2000" baseline="-25000" dirty="0">
                          <a:effectLst/>
                        </a:rPr>
                        <a:t>2</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CH</a:t>
                      </a:r>
                      <a:r>
                        <a:rPr lang="en-US" sz="2000" baseline="-25000" dirty="0">
                          <a:effectLst/>
                        </a:rPr>
                        <a:t>4</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N</a:t>
                      </a:r>
                      <a:r>
                        <a:rPr lang="en-US" sz="2000" baseline="-25000" dirty="0">
                          <a:effectLst/>
                        </a:rPr>
                        <a:t>2</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CH</a:t>
                      </a:r>
                      <a:r>
                        <a:rPr lang="en-US" sz="2000" baseline="-25000" dirty="0">
                          <a:effectLst/>
                        </a:rPr>
                        <a:t>4</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CH</a:t>
                      </a:r>
                      <a:r>
                        <a:rPr lang="en-US" sz="2000" baseline="-25000" dirty="0">
                          <a:effectLst/>
                        </a:rPr>
                        <a:t>4</a:t>
                      </a:r>
                      <a:r>
                        <a:rPr lang="en-US" sz="2000" dirty="0">
                          <a:effectLst/>
                        </a:rPr>
                        <a:t>‑D</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N</a:t>
                      </a:r>
                      <a:r>
                        <a:rPr lang="en-US" sz="2000" baseline="-25000" dirty="0">
                          <a:effectLst/>
                        </a:rPr>
                        <a:t>2</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1000"/>
                        </a:spcAft>
                      </a:pPr>
                      <a:r>
                        <a:rPr lang="en-US" sz="2000" dirty="0">
                          <a:effectLst/>
                        </a:rPr>
                        <a:t>CH</a:t>
                      </a:r>
                      <a:r>
                        <a:rPr lang="en-US" sz="2000" baseline="-25000" dirty="0">
                          <a:effectLst/>
                        </a:rPr>
                        <a:t>4</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CH</a:t>
                      </a:r>
                      <a:r>
                        <a:rPr lang="en-US" sz="2000" baseline="-25000" dirty="0">
                          <a:effectLst/>
                        </a:rPr>
                        <a:t>4</a:t>
                      </a:r>
                      <a:r>
                        <a:rPr lang="en-US" sz="2000" dirty="0">
                          <a:effectLst/>
                        </a:rPr>
                        <a:t>-D</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CH</a:t>
                      </a:r>
                      <a:r>
                        <a:rPr lang="en-US" sz="2000" baseline="-25000" dirty="0">
                          <a:effectLst/>
                        </a:rPr>
                        <a:t>4</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dirty="0">
                          <a:effectLst/>
                        </a:rPr>
                        <a:t>CH</a:t>
                      </a:r>
                      <a:r>
                        <a:rPr lang="en-US" sz="2000" baseline="-25000" dirty="0">
                          <a:effectLst/>
                        </a:rPr>
                        <a:t>4</a:t>
                      </a:r>
                      <a:r>
                        <a:rPr lang="en-US" sz="2000" dirty="0">
                          <a:effectLst/>
                        </a:rPr>
                        <a:t>-D</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15696930"/>
                  </a:ext>
                </a:extLst>
              </a:tr>
              <a:tr h="689962">
                <a:tc>
                  <a:txBody>
                    <a:bodyPr/>
                    <a:lstStyle/>
                    <a:p>
                      <a:pPr marL="0" marR="0" algn="l">
                        <a:lnSpc>
                          <a:spcPct val="150000"/>
                        </a:lnSpc>
                        <a:spcBef>
                          <a:spcPts val="1200"/>
                        </a:spcBef>
                        <a:spcAft>
                          <a:spcPts val="1000"/>
                        </a:spcAft>
                      </a:pPr>
                      <a:r>
                        <a:rPr lang="en-US" sz="2000" dirty="0">
                          <a:effectLst/>
                        </a:rPr>
                        <a:t>Bio-oil</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a:effectLst/>
                        </a:rPr>
                        <a:t>48.9</a:t>
                      </a:r>
                      <a:endParaRPr lang="en-US" sz="2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50.5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38.1</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40.2</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39.9</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41.3</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1200"/>
                        </a:spcBef>
                        <a:spcAft>
                          <a:spcPts val="1000"/>
                        </a:spcAft>
                      </a:pPr>
                      <a:r>
                        <a:rPr lang="en-US" sz="2000" kern="1200" dirty="0">
                          <a:effectLst/>
                        </a:rPr>
                        <a:t>42.3</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39.4</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kern="1200" dirty="0">
                          <a:effectLst/>
                        </a:rPr>
                        <a:t>40.5</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a:effectLst/>
                        </a:rPr>
                        <a:t>39.7</a:t>
                      </a:r>
                      <a:endParaRPr lang="en-US" sz="2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95901150"/>
                  </a:ext>
                </a:extLst>
              </a:tr>
              <a:tr h="689962">
                <a:tc>
                  <a:txBody>
                    <a:bodyPr/>
                    <a:lstStyle/>
                    <a:p>
                      <a:pPr marL="0" marR="0" algn="l">
                        <a:lnSpc>
                          <a:spcPct val="150000"/>
                        </a:lnSpc>
                        <a:spcBef>
                          <a:spcPts val="1200"/>
                        </a:spcBef>
                        <a:spcAft>
                          <a:spcPts val="1000"/>
                        </a:spcAft>
                      </a:pPr>
                      <a:r>
                        <a:rPr lang="en-US" sz="2000" dirty="0">
                          <a:effectLst/>
                        </a:rPr>
                        <a:t>Char</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a:effectLst/>
                        </a:rPr>
                        <a:t>21.2</a:t>
                      </a:r>
                      <a:endParaRPr lang="en-US" sz="2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21.2</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22.3</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22.1</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21.5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21.5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1200"/>
                        </a:spcBef>
                        <a:spcAft>
                          <a:spcPts val="1000"/>
                        </a:spcAft>
                      </a:pPr>
                      <a:r>
                        <a:rPr lang="en-US" sz="2000" kern="1200">
                          <a:effectLst/>
                        </a:rPr>
                        <a:t>21.2</a:t>
                      </a:r>
                      <a:endParaRPr lang="en-US" sz="2000">
                        <a:effectLst/>
                        <a:latin typeface="Malgun Gothic" panose="020B0503020000020004" pitchFamily="34" charset="-127"/>
                        <a:ea typeface="Malgun Gothic" panose="020B0503020000020004" pitchFamily="34" charset="-127"/>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21.5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kern="1200" dirty="0">
                          <a:effectLst/>
                        </a:rPr>
                        <a:t>21.3</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21.8</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57916809"/>
                  </a:ext>
                </a:extLst>
              </a:tr>
              <a:tr h="689962">
                <a:tc>
                  <a:txBody>
                    <a:bodyPr/>
                    <a:lstStyle/>
                    <a:p>
                      <a:pPr marL="0" marR="0" algn="l">
                        <a:lnSpc>
                          <a:spcPct val="150000"/>
                        </a:lnSpc>
                        <a:spcBef>
                          <a:spcPts val="1200"/>
                        </a:spcBef>
                        <a:spcAft>
                          <a:spcPts val="1000"/>
                        </a:spcAft>
                      </a:pPr>
                      <a:r>
                        <a:rPr lang="en-US" sz="2000" dirty="0">
                          <a:effectLst/>
                        </a:rPr>
                        <a:t>Coke</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a:effectLst/>
                        </a:rPr>
                        <a:t>-</a:t>
                      </a:r>
                      <a:endParaRPr lang="en-US" sz="2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a:effectLst/>
                        </a:rPr>
                        <a:t>6.0</a:t>
                      </a:r>
                      <a:endParaRPr lang="en-US" sz="2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4.0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2.4</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4.4</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1200"/>
                        </a:spcBef>
                        <a:spcAft>
                          <a:spcPts val="1000"/>
                        </a:spcAft>
                      </a:pPr>
                      <a:r>
                        <a:rPr lang="en-US" sz="2000" kern="1200" dirty="0">
                          <a:effectLst/>
                        </a:rPr>
                        <a:t>3.2</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1.6</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kern="1200" dirty="0">
                          <a:effectLst/>
                        </a:rPr>
                        <a:t>4.8</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1116686"/>
                  </a:ext>
                </a:extLst>
              </a:tr>
              <a:tr h="689962">
                <a:tc>
                  <a:txBody>
                    <a:bodyPr/>
                    <a:lstStyle/>
                    <a:p>
                      <a:pPr marL="0" marR="0" algn="l">
                        <a:lnSpc>
                          <a:spcPct val="150000"/>
                        </a:lnSpc>
                        <a:spcBef>
                          <a:spcPts val="1200"/>
                        </a:spcBef>
                        <a:spcAft>
                          <a:spcPts val="1000"/>
                        </a:spcAft>
                      </a:pPr>
                      <a:r>
                        <a:rPr lang="en-US" sz="2000" dirty="0">
                          <a:effectLst/>
                        </a:rPr>
                        <a:t>Gas</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a:effectLst/>
                        </a:rPr>
                        <a:t>29.9</a:t>
                      </a:r>
                      <a:endParaRPr lang="en-US" sz="200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28.3</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33.6</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33.7</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36.2</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32.8</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1200"/>
                        </a:spcBef>
                        <a:spcAft>
                          <a:spcPts val="1000"/>
                        </a:spcAft>
                      </a:pPr>
                      <a:r>
                        <a:rPr lang="en-US" sz="2000" kern="1200" dirty="0">
                          <a:effectLst/>
                        </a:rPr>
                        <a:t>33.3</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37.5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kern="1200" dirty="0">
                          <a:effectLst/>
                        </a:rPr>
                        <a:t>33.4</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36.5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7751053"/>
                  </a:ext>
                </a:extLst>
              </a:tr>
              <a:tr h="622241">
                <a:tc>
                  <a:txBody>
                    <a:bodyPr/>
                    <a:lstStyle/>
                    <a:p>
                      <a:pPr marL="0" marR="0" algn="l">
                        <a:lnSpc>
                          <a:spcPct val="150000"/>
                        </a:lnSpc>
                        <a:spcBef>
                          <a:spcPts val="1200"/>
                        </a:spcBef>
                        <a:spcAft>
                          <a:spcPts val="1000"/>
                        </a:spcAft>
                      </a:pPr>
                      <a:r>
                        <a:rPr lang="en-US" sz="2000" dirty="0">
                          <a:effectLst/>
                        </a:rPr>
                        <a:t>Total</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kern="1200" dirty="0">
                          <a:effectLst/>
                        </a:rPr>
                        <a:t>100</a:t>
                      </a:r>
                      <a:endParaRPr lang="en-US" sz="2000" dirty="0">
                        <a:effectLst/>
                        <a:latin typeface="Malgun Gothic" panose="020B0503020000020004" pitchFamily="34" charset="-127"/>
                        <a:ea typeface="Malgun Gothic" panose="020B0503020000020004" pitchFamily="34" charset="-127"/>
                      </a:endParaRPr>
                    </a:p>
                  </a:txBody>
                  <a:tcPr marL="73025" marR="73025"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100</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9834274"/>
                  </a:ext>
                </a:extLst>
              </a:tr>
              <a:tr h="622241">
                <a:tc gridSpan="11">
                  <a:txBody>
                    <a:bodyPr/>
                    <a:lstStyle/>
                    <a:p>
                      <a:pPr marL="0" marR="0" algn="l">
                        <a:lnSpc>
                          <a:spcPct val="150000"/>
                        </a:lnSpc>
                        <a:spcBef>
                          <a:spcPts val="1200"/>
                        </a:spcBef>
                        <a:spcAft>
                          <a:spcPts val="1000"/>
                        </a:spcAft>
                      </a:pPr>
                      <a:r>
                        <a:rPr lang="en-US" sz="2000" dirty="0">
                          <a:effectLst/>
                        </a:rPr>
                        <a:t>Water (%) determined by KF-titration</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67351959"/>
                  </a:ext>
                </a:extLst>
              </a:tr>
              <a:tr h="622241">
                <a:tc>
                  <a:txBody>
                    <a:bodyPr/>
                    <a:lstStyle/>
                    <a:p>
                      <a:pPr marL="0" marR="0" algn="ctr">
                        <a:lnSpc>
                          <a:spcPct val="150000"/>
                        </a:lnSpc>
                        <a:spcBef>
                          <a:spcPts val="1200"/>
                        </a:spcBef>
                        <a:spcAft>
                          <a:spcPts val="1000"/>
                        </a:spcAft>
                      </a:pPr>
                      <a:r>
                        <a:rPr lang="en-US" sz="2000" dirty="0">
                          <a:effectLst/>
                        </a:rPr>
                        <a:t>Water (%)</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33.7</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43.3</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55.1</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62.5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64.5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70.6</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75.2</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76.5</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64.7</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1200"/>
                        </a:spcBef>
                        <a:spcAft>
                          <a:spcPts val="1000"/>
                        </a:spcAft>
                      </a:pPr>
                      <a:r>
                        <a:rPr lang="en-US" sz="2000" dirty="0">
                          <a:effectLst/>
                        </a:rPr>
                        <a:t>73.9</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73025" marR="7302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52488077"/>
                  </a:ext>
                </a:extLst>
              </a:tr>
            </a:tbl>
          </a:graphicData>
        </a:graphic>
      </p:graphicFrame>
      <p:sp>
        <p:nvSpPr>
          <p:cNvPr id="13" name="Rectangle 6"/>
          <p:cNvSpPr>
            <a:spLocks noChangeArrowheads="1"/>
          </p:cNvSpPr>
          <p:nvPr/>
        </p:nvSpPr>
        <p:spPr bwMode="auto">
          <a:xfrm>
            <a:off x="909361" y="40634612"/>
            <a:ext cx="1522426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mj-lt"/>
                <a:ea typeface="Times New Roman" panose="02020603050405020304" pitchFamily="18" charset="0"/>
                <a:cs typeface="Times New Roman" panose="02020603050405020304" pitchFamily="18" charset="0"/>
              </a:rPr>
              <a:t>Z=HZSM-5; GaZ-R = Ga(R)/HZSM-5, reduced form of 1wt.%Ga/HZSM-5; GaZ-(UR) = Ga(UR)/HZSM-5, unreduced form of 1wt.%Ga/HZSM-5; CH</a:t>
            </a:r>
            <a:r>
              <a:rPr kumimoji="0" lang="en-US" altLang="en-US" sz="2000" b="0" i="0" u="none" strike="noStrike" cap="none" normalizeH="0" baseline="-30000" dirty="0" smtClean="0">
                <a:ln>
                  <a:noFill/>
                </a:ln>
                <a:solidFill>
                  <a:schemeClr val="tx1"/>
                </a:solidFill>
                <a:effectLst/>
                <a:latin typeface="+mj-lt"/>
                <a:ea typeface="Times New Roman" panose="02020603050405020304" pitchFamily="18" charset="0"/>
                <a:cs typeface="Times New Roman" panose="02020603050405020304" pitchFamily="18" charset="0"/>
              </a:rPr>
              <a:t>4</a:t>
            </a:r>
            <a:r>
              <a:rPr kumimoji="0" lang="en-US" altLang="en-US" sz="2000" b="0" i="0" u="none" strike="noStrike" cap="none" normalizeH="0" baseline="0" dirty="0" smtClean="0">
                <a:ln>
                  <a:noFill/>
                </a:ln>
                <a:solidFill>
                  <a:schemeClr val="tx1"/>
                </a:solidFill>
                <a:effectLst/>
                <a:latin typeface="+mj-lt"/>
                <a:ea typeface="Times New Roman" panose="02020603050405020304" pitchFamily="18" charset="0"/>
                <a:cs typeface="Times New Roman" panose="02020603050405020304" pitchFamily="18" charset="0"/>
              </a:rPr>
              <a:t>-D methane decomposition at 800ºC. </a:t>
            </a:r>
            <a:endParaRPr kumimoji="0" lang="en-US" altLang="en-US" sz="2000" b="0" i="0" u="none" strike="noStrike" cap="none" normalizeH="0" baseline="0" dirty="0" smtClean="0">
              <a:ln>
                <a:noFill/>
              </a:ln>
              <a:solidFill>
                <a:schemeClr val="tx1"/>
              </a:solidFill>
              <a:effectLst/>
              <a:latin typeface="+mj-lt"/>
            </a:endParaRPr>
          </a:p>
        </p:txBody>
      </p:sp>
      <p:sp>
        <p:nvSpPr>
          <p:cNvPr id="15" name="Rectangle 7"/>
          <p:cNvSpPr>
            <a:spLocks noChangeArrowheads="1"/>
          </p:cNvSpPr>
          <p:nvPr/>
        </p:nvSpPr>
        <p:spPr bwMode="auto">
          <a:xfrm>
            <a:off x="17082900" y="11149633"/>
            <a:ext cx="152994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Table 2. Gas compositions of non-catalytic and catalytic ex-situ pyrolysis under different environment</a:t>
            </a:r>
            <a:endParaRPr kumimoji="0" lang="en-US" altLang="en-US" sz="2800" b="0" i="0" u="none" strike="noStrike" cap="none" normalizeH="0" baseline="0" dirty="0" smtClean="0">
              <a:ln>
                <a:noFill/>
              </a:ln>
              <a:solidFill>
                <a:schemeClr val="tx1"/>
              </a:solidFill>
              <a:effectLst/>
              <a:latin typeface="+mn-lt"/>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79917340"/>
              </p:ext>
            </p:extLst>
          </p:nvPr>
        </p:nvGraphicFramePr>
        <p:xfrm>
          <a:off x="17221200" y="11869124"/>
          <a:ext cx="15270414" cy="9720083"/>
        </p:xfrm>
        <a:graphic>
          <a:graphicData uri="http://schemas.openxmlformats.org/drawingml/2006/table">
            <a:tbl>
              <a:tblPr firstRow="1" firstCol="1" lastRow="1">
                <a:tableStyleId>{72833802-FEF1-4C79-8D5D-14CF1EAF98D9}</a:tableStyleId>
              </a:tblPr>
              <a:tblGrid>
                <a:gridCol w="2800594">
                  <a:extLst>
                    <a:ext uri="{9D8B030D-6E8A-4147-A177-3AD203B41FA5}">
                      <a16:colId xmlns:a16="http://schemas.microsoft.com/office/drawing/2014/main" val="2149671811"/>
                    </a:ext>
                  </a:extLst>
                </a:gridCol>
                <a:gridCol w="1239958">
                  <a:extLst>
                    <a:ext uri="{9D8B030D-6E8A-4147-A177-3AD203B41FA5}">
                      <a16:colId xmlns:a16="http://schemas.microsoft.com/office/drawing/2014/main" val="1516676699"/>
                    </a:ext>
                  </a:extLst>
                </a:gridCol>
                <a:gridCol w="1246066">
                  <a:extLst>
                    <a:ext uri="{9D8B030D-6E8A-4147-A177-3AD203B41FA5}">
                      <a16:colId xmlns:a16="http://schemas.microsoft.com/office/drawing/2014/main" val="1615318399"/>
                    </a:ext>
                  </a:extLst>
                </a:gridCol>
                <a:gridCol w="1246066">
                  <a:extLst>
                    <a:ext uri="{9D8B030D-6E8A-4147-A177-3AD203B41FA5}">
                      <a16:colId xmlns:a16="http://schemas.microsoft.com/office/drawing/2014/main" val="1120463712"/>
                    </a:ext>
                  </a:extLst>
                </a:gridCol>
                <a:gridCol w="1246066">
                  <a:extLst>
                    <a:ext uri="{9D8B030D-6E8A-4147-A177-3AD203B41FA5}">
                      <a16:colId xmlns:a16="http://schemas.microsoft.com/office/drawing/2014/main" val="482462346"/>
                    </a:ext>
                  </a:extLst>
                </a:gridCol>
                <a:gridCol w="1246066">
                  <a:extLst>
                    <a:ext uri="{9D8B030D-6E8A-4147-A177-3AD203B41FA5}">
                      <a16:colId xmlns:a16="http://schemas.microsoft.com/office/drawing/2014/main" val="84785708"/>
                    </a:ext>
                  </a:extLst>
                </a:gridCol>
                <a:gridCol w="1246066">
                  <a:extLst>
                    <a:ext uri="{9D8B030D-6E8A-4147-A177-3AD203B41FA5}">
                      <a16:colId xmlns:a16="http://schemas.microsoft.com/office/drawing/2014/main" val="2115962275"/>
                    </a:ext>
                  </a:extLst>
                </a:gridCol>
                <a:gridCol w="1078092">
                  <a:extLst>
                    <a:ext uri="{9D8B030D-6E8A-4147-A177-3AD203B41FA5}">
                      <a16:colId xmlns:a16="http://schemas.microsoft.com/office/drawing/2014/main" val="1183807822"/>
                    </a:ext>
                  </a:extLst>
                </a:gridCol>
                <a:gridCol w="1410985">
                  <a:extLst>
                    <a:ext uri="{9D8B030D-6E8A-4147-A177-3AD203B41FA5}">
                      <a16:colId xmlns:a16="http://schemas.microsoft.com/office/drawing/2014/main" val="79096912"/>
                    </a:ext>
                  </a:extLst>
                </a:gridCol>
                <a:gridCol w="1246066">
                  <a:extLst>
                    <a:ext uri="{9D8B030D-6E8A-4147-A177-3AD203B41FA5}">
                      <a16:colId xmlns:a16="http://schemas.microsoft.com/office/drawing/2014/main" val="4140229080"/>
                    </a:ext>
                  </a:extLst>
                </a:gridCol>
                <a:gridCol w="1264389">
                  <a:extLst>
                    <a:ext uri="{9D8B030D-6E8A-4147-A177-3AD203B41FA5}">
                      <a16:colId xmlns:a16="http://schemas.microsoft.com/office/drawing/2014/main" val="835063169"/>
                    </a:ext>
                  </a:extLst>
                </a:gridCol>
              </a:tblGrid>
              <a:tr h="406109">
                <a:tc>
                  <a:txBody>
                    <a:bodyPr/>
                    <a:lstStyle/>
                    <a:p>
                      <a:pPr marL="0" marR="0" algn="ctr">
                        <a:lnSpc>
                          <a:spcPct val="150000"/>
                        </a:lnSpc>
                        <a:spcBef>
                          <a:spcPts val="0"/>
                        </a:spcBef>
                        <a:spcAft>
                          <a:spcPts val="0"/>
                        </a:spcAft>
                      </a:pPr>
                      <a:r>
                        <a:rPr lang="en-US" sz="2000" kern="100" dirty="0">
                          <a:solidFill>
                            <a:schemeClr val="tx1"/>
                          </a:solidFill>
                          <a:effectLst/>
                        </a:rPr>
                        <a:t>Catalyst</a:t>
                      </a:r>
                      <a:endParaRPr lang="en-US" sz="2000" kern="1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marR="0" algn="ctr">
                        <a:lnSpc>
                          <a:spcPct val="150000"/>
                        </a:lnSpc>
                        <a:spcBef>
                          <a:spcPts val="0"/>
                        </a:spcBef>
                        <a:spcAft>
                          <a:spcPts val="0"/>
                        </a:spcAft>
                      </a:pPr>
                      <a:r>
                        <a:rPr lang="en-US" sz="2000" kern="100" dirty="0">
                          <a:solidFill>
                            <a:schemeClr val="tx1"/>
                          </a:solidFill>
                          <a:effectLst/>
                        </a:rPr>
                        <a:t>Non-Catalytic</a:t>
                      </a:r>
                      <a:endParaRPr lang="en-US" sz="2000" kern="1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p>
                      <a:pPr marL="0" marR="0" algn="ctr">
                        <a:lnSpc>
                          <a:spcPct val="150000"/>
                        </a:lnSpc>
                        <a:spcBef>
                          <a:spcPts val="0"/>
                        </a:spcBef>
                        <a:spcAft>
                          <a:spcPts val="0"/>
                        </a:spcAft>
                      </a:pPr>
                      <a:r>
                        <a:rPr lang="en-US" sz="2000" kern="100" dirty="0">
                          <a:solidFill>
                            <a:schemeClr val="tx1"/>
                          </a:solidFill>
                          <a:effectLst/>
                        </a:rPr>
                        <a:t>Z</a:t>
                      </a:r>
                      <a:endParaRPr lang="en-US" sz="2000" kern="1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marL="0" marR="0" algn="ctr">
                        <a:lnSpc>
                          <a:spcPct val="150000"/>
                        </a:lnSpc>
                        <a:spcBef>
                          <a:spcPts val="0"/>
                        </a:spcBef>
                        <a:spcAft>
                          <a:spcPts val="0"/>
                        </a:spcAft>
                      </a:pPr>
                      <a:r>
                        <a:rPr lang="en-US" sz="2000" kern="100" dirty="0">
                          <a:solidFill>
                            <a:schemeClr val="tx1"/>
                          </a:solidFill>
                          <a:effectLst/>
                        </a:rPr>
                        <a:t>GaZ-R</a:t>
                      </a:r>
                      <a:endParaRPr lang="en-US" sz="2000" kern="1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2">
                  <a:txBody>
                    <a:bodyPr/>
                    <a:lstStyle/>
                    <a:p>
                      <a:pPr marL="0" marR="0" algn="ctr">
                        <a:lnSpc>
                          <a:spcPct val="150000"/>
                        </a:lnSpc>
                        <a:spcBef>
                          <a:spcPts val="0"/>
                        </a:spcBef>
                        <a:spcAft>
                          <a:spcPts val="0"/>
                        </a:spcAft>
                      </a:pPr>
                      <a:r>
                        <a:rPr lang="en-US" sz="2000" kern="100" dirty="0">
                          <a:solidFill>
                            <a:schemeClr val="tx1"/>
                          </a:solidFill>
                          <a:effectLst/>
                        </a:rPr>
                        <a:t>GaZ-(UR)</a:t>
                      </a:r>
                      <a:endParaRPr lang="en-US" sz="2000" kern="1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840740907"/>
                  </a:ext>
                </a:extLst>
              </a:tr>
              <a:tr h="813154">
                <a:tc>
                  <a:txBody>
                    <a:bodyPr/>
                    <a:lstStyle/>
                    <a:p>
                      <a:pPr marL="0" marR="0" algn="ctr">
                        <a:lnSpc>
                          <a:spcPct val="150000"/>
                        </a:lnSpc>
                        <a:spcBef>
                          <a:spcPts val="0"/>
                        </a:spcBef>
                        <a:spcAft>
                          <a:spcPts val="1000"/>
                        </a:spcAft>
                      </a:pPr>
                      <a:r>
                        <a:rPr lang="en-US" sz="2000" b="0" kern="100" dirty="0">
                          <a:effectLst/>
                        </a:rPr>
                        <a:t>Pyrolysis environment</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N</a:t>
                      </a:r>
                      <a:r>
                        <a:rPr lang="en-US" sz="2000" kern="100" baseline="-25000" dirty="0">
                          <a:effectLst/>
                        </a:rPr>
                        <a:t>2</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CH</a:t>
                      </a:r>
                      <a:r>
                        <a:rPr lang="en-US" sz="2000" kern="100" baseline="-25000" dirty="0">
                          <a:effectLst/>
                        </a:rPr>
                        <a:t>4</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N</a:t>
                      </a:r>
                      <a:r>
                        <a:rPr lang="en-US" sz="2000" kern="100" baseline="-25000" dirty="0">
                          <a:effectLst/>
                        </a:rPr>
                        <a:t>2</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CH</a:t>
                      </a:r>
                      <a:r>
                        <a:rPr lang="en-US" sz="2000" kern="100" baseline="-25000" dirty="0">
                          <a:effectLst/>
                        </a:rPr>
                        <a:t>4</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CH</a:t>
                      </a:r>
                      <a:r>
                        <a:rPr lang="en-US" sz="2000" kern="100" baseline="-25000" dirty="0">
                          <a:effectLst/>
                        </a:rPr>
                        <a:t>4</a:t>
                      </a:r>
                      <a:r>
                        <a:rPr lang="en-US" sz="2000" kern="100" dirty="0">
                          <a:effectLst/>
                        </a:rPr>
                        <a:t>-D</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N</a:t>
                      </a:r>
                      <a:r>
                        <a:rPr lang="en-US" sz="2000" kern="100" baseline="-25000" dirty="0">
                          <a:effectLst/>
                        </a:rPr>
                        <a:t>2</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CH</a:t>
                      </a:r>
                      <a:r>
                        <a:rPr lang="en-US" sz="2000" kern="100" baseline="-25000" dirty="0">
                          <a:effectLst/>
                        </a:rPr>
                        <a:t>4</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CH</a:t>
                      </a:r>
                      <a:r>
                        <a:rPr lang="en-US" sz="2000" kern="100" baseline="-25000" dirty="0">
                          <a:effectLst/>
                        </a:rPr>
                        <a:t>4</a:t>
                      </a:r>
                      <a:r>
                        <a:rPr lang="en-US" sz="2000" kern="100" dirty="0">
                          <a:effectLst/>
                        </a:rPr>
                        <a:t>-D</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CH</a:t>
                      </a:r>
                      <a:r>
                        <a:rPr lang="en-US" sz="2000" kern="100" baseline="-25000" dirty="0">
                          <a:effectLst/>
                        </a:rPr>
                        <a:t>4</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1000"/>
                        </a:spcAft>
                      </a:pPr>
                      <a:r>
                        <a:rPr lang="en-US" sz="2000" kern="100" dirty="0">
                          <a:effectLst/>
                        </a:rPr>
                        <a:t>CH</a:t>
                      </a:r>
                      <a:r>
                        <a:rPr lang="en-US" sz="2000" kern="100" baseline="-25000" dirty="0">
                          <a:effectLst/>
                        </a:rPr>
                        <a:t>4</a:t>
                      </a:r>
                      <a:r>
                        <a:rPr lang="en-US" sz="2000" kern="100" dirty="0">
                          <a:effectLst/>
                        </a:rPr>
                        <a:t>-D</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2712774"/>
                  </a:ext>
                </a:extLst>
              </a:tr>
              <a:tr h="406109">
                <a:tc>
                  <a:txBody>
                    <a:bodyPr/>
                    <a:lstStyle/>
                    <a:p>
                      <a:pPr marL="0" marR="0" algn="ctr">
                        <a:lnSpc>
                          <a:spcPct val="150000"/>
                        </a:lnSpc>
                        <a:spcBef>
                          <a:spcPts val="0"/>
                        </a:spcBef>
                        <a:spcAft>
                          <a:spcPts val="0"/>
                        </a:spcAft>
                      </a:pPr>
                      <a:r>
                        <a:rPr lang="en-US" sz="2000" b="0" kern="100" dirty="0">
                          <a:effectLst/>
                        </a:rPr>
                        <a:t>Gas (Vol. %)</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0">
                  <a:txBody>
                    <a:bodyPr/>
                    <a:lstStyle/>
                    <a:p>
                      <a:pPr algn="ctr">
                        <a:lnSpc>
                          <a:spcPct val="107000"/>
                        </a:lnSpc>
                      </a:pPr>
                      <a:endParaRPr lang="en-US" sz="2000" kern="100" dirty="0">
                        <a:effectLst/>
                        <a:latin typeface="+mn-lt"/>
                        <a:ea typeface="Malgun Gothic" panose="020B0503020000020004" pitchFamily="34" charset="-127"/>
                      </a:endParaRPr>
                    </a:p>
                  </a:txBody>
                  <a:tcPr marL="9525" marR="9525" marT="9525" marB="0">
                    <a:lnL w="12700" cap="flat" cmpd="sng" algn="ctr">
                      <a:no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58121356"/>
                  </a:ext>
                </a:extLst>
              </a:tr>
              <a:tr h="450745">
                <a:tc>
                  <a:txBody>
                    <a:bodyPr/>
                    <a:lstStyle/>
                    <a:p>
                      <a:pPr marL="0" marR="0" algn="ctr">
                        <a:lnSpc>
                          <a:spcPct val="150000"/>
                        </a:lnSpc>
                        <a:spcBef>
                          <a:spcPts val="0"/>
                        </a:spcBef>
                        <a:spcAft>
                          <a:spcPts val="0"/>
                        </a:spcAft>
                      </a:pPr>
                      <a:r>
                        <a:rPr lang="en-US" sz="2000" b="0" kern="100" dirty="0">
                          <a:effectLst/>
                        </a:rPr>
                        <a:t>H</a:t>
                      </a:r>
                      <a:r>
                        <a:rPr lang="en-US" sz="2000" b="0" kern="100" baseline="-25000" dirty="0">
                          <a:effectLst/>
                        </a:rPr>
                        <a:t>2</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6.75</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4.42</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2.20</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2.27</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7.69</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3.02</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5.11</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5.94</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3.68</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6.21</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79948415"/>
                  </a:ext>
                </a:extLst>
              </a:tr>
              <a:tr h="450745">
                <a:tc>
                  <a:txBody>
                    <a:bodyPr/>
                    <a:lstStyle/>
                    <a:p>
                      <a:pPr marL="0" marR="0" algn="ctr">
                        <a:lnSpc>
                          <a:spcPct val="150000"/>
                        </a:lnSpc>
                        <a:spcBef>
                          <a:spcPts val="0"/>
                        </a:spcBef>
                        <a:spcAft>
                          <a:spcPts val="0"/>
                        </a:spcAft>
                      </a:pPr>
                      <a:r>
                        <a:rPr lang="en-US" sz="2000" b="0" kern="100" dirty="0">
                          <a:effectLst/>
                        </a:rPr>
                        <a:t>CO</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38.35</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30.30</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45.02</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35.36</a:t>
                      </a:r>
                      <a:endParaRPr lang="en-US" sz="2000" kern="10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44.06</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41.83</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42.26</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35.53</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38.28</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39.45</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9462623"/>
                  </a:ext>
                </a:extLst>
              </a:tr>
              <a:tr h="450745">
                <a:tc>
                  <a:txBody>
                    <a:bodyPr/>
                    <a:lstStyle/>
                    <a:p>
                      <a:pPr marL="0" marR="0" algn="ctr">
                        <a:lnSpc>
                          <a:spcPct val="150000"/>
                        </a:lnSpc>
                        <a:spcBef>
                          <a:spcPts val="0"/>
                        </a:spcBef>
                        <a:spcAft>
                          <a:spcPts val="0"/>
                        </a:spcAft>
                      </a:pPr>
                      <a:r>
                        <a:rPr lang="en-US" sz="2000" b="0" kern="100" dirty="0">
                          <a:effectLst/>
                        </a:rPr>
                        <a:t>CO</a:t>
                      </a:r>
                      <a:r>
                        <a:rPr lang="en-US" sz="2000" b="0" kern="100" baseline="-25000" dirty="0">
                          <a:effectLst/>
                        </a:rPr>
                        <a:t>2</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35.61</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36.08</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37.19</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32.31</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34.00</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36.34</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36.05</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31.92</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34.64</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34.29</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7886481"/>
                  </a:ext>
                </a:extLst>
              </a:tr>
              <a:tr h="406109">
                <a:tc gridSpan="11">
                  <a:txBody>
                    <a:bodyPr/>
                    <a:lstStyle/>
                    <a:p>
                      <a:pPr marL="0" marR="0" algn="ctr">
                        <a:lnSpc>
                          <a:spcPct val="150000"/>
                        </a:lnSpc>
                        <a:spcBef>
                          <a:spcPts val="0"/>
                        </a:spcBef>
                        <a:spcAft>
                          <a:spcPts val="0"/>
                        </a:spcAft>
                      </a:pPr>
                      <a:r>
                        <a:rPr lang="en-US" sz="2000" b="0" kern="100" dirty="0">
                          <a:effectLst/>
                        </a:rPr>
                        <a:t>C</a:t>
                      </a:r>
                      <a:r>
                        <a:rPr lang="en-US" sz="2000" b="0" kern="100" baseline="-25000" dirty="0">
                          <a:effectLst/>
                        </a:rPr>
                        <a:t>1</a:t>
                      </a:r>
                      <a:r>
                        <a:rPr lang="en-US" sz="2000" b="0" kern="100" dirty="0">
                          <a:effectLst/>
                        </a:rPr>
                        <a:t>-C</a:t>
                      </a:r>
                      <a:r>
                        <a:rPr lang="en-US" sz="2000" b="0" kern="100" baseline="-25000" dirty="0">
                          <a:effectLst/>
                        </a:rPr>
                        <a:t>4</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95231274"/>
                  </a:ext>
                </a:extLst>
              </a:tr>
              <a:tr h="450745">
                <a:tc>
                  <a:txBody>
                    <a:bodyPr/>
                    <a:lstStyle/>
                    <a:p>
                      <a:pPr marL="0" marR="0" algn="ctr">
                        <a:lnSpc>
                          <a:spcPct val="150000"/>
                        </a:lnSpc>
                        <a:spcBef>
                          <a:spcPts val="0"/>
                        </a:spcBef>
                        <a:spcAft>
                          <a:spcPts val="0"/>
                        </a:spcAft>
                      </a:pPr>
                      <a:r>
                        <a:rPr lang="en-US" sz="2000" b="0" kern="100" dirty="0">
                          <a:effectLst/>
                        </a:rPr>
                        <a:t>&lt;Methane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16.16</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25.70</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10.08</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15.80</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12.52</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10.17</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11.73</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16.97</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14.63</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10.90</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13048401"/>
                  </a:ext>
                </a:extLst>
              </a:tr>
              <a:tr h="450745">
                <a:tc>
                  <a:txBody>
                    <a:bodyPr/>
                    <a:lstStyle/>
                    <a:p>
                      <a:pPr marL="0" marR="0" algn="ctr">
                        <a:lnSpc>
                          <a:spcPct val="150000"/>
                        </a:lnSpc>
                        <a:spcBef>
                          <a:spcPts val="0"/>
                        </a:spcBef>
                        <a:spcAft>
                          <a:spcPts val="0"/>
                        </a:spcAft>
                      </a:pPr>
                      <a:r>
                        <a:rPr lang="en-US" sz="2000" b="0" kern="100" dirty="0">
                          <a:effectLst/>
                        </a:rPr>
                        <a:t>&lt;Ethane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1.73</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0.80</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1.85</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0.70</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1.32</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0.74</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1.37</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1.19</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1.04</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712854"/>
                  </a:ext>
                </a:extLst>
              </a:tr>
              <a:tr h="450745">
                <a:tc>
                  <a:txBody>
                    <a:bodyPr/>
                    <a:lstStyle/>
                    <a:p>
                      <a:pPr marL="0" marR="0" algn="ctr">
                        <a:lnSpc>
                          <a:spcPct val="150000"/>
                        </a:lnSpc>
                        <a:spcBef>
                          <a:spcPts val="0"/>
                        </a:spcBef>
                        <a:spcAft>
                          <a:spcPts val="0"/>
                        </a:spcAft>
                      </a:pPr>
                      <a:r>
                        <a:rPr lang="en-US" sz="2000" b="0" kern="100" dirty="0">
                          <a:effectLst/>
                        </a:rPr>
                        <a:t>&lt;Ethene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2.93</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4.73</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3.57</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2.14</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3.49</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3.63</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9800828"/>
                  </a:ext>
                </a:extLst>
              </a:tr>
              <a:tr h="450745">
                <a:tc>
                  <a:txBody>
                    <a:bodyPr/>
                    <a:lstStyle/>
                    <a:p>
                      <a:pPr marL="0" marR="0" algn="ctr">
                        <a:lnSpc>
                          <a:spcPct val="150000"/>
                        </a:lnSpc>
                        <a:spcBef>
                          <a:spcPts val="0"/>
                        </a:spcBef>
                        <a:spcAft>
                          <a:spcPts val="0"/>
                        </a:spcAft>
                      </a:pPr>
                      <a:r>
                        <a:rPr lang="en-US" sz="2000" b="0" kern="100" dirty="0">
                          <a:effectLst/>
                        </a:rPr>
                        <a:t>&lt;Propane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0.02</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3.95</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2.82</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0.84</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0.34</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0.76</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0.01</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3.04</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9368626"/>
                  </a:ext>
                </a:extLst>
              </a:tr>
              <a:tr h="450745">
                <a:tc>
                  <a:txBody>
                    <a:bodyPr/>
                    <a:lstStyle/>
                    <a:p>
                      <a:pPr marL="0" marR="0" algn="ctr">
                        <a:lnSpc>
                          <a:spcPct val="150000"/>
                        </a:lnSpc>
                        <a:spcBef>
                          <a:spcPts val="0"/>
                        </a:spcBef>
                        <a:spcAft>
                          <a:spcPts val="0"/>
                        </a:spcAft>
                      </a:pPr>
                      <a:r>
                        <a:rPr lang="en-US" sz="2000" b="0" kern="100" dirty="0">
                          <a:effectLst/>
                        </a:rPr>
                        <a:t>&lt;Propene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0.27</a:t>
                      </a:r>
                      <a:endParaRPr lang="en-US" sz="2000" kern="10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0.37</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0.10</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3.74</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0.04</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2.39</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1.45</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2.96</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2.97</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3.95</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2531280"/>
                  </a:ext>
                </a:extLst>
              </a:tr>
              <a:tr h="813154">
                <a:tc>
                  <a:txBody>
                    <a:bodyPr/>
                    <a:lstStyle/>
                    <a:p>
                      <a:pPr marL="0" marR="0" algn="ctr">
                        <a:lnSpc>
                          <a:spcPct val="150000"/>
                        </a:lnSpc>
                        <a:spcBef>
                          <a:spcPts val="0"/>
                        </a:spcBef>
                        <a:spcAft>
                          <a:spcPts val="0"/>
                        </a:spcAft>
                      </a:pPr>
                      <a:r>
                        <a:rPr lang="en-US" sz="2000" b="0" kern="100" dirty="0" smtClean="0">
                          <a:effectLst/>
                        </a:rPr>
                        <a:t>&lt;(</a:t>
                      </a:r>
                      <a:r>
                        <a:rPr lang="en-US" sz="2000" b="0" kern="100" dirty="0">
                          <a:effectLst/>
                        </a:rPr>
                        <a:t>2-methyl-prorane)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0.01</a:t>
                      </a:r>
                      <a:endParaRPr lang="en-US" sz="2000" kern="10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0.07</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0.02</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0.01</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0.15</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0.14</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0.16</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1595654"/>
                  </a:ext>
                </a:extLst>
              </a:tr>
              <a:tr h="450745">
                <a:tc>
                  <a:txBody>
                    <a:bodyPr/>
                    <a:lstStyle/>
                    <a:p>
                      <a:pPr marL="0" marR="0" algn="ctr">
                        <a:lnSpc>
                          <a:spcPct val="150000"/>
                        </a:lnSpc>
                        <a:spcBef>
                          <a:spcPts val="0"/>
                        </a:spcBef>
                        <a:spcAft>
                          <a:spcPts val="0"/>
                        </a:spcAft>
                      </a:pPr>
                      <a:r>
                        <a:rPr lang="en-US" sz="2000" b="0" kern="100">
                          <a:effectLst/>
                        </a:rPr>
                        <a:t>&lt;Propadiene</a:t>
                      </a:r>
                      <a:endParaRPr lang="en-US" sz="2000" b="0" kern="10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0.08</a:t>
                      </a:r>
                      <a:endParaRPr lang="en-US" sz="2000" kern="10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0.14</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0.05</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0.14</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0.13</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a:effectLst/>
                        </a:rPr>
                        <a:t>-</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9569536"/>
                  </a:ext>
                </a:extLst>
              </a:tr>
              <a:tr h="450745">
                <a:tc>
                  <a:txBody>
                    <a:bodyPr/>
                    <a:lstStyle/>
                    <a:p>
                      <a:pPr marL="0" marR="0" algn="ctr">
                        <a:lnSpc>
                          <a:spcPct val="150000"/>
                        </a:lnSpc>
                        <a:spcBef>
                          <a:spcPts val="0"/>
                        </a:spcBef>
                        <a:spcAft>
                          <a:spcPts val="0"/>
                        </a:spcAft>
                      </a:pPr>
                      <a:r>
                        <a:rPr lang="en-US" sz="2000" b="0" kern="100" dirty="0">
                          <a:effectLst/>
                        </a:rPr>
                        <a:t>&lt;Butane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0.34</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0.01</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0.25</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0.32</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9313588"/>
                  </a:ext>
                </a:extLst>
              </a:tr>
              <a:tr h="450745">
                <a:tc>
                  <a:txBody>
                    <a:bodyPr/>
                    <a:lstStyle/>
                    <a:p>
                      <a:pPr marL="0" marR="0" algn="ctr">
                        <a:lnSpc>
                          <a:spcPct val="150000"/>
                        </a:lnSpc>
                        <a:spcBef>
                          <a:spcPts val="0"/>
                        </a:spcBef>
                        <a:spcAft>
                          <a:spcPts val="0"/>
                        </a:spcAft>
                      </a:pPr>
                      <a:r>
                        <a:rPr lang="en-US" sz="2000" b="0" kern="100" dirty="0">
                          <a:effectLst/>
                        </a:rPr>
                        <a:t>1-Butene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0.02</a:t>
                      </a:r>
                      <a:endParaRPr lang="en-US" sz="2000" kern="10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0.01</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0.27</a:t>
                      </a:r>
                      <a:endParaRPr lang="en-US" sz="2000" kern="10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0.01</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0.21</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0.11</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0.24</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0.21</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0.30</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792940"/>
                  </a:ext>
                </a:extLst>
              </a:tr>
              <a:tr h="450745">
                <a:tc>
                  <a:txBody>
                    <a:bodyPr/>
                    <a:lstStyle/>
                    <a:p>
                      <a:pPr marL="0" marR="0" algn="ctr">
                        <a:lnSpc>
                          <a:spcPct val="150000"/>
                        </a:lnSpc>
                        <a:spcBef>
                          <a:spcPts val="0"/>
                        </a:spcBef>
                        <a:spcAft>
                          <a:spcPts val="0"/>
                        </a:spcAft>
                      </a:pPr>
                      <a:r>
                        <a:rPr lang="en-US" sz="2000" b="0" kern="100" dirty="0">
                          <a:effectLst/>
                        </a:rPr>
                        <a:t>iso-Butene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0.04</a:t>
                      </a:r>
                      <a:endParaRPr lang="en-US" sz="2000" kern="10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0.01</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0.05</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0.47</a:t>
                      </a:r>
                      <a:endParaRPr lang="en-US" sz="2000" kern="10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0.12</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0.34</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0.32</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0.44</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7830985"/>
                  </a:ext>
                </a:extLst>
              </a:tr>
              <a:tr h="450745">
                <a:tc>
                  <a:txBody>
                    <a:bodyPr/>
                    <a:lstStyle/>
                    <a:p>
                      <a:pPr marL="0" marR="0" algn="ctr">
                        <a:lnSpc>
                          <a:spcPct val="150000"/>
                        </a:lnSpc>
                        <a:spcBef>
                          <a:spcPts val="0"/>
                        </a:spcBef>
                        <a:spcAft>
                          <a:spcPts val="0"/>
                        </a:spcAft>
                      </a:pPr>
                      <a:r>
                        <a:rPr lang="en-US" sz="2000" b="0" kern="100" dirty="0">
                          <a:effectLst/>
                        </a:rPr>
                        <a:t>&lt;cis-2-Butene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0.70</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0.03</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0.34</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a:effectLst/>
                        </a:rPr>
                        <a:t>0.22</a:t>
                      </a:r>
                      <a:endParaRPr lang="en-US" sz="2000" kern="10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0.53</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0.14</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a:t>
                      </a:r>
                      <a:endParaRPr lang="en-US" sz="2000" kern="10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0.18</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0.17</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0.23</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40220796"/>
                  </a:ext>
                </a:extLst>
              </a:tr>
              <a:tr h="450745">
                <a:tc>
                  <a:txBody>
                    <a:bodyPr/>
                    <a:lstStyle/>
                    <a:p>
                      <a:pPr marL="0" marR="0" algn="ctr">
                        <a:lnSpc>
                          <a:spcPct val="150000"/>
                        </a:lnSpc>
                        <a:spcBef>
                          <a:spcPts val="0"/>
                        </a:spcBef>
                        <a:spcAft>
                          <a:spcPts val="0"/>
                        </a:spcAft>
                      </a:pPr>
                      <a:r>
                        <a:rPr lang="en-US" sz="2000" b="0" kern="100" dirty="0">
                          <a:effectLst/>
                        </a:rPr>
                        <a:t>&lt;1,2-Butadiene</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a:t>
                      </a:r>
                      <a:endParaRPr lang="en-US" sz="200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0.16</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0.01</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kern="100" dirty="0">
                          <a:effectLst/>
                        </a:rPr>
                        <a:t>-</a:t>
                      </a:r>
                      <a:endParaRPr lang="en-US" sz="200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0.01</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a:effectLst/>
                        </a:rPr>
                        <a:t>-</a:t>
                      </a:r>
                      <a:endParaRPr lang="en-US" sz="2000" kern="10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kern="1200" dirty="0">
                          <a:effectLst/>
                        </a:rPr>
                        <a:t>-</a:t>
                      </a:r>
                      <a:endParaRPr lang="en-US" sz="200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5659608"/>
                  </a:ext>
                </a:extLst>
              </a:tr>
              <a:tr h="450745">
                <a:tc>
                  <a:txBody>
                    <a:bodyPr/>
                    <a:lstStyle/>
                    <a:p>
                      <a:pPr marL="0" marR="0" algn="ctr">
                        <a:lnSpc>
                          <a:spcPct val="150000"/>
                        </a:lnSpc>
                        <a:spcBef>
                          <a:spcPts val="0"/>
                        </a:spcBef>
                        <a:spcAft>
                          <a:spcPts val="0"/>
                        </a:spcAft>
                      </a:pPr>
                      <a:r>
                        <a:rPr lang="en-US" sz="2000" b="0" kern="100" dirty="0">
                          <a:effectLst/>
                        </a:rPr>
                        <a:t>Total</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9525" cap="flat" cmpd="sng" algn="ctr">
                      <a:no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b="0" kern="100" dirty="0">
                          <a:effectLst/>
                        </a:rPr>
                        <a:t>100</a:t>
                      </a:r>
                      <a:endParaRPr lang="en-US" sz="2000" b="0" kern="100" dirty="0">
                        <a:effectLst/>
                        <a:latin typeface="+mn-lt"/>
                        <a:ea typeface="Malgun Gothic" panose="020B0503020000020004" pitchFamily="34" charset="-127"/>
                        <a:cs typeface="Times New Roman" panose="02020603050405020304" pitchFamily="18" charset="0"/>
                      </a:endParaRPr>
                    </a:p>
                  </a:txBody>
                  <a:tcPr marL="9525" marR="9525" marT="9525"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b="0" kern="1200" dirty="0">
                          <a:effectLst/>
                        </a:rPr>
                        <a:t>100</a:t>
                      </a:r>
                      <a:endParaRPr lang="en-US" sz="2000" b="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b="0" kern="1200" dirty="0">
                          <a:effectLst/>
                        </a:rPr>
                        <a:t>100</a:t>
                      </a:r>
                      <a:endParaRPr lang="en-US" sz="2000" b="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b="0" kern="100" dirty="0">
                          <a:effectLst/>
                        </a:rPr>
                        <a:t>100</a:t>
                      </a:r>
                      <a:endParaRPr lang="en-US" sz="2000" b="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b="0" kern="1200" dirty="0">
                          <a:effectLst/>
                        </a:rPr>
                        <a:t>100</a:t>
                      </a:r>
                      <a:endParaRPr lang="en-US" sz="2000" b="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50000"/>
                        </a:lnSpc>
                        <a:spcBef>
                          <a:spcPts val="0"/>
                        </a:spcBef>
                        <a:spcAft>
                          <a:spcPts val="0"/>
                        </a:spcAft>
                      </a:pPr>
                      <a:r>
                        <a:rPr lang="en-US" sz="2000" b="0" kern="100" dirty="0">
                          <a:effectLst/>
                        </a:rPr>
                        <a:t>100</a:t>
                      </a:r>
                      <a:endParaRPr lang="en-US" sz="2000" b="0" kern="100" dirty="0">
                        <a:effectLst/>
                        <a:latin typeface="+mn-lt"/>
                        <a:ea typeface="Malgun Gothic" panose="020B0503020000020004" pitchFamily="34" charset="-127"/>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b="0" kern="1200" dirty="0">
                          <a:effectLst/>
                        </a:rPr>
                        <a:t>100</a:t>
                      </a:r>
                      <a:endParaRPr lang="en-US" sz="2000" b="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ctr">
                        <a:lnSpc>
                          <a:spcPct val="150000"/>
                        </a:lnSpc>
                        <a:spcBef>
                          <a:spcPts val="0"/>
                        </a:spcBef>
                        <a:spcAft>
                          <a:spcPts val="0"/>
                        </a:spcAft>
                      </a:pPr>
                      <a:r>
                        <a:rPr lang="en-US" sz="2000" b="0" kern="1200" dirty="0">
                          <a:effectLst/>
                        </a:rPr>
                        <a:t>100</a:t>
                      </a:r>
                      <a:endParaRPr lang="en-US" sz="2000" b="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b="0" kern="1200" dirty="0">
                          <a:effectLst/>
                        </a:rPr>
                        <a:t>100</a:t>
                      </a:r>
                      <a:endParaRPr lang="en-US" sz="2000" b="0" kern="100" dirty="0">
                        <a:effectLst/>
                        <a:latin typeface="+mn-lt"/>
                        <a:ea typeface="Malgun Gothic" panose="020B0503020000020004" pitchFamily="34" charset="-127"/>
                      </a:endParaRPr>
                    </a:p>
                  </a:txBody>
                  <a:tcPr marL="0" marR="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fontAlgn="t">
                        <a:lnSpc>
                          <a:spcPct val="150000"/>
                        </a:lnSpc>
                        <a:spcBef>
                          <a:spcPts val="0"/>
                        </a:spcBef>
                        <a:spcAft>
                          <a:spcPts val="0"/>
                        </a:spcAft>
                      </a:pPr>
                      <a:r>
                        <a:rPr lang="en-US" sz="2000" b="0" kern="1200" dirty="0">
                          <a:effectLst/>
                        </a:rPr>
                        <a:t>100</a:t>
                      </a:r>
                      <a:endParaRPr lang="en-US" sz="2000" b="0" kern="100" dirty="0">
                        <a:effectLst/>
                        <a:latin typeface="+mn-lt"/>
                        <a:ea typeface="Malgun Gothic" panose="020B0503020000020004" pitchFamily="34" charset="-127"/>
                      </a:endParaRPr>
                    </a:p>
                  </a:txBody>
                  <a:tcPr marL="0" marR="0" marT="0" marB="0">
                    <a:lnL w="12700" cap="flat" cmpd="sng" algn="ctr">
                      <a:no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5027525"/>
                  </a:ext>
                </a:extLst>
              </a:tr>
            </a:tbl>
          </a:graphicData>
        </a:graphic>
      </p:graphicFrame>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5169" y="20771035"/>
            <a:ext cx="7456124" cy="4335550"/>
          </a:xfrm>
          <a:prstGeom prst="roundRect">
            <a:avLst>
              <a:gd name="adj" fmla="val 16667"/>
            </a:avLst>
          </a:prstGeom>
          <a:ln w="28575">
            <a:solidFill>
              <a:srgbClr val="0046D2"/>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1" name="Picture 2" descr="https://ars.els-cdn.com/content/image/1-s2.0-S096085242031107X-gr1_lr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29023" y="20682902"/>
            <a:ext cx="6806020" cy="4662165"/>
          </a:xfrm>
          <a:prstGeom prst="rect">
            <a:avLst/>
          </a:prstGeom>
          <a:ln w="38100">
            <a:solidFill>
              <a:srgbClr val="0046D2"/>
            </a:solidFill>
          </a:ln>
        </p:spPr>
        <p:style>
          <a:lnRef idx="2">
            <a:schemeClr val="accent6"/>
          </a:lnRef>
          <a:fillRef idx="1">
            <a:schemeClr val="lt1"/>
          </a:fillRef>
          <a:effectRef idx="0">
            <a:schemeClr val="accent6"/>
          </a:effectRef>
          <a:fontRef idx="minor">
            <a:schemeClr val="dk1"/>
          </a:fontRef>
        </p:style>
      </p:pic>
      <p:cxnSp>
        <p:nvCxnSpPr>
          <p:cNvPr id="17" name="Straight Connector 16"/>
          <p:cNvCxnSpPr/>
          <p:nvPr/>
        </p:nvCxnSpPr>
        <p:spPr bwMode="auto">
          <a:xfrm>
            <a:off x="8659263" y="20694835"/>
            <a:ext cx="0" cy="4780183"/>
          </a:xfrm>
          <a:prstGeom prst="line">
            <a:avLst/>
          </a:prstGeom>
          <a:solidFill>
            <a:schemeClr val="bg1"/>
          </a:solidFill>
          <a:ln w="9525" cap="flat" cmpd="sng" algn="ctr">
            <a:solidFill>
              <a:schemeClr val="tx1"/>
            </a:solidFill>
            <a:prstDash val="sysDash"/>
            <a:round/>
            <a:headEnd type="none" w="med" len="med"/>
            <a:tailEnd type="none" w="med" len="med"/>
          </a:ln>
          <a:effectLst/>
        </p:spPr>
      </p:cxnSp>
      <p:sp>
        <p:nvSpPr>
          <p:cNvPr id="18" name="TextBox 17"/>
          <p:cNvSpPr txBox="1"/>
          <p:nvPr/>
        </p:nvSpPr>
        <p:spPr>
          <a:xfrm>
            <a:off x="1047130" y="20957305"/>
            <a:ext cx="503664" cy="584775"/>
          </a:xfrm>
          <a:prstGeom prst="rect">
            <a:avLst/>
          </a:prstGeom>
          <a:noFill/>
        </p:spPr>
        <p:txBody>
          <a:bodyPr wrap="none" rtlCol="0">
            <a:spAutoFit/>
          </a:bodyPr>
          <a:lstStyle/>
          <a:p>
            <a:r>
              <a:rPr lang="en-US" sz="3200" dirty="0" smtClean="0">
                <a:latin typeface="+mn-lt"/>
              </a:rPr>
              <a:t>a)</a:t>
            </a:r>
            <a:endParaRPr lang="en-US" sz="3200" dirty="0">
              <a:latin typeface="+mn-lt"/>
            </a:endParaRPr>
          </a:p>
        </p:txBody>
      </p:sp>
      <p:sp>
        <p:nvSpPr>
          <p:cNvPr id="34" name="TextBox 33"/>
          <p:cNvSpPr txBox="1"/>
          <p:nvPr/>
        </p:nvSpPr>
        <p:spPr>
          <a:xfrm>
            <a:off x="9017859" y="20862055"/>
            <a:ext cx="526106" cy="584775"/>
          </a:xfrm>
          <a:prstGeom prst="rect">
            <a:avLst/>
          </a:prstGeom>
          <a:noFill/>
        </p:spPr>
        <p:txBody>
          <a:bodyPr wrap="none" rtlCol="0">
            <a:spAutoFit/>
          </a:bodyPr>
          <a:lstStyle/>
          <a:p>
            <a:r>
              <a:rPr lang="en-US" sz="3200" dirty="0">
                <a:latin typeface="+mn-lt"/>
              </a:rPr>
              <a:t>b</a:t>
            </a:r>
            <a:r>
              <a:rPr lang="en-US" sz="3200" dirty="0" smtClean="0">
                <a:latin typeface="+mn-lt"/>
              </a:rPr>
              <a:t>)</a:t>
            </a:r>
            <a:endParaRPr lang="en-US" sz="3200" dirty="0">
              <a:latin typeface="+mn-lt"/>
            </a:endParaRPr>
          </a:p>
        </p:txBody>
      </p:sp>
      <p:sp>
        <p:nvSpPr>
          <p:cNvPr id="26" name="Rectangle 25"/>
          <p:cNvSpPr/>
          <p:nvPr/>
        </p:nvSpPr>
        <p:spPr>
          <a:xfrm>
            <a:off x="17004918" y="21984703"/>
            <a:ext cx="15512865" cy="954107"/>
          </a:xfrm>
          <a:prstGeom prst="rect">
            <a:avLst/>
          </a:prstGeom>
        </p:spPr>
        <p:txBody>
          <a:bodyPr wrap="square">
            <a:spAutoFit/>
          </a:bodyPr>
          <a:lstStyle/>
          <a:p>
            <a:pPr marL="0" marR="0" algn="l">
              <a:spcBef>
                <a:spcPts val="0"/>
              </a:spcBef>
              <a:spcAft>
                <a:spcPts val="1000"/>
              </a:spcAft>
            </a:pPr>
            <a:r>
              <a:rPr lang="en-US" sz="2800" dirty="0">
                <a:latin typeface="Times New Roman" panose="02020603050405020304" pitchFamily="18" charset="0"/>
                <a:ea typeface="Malgun Gothic" panose="020B0503020000020004" pitchFamily="34" charset="-127"/>
                <a:cs typeface="Times New Roman" panose="02020603050405020304" pitchFamily="18" charset="0"/>
              </a:rPr>
              <a:t>Z = HZSM-5; GaZ-R = Reduced form of 1 wt.% Ga/HZSM-5; GaZ-(UR) = Unreduced form of 1wt.%Ga/HZSM-5; </a:t>
            </a:r>
            <a:r>
              <a:rPr lang="en-US" sz="2800" dirty="0" smtClean="0">
                <a:latin typeface="Times New Roman" panose="02020603050405020304" pitchFamily="18" charset="0"/>
                <a:ea typeface="Malgun Gothic" panose="020B0503020000020004" pitchFamily="34" charset="-127"/>
                <a:cs typeface="Times New Roman" panose="02020603050405020304" pitchFamily="18" charset="0"/>
              </a:rPr>
              <a:t>CH</a:t>
            </a:r>
            <a:r>
              <a:rPr lang="en-US" sz="2800" baseline="-25000" dirty="0" smtClean="0">
                <a:latin typeface="Times New Roman" panose="02020603050405020304" pitchFamily="18" charset="0"/>
                <a:ea typeface="Malgun Gothic" panose="020B0503020000020004" pitchFamily="34" charset="-127"/>
                <a:cs typeface="Times New Roman" panose="02020603050405020304" pitchFamily="18" charset="0"/>
              </a:rPr>
              <a:t>4</a:t>
            </a:r>
            <a:r>
              <a:rPr lang="en-US" sz="2800" dirty="0" smtClean="0">
                <a:latin typeface="Times New Roman" panose="02020603050405020304" pitchFamily="18" charset="0"/>
                <a:ea typeface="Malgun Gothic" panose="020B0503020000020004" pitchFamily="34" charset="-127"/>
                <a:cs typeface="Times New Roman" panose="02020603050405020304" pitchFamily="18" charset="0"/>
              </a:rPr>
              <a:t>-D </a:t>
            </a:r>
            <a:r>
              <a:rPr lang="en-US" sz="2800" dirty="0">
                <a:latin typeface="Times New Roman" panose="02020603050405020304" pitchFamily="18" charset="0"/>
                <a:ea typeface="Malgun Gothic" panose="020B0503020000020004" pitchFamily="34" charset="-127"/>
                <a:cs typeface="Times New Roman" panose="02020603050405020304" pitchFamily="18" charset="0"/>
              </a:rPr>
              <a:t>methane decomposition at 800ºC</a:t>
            </a:r>
            <a:r>
              <a:rPr lang="en-US" sz="2000" dirty="0">
                <a:latin typeface="Times New Roman" panose="02020603050405020304" pitchFamily="18" charset="0"/>
                <a:ea typeface="Malgun Gothic" panose="020B0503020000020004" pitchFamily="34" charset="-127"/>
                <a:cs typeface="Times New Roman" panose="02020603050405020304" pitchFamily="18" charset="0"/>
              </a:rPr>
              <a:t>.</a:t>
            </a:r>
            <a:endParaRPr lang="en-US" sz="2000" dirty="0">
              <a:effectLst/>
              <a:latin typeface="Times New Roman" panose="02020603050405020304" pitchFamily="18" charset="0"/>
              <a:ea typeface="Malgun Gothic" panose="020B0503020000020004" pitchFamily="34" charset="-127"/>
              <a:cs typeface="Times New Roman" panose="02020603050405020304" pitchFamily="18" charset="0"/>
            </a:endParaRPr>
          </a:p>
        </p:txBody>
      </p:sp>
      <p:pic>
        <p:nvPicPr>
          <p:cNvPr id="3" name="Picture 2"/>
          <p:cNvPicPr>
            <a:picLocks noChangeAspect="1"/>
          </p:cNvPicPr>
          <p:nvPr/>
        </p:nvPicPr>
        <p:blipFill rotWithShape="1">
          <a:blip r:embed="rId7">
            <a:extLst>
              <a:ext uri="{28A0092B-C50C-407E-A947-70E740481C1C}">
                <a14:useLocalDpi xmlns:a14="http://schemas.microsoft.com/office/drawing/2010/main" val="0"/>
              </a:ext>
            </a:extLst>
          </a:blip>
          <a:srcRect l="3134" t="19254" b="18913"/>
          <a:stretch/>
        </p:blipFill>
        <p:spPr>
          <a:xfrm>
            <a:off x="26151840" y="2678693"/>
            <a:ext cx="5394960" cy="3443799"/>
          </a:xfrm>
          <a:prstGeom prst="rect">
            <a:avLst/>
          </a:prstGeom>
          <a:scene3d>
            <a:camera prst="orthographicFront">
              <a:rot lat="0" lon="1800000" rev="0"/>
            </a:camera>
            <a:lightRig rig="threePt" dir="t"/>
          </a:scene3d>
        </p:spPr>
      </p:pic>
      <p:sp>
        <p:nvSpPr>
          <p:cNvPr id="5" name="TextBox 4"/>
          <p:cNvSpPr txBox="1"/>
          <p:nvPr/>
        </p:nvSpPr>
        <p:spPr>
          <a:xfrm>
            <a:off x="15449827" y="42744"/>
            <a:ext cx="17271659" cy="584775"/>
          </a:xfrm>
          <a:prstGeom prst="rect">
            <a:avLst/>
          </a:prstGeom>
          <a:noFill/>
        </p:spPr>
        <p:txBody>
          <a:bodyPr wrap="square" rtlCol="0">
            <a:spAutoFit/>
          </a:bodyPr>
          <a:lstStyle/>
          <a:p>
            <a:pPr algn="just"/>
            <a:r>
              <a:rPr lang="en-US" sz="3200" i="1" dirty="0" smtClean="0">
                <a:latin typeface="+mn-lt"/>
              </a:rPr>
              <a:t>XXIV </a:t>
            </a:r>
            <a:r>
              <a:rPr lang="en-US" sz="3200" i="1" dirty="0">
                <a:latin typeface="+mn-lt"/>
              </a:rPr>
              <a:t>International Conference on Chemical Reactors </a:t>
            </a:r>
            <a:r>
              <a:rPr lang="en-US" sz="3200" i="1" dirty="0" smtClean="0">
                <a:latin typeface="+mn-lt"/>
              </a:rPr>
              <a:t>ChemReactor-24, </a:t>
            </a:r>
            <a:r>
              <a:rPr lang="en-US" sz="3200" i="1" dirty="0">
                <a:latin typeface="+mn-lt"/>
              </a:rPr>
              <a:t>September 12- 17</a:t>
            </a:r>
            <a:r>
              <a:rPr lang="en-US" sz="3200" i="1" dirty="0" smtClean="0">
                <a:latin typeface="+mn-lt"/>
              </a:rPr>
              <a:t>, Milan Italy  </a:t>
            </a:r>
            <a:endParaRPr lang="en-US" sz="3200" i="1" dirty="0">
              <a:latin typeface="+mn-lt"/>
            </a:endParaRPr>
          </a:p>
        </p:txBody>
      </p:sp>
      <p:grpSp>
        <p:nvGrpSpPr>
          <p:cNvPr id="21" name="Group 20"/>
          <p:cNvGrpSpPr/>
          <p:nvPr/>
        </p:nvGrpSpPr>
        <p:grpSpPr>
          <a:xfrm>
            <a:off x="16876391" y="35912900"/>
            <a:ext cx="15453452" cy="5424025"/>
            <a:chOff x="16876391" y="35912900"/>
            <a:chExt cx="15453452" cy="5424025"/>
          </a:xfrm>
        </p:grpSpPr>
        <p:sp>
          <p:nvSpPr>
            <p:cNvPr id="2048" name="TextBox 2047"/>
            <p:cNvSpPr txBox="1"/>
            <p:nvPr/>
          </p:nvSpPr>
          <p:spPr>
            <a:xfrm>
              <a:off x="17047757" y="36720277"/>
              <a:ext cx="15282086" cy="4616648"/>
            </a:xfrm>
            <a:prstGeom prst="rect">
              <a:avLst/>
            </a:prstGeom>
            <a:noFill/>
          </p:spPr>
          <p:txBody>
            <a:bodyPr wrap="square" rtlCol="0">
              <a:spAutoFit/>
            </a:bodyPr>
            <a:lstStyle/>
            <a:p>
              <a:pPr algn="just">
                <a:lnSpc>
                  <a:spcPct val="150000"/>
                </a:lnSpc>
              </a:pPr>
              <a:r>
                <a:rPr lang="en-US" sz="2800" dirty="0" smtClean="0">
                  <a:latin typeface="+mn-lt"/>
                </a:rPr>
                <a:t>	The </a:t>
              </a:r>
              <a:r>
                <a:rPr lang="en-US" sz="2800" dirty="0">
                  <a:latin typeface="+mn-lt"/>
                </a:rPr>
                <a:t>integration of the ex-situ methane decomposition system with biomass catalytic pyrolysis enhanced BTEX production significantly. CH</a:t>
              </a:r>
              <a:r>
                <a:rPr lang="en-US" sz="2800" baseline="-25000" dirty="0">
                  <a:latin typeface="+mn-lt"/>
                </a:rPr>
                <a:t>4</a:t>
              </a:r>
              <a:r>
                <a:rPr lang="en-US" sz="2800" dirty="0">
                  <a:latin typeface="+mn-lt"/>
                </a:rPr>
                <a:t> could be a source of hydrogen and methyl radicals over Ga/HZMS-5. (GaO)</a:t>
              </a:r>
              <a:r>
                <a:rPr lang="en-US" sz="2800" baseline="30000" dirty="0">
                  <a:latin typeface="+mn-lt"/>
                </a:rPr>
                <a:t>+</a:t>
              </a:r>
              <a:r>
                <a:rPr lang="en-US" sz="2800" dirty="0">
                  <a:latin typeface="+mn-lt"/>
                </a:rPr>
                <a:t> on HZSM-5 helped activate methane and the hydrocarbons derived from biomass, resulting in the addition of these compounds to the hydrocarbon pool inside the zeolites for aromatic production. Hydrogen generated from the ex-situ methane decomposition not only helped the production of BTEX, but also reduced in-situ the less active Ga</a:t>
              </a:r>
              <a:r>
                <a:rPr lang="en-US" sz="2800" baseline="-25000" dirty="0">
                  <a:latin typeface="+mn-lt"/>
                </a:rPr>
                <a:t>2</a:t>
              </a:r>
              <a:r>
                <a:rPr lang="en-US" sz="2800" dirty="0">
                  <a:latin typeface="+mn-lt"/>
                </a:rPr>
                <a:t>O</a:t>
              </a:r>
              <a:r>
                <a:rPr lang="en-US" sz="2800" baseline="-25000" dirty="0">
                  <a:latin typeface="+mn-lt"/>
                </a:rPr>
                <a:t>3</a:t>
              </a:r>
              <a:r>
                <a:rPr lang="en-US" sz="2800" dirty="0">
                  <a:latin typeface="+mn-lt"/>
                </a:rPr>
                <a:t> to active (GaO)</a:t>
              </a:r>
              <a:r>
                <a:rPr lang="en-US" sz="2800" baseline="30000" dirty="0">
                  <a:latin typeface="+mn-lt"/>
                </a:rPr>
                <a:t>+</a:t>
              </a:r>
              <a:r>
                <a:rPr lang="en-US" sz="2800" dirty="0">
                  <a:latin typeface="+mn-lt"/>
                </a:rPr>
                <a:t> species, potentially allowing the replacement of expensive reduction processes with an external hydrogen supply.</a:t>
              </a:r>
              <a:endParaRPr lang="en-US" sz="2800" b="1" dirty="0" smtClean="0">
                <a:latin typeface="+mn-lt"/>
              </a:endParaRPr>
            </a:p>
          </p:txBody>
        </p:sp>
        <p:sp>
          <p:nvSpPr>
            <p:cNvPr id="20" name="Rectangle 19"/>
            <p:cNvSpPr/>
            <p:nvPr/>
          </p:nvSpPr>
          <p:spPr>
            <a:xfrm>
              <a:off x="16876391" y="35912900"/>
              <a:ext cx="3332964" cy="830997"/>
            </a:xfrm>
            <a:prstGeom prst="rect">
              <a:avLst/>
            </a:prstGeom>
          </p:spPr>
          <p:txBody>
            <a:bodyPr wrap="none">
              <a:spAutoFit/>
            </a:bodyPr>
            <a:lstStyle/>
            <a:p>
              <a:pPr algn="l"/>
              <a:r>
                <a:rPr lang="en-US" sz="4800" b="1" dirty="0">
                  <a:latin typeface="+mn-lt"/>
                </a:rPr>
                <a:t>Conclusion:</a:t>
              </a:r>
            </a:p>
          </p:txBody>
        </p:sp>
      </p:grpSp>
      <p:pic>
        <p:nvPicPr>
          <p:cNvPr id="1032" name="Picture 8" descr="University Identity | About UOS | UNIVERSITY OF SEOUL"/>
          <p:cNvPicPr>
            <a:picLocks noChangeAspect="1" noChangeArrowheads="1"/>
          </p:cNvPicPr>
          <p:nvPr/>
        </p:nvPicPr>
        <p:blipFill rotWithShape="1">
          <a:blip r:embed="rId8">
            <a:extLst>
              <a:ext uri="{28A0092B-C50C-407E-A947-70E740481C1C}">
                <a14:useLocalDpi xmlns:a14="http://schemas.microsoft.com/office/drawing/2010/main" val="0"/>
              </a:ext>
            </a:extLst>
          </a:blip>
          <a:srcRect l="11866" t="14962" r="11921" b="14005"/>
          <a:stretch/>
        </p:blipFill>
        <p:spPr bwMode="auto">
          <a:xfrm>
            <a:off x="1550794" y="2767374"/>
            <a:ext cx="4384309" cy="3182160"/>
          </a:xfrm>
          <a:prstGeom prst="rect">
            <a:avLst/>
          </a:prstGeom>
          <a:solidFill>
            <a:srgbClr val="FFFFFF">
              <a:shade val="85000"/>
            </a:srgbClr>
          </a:solidFill>
          <a:ln w="190500" cap="sq">
            <a:solidFill>
              <a:srgbClr val="BC8F00"/>
            </a:solidFill>
            <a:miter lim="800000"/>
          </a:ln>
          <a:effectLst>
            <a:outerShdw blurRad="55000" dist="18000" dir="5400000" algn="tl" rotWithShape="0">
              <a:srgbClr val="000000">
                <a:alpha val="40000"/>
              </a:srgbClr>
            </a:outerShdw>
          </a:effectLst>
          <a:scene3d>
            <a:camera prst="obliqueTopRight">
              <a:rot lat="0" lon="0" rev="0"/>
            </a:camera>
            <a:lightRig rig="twoPt" dir="t">
              <a:rot lat="0" lon="0" rev="7200000"/>
            </a:lightRig>
          </a:scene3d>
          <a:sp3d>
            <a:bevelT w="25400" h="19050"/>
            <a:contourClr>
              <a:srgbClr val="FFFFFF"/>
            </a:contourClr>
          </a:sp3d>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212167"/>
      </a:hlink>
      <a:folHlink>
        <a:srgbClr val="99CC00"/>
      </a:folHlink>
    </a:clrScheme>
    <a:fontScheme name="Surenda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2027</TotalTime>
  <Words>559</Words>
  <Application>Microsoft Office PowerPoint</Application>
  <PresentationFormat>사용자 지정</PresentationFormat>
  <Paragraphs>311</Paragraphs>
  <Slides>1</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vt:i4>
      </vt:variant>
    </vt:vector>
  </HeadingPairs>
  <TitlesOfParts>
    <vt:vector size="6" baseType="lpstr">
      <vt:lpstr>Malgun Gothic</vt:lpstr>
      <vt:lpstr>Arial</vt:lpstr>
      <vt:lpstr>Symbol</vt:lpstr>
      <vt:lpstr>Times New Roman</vt:lpstr>
      <vt:lpstr>Default Design</vt:lpstr>
      <vt:lpstr>PowerPoint 프레젠테이션</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Shulda;www.postersession.com</dc:creator>
  <cp:keywords>www.postersession.com</cp:keywords>
  <dc:description>©MegaPrint Inc. 2009</dc:description>
  <cp:lastModifiedBy>박영권</cp:lastModifiedBy>
  <cp:revision>131</cp:revision>
  <cp:lastPrinted>2020-08-27T05:37:47Z</cp:lastPrinted>
  <dcterms:created xsi:type="dcterms:W3CDTF">2008-12-04T00:20:37Z</dcterms:created>
  <dcterms:modified xsi:type="dcterms:W3CDTF">2021-09-07T07:11:39Z</dcterms:modified>
  <cp:category>Research Poster</cp:category>
</cp:coreProperties>
</file>