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Lst>
  <p:sldSz cx="9144000" cy="6858000" type="screen4x3"/>
  <p:notesSz cx="6858000" cy="9144000"/>
  <p:defaultTextStyle>
    <a:defPPr>
      <a:defRPr lang="ru-RU"/>
    </a:defPPr>
    <a:lvl1pPr algn="l" rtl="0" fontAlgn="base">
      <a:spcBef>
        <a:spcPct val="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Times New Roman" pitchFamily="18" charset="0"/>
        <a:ea typeface="+mn-ea"/>
        <a:cs typeface="Arial" charset="0"/>
      </a:defRPr>
    </a:lvl6pPr>
    <a:lvl7pPr marL="2743200" algn="l" defTabSz="914400" rtl="0" eaLnBrk="1" latinLnBrk="0" hangingPunct="1">
      <a:defRPr sz="1200" kern="1200">
        <a:solidFill>
          <a:schemeClr val="tx1"/>
        </a:solidFill>
        <a:latin typeface="Times New Roman" pitchFamily="18" charset="0"/>
        <a:ea typeface="+mn-ea"/>
        <a:cs typeface="Arial" charset="0"/>
      </a:defRPr>
    </a:lvl7pPr>
    <a:lvl8pPr marL="3200400" algn="l" defTabSz="914400" rtl="0" eaLnBrk="1" latinLnBrk="0" hangingPunct="1">
      <a:defRPr sz="1200" kern="1200">
        <a:solidFill>
          <a:schemeClr val="tx1"/>
        </a:solidFill>
        <a:latin typeface="Times New Roman" pitchFamily="18" charset="0"/>
        <a:ea typeface="+mn-ea"/>
        <a:cs typeface="Arial" charset="0"/>
      </a:defRPr>
    </a:lvl8pPr>
    <a:lvl9pPr marL="3657600" algn="l" defTabSz="914400" rtl="0" eaLnBrk="1" latinLnBrk="0" hangingPunct="1">
      <a:defRPr sz="12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3399"/>
    <a:srgbClr val="660066"/>
    <a:srgbClr val="006600"/>
    <a:srgbClr val="800000"/>
    <a:srgbClr val="A50021"/>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918" autoAdjust="0"/>
    <p:restoredTop sz="94660"/>
  </p:normalViewPr>
  <p:slideViewPr>
    <p:cSldViewPr>
      <p:cViewPr>
        <p:scale>
          <a:sx n="75" d="100"/>
          <a:sy n="75" d="100"/>
        </p:scale>
        <p:origin x="-2232" y="-3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546019B-B54F-47BB-B5A9-284C6F9EB1D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184694B-AE65-49C1-8E9E-9CE821E280F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5BAD2E3-6100-42E0-83EE-D478C462C86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F1F3C68-ABCE-4E25-B884-0B7847CB532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7C0FDFD-F9ED-4C0E-AA12-9E6AB167475C}"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D378CE6-A77A-4683-B640-75AC1E72A23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1572A54-AB80-43A3-AB18-B14BB80DCD4C}"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D57EAF3C-3B69-4B9D-82BB-C97105A3644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073A78E-A24C-4715-9110-B7ECFD347FB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F8E779D-9704-4B09-A131-3AEE2FEC352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C402283-732A-4F29-AFCB-0AC0465FCC8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E01974CE-E9E4-4FA3-963E-AD58B7A8FC6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jpe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Безымянный"/>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7650" name="Text Box 5"/>
          <p:cNvSpPr txBox="1">
            <a:spLocks noChangeArrowheads="1"/>
          </p:cNvSpPr>
          <p:nvPr/>
        </p:nvSpPr>
        <p:spPr bwMode="auto">
          <a:xfrm>
            <a:off x="611188" y="333375"/>
            <a:ext cx="8101012" cy="2227263"/>
          </a:xfrm>
          <a:prstGeom prst="rect">
            <a:avLst/>
          </a:prstGeom>
          <a:noFill/>
          <a:ln w="9525">
            <a:noFill/>
            <a:miter lim="800000"/>
            <a:headEnd/>
            <a:tailEnd/>
          </a:ln>
        </p:spPr>
        <p:txBody>
          <a:bodyPr>
            <a:spAutoFit/>
          </a:bodyPr>
          <a:lstStyle/>
          <a:p>
            <a:pPr>
              <a:spcBef>
                <a:spcPct val="50000"/>
              </a:spcBef>
            </a:pPr>
            <a:r>
              <a:rPr lang="en-US" sz="2800" b="1">
                <a:solidFill>
                  <a:srgbClr val="800000"/>
                </a:solidFill>
                <a:latin typeface="Arial" charset="0"/>
              </a:rPr>
              <a:t>REMOTE SENSING METHODS FOR INVESTIGATING OUTGOING INFRARED RADIATION OF RECENT LARGE REGIONAL  FAULTS AND ITS TERRESTRIAL HEAT FLOW AND GEOCHEMICAL HALOES</a:t>
            </a:r>
            <a:endParaRPr lang="ru-RU" sz="2800" b="1">
              <a:solidFill>
                <a:srgbClr val="800000"/>
              </a:solidFill>
              <a:latin typeface="Arial" charset="0"/>
            </a:endParaRPr>
          </a:p>
        </p:txBody>
      </p:sp>
      <p:sp>
        <p:nvSpPr>
          <p:cNvPr id="27651" name="Text Box 6"/>
          <p:cNvSpPr txBox="1">
            <a:spLocks noChangeArrowheads="1"/>
          </p:cNvSpPr>
          <p:nvPr/>
        </p:nvSpPr>
        <p:spPr bwMode="auto">
          <a:xfrm>
            <a:off x="0" y="2997200"/>
            <a:ext cx="3887788" cy="3987800"/>
          </a:xfrm>
          <a:prstGeom prst="rect">
            <a:avLst/>
          </a:prstGeom>
          <a:noFill/>
          <a:ln w="9525">
            <a:noFill/>
            <a:miter lim="800000"/>
            <a:headEnd/>
            <a:tailEnd/>
          </a:ln>
        </p:spPr>
        <p:txBody>
          <a:bodyPr>
            <a:spAutoFit/>
          </a:bodyPr>
          <a:lstStyle/>
          <a:p>
            <a:r>
              <a:rPr lang="en-US" sz="2800" b="1" u="sng">
                <a:solidFill>
                  <a:srgbClr val="333399"/>
                </a:solidFill>
                <a:latin typeface="Arial" charset="0"/>
              </a:rPr>
              <a:t>N.V.Vilor</a:t>
            </a:r>
            <a:r>
              <a:rPr lang="en-US" sz="2400" b="1">
                <a:solidFill>
                  <a:srgbClr val="333399"/>
                </a:solidFill>
                <a:latin typeface="Arial" charset="0"/>
              </a:rPr>
              <a:t>,  L. D.Andru</a:t>
            </a:r>
            <a:r>
              <a:rPr lang="ru-RU" sz="2400" b="1">
                <a:solidFill>
                  <a:srgbClr val="333399"/>
                </a:solidFill>
                <a:latin typeface="Arial" charset="0"/>
              </a:rPr>
              <a:t>-</a:t>
            </a:r>
            <a:r>
              <a:rPr lang="en-US" sz="2400" b="1">
                <a:solidFill>
                  <a:srgbClr val="333399"/>
                </a:solidFill>
                <a:latin typeface="Arial" charset="0"/>
              </a:rPr>
              <a:t>laitis, O. V.Zarubina, B. S.Danilov, and  A. V.Klyuchevsky</a:t>
            </a:r>
            <a:r>
              <a:rPr lang="en-US" sz="2400" b="1">
                <a:solidFill>
                  <a:srgbClr val="800000"/>
                </a:solidFill>
                <a:latin typeface="Arial" charset="0"/>
              </a:rPr>
              <a:t>  </a:t>
            </a:r>
          </a:p>
          <a:p>
            <a:r>
              <a:rPr lang="en-US" sz="2400" b="1">
                <a:solidFill>
                  <a:srgbClr val="800000"/>
                </a:solidFill>
                <a:latin typeface="Arial" charset="0"/>
              </a:rPr>
              <a:t>Institute of Geochemistry SB RAS, Irkutsk,  Institute of the Earth’s Crust SB RAS, Irkutsk , Russia</a:t>
            </a:r>
            <a:endParaRPr lang="ru-RU" sz="2400" b="1">
              <a:solidFill>
                <a:srgbClr val="800000"/>
              </a:solidFill>
              <a:latin typeface="Arial" charset="0"/>
            </a:endParaRPr>
          </a:p>
          <a:p>
            <a:pPr>
              <a:spcBef>
                <a:spcPct val="50000"/>
              </a:spcBef>
            </a:pPr>
            <a:endParaRPr lang="ru-RU" sz="2400" b="1">
              <a:solidFill>
                <a:srgbClr val="800000"/>
              </a:solidFill>
              <a:latin typeface="Arial" charset="0"/>
            </a:endParaRPr>
          </a:p>
        </p:txBody>
      </p:sp>
      <p:sp>
        <p:nvSpPr>
          <p:cNvPr id="27652" name="Text Box 7"/>
          <p:cNvSpPr txBox="1">
            <a:spLocks noChangeArrowheads="1"/>
          </p:cNvSpPr>
          <p:nvPr/>
        </p:nvSpPr>
        <p:spPr bwMode="auto">
          <a:xfrm>
            <a:off x="6227763" y="5229225"/>
            <a:ext cx="2736850" cy="701675"/>
          </a:xfrm>
          <a:prstGeom prst="rect">
            <a:avLst/>
          </a:prstGeom>
          <a:noFill/>
          <a:ln w="9525">
            <a:noFill/>
            <a:miter lim="800000"/>
            <a:headEnd/>
            <a:tailEnd/>
          </a:ln>
        </p:spPr>
        <p:txBody>
          <a:bodyPr>
            <a:spAutoFit/>
          </a:bodyPr>
          <a:lstStyle/>
          <a:p>
            <a:pPr>
              <a:spcBef>
                <a:spcPct val="50000"/>
              </a:spcBef>
            </a:pPr>
            <a:r>
              <a:rPr lang="en-US" sz="2000" b="1">
                <a:solidFill>
                  <a:srgbClr val="800000"/>
                </a:solidFill>
                <a:latin typeface="Arial" charset="0"/>
              </a:rPr>
              <a:t>THE MOUNTAIN KING’S ARMCHAIR</a:t>
            </a:r>
            <a:r>
              <a:rPr lang="en-US" sz="2000" b="1">
                <a:solidFill>
                  <a:schemeClr val="accent2"/>
                </a:solidFill>
                <a:latin typeface="Arial" charset="0"/>
              </a:rPr>
              <a:t> </a:t>
            </a:r>
            <a:endParaRPr lang="ru-RU" sz="2000" b="1">
              <a:solidFill>
                <a:schemeClr val="accent2"/>
              </a:solidFill>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srcRect/>
          <a:stretch>
            <a:fillRect/>
          </a:stretch>
        </p:blipFill>
        <p:spPr bwMode="auto">
          <a:xfrm>
            <a:off x="468313" y="188913"/>
            <a:ext cx="2124075" cy="3068637"/>
          </a:xfrm>
          <a:prstGeom prst="rect">
            <a:avLst/>
          </a:prstGeom>
          <a:noFill/>
          <a:ln w="9525">
            <a:noFill/>
            <a:miter lim="800000"/>
            <a:headEnd/>
            <a:tailEnd/>
          </a:ln>
        </p:spPr>
      </p:pic>
      <p:pic>
        <p:nvPicPr>
          <p:cNvPr id="24578" name="Picture 5"/>
          <p:cNvPicPr>
            <a:picLocks noChangeAspect="1" noChangeArrowheads="1"/>
          </p:cNvPicPr>
          <p:nvPr/>
        </p:nvPicPr>
        <p:blipFill>
          <a:blip r:embed="rId3"/>
          <a:srcRect/>
          <a:stretch>
            <a:fillRect/>
          </a:stretch>
        </p:blipFill>
        <p:spPr bwMode="auto">
          <a:xfrm>
            <a:off x="2843213" y="188913"/>
            <a:ext cx="2376487" cy="3095625"/>
          </a:xfrm>
          <a:prstGeom prst="rect">
            <a:avLst/>
          </a:prstGeom>
          <a:noFill/>
          <a:ln w="9525">
            <a:noFill/>
            <a:miter lim="800000"/>
            <a:headEnd/>
            <a:tailEnd/>
          </a:ln>
        </p:spPr>
      </p:pic>
      <p:pic>
        <p:nvPicPr>
          <p:cNvPr id="24579" name="Picture 6"/>
          <p:cNvPicPr>
            <a:picLocks noChangeAspect="1" noChangeArrowheads="1"/>
          </p:cNvPicPr>
          <p:nvPr/>
        </p:nvPicPr>
        <p:blipFill>
          <a:blip r:embed="rId3"/>
          <a:srcRect/>
          <a:stretch>
            <a:fillRect/>
          </a:stretch>
        </p:blipFill>
        <p:spPr bwMode="auto">
          <a:xfrm>
            <a:off x="5580063" y="188913"/>
            <a:ext cx="2160587" cy="3095625"/>
          </a:xfrm>
          <a:prstGeom prst="rect">
            <a:avLst/>
          </a:prstGeom>
          <a:noFill/>
          <a:ln w="9525">
            <a:noFill/>
            <a:miter lim="800000"/>
            <a:headEnd/>
            <a:tailEnd/>
          </a:ln>
        </p:spPr>
      </p:pic>
      <p:pic>
        <p:nvPicPr>
          <p:cNvPr id="24580" name="Picture 7"/>
          <p:cNvPicPr>
            <a:picLocks noChangeAspect="1" noChangeArrowheads="1"/>
          </p:cNvPicPr>
          <p:nvPr/>
        </p:nvPicPr>
        <p:blipFill>
          <a:blip r:embed="rId4"/>
          <a:srcRect/>
          <a:stretch>
            <a:fillRect/>
          </a:stretch>
        </p:blipFill>
        <p:spPr bwMode="auto">
          <a:xfrm>
            <a:off x="395288" y="3357563"/>
            <a:ext cx="2160587" cy="3095625"/>
          </a:xfrm>
          <a:prstGeom prst="rect">
            <a:avLst/>
          </a:prstGeom>
          <a:noFill/>
          <a:ln w="9525">
            <a:noFill/>
            <a:miter lim="800000"/>
            <a:headEnd/>
            <a:tailEnd/>
          </a:ln>
        </p:spPr>
      </p:pic>
      <p:pic>
        <p:nvPicPr>
          <p:cNvPr id="24581" name="Picture 8"/>
          <p:cNvPicPr>
            <a:picLocks noChangeAspect="1" noChangeArrowheads="1"/>
          </p:cNvPicPr>
          <p:nvPr/>
        </p:nvPicPr>
        <p:blipFill>
          <a:blip r:embed="rId5"/>
          <a:srcRect/>
          <a:stretch>
            <a:fillRect/>
          </a:stretch>
        </p:blipFill>
        <p:spPr bwMode="auto">
          <a:xfrm>
            <a:off x="2843213" y="3357563"/>
            <a:ext cx="2305050" cy="3190875"/>
          </a:xfrm>
          <a:prstGeom prst="rect">
            <a:avLst/>
          </a:prstGeom>
          <a:noFill/>
          <a:ln w="9525">
            <a:noFill/>
            <a:miter lim="800000"/>
            <a:headEnd/>
            <a:tailEnd/>
          </a:ln>
        </p:spPr>
      </p:pic>
      <p:pic>
        <p:nvPicPr>
          <p:cNvPr id="24582" name="Picture 9"/>
          <p:cNvPicPr>
            <a:picLocks noChangeAspect="1" noChangeArrowheads="1"/>
          </p:cNvPicPr>
          <p:nvPr/>
        </p:nvPicPr>
        <p:blipFill>
          <a:blip r:embed="rId6"/>
          <a:srcRect/>
          <a:stretch>
            <a:fillRect/>
          </a:stretch>
        </p:blipFill>
        <p:spPr bwMode="auto">
          <a:xfrm>
            <a:off x="5580063" y="3357563"/>
            <a:ext cx="2160587" cy="3167062"/>
          </a:xfrm>
          <a:prstGeom prst="rect">
            <a:avLst/>
          </a:prstGeom>
          <a:noFill/>
          <a:ln w="9525">
            <a:noFill/>
            <a:miter lim="800000"/>
            <a:headEnd/>
            <a:tailEnd/>
          </a:ln>
        </p:spPr>
      </p:pic>
      <p:sp>
        <p:nvSpPr>
          <p:cNvPr id="24583" name="Text Box 10"/>
          <p:cNvSpPr txBox="1">
            <a:spLocks noChangeArrowheads="1"/>
          </p:cNvSpPr>
          <p:nvPr/>
        </p:nvSpPr>
        <p:spPr bwMode="auto">
          <a:xfrm>
            <a:off x="1619250" y="620713"/>
            <a:ext cx="288925" cy="336550"/>
          </a:xfrm>
          <a:prstGeom prst="rect">
            <a:avLst/>
          </a:prstGeom>
          <a:noFill/>
          <a:ln w="9525">
            <a:noFill/>
            <a:miter lim="800000"/>
            <a:headEnd/>
            <a:tailEnd/>
          </a:ln>
        </p:spPr>
        <p:txBody>
          <a:bodyPr>
            <a:spAutoFit/>
          </a:bodyPr>
          <a:lstStyle/>
          <a:p>
            <a:pPr>
              <a:spcBef>
                <a:spcPct val="50000"/>
              </a:spcBef>
            </a:pPr>
            <a:r>
              <a:rPr lang="en-US" sz="1600" b="1">
                <a:latin typeface="Arial" charset="0"/>
              </a:rPr>
              <a:t>F</a:t>
            </a:r>
            <a:endParaRPr lang="ru-RU" sz="1600" b="1">
              <a:latin typeface="Arial" charset="0"/>
            </a:endParaRPr>
          </a:p>
        </p:txBody>
      </p:sp>
      <p:sp>
        <p:nvSpPr>
          <p:cNvPr id="24584" name="Text Box 11"/>
          <p:cNvSpPr txBox="1">
            <a:spLocks noChangeArrowheads="1"/>
          </p:cNvSpPr>
          <p:nvPr/>
        </p:nvSpPr>
        <p:spPr bwMode="auto">
          <a:xfrm>
            <a:off x="4284663" y="1125538"/>
            <a:ext cx="344487" cy="366712"/>
          </a:xfrm>
          <a:prstGeom prst="rect">
            <a:avLst/>
          </a:prstGeom>
          <a:noFill/>
          <a:ln w="9525">
            <a:noFill/>
            <a:miter lim="800000"/>
            <a:headEnd/>
            <a:tailEnd/>
          </a:ln>
        </p:spPr>
        <p:txBody>
          <a:bodyPr>
            <a:spAutoFit/>
          </a:bodyPr>
          <a:lstStyle/>
          <a:p>
            <a:pPr>
              <a:spcBef>
                <a:spcPct val="50000"/>
              </a:spcBef>
            </a:pPr>
            <a:r>
              <a:rPr lang="en-US" sz="1800" b="1">
                <a:latin typeface="Arial" charset="0"/>
              </a:rPr>
              <a:t>F</a:t>
            </a:r>
            <a:endParaRPr lang="ru-RU" sz="1800" b="1">
              <a:latin typeface="Arial" charset="0"/>
            </a:endParaRPr>
          </a:p>
        </p:txBody>
      </p:sp>
      <p:sp>
        <p:nvSpPr>
          <p:cNvPr id="24585" name="Text Box 12"/>
          <p:cNvSpPr txBox="1">
            <a:spLocks noChangeArrowheads="1"/>
          </p:cNvSpPr>
          <p:nvPr/>
        </p:nvSpPr>
        <p:spPr bwMode="auto">
          <a:xfrm>
            <a:off x="7019925" y="981075"/>
            <a:ext cx="431800" cy="366713"/>
          </a:xfrm>
          <a:prstGeom prst="rect">
            <a:avLst/>
          </a:prstGeom>
          <a:noFill/>
          <a:ln w="9525">
            <a:noFill/>
            <a:miter lim="800000"/>
            <a:headEnd/>
            <a:tailEnd/>
          </a:ln>
        </p:spPr>
        <p:txBody>
          <a:bodyPr>
            <a:spAutoFit/>
          </a:bodyPr>
          <a:lstStyle/>
          <a:p>
            <a:pPr>
              <a:spcBef>
                <a:spcPct val="50000"/>
              </a:spcBef>
            </a:pPr>
            <a:r>
              <a:rPr lang="en-US" sz="1800" b="1">
                <a:latin typeface="Arial" charset="0"/>
              </a:rPr>
              <a:t>F</a:t>
            </a:r>
            <a:endParaRPr lang="ru-RU" sz="1800" b="1">
              <a:latin typeface="Arial" charset="0"/>
            </a:endParaRPr>
          </a:p>
        </p:txBody>
      </p:sp>
      <p:sp>
        <p:nvSpPr>
          <p:cNvPr id="24586" name="Text Box 13"/>
          <p:cNvSpPr txBox="1">
            <a:spLocks noChangeArrowheads="1"/>
          </p:cNvSpPr>
          <p:nvPr/>
        </p:nvSpPr>
        <p:spPr bwMode="auto">
          <a:xfrm>
            <a:off x="1384300" y="3808413"/>
            <a:ext cx="379413" cy="366712"/>
          </a:xfrm>
          <a:prstGeom prst="rect">
            <a:avLst/>
          </a:prstGeom>
          <a:noFill/>
          <a:ln w="9525">
            <a:noFill/>
            <a:miter lim="800000"/>
            <a:headEnd/>
            <a:tailEnd/>
          </a:ln>
        </p:spPr>
        <p:txBody>
          <a:bodyPr>
            <a:spAutoFit/>
          </a:bodyPr>
          <a:lstStyle/>
          <a:p>
            <a:r>
              <a:rPr lang="en-US" sz="1800" b="1">
                <a:latin typeface="Arial" charset="0"/>
              </a:rPr>
              <a:t>F</a:t>
            </a:r>
            <a:endParaRPr lang="ru-RU" sz="1800" b="1">
              <a:latin typeface="Arial" charset="0"/>
            </a:endParaRPr>
          </a:p>
        </p:txBody>
      </p:sp>
      <p:sp>
        <p:nvSpPr>
          <p:cNvPr id="24587" name="Text Box 14"/>
          <p:cNvSpPr txBox="1">
            <a:spLocks noChangeArrowheads="1"/>
          </p:cNvSpPr>
          <p:nvPr/>
        </p:nvSpPr>
        <p:spPr bwMode="auto">
          <a:xfrm>
            <a:off x="4156075" y="3922713"/>
            <a:ext cx="344488" cy="366712"/>
          </a:xfrm>
          <a:prstGeom prst="rect">
            <a:avLst/>
          </a:prstGeom>
          <a:noFill/>
          <a:ln w="9525">
            <a:noFill/>
            <a:miter lim="800000"/>
            <a:headEnd/>
            <a:tailEnd/>
          </a:ln>
        </p:spPr>
        <p:txBody>
          <a:bodyPr>
            <a:spAutoFit/>
          </a:bodyPr>
          <a:lstStyle/>
          <a:p>
            <a:pPr>
              <a:spcBef>
                <a:spcPct val="50000"/>
              </a:spcBef>
            </a:pPr>
            <a:r>
              <a:rPr lang="en-US" sz="1800" b="1">
                <a:latin typeface="Arial" charset="0"/>
              </a:rPr>
              <a:t>F</a:t>
            </a:r>
            <a:endParaRPr lang="ru-RU" sz="1800" b="1">
              <a:latin typeface="Arial" charset="0"/>
            </a:endParaRPr>
          </a:p>
        </p:txBody>
      </p:sp>
      <p:sp>
        <p:nvSpPr>
          <p:cNvPr id="24588" name="Text Box 15"/>
          <p:cNvSpPr txBox="1">
            <a:spLocks noChangeArrowheads="1"/>
          </p:cNvSpPr>
          <p:nvPr/>
        </p:nvSpPr>
        <p:spPr bwMode="auto">
          <a:xfrm>
            <a:off x="6732588" y="3789363"/>
            <a:ext cx="323850" cy="366712"/>
          </a:xfrm>
          <a:prstGeom prst="rect">
            <a:avLst/>
          </a:prstGeom>
          <a:noFill/>
          <a:ln w="9525">
            <a:noFill/>
            <a:miter lim="800000"/>
            <a:headEnd/>
            <a:tailEnd/>
          </a:ln>
        </p:spPr>
        <p:txBody>
          <a:bodyPr wrap="none">
            <a:spAutoFit/>
          </a:bodyPr>
          <a:lstStyle/>
          <a:p>
            <a:r>
              <a:rPr lang="en-US" sz="1800" b="1">
                <a:latin typeface="Arial" charset="0"/>
              </a:rPr>
              <a:t>F</a:t>
            </a:r>
            <a:endParaRPr lang="ru-RU" sz="1800" b="1">
              <a:latin typeface="Arial" charset="0"/>
            </a:endParaRPr>
          </a:p>
        </p:txBody>
      </p:sp>
      <p:sp>
        <p:nvSpPr>
          <p:cNvPr id="24589" name="Line 16"/>
          <p:cNvSpPr>
            <a:spLocks noChangeShapeType="1"/>
          </p:cNvSpPr>
          <p:nvPr/>
        </p:nvSpPr>
        <p:spPr bwMode="auto">
          <a:xfrm>
            <a:off x="1547813" y="4076700"/>
            <a:ext cx="215900" cy="215900"/>
          </a:xfrm>
          <a:prstGeom prst="line">
            <a:avLst/>
          </a:prstGeom>
          <a:noFill/>
          <a:ln w="9525">
            <a:solidFill>
              <a:schemeClr val="tx1"/>
            </a:solidFill>
            <a:round/>
            <a:headEnd/>
            <a:tailEnd type="triangle" w="med" len="med"/>
          </a:ln>
        </p:spPr>
        <p:txBody>
          <a:bodyPr/>
          <a:lstStyle/>
          <a:p>
            <a:endParaRPr lang="ru-RU"/>
          </a:p>
        </p:txBody>
      </p:sp>
      <p:sp>
        <p:nvSpPr>
          <p:cNvPr id="24590" name="Line 18"/>
          <p:cNvSpPr>
            <a:spLocks noChangeShapeType="1"/>
          </p:cNvSpPr>
          <p:nvPr/>
        </p:nvSpPr>
        <p:spPr bwMode="auto">
          <a:xfrm flipH="1">
            <a:off x="1403350" y="4076700"/>
            <a:ext cx="73025" cy="215900"/>
          </a:xfrm>
          <a:prstGeom prst="line">
            <a:avLst/>
          </a:prstGeom>
          <a:noFill/>
          <a:ln w="9525">
            <a:solidFill>
              <a:schemeClr val="tx1"/>
            </a:solidFill>
            <a:round/>
            <a:headEnd/>
            <a:tailEnd type="triangle" w="med" len="med"/>
          </a:ln>
        </p:spPr>
        <p:txBody>
          <a:bodyPr/>
          <a:lstStyle/>
          <a:p>
            <a:endParaRPr lang="ru-RU"/>
          </a:p>
        </p:txBody>
      </p:sp>
      <p:sp>
        <p:nvSpPr>
          <p:cNvPr id="24591" name="Line 19"/>
          <p:cNvSpPr>
            <a:spLocks noChangeShapeType="1"/>
          </p:cNvSpPr>
          <p:nvPr/>
        </p:nvSpPr>
        <p:spPr bwMode="auto">
          <a:xfrm>
            <a:off x="4356100" y="4149725"/>
            <a:ext cx="144463" cy="215900"/>
          </a:xfrm>
          <a:prstGeom prst="line">
            <a:avLst/>
          </a:prstGeom>
          <a:noFill/>
          <a:ln w="9525">
            <a:solidFill>
              <a:schemeClr val="tx1"/>
            </a:solidFill>
            <a:round/>
            <a:headEnd/>
            <a:tailEnd type="triangle" w="med" len="med"/>
          </a:ln>
        </p:spPr>
        <p:txBody>
          <a:bodyPr/>
          <a:lstStyle/>
          <a:p>
            <a:endParaRPr lang="ru-RU"/>
          </a:p>
        </p:txBody>
      </p:sp>
      <p:sp>
        <p:nvSpPr>
          <p:cNvPr id="24592" name="Line 20"/>
          <p:cNvSpPr>
            <a:spLocks noChangeShapeType="1"/>
          </p:cNvSpPr>
          <p:nvPr/>
        </p:nvSpPr>
        <p:spPr bwMode="auto">
          <a:xfrm flipH="1">
            <a:off x="4067175" y="4076700"/>
            <a:ext cx="144463" cy="144463"/>
          </a:xfrm>
          <a:prstGeom prst="line">
            <a:avLst/>
          </a:prstGeom>
          <a:noFill/>
          <a:ln w="9525">
            <a:solidFill>
              <a:schemeClr val="tx1"/>
            </a:solidFill>
            <a:round/>
            <a:headEnd/>
            <a:tailEnd type="triangle" w="med" len="med"/>
          </a:ln>
        </p:spPr>
        <p:txBody>
          <a:bodyPr/>
          <a:lstStyle/>
          <a:p>
            <a:endParaRPr lang="ru-RU"/>
          </a:p>
        </p:txBody>
      </p:sp>
      <p:sp>
        <p:nvSpPr>
          <p:cNvPr id="24593" name="Line 21"/>
          <p:cNvSpPr>
            <a:spLocks noChangeShapeType="1"/>
          </p:cNvSpPr>
          <p:nvPr/>
        </p:nvSpPr>
        <p:spPr bwMode="auto">
          <a:xfrm>
            <a:off x="6877050" y="4076700"/>
            <a:ext cx="287338" cy="288925"/>
          </a:xfrm>
          <a:prstGeom prst="line">
            <a:avLst/>
          </a:prstGeom>
          <a:noFill/>
          <a:ln w="9525">
            <a:solidFill>
              <a:schemeClr val="tx1"/>
            </a:solidFill>
            <a:round/>
            <a:headEnd/>
            <a:tailEnd type="triangle" w="med" len="med"/>
          </a:ln>
        </p:spPr>
        <p:txBody>
          <a:bodyPr/>
          <a:lstStyle/>
          <a:p>
            <a:endParaRPr lang="ru-RU"/>
          </a:p>
        </p:txBody>
      </p:sp>
      <p:sp>
        <p:nvSpPr>
          <p:cNvPr id="24594" name="Line 22"/>
          <p:cNvSpPr>
            <a:spLocks noChangeShapeType="1"/>
          </p:cNvSpPr>
          <p:nvPr/>
        </p:nvSpPr>
        <p:spPr bwMode="auto">
          <a:xfrm flipH="1">
            <a:off x="6443663" y="4076700"/>
            <a:ext cx="360362" cy="215900"/>
          </a:xfrm>
          <a:prstGeom prst="line">
            <a:avLst/>
          </a:prstGeom>
          <a:noFill/>
          <a:ln w="9525">
            <a:solidFill>
              <a:schemeClr val="tx1"/>
            </a:solidFill>
            <a:round/>
            <a:headEnd/>
            <a:tailEnd type="triangle" w="med" len="med"/>
          </a:ln>
        </p:spPr>
        <p:txBody>
          <a:bodyPr/>
          <a:lstStyle/>
          <a:p>
            <a:endParaRPr lang="ru-RU"/>
          </a:p>
        </p:txBody>
      </p:sp>
      <p:sp>
        <p:nvSpPr>
          <p:cNvPr id="24595" name="Text Box 24"/>
          <p:cNvSpPr txBox="1">
            <a:spLocks noChangeArrowheads="1"/>
          </p:cNvSpPr>
          <p:nvPr/>
        </p:nvSpPr>
        <p:spPr bwMode="auto">
          <a:xfrm>
            <a:off x="1887538" y="2082800"/>
            <a:ext cx="298450" cy="366713"/>
          </a:xfrm>
          <a:prstGeom prst="rect">
            <a:avLst/>
          </a:prstGeom>
          <a:noFill/>
          <a:ln w="9525">
            <a:noFill/>
            <a:miter lim="800000"/>
            <a:headEnd/>
            <a:tailEnd/>
          </a:ln>
        </p:spPr>
        <p:txBody>
          <a:bodyPr wrap="none">
            <a:spAutoFit/>
          </a:bodyPr>
          <a:lstStyle/>
          <a:p>
            <a:r>
              <a:rPr lang="en-US" sz="1800" b="1"/>
              <a:t>1</a:t>
            </a:r>
            <a:endParaRPr lang="ru-RU" sz="1800" b="1"/>
          </a:p>
        </p:txBody>
      </p:sp>
      <p:sp>
        <p:nvSpPr>
          <p:cNvPr id="24596" name="Text Box 25"/>
          <p:cNvSpPr txBox="1">
            <a:spLocks noChangeArrowheads="1"/>
          </p:cNvSpPr>
          <p:nvPr/>
        </p:nvSpPr>
        <p:spPr bwMode="auto">
          <a:xfrm>
            <a:off x="4427538" y="2205038"/>
            <a:ext cx="298450" cy="366712"/>
          </a:xfrm>
          <a:prstGeom prst="rect">
            <a:avLst/>
          </a:prstGeom>
          <a:noFill/>
          <a:ln w="9525">
            <a:noFill/>
            <a:miter lim="800000"/>
            <a:headEnd/>
            <a:tailEnd/>
          </a:ln>
        </p:spPr>
        <p:txBody>
          <a:bodyPr wrap="none">
            <a:spAutoFit/>
          </a:bodyPr>
          <a:lstStyle/>
          <a:p>
            <a:r>
              <a:rPr lang="en-US" sz="1800" b="1"/>
              <a:t>2</a:t>
            </a:r>
            <a:endParaRPr lang="ru-RU" sz="1800" b="1"/>
          </a:p>
        </p:txBody>
      </p:sp>
      <p:sp>
        <p:nvSpPr>
          <p:cNvPr id="24597" name="Text Box 26"/>
          <p:cNvSpPr txBox="1">
            <a:spLocks noChangeArrowheads="1"/>
          </p:cNvSpPr>
          <p:nvPr/>
        </p:nvSpPr>
        <p:spPr bwMode="auto">
          <a:xfrm>
            <a:off x="6711950" y="2225675"/>
            <a:ext cx="298450" cy="366713"/>
          </a:xfrm>
          <a:prstGeom prst="rect">
            <a:avLst/>
          </a:prstGeom>
          <a:noFill/>
          <a:ln w="9525">
            <a:noFill/>
            <a:miter lim="800000"/>
            <a:headEnd/>
            <a:tailEnd/>
          </a:ln>
        </p:spPr>
        <p:txBody>
          <a:bodyPr wrap="none">
            <a:spAutoFit/>
          </a:bodyPr>
          <a:lstStyle/>
          <a:p>
            <a:r>
              <a:rPr lang="en-US" sz="1800" b="1"/>
              <a:t>3</a:t>
            </a:r>
            <a:endParaRPr lang="ru-RU" sz="1800" b="1"/>
          </a:p>
        </p:txBody>
      </p:sp>
      <p:sp>
        <p:nvSpPr>
          <p:cNvPr id="24598" name="Text Box 27"/>
          <p:cNvSpPr txBox="1">
            <a:spLocks noChangeArrowheads="1"/>
          </p:cNvSpPr>
          <p:nvPr/>
        </p:nvSpPr>
        <p:spPr bwMode="auto">
          <a:xfrm>
            <a:off x="1619250" y="5373688"/>
            <a:ext cx="298450" cy="366712"/>
          </a:xfrm>
          <a:prstGeom prst="rect">
            <a:avLst/>
          </a:prstGeom>
          <a:noFill/>
          <a:ln w="9525">
            <a:noFill/>
            <a:miter lim="800000"/>
            <a:headEnd/>
            <a:tailEnd/>
          </a:ln>
        </p:spPr>
        <p:txBody>
          <a:bodyPr wrap="none">
            <a:spAutoFit/>
          </a:bodyPr>
          <a:lstStyle/>
          <a:p>
            <a:r>
              <a:rPr lang="en-US" sz="1800" b="1"/>
              <a:t>4</a:t>
            </a:r>
            <a:endParaRPr lang="ru-RU" sz="1800" b="1"/>
          </a:p>
        </p:txBody>
      </p:sp>
      <p:sp>
        <p:nvSpPr>
          <p:cNvPr id="24599" name="Text Box 29"/>
          <p:cNvSpPr txBox="1">
            <a:spLocks noChangeArrowheads="1"/>
          </p:cNvSpPr>
          <p:nvPr/>
        </p:nvSpPr>
        <p:spPr bwMode="auto">
          <a:xfrm>
            <a:off x="3867150" y="5291138"/>
            <a:ext cx="344488" cy="366712"/>
          </a:xfrm>
          <a:prstGeom prst="rect">
            <a:avLst/>
          </a:prstGeom>
          <a:noFill/>
          <a:ln w="9525">
            <a:noFill/>
            <a:miter lim="800000"/>
            <a:headEnd/>
            <a:tailEnd/>
          </a:ln>
        </p:spPr>
        <p:txBody>
          <a:bodyPr>
            <a:spAutoFit/>
          </a:bodyPr>
          <a:lstStyle/>
          <a:p>
            <a:pPr>
              <a:spcBef>
                <a:spcPct val="50000"/>
              </a:spcBef>
            </a:pPr>
            <a:r>
              <a:rPr lang="en-US" sz="1800" b="1"/>
              <a:t>5</a:t>
            </a:r>
            <a:endParaRPr lang="ru-RU" sz="1800" b="1"/>
          </a:p>
        </p:txBody>
      </p:sp>
      <p:sp>
        <p:nvSpPr>
          <p:cNvPr id="24600" name="Text Box 31"/>
          <p:cNvSpPr txBox="1">
            <a:spLocks noChangeArrowheads="1"/>
          </p:cNvSpPr>
          <p:nvPr/>
        </p:nvSpPr>
        <p:spPr bwMode="auto">
          <a:xfrm>
            <a:off x="7019925" y="5229225"/>
            <a:ext cx="298450" cy="366713"/>
          </a:xfrm>
          <a:prstGeom prst="rect">
            <a:avLst/>
          </a:prstGeom>
          <a:noFill/>
          <a:ln w="9525">
            <a:noFill/>
            <a:miter lim="800000"/>
            <a:headEnd/>
            <a:tailEnd/>
          </a:ln>
        </p:spPr>
        <p:txBody>
          <a:bodyPr wrap="none">
            <a:spAutoFit/>
          </a:bodyPr>
          <a:lstStyle/>
          <a:p>
            <a:r>
              <a:rPr lang="en-US" sz="1800" b="1"/>
              <a:t>6</a:t>
            </a:r>
            <a:endParaRPr lang="ru-RU" sz="1800" b="1"/>
          </a:p>
        </p:txBody>
      </p:sp>
      <p:sp>
        <p:nvSpPr>
          <p:cNvPr id="24601" name="Text Box 32"/>
          <p:cNvSpPr txBox="1">
            <a:spLocks noChangeArrowheads="1"/>
          </p:cNvSpPr>
          <p:nvPr/>
        </p:nvSpPr>
        <p:spPr bwMode="auto">
          <a:xfrm>
            <a:off x="7812088" y="260350"/>
            <a:ext cx="1152525" cy="4614863"/>
          </a:xfrm>
          <a:prstGeom prst="rect">
            <a:avLst/>
          </a:prstGeom>
          <a:noFill/>
          <a:ln w="9525">
            <a:noFill/>
            <a:miter lim="800000"/>
            <a:headEnd/>
            <a:tailEnd/>
          </a:ln>
        </p:spPr>
        <p:txBody>
          <a:bodyPr>
            <a:spAutoFit/>
          </a:bodyPr>
          <a:lstStyle/>
          <a:p>
            <a:pPr>
              <a:spcBef>
                <a:spcPct val="50000"/>
              </a:spcBef>
            </a:pPr>
            <a:r>
              <a:rPr lang="en-US" sz="1600" b="1">
                <a:solidFill>
                  <a:srgbClr val="800000"/>
                </a:solidFill>
              </a:rPr>
              <a:t>IR radiation anomalies of the surface of large faults of San Andreas system (1-3) and on faults of Big Basin province (4-6) F –fault’s tracks</a:t>
            </a:r>
          </a:p>
          <a:p>
            <a:pPr>
              <a:spcBef>
                <a:spcPct val="50000"/>
              </a:spcBef>
            </a:pPr>
            <a:endParaRPr lang="ru-RU" sz="1600" b="1">
              <a:solidFill>
                <a:srgbClr val="800000"/>
              </a:solidFill>
            </a:endParaRPr>
          </a:p>
        </p:txBody>
      </p:sp>
      <p:sp>
        <p:nvSpPr>
          <p:cNvPr id="24602" name="Text Box 33"/>
          <p:cNvSpPr txBox="1">
            <a:spLocks noChangeArrowheads="1"/>
          </p:cNvSpPr>
          <p:nvPr/>
        </p:nvSpPr>
        <p:spPr bwMode="auto">
          <a:xfrm>
            <a:off x="2987675" y="6381750"/>
            <a:ext cx="2736850" cy="336550"/>
          </a:xfrm>
          <a:prstGeom prst="rect">
            <a:avLst/>
          </a:prstGeom>
          <a:solidFill>
            <a:schemeClr val="bg1"/>
          </a:solidFill>
          <a:ln w="9525">
            <a:noFill/>
            <a:miter lim="800000"/>
            <a:headEnd/>
            <a:tailEnd/>
          </a:ln>
        </p:spPr>
        <p:txBody>
          <a:bodyPr>
            <a:spAutoFit/>
          </a:bodyPr>
          <a:lstStyle/>
          <a:p>
            <a:pPr>
              <a:spcBef>
                <a:spcPct val="50000"/>
              </a:spcBef>
            </a:pPr>
            <a:r>
              <a:rPr lang="en-US" sz="1600" b="1">
                <a:solidFill>
                  <a:schemeClr val="accent2"/>
                </a:solidFill>
              </a:rPr>
              <a:t>Points of dimention</a:t>
            </a:r>
            <a:endParaRPr lang="ru-RU" sz="1600" b="1">
              <a:solidFill>
                <a:schemeClr val="accent2"/>
              </a:solidFill>
            </a:endParaRPr>
          </a:p>
        </p:txBody>
      </p:sp>
      <p:sp>
        <p:nvSpPr>
          <p:cNvPr id="24603" name="Text Box 34"/>
          <p:cNvSpPr txBox="1">
            <a:spLocks noChangeArrowheads="1"/>
          </p:cNvSpPr>
          <p:nvPr/>
        </p:nvSpPr>
        <p:spPr bwMode="auto">
          <a:xfrm>
            <a:off x="0" y="2420938"/>
            <a:ext cx="647700" cy="1474787"/>
          </a:xfrm>
          <a:prstGeom prst="rect">
            <a:avLst/>
          </a:prstGeom>
          <a:solidFill>
            <a:schemeClr val="bg1"/>
          </a:solidFill>
          <a:ln w="9525">
            <a:noFill/>
            <a:miter lim="800000"/>
            <a:headEnd/>
            <a:tailEnd/>
          </a:ln>
        </p:spPr>
        <p:txBody>
          <a:bodyPr>
            <a:spAutoFit/>
          </a:bodyPr>
          <a:lstStyle/>
          <a:p>
            <a:pPr>
              <a:spcBef>
                <a:spcPct val="50000"/>
              </a:spcBef>
            </a:pPr>
            <a:r>
              <a:rPr lang="en-US" sz="1400" b="1">
                <a:solidFill>
                  <a:schemeClr val="accent2"/>
                </a:solidFill>
              </a:rPr>
              <a:t>IR</a:t>
            </a:r>
          </a:p>
          <a:p>
            <a:pPr>
              <a:spcBef>
                <a:spcPct val="50000"/>
              </a:spcBef>
            </a:pPr>
            <a:r>
              <a:rPr lang="en-US" sz="1400" b="1">
                <a:solidFill>
                  <a:schemeClr val="accent2"/>
                </a:solidFill>
              </a:rPr>
              <a:t>radia-tion temperatu-re, K</a:t>
            </a:r>
            <a:endParaRPr lang="ru-RU" sz="1400" b="1">
              <a:solidFill>
                <a:schemeClr val="accent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2"/>
          <a:srcRect/>
          <a:stretch>
            <a:fillRect/>
          </a:stretch>
        </p:blipFill>
        <p:spPr bwMode="auto">
          <a:xfrm>
            <a:off x="468313" y="188913"/>
            <a:ext cx="3671887" cy="3355975"/>
          </a:xfrm>
          <a:prstGeom prst="rect">
            <a:avLst/>
          </a:prstGeom>
          <a:noFill/>
          <a:ln w="9525">
            <a:noFill/>
            <a:miter lim="800000"/>
            <a:headEnd/>
            <a:tailEnd/>
          </a:ln>
        </p:spPr>
      </p:pic>
      <p:pic>
        <p:nvPicPr>
          <p:cNvPr id="25602" name="Рисунок 1"/>
          <p:cNvPicPr>
            <a:picLocks noChangeAspect="1" noChangeArrowheads="1"/>
          </p:cNvPicPr>
          <p:nvPr/>
        </p:nvPicPr>
        <p:blipFill>
          <a:blip r:embed="rId3"/>
          <a:srcRect/>
          <a:stretch>
            <a:fillRect/>
          </a:stretch>
        </p:blipFill>
        <p:spPr bwMode="auto">
          <a:xfrm>
            <a:off x="250825" y="3500438"/>
            <a:ext cx="5184775" cy="2992437"/>
          </a:xfrm>
          <a:prstGeom prst="rect">
            <a:avLst/>
          </a:prstGeom>
          <a:noFill/>
          <a:ln w="9525">
            <a:noFill/>
            <a:miter lim="800000"/>
            <a:headEnd/>
            <a:tailEnd/>
          </a:ln>
        </p:spPr>
      </p:pic>
      <p:pic>
        <p:nvPicPr>
          <p:cNvPr id="25603" name="Picture 6"/>
          <p:cNvPicPr>
            <a:picLocks noChangeAspect="1" noChangeArrowheads="1"/>
          </p:cNvPicPr>
          <p:nvPr/>
        </p:nvPicPr>
        <p:blipFill>
          <a:blip r:embed="rId4"/>
          <a:srcRect/>
          <a:stretch>
            <a:fillRect/>
          </a:stretch>
        </p:blipFill>
        <p:spPr bwMode="auto">
          <a:xfrm>
            <a:off x="4643438" y="333375"/>
            <a:ext cx="4105275" cy="3267075"/>
          </a:xfrm>
          <a:prstGeom prst="rect">
            <a:avLst/>
          </a:prstGeom>
          <a:noFill/>
          <a:ln w="9525">
            <a:noFill/>
            <a:miter lim="800000"/>
            <a:headEnd/>
            <a:tailEnd/>
          </a:ln>
        </p:spPr>
      </p:pic>
      <p:pic>
        <p:nvPicPr>
          <p:cNvPr id="25604" name="Picture 7"/>
          <p:cNvPicPr>
            <a:picLocks noChangeAspect="1" noChangeArrowheads="1"/>
          </p:cNvPicPr>
          <p:nvPr/>
        </p:nvPicPr>
        <p:blipFill>
          <a:blip r:embed="rId5"/>
          <a:srcRect/>
          <a:stretch>
            <a:fillRect/>
          </a:stretch>
        </p:blipFill>
        <p:spPr bwMode="auto">
          <a:xfrm>
            <a:off x="5364163" y="3500438"/>
            <a:ext cx="3457575" cy="2674937"/>
          </a:xfrm>
          <a:prstGeom prst="rect">
            <a:avLst/>
          </a:prstGeom>
          <a:noFill/>
          <a:ln w="9525">
            <a:noFill/>
            <a:miter lim="800000"/>
            <a:headEnd/>
            <a:tailEnd/>
          </a:ln>
        </p:spPr>
      </p:pic>
      <p:sp>
        <p:nvSpPr>
          <p:cNvPr id="25605" name="Text Box 8"/>
          <p:cNvSpPr txBox="1">
            <a:spLocks noChangeArrowheads="1"/>
          </p:cNvSpPr>
          <p:nvPr/>
        </p:nvSpPr>
        <p:spPr bwMode="auto">
          <a:xfrm>
            <a:off x="5508625" y="5075238"/>
            <a:ext cx="1008063" cy="244475"/>
          </a:xfrm>
          <a:prstGeom prst="rect">
            <a:avLst/>
          </a:prstGeom>
          <a:noFill/>
          <a:ln w="9525">
            <a:noFill/>
            <a:miter lim="800000"/>
            <a:headEnd/>
            <a:tailEnd/>
          </a:ln>
        </p:spPr>
        <p:txBody>
          <a:bodyPr>
            <a:spAutoFit/>
          </a:bodyPr>
          <a:lstStyle/>
          <a:p>
            <a:pPr>
              <a:spcBef>
                <a:spcPct val="50000"/>
              </a:spcBef>
            </a:pPr>
            <a:r>
              <a:rPr lang="en-US" sz="1000" b="1"/>
              <a:t>Caspian </a:t>
            </a:r>
            <a:r>
              <a:rPr lang="en-US" sz="1000" b="1">
                <a:solidFill>
                  <a:schemeClr val="bg1"/>
                </a:solidFill>
              </a:rPr>
              <a:t>Sea</a:t>
            </a:r>
            <a:r>
              <a:rPr lang="ru-RU" sz="1000" b="1">
                <a:solidFill>
                  <a:schemeClr val="bg1"/>
                </a:solidFill>
              </a:rPr>
              <a:t> </a:t>
            </a:r>
          </a:p>
        </p:txBody>
      </p:sp>
      <p:sp>
        <p:nvSpPr>
          <p:cNvPr id="25606" name="Text Box 9"/>
          <p:cNvSpPr txBox="1">
            <a:spLocks noChangeArrowheads="1"/>
          </p:cNvSpPr>
          <p:nvPr/>
        </p:nvSpPr>
        <p:spPr bwMode="auto">
          <a:xfrm>
            <a:off x="7308850" y="4076700"/>
            <a:ext cx="1366838"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rPr>
              <a:t>Kara-Kum desert</a:t>
            </a:r>
            <a:r>
              <a:rPr lang="ru-RU" sz="1000">
                <a:latin typeface="Arial" charset="0"/>
              </a:rPr>
              <a:t> </a:t>
            </a:r>
          </a:p>
        </p:txBody>
      </p:sp>
      <p:sp>
        <p:nvSpPr>
          <p:cNvPr id="25607" name="Text Box 10"/>
          <p:cNvSpPr txBox="1">
            <a:spLocks noChangeArrowheads="1"/>
          </p:cNvSpPr>
          <p:nvPr/>
        </p:nvSpPr>
        <p:spPr bwMode="auto">
          <a:xfrm>
            <a:off x="5508625" y="3789363"/>
            <a:ext cx="1223963" cy="366712"/>
          </a:xfrm>
          <a:prstGeom prst="rect">
            <a:avLst/>
          </a:prstGeom>
          <a:noFill/>
          <a:ln w="9525">
            <a:noFill/>
            <a:miter lim="800000"/>
            <a:headEnd/>
            <a:tailEnd/>
          </a:ln>
        </p:spPr>
        <p:txBody>
          <a:bodyPr>
            <a:spAutoFit/>
          </a:bodyPr>
          <a:lstStyle/>
          <a:p>
            <a:pPr>
              <a:spcBef>
                <a:spcPct val="50000"/>
              </a:spcBef>
            </a:pPr>
            <a:r>
              <a:rPr lang="en-US" sz="1000" b="1"/>
              <a:t>Kura-Buga</a:t>
            </a:r>
            <a:r>
              <a:rPr lang="en-US" sz="1000" b="1">
                <a:solidFill>
                  <a:schemeClr val="bg1"/>
                </a:solidFill>
              </a:rPr>
              <a:t>z gulf</a:t>
            </a:r>
            <a:r>
              <a:rPr lang="ru-RU" sz="1800"/>
              <a:t> </a:t>
            </a:r>
          </a:p>
        </p:txBody>
      </p:sp>
      <p:sp>
        <p:nvSpPr>
          <p:cNvPr id="25608" name="Text Box 11"/>
          <p:cNvSpPr txBox="1">
            <a:spLocks noChangeArrowheads="1"/>
          </p:cNvSpPr>
          <p:nvPr/>
        </p:nvSpPr>
        <p:spPr bwMode="auto">
          <a:xfrm>
            <a:off x="6877050" y="4941888"/>
            <a:ext cx="1460500" cy="244475"/>
          </a:xfrm>
          <a:prstGeom prst="rect">
            <a:avLst/>
          </a:prstGeom>
          <a:noFill/>
          <a:ln w="9525">
            <a:noFill/>
            <a:miter lim="800000"/>
            <a:headEnd/>
            <a:tailEnd/>
          </a:ln>
        </p:spPr>
        <p:txBody>
          <a:bodyPr>
            <a:spAutoFit/>
          </a:bodyPr>
          <a:lstStyle/>
          <a:p>
            <a:r>
              <a:rPr lang="en-US" sz="1000" b="1">
                <a:solidFill>
                  <a:schemeClr val="bg1"/>
                </a:solidFill>
              </a:rPr>
              <a:t>South-Turkmen fault</a:t>
            </a:r>
            <a:r>
              <a:rPr lang="ru-RU" sz="1000"/>
              <a:t> </a:t>
            </a:r>
          </a:p>
        </p:txBody>
      </p:sp>
      <p:sp>
        <p:nvSpPr>
          <p:cNvPr id="25609" name="Text Box 12"/>
          <p:cNvSpPr txBox="1">
            <a:spLocks noChangeArrowheads="1"/>
          </p:cNvSpPr>
          <p:nvPr/>
        </p:nvSpPr>
        <p:spPr bwMode="auto">
          <a:xfrm>
            <a:off x="6011863" y="5229225"/>
            <a:ext cx="1136650" cy="519113"/>
          </a:xfrm>
          <a:prstGeom prst="rect">
            <a:avLst/>
          </a:prstGeom>
          <a:noFill/>
          <a:ln w="9525">
            <a:noFill/>
            <a:miter lim="800000"/>
            <a:headEnd/>
            <a:tailEnd/>
          </a:ln>
        </p:spPr>
        <p:txBody>
          <a:bodyPr>
            <a:spAutoFit/>
          </a:bodyPr>
          <a:lstStyle/>
          <a:p>
            <a:pPr>
              <a:spcBef>
                <a:spcPct val="50000"/>
              </a:spcBef>
            </a:pPr>
            <a:r>
              <a:rPr lang="en-US" sz="1000" b="1">
                <a:solidFill>
                  <a:schemeClr val="bg1"/>
                </a:solidFill>
              </a:rPr>
              <a:t>Aladag-Binalud displacement</a:t>
            </a:r>
            <a:r>
              <a:rPr lang="en-US" sz="1800"/>
              <a:t> </a:t>
            </a:r>
            <a:endParaRPr lang="ru-RU" sz="1800"/>
          </a:p>
        </p:txBody>
      </p:sp>
      <p:sp>
        <p:nvSpPr>
          <p:cNvPr id="25610" name="Text Box 13"/>
          <p:cNvSpPr txBox="1">
            <a:spLocks noChangeArrowheads="1"/>
          </p:cNvSpPr>
          <p:nvPr/>
        </p:nvSpPr>
        <p:spPr bwMode="auto">
          <a:xfrm>
            <a:off x="323850" y="6308725"/>
            <a:ext cx="5256213" cy="549275"/>
          </a:xfrm>
          <a:prstGeom prst="rect">
            <a:avLst/>
          </a:prstGeom>
          <a:solidFill>
            <a:schemeClr val="bg1"/>
          </a:solidFill>
          <a:ln w="9525">
            <a:noFill/>
            <a:miter lim="800000"/>
            <a:headEnd/>
            <a:tailEnd/>
          </a:ln>
        </p:spPr>
        <p:txBody>
          <a:bodyPr>
            <a:spAutoFit/>
          </a:bodyPr>
          <a:lstStyle/>
          <a:p>
            <a:pPr>
              <a:spcBef>
                <a:spcPct val="50000"/>
              </a:spcBef>
            </a:pPr>
            <a:r>
              <a:rPr lang="en-US" b="1"/>
              <a:t>Structural (A) and IR radiation flow intensity (B) maps of the main bord er </a:t>
            </a:r>
          </a:p>
          <a:p>
            <a:pPr>
              <a:spcBef>
                <a:spcPct val="50000"/>
              </a:spcBef>
            </a:pPr>
            <a:r>
              <a:rPr lang="en-US" b="1"/>
              <a:t>fault of Himalayas (after Ganser A.1967, Tronin,Saraf, 2010) </a:t>
            </a:r>
            <a:endParaRPr lang="ru-RU" b="1"/>
          </a:p>
        </p:txBody>
      </p:sp>
      <p:sp>
        <p:nvSpPr>
          <p:cNvPr id="25611" name="Text Box 14"/>
          <p:cNvSpPr txBox="1">
            <a:spLocks noChangeArrowheads="1"/>
          </p:cNvSpPr>
          <p:nvPr/>
        </p:nvSpPr>
        <p:spPr bwMode="auto">
          <a:xfrm>
            <a:off x="1476375" y="549275"/>
            <a:ext cx="358775" cy="366713"/>
          </a:xfrm>
          <a:prstGeom prst="rect">
            <a:avLst/>
          </a:prstGeom>
          <a:noFill/>
          <a:ln w="9525">
            <a:noFill/>
            <a:miter lim="800000"/>
            <a:headEnd/>
            <a:tailEnd/>
          </a:ln>
        </p:spPr>
        <p:txBody>
          <a:bodyPr>
            <a:spAutoFit/>
          </a:bodyPr>
          <a:lstStyle/>
          <a:p>
            <a:r>
              <a:rPr lang="en-US" sz="1800" b="1"/>
              <a:t>A</a:t>
            </a:r>
            <a:endParaRPr lang="ru-RU" sz="1800" b="1"/>
          </a:p>
        </p:txBody>
      </p:sp>
      <p:sp>
        <p:nvSpPr>
          <p:cNvPr id="25612" name="Text Box 15"/>
          <p:cNvSpPr txBox="1">
            <a:spLocks noChangeArrowheads="1"/>
          </p:cNvSpPr>
          <p:nvPr/>
        </p:nvSpPr>
        <p:spPr bwMode="auto">
          <a:xfrm>
            <a:off x="1979613" y="3933825"/>
            <a:ext cx="360362" cy="366713"/>
          </a:xfrm>
          <a:prstGeom prst="rect">
            <a:avLst/>
          </a:prstGeom>
          <a:noFill/>
          <a:ln w="9525">
            <a:noFill/>
            <a:miter lim="800000"/>
            <a:headEnd/>
            <a:tailEnd/>
          </a:ln>
        </p:spPr>
        <p:txBody>
          <a:bodyPr>
            <a:spAutoFit/>
          </a:bodyPr>
          <a:lstStyle/>
          <a:p>
            <a:pPr>
              <a:spcBef>
                <a:spcPct val="50000"/>
              </a:spcBef>
            </a:pPr>
            <a:r>
              <a:rPr lang="en-US" sz="1800" b="1">
                <a:solidFill>
                  <a:schemeClr val="bg1"/>
                </a:solidFill>
              </a:rPr>
              <a:t>B</a:t>
            </a:r>
            <a:endParaRPr lang="ru-RU" sz="1800" b="1">
              <a:solidFill>
                <a:schemeClr val="bg1"/>
              </a:solidFill>
            </a:endParaRPr>
          </a:p>
        </p:txBody>
      </p:sp>
      <p:sp>
        <p:nvSpPr>
          <p:cNvPr id="25613" name="Text Box 16"/>
          <p:cNvSpPr txBox="1">
            <a:spLocks noChangeArrowheads="1"/>
          </p:cNvSpPr>
          <p:nvPr/>
        </p:nvSpPr>
        <p:spPr bwMode="auto">
          <a:xfrm>
            <a:off x="5724525" y="0"/>
            <a:ext cx="3419475" cy="1004888"/>
          </a:xfrm>
          <a:prstGeom prst="rect">
            <a:avLst/>
          </a:prstGeom>
          <a:noFill/>
          <a:ln w="9525">
            <a:noFill/>
            <a:miter lim="800000"/>
            <a:headEnd/>
            <a:tailEnd/>
          </a:ln>
        </p:spPr>
        <p:txBody>
          <a:bodyPr>
            <a:spAutoFit/>
          </a:bodyPr>
          <a:lstStyle/>
          <a:p>
            <a:pPr>
              <a:spcBef>
                <a:spcPct val="50000"/>
              </a:spcBef>
            </a:pPr>
            <a:r>
              <a:rPr lang="en-US" sz="1600" b="1" u="sng">
                <a:solidFill>
                  <a:srgbClr val="800000"/>
                </a:solidFill>
              </a:rPr>
              <a:t>Collision situation.</a:t>
            </a:r>
            <a:r>
              <a:rPr lang="en-US" sz="1800"/>
              <a:t> </a:t>
            </a:r>
            <a:r>
              <a:rPr lang="en-US" sz="1400" b="1"/>
              <a:t>Structural (C) and IR radiation flow intensity (D) maps of Copetdag structural arc (after Tronin, 2010)</a:t>
            </a:r>
            <a:endParaRPr lang="ru-RU" sz="1800"/>
          </a:p>
        </p:txBody>
      </p:sp>
      <p:sp>
        <p:nvSpPr>
          <p:cNvPr id="25614" name="Text Box 17"/>
          <p:cNvSpPr txBox="1">
            <a:spLocks noChangeArrowheads="1"/>
          </p:cNvSpPr>
          <p:nvPr/>
        </p:nvSpPr>
        <p:spPr bwMode="auto">
          <a:xfrm>
            <a:off x="5651500" y="1474788"/>
            <a:ext cx="2520950" cy="304800"/>
          </a:xfrm>
          <a:prstGeom prst="rect">
            <a:avLst/>
          </a:prstGeom>
          <a:noFill/>
          <a:ln w="9525">
            <a:noFill/>
            <a:miter lim="800000"/>
            <a:headEnd/>
            <a:tailEnd/>
          </a:ln>
        </p:spPr>
        <p:txBody>
          <a:bodyPr>
            <a:spAutoFit/>
          </a:bodyPr>
          <a:lstStyle/>
          <a:p>
            <a:pPr>
              <a:spcBef>
                <a:spcPct val="50000"/>
              </a:spcBef>
            </a:pPr>
            <a:r>
              <a:rPr lang="en-US" sz="1400" b="1"/>
              <a:t>South-Turkmen main fault</a:t>
            </a:r>
            <a:r>
              <a:rPr lang="ru-RU" sz="1400" b="1"/>
              <a:t> </a:t>
            </a:r>
          </a:p>
        </p:txBody>
      </p:sp>
      <p:sp>
        <p:nvSpPr>
          <p:cNvPr id="25615" name="Text Box 18"/>
          <p:cNvSpPr txBox="1">
            <a:spLocks noChangeArrowheads="1"/>
          </p:cNvSpPr>
          <p:nvPr/>
        </p:nvSpPr>
        <p:spPr bwMode="auto">
          <a:xfrm>
            <a:off x="7000875" y="858838"/>
            <a:ext cx="349250" cy="366712"/>
          </a:xfrm>
          <a:prstGeom prst="rect">
            <a:avLst/>
          </a:prstGeom>
          <a:noFill/>
          <a:ln w="9525">
            <a:noFill/>
            <a:miter lim="800000"/>
            <a:headEnd/>
            <a:tailEnd/>
          </a:ln>
        </p:spPr>
        <p:txBody>
          <a:bodyPr wrap="none">
            <a:spAutoFit/>
          </a:bodyPr>
          <a:lstStyle/>
          <a:p>
            <a:r>
              <a:rPr lang="en-US" sz="1800" b="1"/>
              <a:t>C</a:t>
            </a:r>
            <a:endParaRPr lang="ru-RU" sz="1800" b="1"/>
          </a:p>
        </p:txBody>
      </p:sp>
      <p:sp>
        <p:nvSpPr>
          <p:cNvPr id="25616" name="Text Box 19"/>
          <p:cNvSpPr txBox="1">
            <a:spLocks noChangeArrowheads="1"/>
          </p:cNvSpPr>
          <p:nvPr/>
        </p:nvSpPr>
        <p:spPr bwMode="auto">
          <a:xfrm>
            <a:off x="7596188" y="3644900"/>
            <a:ext cx="349250" cy="366713"/>
          </a:xfrm>
          <a:prstGeom prst="rect">
            <a:avLst/>
          </a:prstGeom>
          <a:noFill/>
          <a:ln w="9525">
            <a:noFill/>
            <a:miter lim="800000"/>
            <a:headEnd/>
            <a:tailEnd/>
          </a:ln>
        </p:spPr>
        <p:txBody>
          <a:bodyPr wrap="none">
            <a:spAutoFit/>
          </a:bodyPr>
          <a:lstStyle/>
          <a:p>
            <a:r>
              <a:rPr lang="en-US" sz="1800" b="1">
                <a:solidFill>
                  <a:schemeClr val="bg1"/>
                </a:solidFill>
              </a:rPr>
              <a:t>D</a:t>
            </a:r>
            <a:endParaRPr lang="ru-RU" sz="1800" b="1">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4" descr="ПовМохо1"/>
          <p:cNvPicPr>
            <a:picLocks noChangeAspect="1" noChangeArrowheads="1"/>
          </p:cNvPicPr>
          <p:nvPr/>
        </p:nvPicPr>
        <p:blipFill>
          <a:blip r:embed="rId3"/>
          <a:srcRect/>
          <a:stretch>
            <a:fillRect/>
          </a:stretch>
        </p:blipFill>
        <p:spPr bwMode="auto">
          <a:xfrm>
            <a:off x="0" y="333375"/>
            <a:ext cx="5400675" cy="4103688"/>
          </a:xfrm>
          <a:prstGeom prst="rect">
            <a:avLst/>
          </a:prstGeom>
          <a:noFill/>
          <a:ln w="9525">
            <a:noFill/>
            <a:miter lim="800000"/>
            <a:headEnd/>
            <a:tailEnd/>
          </a:ln>
        </p:spPr>
      </p:pic>
      <p:graphicFrame>
        <p:nvGraphicFramePr>
          <p:cNvPr id="13317" name="Object 5"/>
          <p:cNvGraphicFramePr>
            <a:graphicFrameLocks noChangeAspect="1"/>
          </p:cNvGraphicFramePr>
          <p:nvPr/>
        </p:nvGraphicFramePr>
        <p:xfrm>
          <a:off x="4572000" y="582613"/>
          <a:ext cx="4572000" cy="3516312"/>
        </p:xfrm>
        <a:graphic>
          <a:graphicData uri="http://schemas.openxmlformats.org/presentationml/2006/ole">
            <p:oleObj spid="_x0000_s13317" name="Документ" r:id="rId4" imgW="6151739" imgH="4745984" progId="Word.Document.8">
              <p:embed/>
            </p:oleObj>
          </a:graphicData>
        </a:graphic>
      </p:graphicFrame>
      <p:sp>
        <p:nvSpPr>
          <p:cNvPr id="13319" name="Text Box 6"/>
          <p:cNvSpPr txBox="1">
            <a:spLocks noChangeArrowheads="1"/>
          </p:cNvSpPr>
          <p:nvPr/>
        </p:nvSpPr>
        <p:spPr bwMode="auto">
          <a:xfrm>
            <a:off x="468313" y="5013325"/>
            <a:ext cx="8207375" cy="1158875"/>
          </a:xfrm>
          <a:prstGeom prst="rect">
            <a:avLst/>
          </a:prstGeom>
          <a:noFill/>
          <a:ln w="9525">
            <a:noFill/>
            <a:miter lim="800000"/>
            <a:headEnd/>
            <a:tailEnd/>
          </a:ln>
        </p:spPr>
        <p:txBody>
          <a:bodyPr>
            <a:spAutoFit/>
          </a:bodyPr>
          <a:lstStyle/>
          <a:p>
            <a:pPr>
              <a:spcBef>
                <a:spcPct val="50000"/>
              </a:spcBef>
            </a:pPr>
            <a:r>
              <a:rPr lang="en-US" sz="2000" b="1">
                <a:solidFill>
                  <a:srgbClr val="CC3300"/>
                </a:solidFill>
              </a:rPr>
              <a:t>These boundaries are located on the slopes of the uplifted block of the upper crust, which corres-ponds to the massif of the Tarim platform.</a:t>
            </a:r>
            <a:r>
              <a:rPr lang="en-US" sz="2000" b="1"/>
              <a:t> </a:t>
            </a:r>
            <a:endParaRPr lang="ru-RU" sz="2000" b="1"/>
          </a:p>
          <a:p>
            <a:pPr>
              <a:spcBef>
                <a:spcPct val="50000"/>
              </a:spcBef>
            </a:pPr>
            <a:endParaRPr lang="ru-RU" sz="2000"/>
          </a:p>
        </p:txBody>
      </p:sp>
      <p:sp>
        <p:nvSpPr>
          <p:cNvPr id="13320" name="Text Box 8"/>
          <p:cNvSpPr txBox="1">
            <a:spLocks noChangeArrowheads="1"/>
          </p:cNvSpPr>
          <p:nvPr/>
        </p:nvSpPr>
        <p:spPr bwMode="auto">
          <a:xfrm>
            <a:off x="0" y="3789363"/>
            <a:ext cx="5364163" cy="1328737"/>
          </a:xfrm>
          <a:prstGeom prst="rect">
            <a:avLst/>
          </a:prstGeom>
          <a:solidFill>
            <a:schemeClr val="bg1"/>
          </a:solidFill>
          <a:ln w="9525">
            <a:noFill/>
            <a:miter lim="800000"/>
            <a:headEnd/>
            <a:tailEnd/>
          </a:ln>
        </p:spPr>
        <p:txBody>
          <a:bodyPr>
            <a:spAutoFit/>
          </a:bodyPr>
          <a:lstStyle/>
          <a:p>
            <a:r>
              <a:rPr lang="en-US" sz="1800" b="1">
                <a:solidFill>
                  <a:srgbClr val="800000"/>
                </a:solidFill>
              </a:rPr>
              <a:t>The new map of Moho surface for Chinese territory</a:t>
            </a:r>
          </a:p>
          <a:p>
            <a:r>
              <a:rPr lang="en-US" sz="1800" b="1">
                <a:solidFill>
                  <a:srgbClr val="800000"/>
                </a:solidFill>
              </a:rPr>
              <a:t>               by Baranov, @Earth Physics, N1, 2009</a:t>
            </a:r>
          </a:p>
          <a:p>
            <a:r>
              <a:rPr lang="en-US" sz="1800" b="1">
                <a:solidFill>
                  <a:srgbClr val="800000"/>
                </a:solidFill>
              </a:rPr>
              <a:t>                  </a:t>
            </a:r>
            <a:endParaRPr lang="ru-RU" sz="1800" b="1">
              <a:solidFill>
                <a:srgbClr val="800000"/>
              </a:solidFill>
            </a:endParaRPr>
          </a:p>
          <a:p>
            <a:pPr>
              <a:spcBef>
                <a:spcPct val="50000"/>
              </a:spcBef>
            </a:pPr>
            <a:endParaRPr lang="ru-RU" sz="1800">
              <a:solidFill>
                <a:srgbClr val="800000"/>
              </a:solidFill>
            </a:endParaRPr>
          </a:p>
        </p:txBody>
      </p:sp>
      <p:sp>
        <p:nvSpPr>
          <p:cNvPr id="13321" name="Text Box 9"/>
          <p:cNvSpPr txBox="1">
            <a:spLocks noChangeArrowheads="1"/>
          </p:cNvSpPr>
          <p:nvPr/>
        </p:nvSpPr>
        <p:spPr bwMode="auto">
          <a:xfrm>
            <a:off x="1258888" y="188913"/>
            <a:ext cx="1800225" cy="1054100"/>
          </a:xfrm>
          <a:prstGeom prst="rect">
            <a:avLst/>
          </a:prstGeom>
          <a:noFill/>
          <a:ln w="9525">
            <a:noFill/>
            <a:miter lim="800000"/>
            <a:headEnd/>
            <a:tailEnd/>
          </a:ln>
        </p:spPr>
        <p:txBody>
          <a:bodyPr>
            <a:spAutoFit/>
          </a:bodyPr>
          <a:lstStyle/>
          <a:p>
            <a:r>
              <a:rPr lang="en-US" sz="1800" b="1">
                <a:solidFill>
                  <a:srgbClr val="800000"/>
                </a:solidFill>
              </a:rPr>
              <a:t>The Tarim</a:t>
            </a:r>
          </a:p>
          <a:p>
            <a:r>
              <a:rPr lang="en-US" sz="1800" b="1">
                <a:solidFill>
                  <a:srgbClr val="800000"/>
                </a:solidFill>
              </a:rPr>
              <a:t>platform</a:t>
            </a:r>
            <a:endParaRPr lang="ru-RU" sz="1800" b="1">
              <a:solidFill>
                <a:srgbClr val="800000"/>
              </a:solidFill>
            </a:endParaRPr>
          </a:p>
          <a:p>
            <a:pPr>
              <a:spcBef>
                <a:spcPct val="50000"/>
              </a:spcBef>
            </a:pPr>
            <a:endParaRPr lang="ru-RU" sz="1800">
              <a:solidFill>
                <a:srgbClr val="800000"/>
              </a:solidFill>
            </a:endParaRPr>
          </a:p>
        </p:txBody>
      </p:sp>
      <p:sp>
        <p:nvSpPr>
          <p:cNvPr id="13322" name="Line 10"/>
          <p:cNvSpPr>
            <a:spLocks noChangeShapeType="1"/>
          </p:cNvSpPr>
          <p:nvPr/>
        </p:nvSpPr>
        <p:spPr bwMode="auto">
          <a:xfrm>
            <a:off x="1692275" y="765175"/>
            <a:ext cx="0" cy="792163"/>
          </a:xfrm>
          <a:prstGeom prst="line">
            <a:avLst/>
          </a:prstGeom>
          <a:noFill/>
          <a:ln w="19050">
            <a:solidFill>
              <a:schemeClr val="tx1"/>
            </a:solidFill>
            <a:round/>
            <a:headEnd/>
            <a:tailEnd type="triangle" w="med" len="med"/>
          </a:ln>
        </p:spPr>
        <p:txBody>
          <a:bodyPr/>
          <a:lstStyle/>
          <a:p>
            <a:endParaRPr lang="ru-RU"/>
          </a:p>
        </p:txBody>
      </p:sp>
      <p:sp>
        <p:nvSpPr>
          <p:cNvPr id="13323" name="Text Box 11"/>
          <p:cNvSpPr txBox="1">
            <a:spLocks noChangeArrowheads="1"/>
          </p:cNvSpPr>
          <p:nvPr/>
        </p:nvSpPr>
        <p:spPr bwMode="auto">
          <a:xfrm>
            <a:off x="468313" y="4508500"/>
            <a:ext cx="4464050" cy="457200"/>
          </a:xfrm>
          <a:prstGeom prst="rect">
            <a:avLst/>
          </a:prstGeom>
          <a:noFill/>
          <a:ln w="9525">
            <a:noFill/>
            <a:miter lim="800000"/>
            <a:headEnd/>
            <a:tailEnd/>
          </a:ln>
        </p:spPr>
        <p:txBody>
          <a:bodyPr>
            <a:spAutoFit/>
          </a:bodyPr>
          <a:lstStyle/>
          <a:p>
            <a:pPr>
              <a:spcBef>
                <a:spcPct val="50000"/>
              </a:spcBef>
            </a:pPr>
            <a:r>
              <a:rPr lang="en-US" sz="2400" b="1" u="sng">
                <a:solidFill>
                  <a:srgbClr val="660066"/>
                </a:solidFill>
              </a:rPr>
              <a:t>Ramp situation</a:t>
            </a:r>
            <a:endParaRPr lang="ru-RU" sz="2400" b="1" u="sng">
              <a:solidFill>
                <a:srgbClr val="660066"/>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5"/>
          <p:cNvPicPr>
            <a:picLocks noChangeAspect="1" noChangeArrowheads="1"/>
          </p:cNvPicPr>
          <p:nvPr/>
        </p:nvPicPr>
        <p:blipFill>
          <a:blip r:embed="rId2"/>
          <a:srcRect/>
          <a:stretch>
            <a:fillRect/>
          </a:stretch>
        </p:blipFill>
        <p:spPr bwMode="auto">
          <a:xfrm>
            <a:off x="5508625" y="620713"/>
            <a:ext cx="3492500" cy="2927350"/>
          </a:xfrm>
          <a:prstGeom prst="rect">
            <a:avLst/>
          </a:prstGeom>
          <a:noFill/>
          <a:ln w="9525">
            <a:noFill/>
            <a:miter lim="800000"/>
            <a:headEnd/>
            <a:tailEnd/>
          </a:ln>
        </p:spPr>
      </p:pic>
      <p:pic>
        <p:nvPicPr>
          <p:cNvPr id="28674" name="Picture 6"/>
          <p:cNvPicPr>
            <a:picLocks noChangeAspect="1" noChangeArrowheads="1"/>
          </p:cNvPicPr>
          <p:nvPr/>
        </p:nvPicPr>
        <p:blipFill>
          <a:blip r:embed="rId3"/>
          <a:srcRect/>
          <a:stretch>
            <a:fillRect/>
          </a:stretch>
        </p:blipFill>
        <p:spPr bwMode="auto">
          <a:xfrm>
            <a:off x="5651500" y="3573463"/>
            <a:ext cx="3313113" cy="3114675"/>
          </a:xfrm>
          <a:prstGeom prst="rect">
            <a:avLst/>
          </a:prstGeom>
          <a:noFill/>
          <a:ln w="9525">
            <a:noFill/>
            <a:miter lim="800000"/>
            <a:headEnd/>
            <a:tailEnd/>
          </a:ln>
        </p:spPr>
      </p:pic>
      <p:sp>
        <p:nvSpPr>
          <p:cNvPr id="28675" name="Text Box 7"/>
          <p:cNvSpPr txBox="1">
            <a:spLocks noChangeArrowheads="1"/>
          </p:cNvSpPr>
          <p:nvPr/>
        </p:nvSpPr>
        <p:spPr bwMode="auto">
          <a:xfrm>
            <a:off x="250825" y="4365625"/>
            <a:ext cx="5184775" cy="1463675"/>
          </a:xfrm>
          <a:prstGeom prst="rect">
            <a:avLst/>
          </a:prstGeom>
          <a:noFill/>
          <a:ln w="9525">
            <a:noFill/>
            <a:miter lim="800000"/>
            <a:headEnd/>
            <a:tailEnd/>
          </a:ln>
        </p:spPr>
        <p:txBody>
          <a:bodyPr>
            <a:spAutoFit/>
          </a:bodyPr>
          <a:lstStyle/>
          <a:p>
            <a:pPr>
              <a:spcBef>
                <a:spcPct val="50000"/>
              </a:spcBef>
            </a:pPr>
            <a:r>
              <a:rPr lang="en-US" sz="2000" b="1">
                <a:solidFill>
                  <a:srgbClr val="990000"/>
                </a:solidFill>
              </a:rPr>
              <a:t>Brightness of the contrast outgoing surface IR</a:t>
            </a:r>
            <a:r>
              <a:rPr lang="en-US" sz="2000">
                <a:solidFill>
                  <a:srgbClr val="990000"/>
                </a:solidFill>
              </a:rPr>
              <a:t> </a:t>
            </a:r>
            <a:r>
              <a:rPr lang="en-US" sz="2000" b="1">
                <a:solidFill>
                  <a:srgbClr val="990000"/>
                </a:solidFill>
              </a:rPr>
              <a:t>flow for the</a:t>
            </a:r>
            <a:r>
              <a:rPr lang="en-US" sz="2000">
                <a:solidFill>
                  <a:srgbClr val="990000"/>
                </a:solidFill>
              </a:rPr>
              <a:t> </a:t>
            </a:r>
            <a:r>
              <a:rPr lang="en-US" sz="2000" b="1">
                <a:solidFill>
                  <a:srgbClr val="990000"/>
                </a:solidFill>
              </a:rPr>
              <a:t>Tarim platform and its framing (January 2001, night)</a:t>
            </a:r>
            <a:endParaRPr lang="ru-RU" sz="2000" b="1">
              <a:solidFill>
                <a:srgbClr val="990000"/>
              </a:solidFill>
            </a:endParaRPr>
          </a:p>
          <a:p>
            <a:pPr>
              <a:spcBef>
                <a:spcPct val="50000"/>
              </a:spcBef>
            </a:pPr>
            <a:endParaRPr lang="ru-RU" sz="2000"/>
          </a:p>
        </p:txBody>
      </p:sp>
      <p:sp>
        <p:nvSpPr>
          <p:cNvPr id="28676" name="Text Box 9"/>
          <p:cNvSpPr txBox="1">
            <a:spLocks noChangeArrowheads="1"/>
          </p:cNvSpPr>
          <p:nvPr/>
        </p:nvSpPr>
        <p:spPr bwMode="auto">
          <a:xfrm>
            <a:off x="3132138" y="5661025"/>
            <a:ext cx="2808287" cy="1006475"/>
          </a:xfrm>
          <a:prstGeom prst="rect">
            <a:avLst/>
          </a:prstGeom>
          <a:noFill/>
          <a:ln w="9525">
            <a:noFill/>
            <a:miter lim="800000"/>
            <a:headEnd/>
            <a:tailEnd/>
          </a:ln>
        </p:spPr>
        <p:txBody>
          <a:bodyPr>
            <a:spAutoFit/>
          </a:bodyPr>
          <a:lstStyle/>
          <a:p>
            <a:pPr>
              <a:spcBef>
                <a:spcPct val="50000"/>
              </a:spcBef>
            </a:pPr>
            <a:r>
              <a:rPr lang="en-US" sz="2000" b="1">
                <a:solidFill>
                  <a:srgbClr val="800000"/>
                </a:solidFill>
              </a:rPr>
              <a:t>The distribution of IR flux intensity across Tarim platform</a:t>
            </a:r>
            <a:endParaRPr lang="ru-RU" sz="2000" b="1">
              <a:solidFill>
                <a:srgbClr val="800000"/>
              </a:solidFill>
            </a:endParaRPr>
          </a:p>
        </p:txBody>
      </p:sp>
      <p:sp>
        <p:nvSpPr>
          <p:cNvPr id="28677" name="Text Box 10"/>
          <p:cNvSpPr txBox="1">
            <a:spLocks noChangeArrowheads="1"/>
          </p:cNvSpPr>
          <p:nvPr/>
        </p:nvSpPr>
        <p:spPr bwMode="auto">
          <a:xfrm>
            <a:off x="5651500" y="404813"/>
            <a:ext cx="1441450" cy="779462"/>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IR flux</a:t>
            </a:r>
            <a:endParaRPr lang="ru-RU" sz="1800" b="1">
              <a:solidFill>
                <a:srgbClr val="800000"/>
              </a:solidFill>
            </a:endParaRPr>
          </a:p>
          <a:p>
            <a:pPr>
              <a:spcBef>
                <a:spcPct val="50000"/>
              </a:spcBef>
            </a:pPr>
            <a:endParaRPr lang="ru-RU" sz="1800" b="1">
              <a:solidFill>
                <a:srgbClr val="800000"/>
              </a:solidFill>
            </a:endParaRPr>
          </a:p>
        </p:txBody>
      </p:sp>
      <p:sp>
        <p:nvSpPr>
          <p:cNvPr id="28678" name="Text Box 11"/>
          <p:cNvSpPr txBox="1">
            <a:spLocks noChangeArrowheads="1"/>
          </p:cNvSpPr>
          <p:nvPr/>
        </p:nvSpPr>
        <p:spPr bwMode="auto">
          <a:xfrm>
            <a:off x="5867400" y="3716338"/>
            <a:ext cx="1009650" cy="779462"/>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IR flux</a:t>
            </a:r>
            <a:endParaRPr lang="ru-RU" sz="1800" b="1">
              <a:solidFill>
                <a:srgbClr val="800000"/>
              </a:solidFill>
            </a:endParaRPr>
          </a:p>
          <a:p>
            <a:pPr>
              <a:spcBef>
                <a:spcPct val="50000"/>
              </a:spcBef>
            </a:pPr>
            <a:endParaRPr lang="ru-RU" sz="1800" b="1">
              <a:solidFill>
                <a:srgbClr val="800000"/>
              </a:solidFill>
            </a:endParaRPr>
          </a:p>
        </p:txBody>
      </p:sp>
      <p:sp>
        <p:nvSpPr>
          <p:cNvPr id="28679" name="Text Box 12"/>
          <p:cNvSpPr txBox="1">
            <a:spLocks noChangeArrowheads="1"/>
          </p:cNvSpPr>
          <p:nvPr/>
        </p:nvSpPr>
        <p:spPr bwMode="auto">
          <a:xfrm>
            <a:off x="6443663" y="333375"/>
            <a:ext cx="2376487" cy="274638"/>
          </a:xfrm>
          <a:prstGeom prst="rect">
            <a:avLst/>
          </a:prstGeom>
          <a:noFill/>
          <a:ln w="9525">
            <a:noFill/>
            <a:miter lim="800000"/>
            <a:headEnd/>
            <a:tailEnd/>
          </a:ln>
        </p:spPr>
        <p:txBody>
          <a:bodyPr>
            <a:spAutoFit/>
          </a:bodyPr>
          <a:lstStyle/>
          <a:p>
            <a:pPr>
              <a:spcBef>
                <a:spcPct val="50000"/>
              </a:spcBef>
            </a:pPr>
            <a:r>
              <a:rPr lang="en-US"/>
              <a:t>The</a:t>
            </a:r>
            <a:r>
              <a:rPr lang="en-US" u="sng"/>
              <a:t> </a:t>
            </a:r>
            <a:r>
              <a:rPr lang="en-US"/>
              <a:t>northen boundery</a:t>
            </a:r>
            <a:endParaRPr lang="ru-RU"/>
          </a:p>
        </p:txBody>
      </p:sp>
      <p:sp>
        <p:nvSpPr>
          <p:cNvPr id="28680" name="Text Box 13"/>
          <p:cNvSpPr txBox="1">
            <a:spLocks noChangeArrowheads="1"/>
          </p:cNvSpPr>
          <p:nvPr/>
        </p:nvSpPr>
        <p:spPr bwMode="auto">
          <a:xfrm>
            <a:off x="6443663" y="2205038"/>
            <a:ext cx="1584325" cy="304800"/>
          </a:xfrm>
          <a:prstGeom prst="rect">
            <a:avLst/>
          </a:prstGeom>
          <a:noFill/>
          <a:ln w="9525">
            <a:noFill/>
            <a:miter lim="800000"/>
            <a:headEnd/>
            <a:tailEnd/>
          </a:ln>
        </p:spPr>
        <p:txBody>
          <a:bodyPr>
            <a:spAutoFit/>
          </a:bodyPr>
          <a:lstStyle/>
          <a:p>
            <a:pPr>
              <a:spcBef>
                <a:spcPct val="50000"/>
              </a:spcBef>
            </a:pPr>
            <a:r>
              <a:rPr lang="en-US" sz="1400"/>
              <a:t>The border zone</a:t>
            </a:r>
            <a:endParaRPr lang="ru-RU" sz="1400"/>
          </a:p>
        </p:txBody>
      </p:sp>
      <p:sp>
        <p:nvSpPr>
          <p:cNvPr id="28681" name="Text Box 14"/>
          <p:cNvSpPr txBox="1">
            <a:spLocks noChangeArrowheads="1"/>
          </p:cNvSpPr>
          <p:nvPr/>
        </p:nvSpPr>
        <p:spPr bwMode="auto">
          <a:xfrm>
            <a:off x="8243888" y="1833563"/>
            <a:ext cx="900112" cy="304800"/>
          </a:xfrm>
          <a:prstGeom prst="rect">
            <a:avLst/>
          </a:prstGeom>
          <a:noFill/>
          <a:ln w="9525">
            <a:noFill/>
            <a:miter lim="800000"/>
            <a:headEnd/>
            <a:tailEnd/>
          </a:ln>
        </p:spPr>
        <p:txBody>
          <a:bodyPr>
            <a:spAutoFit/>
          </a:bodyPr>
          <a:lstStyle/>
          <a:p>
            <a:pPr>
              <a:spcBef>
                <a:spcPct val="50000"/>
              </a:spcBef>
            </a:pPr>
            <a:r>
              <a:rPr lang="en-US" sz="1400"/>
              <a:t>desert</a:t>
            </a:r>
            <a:endParaRPr lang="ru-RU" sz="1400"/>
          </a:p>
        </p:txBody>
      </p:sp>
      <p:sp>
        <p:nvSpPr>
          <p:cNvPr id="28682" name="Text Box 15"/>
          <p:cNvSpPr txBox="1">
            <a:spLocks noChangeArrowheads="1"/>
          </p:cNvSpPr>
          <p:nvPr/>
        </p:nvSpPr>
        <p:spPr bwMode="auto">
          <a:xfrm>
            <a:off x="5724525" y="2266950"/>
            <a:ext cx="719138" cy="304800"/>
          </a:xfrm>
          <a:prstGeom prst="rect">
            <a:avLst/>
          </a:prstGeom>
          <a:noFill/>
          <a:ln w="9525">
            <a:noFill/>
            <a:miter lim="800000"/>
            <a:headEnd/>
            <a:tailEnd/>
          </a:ln>
        </p:spPr>
        <p:txBody>
          <a:bodyPr>
            <a:spAutoFit/>
          </a:bodyPr>
          <a:lstStyle/>
          <a:p>
            <a:pPr>
              <a:spcBef>
                <a:spcPct val="50000"/>
              </a:spcBef>
            </a:pPr>
            <a:r>
              <a:rPr lang="en-US" sz="1400"/>
              <a:t>range</a:t>
            </a:r>
            <a:endParaRPr lang="ru-RU" sz="1400"/>
          </a:p>
        </p:txBody>
      </p:sp>
      <p:sp>
        <p:nvSpPr>
          <p:cNvPr id="28683" name="Text Box 16"/>
          <p:cNvSpPr txBox="1">
            <a:spLocks noChangeArrowheads="1"/>
          </p:cNvSpPr>
          <p:nvPr/>
        </p:nvSpPr>
        <p:spPr bwMode="auto">
          <a:xfrm>
            <a:off x="5724525" y="908050"/>
            <a:ext cx="1223963" cy="304800"/>
          </a:xfrm>
          <a:prstGeom prst="rect">
            <a:avLst/>
          </a:prstGeom>
          <a:noFill/>
          <a:ln w="9525">
            <a:noFill/>
            <a:miter lim="800000"/>
            <a:headEnd/>
            <a:tailEnd/>
          </a:ln>
        </p:spPr>
        <p:txBody>
          <a:bodyPr>
            <a:spAutoFit/>
          </a:bodyPr>
          <a:lstStyle/>
          <a:p>
            <a:pPr>
              <a:spcBef>
                <a:spcPct val="50000"/>
              </a:spcBef>
            </a:pPr>
            <a:r>
              <a:rPr lang="en-US" sz="1400"/>
              <a:t>          Faults    </a:t>
            </a:r>
            <a:endParaRPr lang="ru-RU" sz="1400"/>
          </a:p>
        </p:txBody>
      </p:sp>
      <p:sp>
        <p:nvSpPr>
          <p:cNvPr id="28684" name="Line 18"/>
          <p:cNvSpPr>
            <a:spLocks noChangeShapeType="1"/>
          </p:cNvSpPr>
          <p:nvPr/>
        </p:nvSpPr>
        <p:spPr bwMode="auto">
          <a:xfrm flipH="1">
            <a:off x="6443663" y="1125538"/>
            <a:ext cx="144462" cy="358775"/>
          </a:xfrm>
          <a:prstGeom prst="line">
            <a:avLst/>
          </a:prstGeom>
          <a:noFill/>
          <a:ln w="9525">
            <a:solidFill>
              <a:schemeClr val="tx1"/>
            </a:solidFill>
            <a:round/>
            <a:headEnd/>
            <a:tailEnd type="triangle" w="med" len="med"/>
          </a:ln>
        </p:spPr>
        <p:txBody>
          <a:bodyPr/>
          <a:lstStyle/>
          <a:p>
            <a:endParaRPr lang="ru-RU"/>
          </a:p>
        </p:txBody>
      </p:sp>
      <p:sp>
        <p:nvSpPr>
          <p:cNvPr id="28685" name="Line 19"/>
          <p:cNvSpPr>
            <a:spLocks noChangeShapeType="1"/>
          </p:cNvSpPr>
          <p:nvPr/>
        </p:nvSpPr>
        <p:spPr bwMode="auto">
          <a:xfrm>
            <a:off x="6659563" y="1052513"/>
            <a:ext cx="288925" cy="144462"/>
          </a:xfrm>
          <a:prstGeom prst="line">
            <a:avLst/>
          </a:prstGeom>
          <a:noFill/>
          <a:ln w="9525">
            <a:solidFill>
              <a:schemeClr val="tx1"/>
            </a:solidFill>
            <a:round/>
            <a:headEnd/>
            <a:tailEnd type="triangle" w="med" len="med"/>
          </a:ln>
        </p:spPr>
        <p:txBody>
          <a:bodyPr/>
          <a:lstStyle/>
          <a:p>
            <a:endParaRPr lang="ru-RU"/>
          </a:p>
        </p:txBody>
      </p:sp>
      <p:sp>
        <p:nvSpPr>
          <p:cNvPr id="28686" name="Line 20"/>
          <p:cNvSpPr>
            <a:spLocks noChangeShapeType="1"/>
          </p:cNvSpPr>
          <p:nvPr/>
        </p:nvSpPr>
        <p:spPr bwMode="auto">
          <a:xfrm>
            <a:off x="7019925" y="1268413"/>
            <a:ext cx="215900" cy="144462"/>
          </a:xfrm>
          <a:prstGeom prst="line">
            <a:avLst/>
          </a:prstGeom>
          <a:noFill/>
          <a:ln w="9525">
            <a:solidFill>
              <a:schemeClr val="tx1"/>
            </a:solidFill>
            <a:round/>
            <a:headEnd/>
            <a:tailEnd type="triangle" w="med" len="med"/>
          </a:ln>
        </p:spPr>
        <p:txBody>
          <a:bodyPr/>
          <a:lstStyle/>
          <a:p>
            <a:endParaRPr lang="ru-RU"/>
          </a:p>
        </p:txBody>
      </p:sp>
      <p:sp>
        <p:nvSpPr>
          <p:cNvPr id="28687" name="Text Box 21"/>
          <p:cNvSpPr txBox="1">
            <a:spLocks noChangeArrowheads="1"/>
          </p:cNvSpPr>
          <p:nvPr/>
        </p:nvSpPr>
        <p:spPr bwMode="auto">
          <a:xfrm>
            <a:off x="6732588" y="3716338"/>
            <a:ext cx="1943100" cy="304800"/>
          </a:xfrm>
          <a:prstGeom prst="rect">
            <a:avLst/>
          </a:prstGeom>
          <a:noFill/>
          <a:ln w="9525">
            <a:noFill/>
            <a:miter lim="800000"/>
            <a:headEnd/>
            <a:tailEnd/>
          </a:ln>
        </p:spPr>
        <p:txBody>
          <a:bodyPr>
            <a:spAutoFit/>
          </a:bodyPr>
          <a:lstStyle/>
          <a:p>
            <a:pPr>
              <a:spcBef>
                <a:spcPct val="50000"/>
              </a:spcBef>
            </a:pPr>
            <a:r>
              <a:rPr lang="en-US" sz="1400"/>
              <a:t>The southern boundary</a:t>
            </a:r>
            <a:endParaRPr lang="ru-RU" sz="1400"/>
          </a:p>
        </p:txBody>
      </p:sp>
      <p:sp>
        <p:nvSpPr>
          <p:cNvPr id="28688" name="Text Box 22"/>
          <p:cNvSpPr txBox="1">
            <a:spLocks noChangeArrowheads="1"/>
          </p:cNvSpPr>
          <p:nvPr/>
        </p:nvSpPr>
        <p:spPr bwMode="auto">
          <a:xfrm>
            <a:off x="6011863" y="5146675"/>
            <a:ext cx="936625" cy="304800"/>
          </a:xfrm>
          <a:prstGeom prst="rect">
            <a:avLst/>
          </a:prstGeom>
          <a:noFill/>
          <a:ln w="9525">
            <a:noFill/>
            <a:miter lim="800000"/>
            <a:headEnd/>
            <a:tailEnd/>
          </a:ln>
        </p:spPr>
        <p:txBody>
          <a:bodyPr>
            <a:spAutoFit/>
          </a:bodyPr>
          <a:lstStyle/>
          <a:p>
            <a:pPr>
              <a:spcBef>
                <a:spcPct val="50000"/>
              </a:spcBef>
            </a:pPr>
            <a:r>
              <a:rPr lang="en-US" sz="1400"/>
              <a:t>desert</a:t>
            </a:r>
            <a:endParaRPr lang="ru-RU" sz="1400"/>
          </a:p>
        </p:txBody>
      </p:sp>
      <p:sp>
        <p:nvSpPr>
          <p:cNvPr id="28689" name="Text Box 23"/>
          <p:cNvSpPr txBox="1">
            <a:spLocks noChangeArrowheads="1"/>
          </p:cNvSpPr>
          <p:nvPr/>
        </p:nvSpPr>
        <p:spPr bwMode="auto">
          <a:xfrm>
            <a:off x="7885113" y="4724400"/>
            <a:ext cx="720725" cy="517525"/>
          </a:xfrm>
          <a:prstGeom prst="rect">
            <a:avLst/>
          </a:prstGeom>
          <a:noFill/>
          <a:ln w="9525">
            <a:noFill/>
            <a:miter lim="800000"/>
            <a:headEnd/>
            <a:tailEnd/>
          </a:ln>
        </p:spPr>
        <p:txBody>
          <a:bodyPr>
            <a:spAutoFit/>
          </a:bodyPr>
          <a:lstStyle/>
          <a:p>
            <a:pPr>
              <a:spcBef>
                <a:spcPct val="50000"/>
              </a:spcBef>
            </a:pPr>
            <a:r>
              <a:rPr lang="en-US" sz="1400"/>
              <a:t>Border zone</a:t>
            </a:r>
            <a:endParaRPr lang="ru-RU" sz="1400"/>
          </a:p>
        </p:txBody>
      </p:sp>
      <p:sp>
        <p:nvSpPr>
          <p:cNvPr id="28690" name="Text Box 24"/>
          <p:cNvSpPr txBox="1">
            <a:spLocks noChangeArrowheads="1"/>
          </p:cNvSpPr>
          <p:nvPr/>
        </p:nvSpPr>
        <p:spPr bwMode="auto">
          <a:xfrm>
            <a:off x="8459788" y="5300663"/>
            <a:ext cx="684212" cy="304800"/>
          </a:xfrm>
          <a:prstGeom prst="rect">
            <a:avLst/>
          </a:prstGeom>
          <a:noFill/>
          <a:ln w="9525">
            <a:noFill/>
            <a:miter lim="800000"/>
            <a:headEnd/>
            <a:tailEnd/>
          </a:ln>
        </p:spPr>
        <p:txBody>
          <a:bodyPr>
            <a:spAutoFit/>
          </a:bodyPr>
          <a:lstStyle/>
          <a:p>
            <a:pPr>
              <a:spcBef>
                <a:spcPct val="50000"/>
              </a:spcBef>
            </a:pPr>
            <a:r>
              <a:rPr lang="en-US" sz="1400"/>
              <a:t>range</a:t>
            </a:r>
            <a:endParaRPr lang="ru-RU" sz="1400"/>
          </a:p>
        </p:txBody>
      </p:sp>
      <p:sp>
        <p:nvSpPr>
          <p:cNvPr id="28691" name="Text Box 25"/>
          <p:cNvSpPr txBox="1">
            <a:spLocks noChangeArrowheads="1"/>
          </p:cNvSpPr>
          <p:nvPr/>
        </p:nvSpPr>
        <p:spPr bwMode="auto">
          <a:xfrm>
            <a:off x="8243888" y="4005263"/>
            <a:ext cx="720725" cy="304800"/>
          </a:xfrm>
          <a:prstGeom prst="rect">
            <a:avLst/>
          </a:prstGeom>
          <a:noFill/>
          <a:ln w="9525">
            <a:noFill/>
            <a:miter lim="800000"/>
            <a:headEnd/>
            <a:tailEnd/>
          </a:ln>
        </p:spPr>
        <p:txBody>
          <a:bodyPr>
            <a:spAutoFit/>
          </a:bodyPr>
          <a:lstStyle/>
          <a:p>
            <a:pPr>
              <a:spcBef>
                <a:spcPct val="50000"/>
              </a:spcBef>
            </a:pPr>
            <a:r>
              <a:rPr lang="en-US" sz="1400"/>
              <a:t>faults</a:t>
            </a:r>
            <a:endParaRPr lang="ru-RU" sz="1400"/>
          </a:p>
        </p:txBody>
      </p:sp>
      <p:sp>
        <p:nvSpPr>
          <p:cNvPr id="28692" name="Text Box 26"/>
          <p:cNvSpPr txBox="1">
            <a:spLocks noChangeArrowheads="1"/>
          </p:cNvSpPr>
          <p:nvPr/>
        </p:nvSpPr>
        <p:spPr bwMode="auto">
          <a:xfrm>
            <a:off x="7092950" y="4724400"/>
            <a:ext cx="719138" cy="517525"/>
          </a:xfrm>
          <a:prstGeom prst="rect">
            <a:avLst/>
          </a:prstGeom>
          <a:noFill/>
          <a:ln w="9525">
            <a:noFill/>
            <a:miter lim="800000"/>
            <a:headEnd/>
            <a:tailEnd/>
          </a:ln>
        </p:spPr>
        <p:txBody>
          <a:bodyPr>
            <a:spAutoFit/>
          </a:bodyPr>
          <a:lstStyle/>
          <a:p>
            <a:pPr>
              <a:spcBef>
                <a:spcPct val="50000"/>
              </a:spcBef>
            </a:pPr>
            <a:r>
              <a:rPr lang="en-US" sz="1400"/>
              <a:t>Basin’s upluft</a:t>
            </a:r>
            <a:endParaRPr lang="ru-RU" sz="1400"/>
          </a:p>
        </p:txBody>
      </p:sp>
      <p:sp>
        <p:nvSpPr>
          <p:cNvPr id="28693" name="Text Box 27"/>
          <p:cNvSpPr txBox="1">
            <a:spLocks noChangeArrowheads="1"/>
          </p:cNvSpPr>
          <p:nvPr/>
        </p:nvSpPr>
        <p:spPr bwMode="auto">
          <a:xfrm>
            <a:off x="6227763" y="6237288"/>
            <a:ext cx="2305050" cy="336550"/>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The distance, km</a:t>
            </a:r>
            <a:endParaRPr lang="ru-RU" sz="1600" b="1">
              <a:solidFill>
                <a:schemeClr val="accent2"/>
              </a:solidFill>
            </a:endParaRPr>
          </a:p>
        </p:txBody>
      </p:sp>
      <p:pic>
        <p:nvPicPr>
          <p:cNvPr id="28694" name="Picture 5" descr="H:\Безымянный.jpg"/>
          <p:cNvPicPr>
            <a:picLocks noChangeAspect="1" noChangeArrowheads="1"/>
          </p:cNvPicPr>
          <p:nvPr/>
        </p:nvPicPr>
        <p:blipFill>
          <a:blip r:embed="rId4"/>
          <a:srcRect/>
          <a:stretch>
            <a:fillRect/>
          </a:stretch>
        </p:blipFill>
        <p:spPr bwMode="auto">
          <a:xfrm>
            <a:off x="71438" y="500063"/>
            <a:ext cx="5334000" cy="37147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H:\Безымянный.jpg"/>
          <p:cNvPicPr>
            <a:picLocks noChangeAspect="1" noChangeArrowheads="1"/>
          </p:cNvPicPr>
          <p:nvPr/>
        </p:nvPicPr>
        <p:blipFill>
          <a:blip r:embed="rId2"/>
          <a:srcRect/>
          <a:stretch>
            <a:fillRect/>
          </a:stretch>
        </p:blipFill>
        <p:spPr bwMode="auto">
          <a:xfrm>
            <a:off x="0" y="0"/>
            <a:ext cx="5105400" cy="6753225"/>
          </a:xfrm>
          <a:prstGeom prst="rect">
            <a:avLst/>
          </a:prstGeom>
          <a:noFill/>
          <a:ln w="9525">
            <a:noFill/>
            <a:miter lim="800000"/>
            <a:headEnd/>
            <a:tailEnd/>
          </a:ln>
        </p:spPr>
      </p:pic>
      <p:pic>
        <p:nvPicPr>
          <p:cNvPr id="29698" name="Picture 10"/>
          <p:cNvPicPr>
            <a:picLocks noChangeAspect="1" noChangeArrowheads="1"/>
          </p:cNvPicPr>
          <p:nvPr/>
        </p:nvPicPr>
        <p:blipFill>
          <a:blip r:embed="rId3"/>
          <a:srcRect/>
          <a:stretch>
            <a:fillRect/>
          </a:stretch>
        </p:blipFill>
        <p:spPr bwMode="auto">
          <a:xfrm>
            <a:off x="5364163" y="0"/>
            <a:ext cx="2520950" cy="2492375"/>
          </a:xfrm>
          <a:prstGeom prst="rect">
            <a:avLst/>
          </a:prstGeom>
          <a:noFill/>
          <a:ln w="9525">
            <a:noFill/>
            <a:miter lim="800000"/>
            <a:headEnd/>
            <a:tailEnd/>
          </a:ln>
        </p:spPr>
      </p:pic>
      <p:pic>
        <p:nvPicPr>
          <p:cNvPr id="29699" name="Picture 11"/>
          <p:cNvPicPr>
            <a:picLocks noChangeAspect="1" noChangeArrowheads="1"/>
          </p:cNvPicPr>
          <p:nvPr/>
        </p:nvPicPr>
        <p:blipFill>
          <a:blip r:embed="rId4"/>
          <a:srcRect/>
          <a:stretch>
            <a:fillRect/>
          </a:stretch>
        </p:blipFill>
        <p:spPr bwMode="auto">
          <a:xfrm>
            <a:off x="5364163" y="2349500"/>
            <a:ext cx="2663825" cy="2232025"/>
          </a:xfrm>
          <a:prstGeom prst="rect">
            <a:avLst/>
          </a:prstGeom>
          <a:noFill/>
          <a:ln w="9525">
            <a:noFill/>
            <a:miter lim="800000"/>
            <a:headEnd/>
            <a:tailEnd/>
          </a:ln>
        </p:spPr>
      </p:pic>
      <p:pic>
        <p:nvPicPr>
          <p:cNvPr id="29700" name="Picture 12"/>
          <p:cNvPicPr>
            <a:picLocks noChangeAspect="1" noChangeArrowheads="1"/>
          </p:cNvPicPr>
          <p:nvPr/>
        </p:nvPicPr>
        <p:blipFill>
          <a:blip r:embed="rId5"/>
          <a:srcRect/>
          <a:stretch>
            <a:fillRect/>
          </a:stretch>
        </p:blipFill>
        <p:spPr bwMode="auto">
          <a:xfrm>
            <a:off x="5435600" y="4508500"/>
            <a:ext cx="2447925" cy="2133600"/>
          </a:xfrm>
          <a:prstGeom prst="rect">
            <a:avLst/>
          </a:prstGeom>
          <a:noFill/>
          <a:ln w="9525">
            <a:noFill/>
            <a:miter lim="800000"/>
            <a:headEnd/>
            <a:tailEnd/>
          </a:ln>
        </p:spPr>
      </p:pic>
      <p:sp>
        <p:nvSpPr>
          <p:cNvPr id="29701" name="Text Box 13"/>
          <p:cNvSpPr txBox="1">
            <a:spLocks noChangeArrowheads="1"/>
          </p:cNvSpPr>
          <p:nvPr/>
        </p:nvSpPr>
        <p:spPr bwMode="auto">
          <a:xfrm>
            <a:off x="468313" y="5938838"/>
            <a:ext cx="2232025" cy="366712"/>
          </a:xfrm>
          <a:prstGeom prst="rect">
            <a:avLst/>
          </a:prstGeom>
          <a:noFill/>
          <a:ln w="9525">
            <a:noFill/>
            <a:miter lim="800000"/>
            <a:headEnd/>
            <a:tailEnd/>
          </a:ln>
        </p:spPr>
        <p:txBody>
          <a:bodyPr>
            <a:spAutoFit/>
          </a:bodyPr>
          <a:lstStyle/>
          <a:p>
            <a:pPr>
              <a:spcBef>
                <a:spcPct val="50000"/>
              </a:spcBef>
            </a:pPr>
            <a:r>
              <a:rPr lang="en-US" sz="1800" b="1">
                <a:solidFill>
                  <a:schemeClr val="bg1"/>
                </a:solidFill>
              </a:rPr>
              <a:t>Kalpin-tag structure</a:t>
            </a:r>
            <a:endParaRPr lang="ru-RU" sz="1800" b="1">
              <a:solidFill>
                <a:schemeClr val="bg1"/>
              </a:solidFill>
            </a:endParaRPr>
          </a:p>
        </p:txBody>
      </p:sp>
      <p:sp>
        <p:nvSpPr>
          <p:cNvPr id="29702" name="Text Box 14"/>
          <p:cNvSpPr txBox="1">
            <a:spLocks noChangeArrowheads="1"/>
          </p:cNvSpPr>
          <p:nvPr/>
        </p:nvSpPr>
        <p:spPr bwMode="auto">
          <a:xfrm>
            <a:off x="3059113" y="2770188"/>
            <a:ext cx="2449512" cy="366712"/>
          </a:xfrm>
          <a:prstGeom prst="rect">
            <a:avLst/>
          </a:prstGeom>
          <a:noFill/>
          <a:ln w="9525">
            <a:noFill/>
            <a:miter lim="800000"/>
            <a:headEnd/>
            <a:tailEnd/>
          </a:ln>
        </p:spPr>
        <p:txBody>
          <a:bodyPr>
            <a:spAutoFit/>
          </a:bodyPr>
          <a:lstStyle/>
          <a:p>
            <a:pPr>
              <a:spcBef>
                <a:spcPct val="50000"/>
              </a:spcBef>
            </a:pPr>
            <a:r>
              <a:rPr lang="en-US" sz="1800" b="1"/>
              <a:t>Kuruk-tag structure</a:t>
            </a:r>
            <a:endParaRPr lang="ru-RU" sz="1800" b="1"/>
          </a:p>
        </p:txBody>
      </p:sp>
      <p:sp>
        <p:nvSpPr>
          <p:cNvPr id="29703" name="Text Box 16"/>
          <p:cNvSpPr txBox="1">
            <a:spLocks noChangeArrowheads="1"/>
          </p:cNvSpPr>
          <p:nvPr/>
        </p:nvSpPr>
        <p:spPr bwMode="auto">
          <a:xfrm>
            <a:off x="5795963" y="2205038"/>
            <a:ext cx="1800225" cy="366712"/>
          </a:xfrm>
          <a:prstGeom prst="rect">
            <a:avLst/>
          </a:prstGeom>
          <a:noFill/>
          <a:ln w="9525">
            <a:noFill/>
            <a:miter lim="800000"/>
            <a:headEnd/>
            <a:tailEnd/>
          </a:ln>
        </p:spPr>
        <p:txBody>
          <a:bodyPr>
            <a:spAutoFit/>
          </a:bodyPr>
          <a:lstStyle/>
          <a:p>
            <a:pPr>
              <a:spcBef>
                <a:spcPct val="50000"/>
              </a:spcBef>
            </a:pPr>
            <a:r>
              <a:rPr lang="en-US" sz="1800"/>
              <a:t>       </a:t>
            </a:r>
            <a:r>
              <a:rPr lang="en-US" sz="1400" b="1"/>
              <a:t>months</a:t>
            </a:r>
            <a:endParaRPr lang="ru-RU" sz="1400" b="1"/>
          </a:p>
        </p:txBody>
      </p:sp>
      <p:sp>
        <p:nvSpPr>
          <p:cNvPr id="29704" name="Text Box 17"/>
          <p:cNvSpPr txBox="1">
            <a:spLocks noChangeArrowheads="1"/>
          </p:cNvSpPr>
          <p:nvPr/>
        </p:nvSpPr>
        <p:spPr bwMode="auto">
          <a:xfrm>
            <a:off x="5219700" y="188913"/>
            <a:ext cx="647700" cy="517525"/>
          </a:xfrm>
          <a:prstGeom prst="rect">
            <a:avLst/>
          </a:prstGeom>
          <a:noFill/>
          <a:ln w="9525">
            <a:noFill/>
            <a:miter lim="800000"/>
            <a:headEnd/>
            <a:tailEnd/>
          </a:ln>
        </p:spPr>
        <p:txBody>
          <a:bodyPr>
            <a:spAutoFit/>
          </a:bodyPr>
          <a:lstStyle/>
          <a:p>
            <a:pPr>
              <a:spcBef>
                <a:spcPct val="50000"/>
              </a:spcBef>
            </a:pPr>
            <a:r>
              <a:rPr lang="en-US" sz="1400" b="1"/>
              <a:t>IR flow</a:t>
            </a:r>
            <a:endParaRPr lang="ru-RU" sz="1400" b="1"/>
          </a:p>
        </p:txBody>
      </p:sp>
      <p:sp>
        <p:nvSpPr>
          <p:cNvPr id="29705" name="Text Box 18"/>
          <p:cNvSpPr txBox="1">
            <a:spLocks noChangeArrowheads="1"/>
          </p:cNvSpPr>
          <p:nvPr/>
        </p:nvSpPr>
        <p:spPr bwMode="auto">
          <a:xfrm>
            <a:off x="6156325" y="3500438"/>
            <a:ext cx="1800225" cy="581025"/>
          </a:xfrm>
          <a:prstGeom prst="rect">
            <a:avLst/>
          </a:prstGeom>
          <a:noFill/>
          <a:ln w="9525">
            <a:noFill/>
            <a:miter lim="800000"/>
            <a:headEnd/>
            <a:tailEnd/>
          </a:ln>
        </p:spPr>
        <p:txBody>
          <a:bodyPr>
            <a:spAutoFit/>
          </a:bodyPr>
          <a:lstStyle/>
          <a:p>
            <a:pPr>
              <a:spcBef>
                <a:spcPct val="50000"/>
              </a:spcBef>
            </a:pPr>
            <a:r>
              <a:rPr lang="en-US" sz="1600" b="1"/>
              <a:t>The derivative of IR flow</a:t>
            </a:r>
            <a:endParaRPr lang="ru-RU" sz="1600" b="1"/>
          </a:p>
        </p:txBody>
      </p:sp>
      <p:sp>
        <p:nvSpPr>
          <p:cNvPr id="29706" name="Text Box 19"/>
          <p:cNvSpPr txBox="1">
            <a:spLocks noChangeArrowheads="1"/>
          </p:cNvSpPr>
          <p:nvPr/>
        </p:nvSpPr>
        <p:spPr bwMode="auto">
          <a:xfrm>
            <a:off x="6011863" y="5291138"/>
            <a:ext cx="2232025" cy="581025"/>
          </a:xfrm>
          <a:prstGeom prst="rect">
            <a:avLst/>
          </a:prstGeom>
          <a:noFill/>
          <a:ln w="9525">
            <a:noFill/>
            <a:miter lim="800000"/>
            <a:headEnd/>
            <a:tailEnd/>
          </a:ln>
        </p:spPr>
        <p:txBody>
          <a:bodyPr>
            <a:spAutoFit/>
          </a:bodyPr>
          <a:lstStyle/>
          <a:p>
            <a:pPr>
              <a:spcBef>
                <a:spcPct val="50000"/>
              </a:spcBef>
            </a:pPr>
            <a:r>
              <a:rPr lang="en-US" sz="1600" b="1"/>
              <a:t>The minimum of derivative</a:t>
            </a:r>
            <a:endParaRPr lang="ru-RU" sz="1600" b="1"/>
          </a:p>
        </p:txBody>
      </p:sp>
      <p:sp>
        <p:nvSpPr>
          <p:cNvPr id="29707" name="Line 20"/>
          <p:cNvSpPr>
            <a:spLocks noChangeShapeType="1"/>
          </p:cNvSpPr>
          <p:nvPr/>
        </p:nvSpPr>
        <p:spPr bwMode="auto">
          <a:xfrm flipH="1" flipV="1">
            <a:off x="5867400" y="5157788"/>
            <a:ext cx="217488" cy="358775"/>
          </a:xfrm>
          <a:prstGeom prst="line">
            <a:avLst/>
          </a:prstGeom>
          <a:noFill/>
          <a:ln w="19050">
            <a:solidFill>
              <a:schemeClr val="tx1"/>
            </a:solidFill>
            <a:round/>
            <a:headEnd/>
            <a:tailEnd type="triangle" w="med" len="med"/>
          </a:ln>
        </p:spPr>
        <p:txBody>
          <a:bodyPr/>
          <a:lstStyle/>
          <a:p>
            <a:endParaRPr lang="ru-RU"/>
          </a:p>
        </p:txBody>
      </p:sp>
      <p:sp>
        <p:nvSpPr>
          <p:cNvPr id="29708" name="Line 21"/>
          <p:cNvSpPr>
            <a:spLocks noChangeShapeType="1"/>
          </p:cNvSpPr>
          <p:nvPr/>
        </p:nvSpPr>
        <p:spPr bwMode="auto">
          <a:xfrm flipH="1" flipV="1">
            <a:off x="6516688" y="3068638"/>
            <a:ext cx="215900" cy="2305050"/>
          </a:xfrm>
          <a:prstGeom prst="line">
            <a:avLst/>
          </a:prstGeom>
          <a:noFill/>
          <a:ln w="19050">
            <a:solidFill>
              <a:schemeClr val="tx1"/>
            </a:solidFill>
            <a:round/>
            <a:headEnd/>
            <a:tailEnd type="triangle" w="med" len="med"/>
          </a:ln>
        </p:spPr>
        <p:txBody>
          <a:bodyPr/>
          <a:lstStyle/>
          <a:p>
            <a:endParaRPr lang="ru-RU"/>
          </a:p>
        </p:txBody>
      </p:sp>
      <p:sp>
        <p:nvSpPr>
          <p:cNvPr id="29709" name="Text Box 22"/>
          <p:cNvSpPr txBox="1">
            <a:spLocks noChangeArrowheads="1"/>
          </p:cNvSpPr>
          <p:nvPr/>
        </p:nvSpPr>
        <p:spPr bwMode="auto">
          <a:xfrm>
            <a:off x="7918450" y="260350"/>
            <a:ext cx="1225550" cy="1739900"/>
          </a:xfrm>
          <a:prstGeom prst="rect">
            <a:avLst/>
          </a:prstGeom>
          <a:noFill/>
          <a:ln w="9525">
            <a:noFill/>
            <a:miter lim="800000"/>
            <a:headEnd/>
            <a:tailEnd/>
          </a:ln>
        </p:spPr>
        <p:txBody>
          <a:bodyPr>
            <a:spAutoFit/>
          </a:bodyPr>
          <a:lstStyle/>
          <a:p>
            <a:pPr>
              <a:spcBef>
                <a:spcPct val="50000"/>
              </a:spcBef>
            </a:pPr>
            <a:r>
              <a:rPr lang="en-US" sz="1800" b="1">
                <a:solidFill>
                  <a:schemeClr val="accent2"/>
                </a:solidFill>
              </a:rPr>
              <a:t>The calcula-tion of quasista-tionary IR flow</a:t>
            </a:r>
            <a:endParaRPr lang="ru-RU" sz="1800" b="1">
              <a:solidFill>
                <a:schemeClr val="accent2"/>
              </a:solidFill>
            </a:endParaRPr>
          </a:p>
        </p:txBody>
      </p:sp>
      <p:sp>
        <p:nvSpPr>
          <p:cNvPr id="29710" name="Text Box 15"/>
          <p:cNvSpPr txBox="1">
            <a:spLocks noChangeArrowheads="1"/>
          </p:cNvSpPr>
          <p:nvPr/>
        </p:nvSpPr>
        <p:spPr bwMode="auto">
          <a:xfrm>
            <a:off x="0" y="1628775"/>
            <a:ext cx="2195513" cy="366713"/>
          </a:xfrm>
          <a:prstGeom prst="rect">
            <a:avLst/>
          </a:prstGeom>
          <a:noFill/>
          <a:ln w="9525">
            <a:noFill/>
            <a:miter lim="800000"/>
            <a:headEnd/>
            <a:tailEnd/>
          </a:ln>
        </p:spPr>
        <p:txBody>
          <a:bodyPr>
            <a:spAutoFit/>
          </a:bodyPr>
          <a:lstStyle/>
          <a:p>
            <a:pPr>
              <a:spcBef>
                <a:spcPct val="50000"/>
              </a:spcBef>
            </a:pPr>
            <a:r>
              <a:rPr lang="en-US" sz="1800" b="1">
                <a:solidFill>
                  <a:schemeClr val="bg1"/>
                </a:solidFill>
              </a:rPr>
              <a:t>Mazartag structure</a:t>
            </a:r>
            <a:endParaRPr lang="ru-RU" sz="1800" b="1">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4"/>
          <p:cNvSpPr txBox="1">
            <a:spLocks noChangeArrowheads="1"/>
          </p:cNvSpPr>
          <p:nvPr/>
        </p:nvSpPr>
        <p:spPr bwMode="auto">
          <a:xfrm>
            <a:off x="250825" y="3175"/>
            <a:ext cx="4103688" cy="6672263"/>
          </a:xfrm>
          <a:prstGeom prst="rect">
            <a:avLst/>
          </a:prstGeom>
          <a:noFill/>
          <a:ln w="9525">
            <a:noFill/>
            <a:miter lim="800000"/>
            <a:headEnd/>
            <a:tailEnd/>
          </a:ln>
        </p:spPr>
        <p:txBody>
          <a:bodyPr>
            <a:spAutoFit/>
          </a:bodyPr>
          <a:lstStyle/>
          <a:p>
            <a:endParaRPr lang="en-US" sz="1400">
              <a:latin typeface="Arial" charset="0"/>
            </a:endParaRPr>
          </a:p>
          <a:p>
            <a:r>
              <a:rPr lang="en-US" sz="1400">
                <a:latin typeface="Arial" charset="0"/>
              </a:rPr>
              <a:t>The transition to the values of brigthness measured for the surface IR flow can be made with the use of the following relation</a:t>
            </a:r>
          </a:p>
          <a:p>
            <a:r>
              <a:rPr lang="en-US" sz="1400" b="1">
                <a:latin typeface="Arial" charset="0"/>
              </a:rPr>
              <a:t>F = L · G</a:t>
            </a:r>
            <a:r>
              <a:rPr lang="en-US" sz="1400">
                <a:latin typeface="Arial" charset="0"/>
              </a:rPr>
              <a:t>  (Gossorg, 1980) (1), </a:t>
            </a:r>
          </a:p>
          <a:p>
            <a:r>
              <a:rPr lang="en-US" sz="1400">
                <a:latin typeface="Arial" charset="0"/>
              </a:rPr>
              <a:t>were </a:t>
            </a:r>
            <a:r>
              <a:rPr lang="en-US" sz="1400" b="1">
                <a:latin typeface="Arial" charset="0"/>
              </a:rPr>
              <a:t>F </a:t>
            </a:r>
            <a:r>
              <a:rPr lang="en-US" sz="1400">
                <a:latin typeface="Arial" charset="0"/>
              </a:rPr>
              <a:t>- surface IR flow</a:t>
            </a:r>
            <a:r>
              <a:rPr lang="en-US" sz="1400" b="1">
                <a:latin typeface="Arial" charset="0"/>
              </a:rPr>
              <a:t> </a:t>
            </a:r>
            <a:r>
              <a:rPr lang="en-US" sz="1400">
                <a:latin typeface="Arial" charset="0"/>
              </a:rPr>
              <a:t>, </a:t>
            </a:r>
            <a:r>
              <a:rPr lang="en-US" sz="1400" b="1">
                <a:latin typeface="Arial" charset="0"/>
              </a:rPr>
              <a:t>L</a:t>
            </a:r>
            <a:r>
              <a:rPr lang="en-US" sz="1400">
                <a:latin typeface="Arial" charset="0"/>
              </a:rPr>
              <a:t> - brightness </a:t>
            </a:r>
            <a:r>
              <a:rPr lang="en-US"/>
              <a:t>IR flow</a:t>
            </a:r>
            <a:r>
              <a:rPr lang="en-US" sz="1400">
                <a:latin typeface="Arial" charset="0"/>
              </a:rPr>
              <a:t>, </a:t>
            </a:r>
            <a:r>
              <a:rPr lang="en-US" sz="1400" b="1">
                <a:latin typeface="Arial" charset="0"/>
              </a:rPr>
              <a:t>G</a:t>
            </a:r>
            <a:r>
              <a:rPr lang="en-US" sz="1400">
                <a:latin typeface="Arial" charset="0"/>
              </a:rPr>
              <a:t> - geometric factor, which writes</a:t>
            </a:r>
          </a:p>
          <a:p>
            <a:r>
              <a:rPr lang="en-US" sz="1400" b="1">
                <a:latin typeface="Arial" charset="0"/>
              </a:rPr>
              <a:t>G = </a:t>
            </a:r>
            <a:r>
              <a:rPr lang="ru-RU" sz="1400" b="1">
                <a:latin typeface="Arial" charset="0"/>
              </a:rPr>
              <a:t>π</a:t>
            </a:r>
            <a:r>
              <a:rPr lang="en-US" sz="1400" b="1">
                <a:latin typeface="Arial" charset="0"/>
              </a:rPr>
              <a:t> ·S · sin2 α  = 6.8704</a:t>
            </a:r>
            <a:r>
              <a:rPr lang="en-US" sz="1400">
                <a:latin typeface="Arial" charset="0"/>
              </a:rPr>
              <a:t> (m2. ster)</a:t>
            </a:r>
            <a:r>
              <a:rPr lang="en-US" sz="1800">
                <a:latin typeface="Arial" charset="0"/>
              </a:rPr>
              <a:t>.</a:t>
            </a:r>
            <a:endParaRPr lang="en-US" sz="1400" b="1">
              <a:latin typeface="Arial" charset="0"/>
            </a:endParaRPr>
          </a:p>
          <a:p>
            <a:r>
              <a:rPr lang="en-US" sz="1400" b="1">
                <a:latin typeface="Arial" charset="0"/>
              </a:rPr>
              <a:t>Hence the surface IR flow F computed by (1) makes: F = 6.8704 L  (mW).</a:t>
            </a:r>
            <a:r>
              <a:rPr lang="en-US" sz="1400">
                <a:latin typeface="Arial" charset="0"/>
              </a:rPr>
              <a:t> </a:t>
            </a:r>
          </a:p>
          <a:p>
            <a:r>
              <a:rPr lang="en-US" sz="1400">
                <a:latin typeface="Arial" charset="0"/>
              </a:rPr>
              <a:t>Values of </a:t>
            </a:r>
            <a:r>
              <a:rPr lang="en-US" sz="1400" b="1">
                <a:latin typeface="Arial" charset="0"/>
              </a:rPr>
              <a:t>F</a:t>
            </a:r>
            <a:r>
              <a:rPr lang="en-US" sz="1400">
                <a:latin typeface="Arial" charset="0"/>
              </a:rPr>
              <a:t> are added for the components, which form its </a:t>
            </a:r>
            <a:r>
              <a:rPr lang="en-US" sz="1400" b="1">
                <a:latin typeface="Arial" charset="0"/>
              </a:rPr>
              <a:t>balance</a:t>
            </a:r>
            <a:r>
              <a:rPr lang="en-US" sz="1400">
                <a:latin typeface="Arial" charset="0"/>
              </a:rPr>
              <a:t>. The addends of such a balance include: </a:t>
            </a:r>
            <a:r>
              <a:rPr lang="en-US" sz="1400" b="1">
                <a:latin typeface="Arial" charset="0"/>
              </a:rPr>
              <a:t>Fgr</a:t>
            </a:r>
            <a:r>
              <a:rPr lang="en-US" sz="1400">
                <a:latin typeface="Arial" charset="0"/>
              </a:rPr>
              <a:t> – heat flow of the active ground layer (the result of heat inertia), </a:t>
            </a:r>
            <a:r>
              <a:rPr lang="en-US" sz="1400" b="1">
                <a:latin typeface="Arial" charset="0"/>
              </a:rPr>
              <a:t>Fc</a:t>
            </a:r>
            <a:r>
              <a:rPr lang="en-US" sz="1400">
                <a:latin typeface="Arial" charset="0"/>
              </a:rPr>
              <a:t> – heat effect of the surface condensation or crystallization of water vapor, </a:t>
            </a:r>
            <a:r>
              <a:rPr lang="en-US" sz="1400" b="1">
                <a:latin typeface="Arial" charset="0"/>
              </a:rPr>
              <a:t>F pch</a:t>
            </a:r>
            <a:r>
              <a:rPr lang="en-US" sz="1400">
                <a:latin typeface="Arial" charset="0"/>
              </a:rPr>
              <a:t> – heat effect of the process of oxidation of gases coming from the ground in the upper part of the active layer, </a:t>
            </a:r>
            <a:r>
              <a:rPr lang="en-US" sz="1400" b="1" u="sng">
                <a:solidFill>
                  <a:srgbClr val="0000CC"/>
                </a:solidFill>
                <a:latin typeface="Arial" charset="0"/>
              </a:rPr>
              <a:t>Fd</a:t>
            </a:r>
            <a:r>
              <a:rPr lang="en-US" sz="1400" u="sng">
                <a:solidFill>
                  <a:srgbClr val="0000CC"/>
                </a:solidFill>
                <a:latin typeface="Arial" charset="0"/>
              </a:rPr>
              <a:t> – </a:t>
            </a:r>
            <a:r>
              <a:rPr lang="en-US" sz="1400" b="1" u="sng">
                <a:solidFill>
                  <a:srgbClr val="0000CC"/>
                </a:solidFill>
                <a:latin typeface="Arial" charset="0"/>
              </a:rPr>
              <a:t>component of the deep</a:t>
            </a:r>
            <a:r>
              <a:rPr lang="en-US" sz="1400" u="sng">
                <a:latin typeface="Arial" charset="0"/>
              </a:rPr>
              <a:t> </a:t>
            </a:r>
            <a:r>
              <a:rPr lang="en-US" sz="1400" b="1" u="sng">
                <a:solidFill>
                  <a:srgbClr val="0000CC"/>
                </a:solidFill>
                <a:latin typeface="Arial" charset="0"/>
              </a:rPr>
              <a:t>heat flow</a:t>
            </a:r>
            <a:r>
              <a:rPr lang="en-US" sz="1400">
                <a:latin typeface="Arial" charset="0"/>
              </a:rPr>
              <a:t>. </a:t>
            </a:r>
            <a:r>
              <a:rPr lang="en-US" sz="1600">
                <a:latin typeface="Arial" charset="0"/>
              </a:rPr>
              <a:t>Hence, we have: </a:t>
            </a:r>
            <a:endParaRPr lang="en-US" sz="1600" b="1">
              <a:latin typeface="Arial" charset="0"/>
            </a:endParaRPr>
          </a:p>
          <a:p>
            <a:r>
              <a:rPr lang="en-US" sz="1600" b="1" u="sng">
                <a:latin typeface="Arial" charset="0"/>
              </a:rPr>
              <a:t>F = Fgr + Fc + F pch + </a:t>
            </a:r>
            <a:r>
              <a:rPr lang="en-US" sz="1600" b="1" u="sng">
                <a:solidFill>
                  <a:srgbClr val="0000CC"/>
                </a:solidFill>
                <a:latin typeface="Arial" charset="0"/>
              </a:rPr>
              <a:t>Fd</a:t>
            </a:r>
            <a:r>
              <a:rPr lang="en-US" sz="1600">
                <a:latin typeface="Arial" charset="0"/>
              </a:rPr>
              <a:t>                               </a:t>
            </a:r>
          </a:p>
          <a:p>
            <a:r>
              <a:rPr lang="en-US" sz="1600">
                <a:latin typeface="Arial" charset="0"/>
              </a:rPr>
              <a:t>The sub-surface </a:t>
            </a:r>
            <a:r>
              <a:rPr lang="en-US" sz="1600" b="1">
                <a:solidFill>
                  <a:srgbClr val="0000CC"/>
                </a:solidFill>
                <a:latin typeface="Arial" charset="0"/>
              </a:rPr>
              <a:t>endogenic flow Fd</a:t>
            </a:r>
            <a:r>
              <a:rPr lang="en-US" sz="1600">
                <a:latin typeface="Arial" charset="0"/>
              </a:rPr>
              <a:t> is the sum of influences </a:t>
            </a:r>
            <a:r>
              <a:rPr lang="en-US" sz="1600">
                <a:solidFill>
                  <a:schemeClr val="accent2"/>
                </a:solidFill>
                <a:latin typeface="Arial" charset="0"/>
              </a:rPr>
              <a:t>of the conductive</a:t>
            </a:r>
            <a:r>
              <a:rPr lang="en-US" sz="1600">
                <a:latin typeface="Arial" charset="0"/>
              </a:rPr>
              <a:t> and </a:t>
            </a:r>
            <a:r>
              <a:rPr lang="en-US" sz="1600" b="1">
                <a:solidFill>
                  <a:srgbClr val="FF3300"/>
                </a:solidFill>
                <a:latin typeface="Arial" charset="0"/>
              </a:rPr>
              <a:t>the convective</a:t>
            </a:r>
            <a:r>
              <a:rPr lang="en-US" sz="1600" b="1">
                <a:latin typeface="Arial" charset="0"/>
              </a:rPr>
              <a:t> components</a:t>
            </a:r>
            <a:r>
              <a:rPr lang="en-US" sz="1600">
                <a:latin typeface="Arial" charset="0"/>
              </a:rPr>
              <a:t> upon the radiating layer. The difference between the value of the near-surface endogenic flow</a:t>
            </a:r>
            <a:r>
              <a:rPr lang="en-US" sz="1600" b="1">
                <a:latin typeface="Arial" charset="0"/>
              </a:rPr>
              <a:t> </a:t>
            </a:r>
            <a:r>
              <a:rPr lang="en-US" sz="1600" b="1">
                <a:solidFill>
                  <a:srgbClr val="0000CC"/>
                </a:solidFill>
                <a:latin typeface="Arial" charset="0"/>
              </a:rPr>
              <a:t>Fd</a:t>
            </a:r>
            <a:r>
              <a:rPr lang="en-US" sz="1600">
                <a:solidFill>
                  <a:srgbClr val="0000CC"/>
                </a:solidFill>
                <a:latin typeface="Arial" charset="0"/>
              </a:rPr>
              <a:t> </a:t>
            </a:r>
            <a:r>
              <a:rPr lang="en-US" sz="1600">
                <a:latin typeface="Arial" charset="0"/>
              </a:rPr>
              <a:t>and the near-surface </a:t>
            </a:r>
            <a:r>
              <a:rPr lang="en-US" sz="1600" u="sng">
                <a:solidFill>
                  <a:schemeClr val="accent2"/>
                </a:solidFill>
                <a:latin typeface="Arial" charset="0"/>
              </a:rPr>
              <a:t>conductive component</a:t>
            </a:r>
            <a:r>
              <a:rPr lang="en-US" sz="1600">
                <a:solidFill>
                  <a:schemeClr val="accent2"/>
                </a:solidFill>
                <a:latin typeface="Arial" charset="0"/>
              </a:rPr>
              <a:t> </a:t>
            </a:r>
            <a:r>
              <a:rPr lang="en-US" sz="1600" b="1">
                <a:solidFill>
                  <a:schemeClr val="accent2"/>
                </a:solidFill>
                <a:latin typeface="Arial" charset="0"/>
              </a:rPr>
              <a:t>Fcnd</a:t>
            </a:r>
            <a:r>
              <a:rPr lang="en-US" sz="1600">
                <a:latin typeface="Arial" charset="0"/>
              </a:rPr>
              <a:t> computed represents the share of the </a:t>
            </a:r>
            <a:r>
              <a:rPr lang="en-US" sz="1600" b="1" u="sng">
                <a:solidFill>
                  <a:srgbClr val="FF3300"/>
                </a:solidFill>
                <a:latin typeface="Arial" charset="0"/>
              </a:rPr>
              <a:t>convective component</a:t>
            </a:r>
            <a:r>
              <a:rPr lang="en-US" sz="1600" b="1">
                <a:solidFill>
                  <a:srgbClr val="FF3300"/>
                </a:solidFill>
                <a:latin typeface="Arial" charset="0"/>
              </a:rPr>
              <a:t> Fcnv</a:t>
            </a:r>
            <a:r>
              <a:rPr lang="en-US" sz="1600" b="1">
                <a:latin typeface="Arial" charset="0"/>
              </a:rPr>
              <a:t> .</a:t>
            </a:r>
            <a:r>
              <a:rPr lang="en-US" sz="1600" b="1"/>
              <a:t>                    </a:t>
            </a:r>
            <a:r>
              <a:rPr lang="en-US" sz="1600" b="1">
                <a:solidFill>
                  <a:srgbClr val="FF3300"/>
                </a:solidFill>
                <a:latin typeface="Arial" charset="0"/>
              </a:rPr>
              <a:t>Fcnv</a:t>
            </a:r>
            <a:r>
              <a:rPr lang="en-US" sz="1600">
                <a:solidFill>
                  <a:srgbClr val="0000CC"/>
                </a:solidFill>
                <a:latin typeface="Arial" charset="0"/>
              </a:rPr>
              <a:t> </a:t>
            </a:r>
            <a:r>
              <a:rPr lang="en-US" sz="1600">
                <a:latin typeface="Arial" charset="0"/>
              </a:rPr>
              <a:t>  = </a:t>
            </a:r>
            <a:r>
              <a:rPr lang="en-US" sz="1600" b="1">
                <a:solidFill>
                  <a:srgbClr val="0000CC"/>
                </a:solidFill>
                <a:latin typeface="Arial" charset="0"/>
              </a:rPr>
              <a:t>Fd</a:t>
            </a:r>
            <a:r>
              <a:rPr lang="en-US" sz="1600">
                <a:latin typeface="Arial" charset="0"/>
              </a:rPr>
              <a:t>  –</a:t>
            </a:r>
            <a:r>
              <a:rPr lang="en-US" sz="1600" b="1">
                <a:latin typeface="Arial" charset="0"/>
              </a:rPr>
              <a:t> </a:t>
            </a:r>
            <a:r>
              <a:rPr lang="en-US" sz="1600" b="1">
                <a:solidFill>
                  <a:schemeClr val="accent2"/>
                </a:solidFill>
                <a:latin typeface="Arial" charset="0"/>
              </a:rPr>
              <a:t>Fcnd</a:t>
            </a:r>
          </a:p>
        </p:txBody>
      </p:sp>
      <p:graphicFrame>
        <p:nvGraphicFramePr>
          <p:cNvPr id="16867" name="Group 483"/>
          <p:cNvGraphicFramePr>
            <a:graphicFrameLocks noGrp="1"/>
          </p:cNvGraphicFramePr>
          <p:nvPr/>
        </p:nvGraphicFramePr>
        <p:xfrm>
          <a:off x="4140200" y="476250"/>
          <a:ext cx="5003800" cy="3048000"/>
        </p:xfrm>
        <a:graphic>
          <a:graphicData uri="http://schemas.openxmlformats.org/drawingml/2006/table">
            <a:tbl>
              <a:tblPr/>
              <a:tblGrid>
                <a:gridCol w="715963"/>
                <a:gridCol w="712787"/>
                <a:gridCol w="715963"/>
                <a:gridCol w="714375"/>
                <a:gridCol w="715962"/>
                <a:gridCol w="712788"/>
                <a:gridCol w="715962"/>
              </a:tblGrid>
              <a:tr h="23336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Fault</a:t>
                      </a:r>
                      <a:endParaRPr kumimoji="0" lang="ru-RU" sz="1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Bright-ness flow</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1" u="none" strike="noStrike" cap="none" normalizeH="0" baseline="0" smtClean="0">
                          <a:ln>
                            <a:noFill/>
                          </a:ln>
                          <a:solidFill>
                            <a:schemeClr val="tx1"/>
                          </a:solidFill>
                          <a:effectLst/>
                          <a:latin typeface="Times New Roman" pitchFamily="18" charset="0"/>
                          <a:cs typeface="Times New Roman" pitchFamily="18" charset="0"/>
                        </a:rPr>
                        <a:t>L</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м</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a:t>
                      </a:r>
                      <a:r>
                        <a:rPr kumimoji="0" lang="ru-RU" sz="1200" b="1" i="0" u="none" strike="noStrike" cap="none" normalizeH="0" baseline="30000" smtClean="0">
                          <a:ln>
                            <a:noFill/>
                          </a:ln>
                          <a:solidFill>
                            <a:schemeClr val="tx1"/>
                          </a:solidFill>
                          <a:effectLst/>
                          <a:latin typeface="Times New Roman" pitchFamily="18" charset="0"/>
                          <a:cs typeface="Times New Roman" pitchFamily="18" charset="0"/>
                        </a:rPr>
                        <a:t>2</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.с</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r</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r>
                        <a:rPr kumimoji="0" lang="el-GR" sz="1200" b="0" i="0" u="none" strike="noStrike" cap="none" normalizeH="0" baseline="0" smtClean="0">
                          <a:ln>
                            <a:noFill/>
                          </a:ln>
                          <a:solidFill>
                            <a:schemeClr val="tx1"/>
                          </a:solidFill>
                          <a:effectLst/>
                          <a:latin typeface="Times New Roman" pitchFamily="18" charset="0"/>
                          <a:cs typeface="Times New Roman" pitchFamily="18" charset="0"/>
                        </a:rPr>
                        <a:t>μμ</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Surface</a:t>
                      </a:r>
                      <a:endParaRPr kumimoji="0" lang="ru-RU" sz="1200" b="0" i="0" u="none" strike="noStrike" cap="none" normalizeH="0" baseline="0" smtClean="0">
                        <a:ln>
                          <a:noFill/>
                        </a:ln>
                        <a:solidFill>
                          <a:schemeClr val="accent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heat flow</a:t>
                      </a:r>
                      <a:r>
                        <a:rPr kumimoji="0" lang="ru-RU" sz="1200" b="0" i="0" u="none" strike="noStrike" cap="none" normalizeH="0" baseline="0" smtClean="0">
                          <a:ln>
                            <a:noFill/>
                          </a:ln>
                          <a:solidFill>
                            <a:schemeClr val="accent2"/>
                          </a:solidFill>
                          <a:effectLst/>
                          <a:latin typeface="Times New Roman" pitchFamily="18" charset="0"/>
                          <a:cs typeface="Times New Roman" pitchFamily="18" charset="0"/>
                        </a:rPr>
                        <a:t>,</a:t>
                      </a: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 </a:t>
                      </a:r>
                      <a:r>
                        <a:rPr kumimoji="0" lang="en-US" sz="1200" b="1" i="0" u="none" strike="noStrike" cap="none" normalizeH="0" baseline="0" smtClean="0">
                          <a:ln>
                            <a:noFill/>
                          </a:ln>
                          <a:solidFill>
                            <a:schemeClr val="accent2"/>
                          </a:solidFill>
                          <a:effectLst/>
                          <a:latin typeface="Times New Roman" pitchFamily="18" charset="0"/>
                          <a:cs typeface="Times New Roman" pitchFamily="18" charset="0"/>
                        </a:rPr>
                        <a:t>F</a:t>
                      </a:r>
                      <a:r>
                        <a:rPr kumimoji="0" lang="ru-RU" sz="1200" b="0" i="0" u="none" strike="noStrike" cap="none" normalizeH="0" baseline="0" smtClean="0">
                          <a:ln>
                            <a:noFill/>
                          </a:ln>
                          <a:solidFill>
                            <a:schemeClr val="accent2"/>
                          </a:solidFill>
                          <a:effectLst/>
                          <a:latin typeface="Times New Roman" pitchFamily="18" charset="0"/>
                          <a:cs typeface="Times New Roman" pitchFamily="18" charset="0"/>
                        </a:rPr>
                        <a:t> м</a:t>
                      </a: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W</a:t>
                      </a:r>
                      <a:endParaRPr kumimoji="0" lang="ru-RU" sz="10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Depth part of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F</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Times New Roman" pitchFamily="18" charset="0"/>
                          <a:cs typeface="Times New Roman" pitchFamily="18" charset="0"/>
                        </a:rPr>
                        <a:t>F </a:t>
                      </a:r>
                      <a:r>
                        <a:rPr kumimoji="0" lang="en-US" sz="1200" b="1" i="1" u="none" strike="noStrike" cap="none" normalizeH="0" baseline="-30000" smtClean="0">
                          <a:ln>
                            <a:noFill/>
                          </a:ln>
                          <a:solidFill>
                            <a:schemeClr val="tx1"/>
                          </a:solidFill>
                          <a:effectLst/>
                          <a:latin typeface="Times New Roman" pitchFamily="18" charset="0"/>
                          <a:cs typeface="Times New Roman" pitchFamily="18" charset="0"/>
                        </a:rPr>
                        <a:t>dep</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м</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Portion of </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1" u="none" strike="noStrike" cap="none" normalizeH="0" baseline="0" smtClean="0">
                          <a:ln>
                            <a:noFill/>
                          </a:ln>
                          <a:solidFill>
                            <a:schemeClr val="tx1"/>
                          </a:solidFill>
                          <a:effectLst/>
                          <a:latin typeface="Times New Roman" pitchFamily="18" charset="0"/>
                          <a:cs typeface="Times New Roman" pitchFamily="18" charset="0"/>
                        </a:rPr>
                        <a:t>F</a:t>
                      </a:r>
                      <a:r>
                        <a:rPr kumimoji="0" lang="en-US" sz="1200" b="1" i="1"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1" u="none" strike="noStrike" cap="none" normalizeH="0" baseline="0" smtClean="0">
                          <a:ln>
                            <a:noFill/>
                          </a:ln>
                          <a:solidFill>
                            <a:schemeClr val="tx1"/>
                          </a:solidFill>
                          <a:effectLst/>
                          <a:latin typeface="Times New Roman" pitchFamily="18" charset="0"/>
                          <a:cs typeface="Times New Roman" pitchFamily="18" charset="0"/>
                        </a:rPr>
                        <a:t>depth</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м</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The part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of kon-vektive portion,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451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konduc-tiv</a:t>
                      </a:r>
                      <a:r>
                        <a:rPr kumimoji="0" lang="en-US" sz="1200" b="0" i="1" u="none" strike="noStrike" cap="none" normalizeH="0" baseline="0" smtClean="0">
                          <a:ln>
                            <a:noFill/>
                          </a:ln>
                          <a:solidFill>
                            <a:schemeClr val="tx1"/>
                          </a:solidFill>
                          <a:effectLst/>
                          <a:latin typeface="Times New Roman" pitchFamily="18" charset="0"/>
                          <a:cs typeface="Times New Roman" pitchFamily="18" charset="0"/>
                        </a:rPr>
                        <a: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Times New Roman" pitchFamily="18" charset="0"/>
                          <a:cs typeface="Times New Roman" pitchFamily="18" charset="0"/>
                        </a:rPr>
                        <a:t>F </a:t>
                      </a:r>
                      <a:r>
                        <a:rPr kumimoji="0" lang="en-US" sz="1200" b="0" i="1" u="none" strike="noStrike" cap="none" normalizeH="0" baseline="0" smtClean="0">
                          <a:ln>
                            <a:noFill/>
                          </a:ln>
                          <a:solidFill>
                            <a:schemeClr val="tx1"/>
                          </a:solidFill>
                          <a:effectLst/>
                          <a:latin typeface="Times New Roman" pitchFamily="18" charset="0"/>
                          <a:cs typeface="Times New Roman" pitchFamily="18" charset="0"/>
                        </a:rPr>
                        <a:t>conda</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3300"/>
                          </a:solidFill>
                          <a:effectLst/>
                          <a:latin typeface="Times New Roman" pitchFamily="18" charset="0"/>
                          <a:cs typeface="Times New Roman" pitchFamily="18" charset="0"/>
                        </a:rPr>
                        <a:t>konvec-tive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rgbClr val="FF3300"/>
                          </a:solidFill>
                          <a:effectLst/>
                          <a:latin typeface="Times New Roman" pitchFamily="18" charset="0"/>
                          <a:cs typeface="Times New Roman" pitchFamily="18" charset="0"/>
                        </a:rPr>
                        <a:t>F</a:t>
                      </a:r>
                      <a:r>
                        <a:rPr kumimoji="0" lang="en-US" sz="1200" b="0" i="1" u="none" strike="noStrike" cap="none" normalizeH="0" baseline="0" smtClean="0">
                          <a:ln>
                            <a:noFill/>
                          </a:ln>
                          <a:solidFill>
                            <a:srgbClr val="FF3300"/>
                          </a:solidFill>
                          <a:effectLst/>
                          <a:latin typeface="Times New Roman" pitchFamily="18" charset="0"/>
                          <a:cs typeface="Times New Roman" pitchFamily="18" charset="0"/>
                        </a:rPr>
                        <a:t>conve</a:t>
                      </a:r>
                      <a:endParaRPr kumimoji="0" lang="ru-RU" sz="12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33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Tunka</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103.027</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accent2"/>
                          </a:solidFill>
                          <a:effectLst/>
                          <a:latin typeface="Times New Roman" pitchFamily="18" charset="0"/>
                          <a:cs typeface="Times New Roman" pitchFamily="18" charset="0"/>
                        </a:rPr>
                        <a:t>707.84</a:t>
                      </a:r>
                      <a:endParaRPr kumimoji="0" lang="ru-RU" sz="10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323.37</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25.46±4.14</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FF3300"/>
                          </a:solidFill>
                          <a:effectLst/>
                          <a:latin typeface="Times New Roman" pitchFamily="18" charset="0"/>
                          <a:cs typeface="Times New Roman" pitchFamily="18" charset="0"/>
                        </a:rPr>
                        <a:t>297.86±4.18</a:t>
                      </a:r>
                      <a:endParaRPr kumimoji="0" lang="ru-RU" sz="10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92</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Bargoozun</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85.466</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accent2"/>
                          </a:solidFill>
                          <a:effectLst/>
                          <a:latin typeface="Times New Roman" pitchFamily="18" charset="0"/>
                          <a:cs typeface="Times New Roman" pitchFamily="18" charset="0"/>
                        </a:rPr>
                        <a:t>587.19</a:t>
                      </a:r>
                      <a:endParaRPr kumimoji="0" lang="ru-RU" sz="10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362.14</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25.44±2.69</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FF3300"/>
                          </a:solidFill>
                          <a:effectLst/>
                          <a:latin typeface="Times New Roman" pitchFamily="18" charset="0"/>
                          <a:cs typeface="Times New Roman" pitchFamily="18" charset="0"/>
                        </a:rPr>
                        <a:t>336.71±2.7</a:t>
                      </a:r>
                      <a:endParaRPr kumimoji="0" lang="ru-RU" sz="10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93</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Near-sea</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112.242</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accent2"/>
                          </a:solidFill>
                          <a:effectLst/>
                          <a:latin typeface="Times New Roman" pitchFamily="18" charset="0"/>
                          <a:cs typeface="Times New Roman" pitchFamily="18" charset="0"/>
                        </a:rPr>
                        <a:t>771.15</a:t>
                      </a:r>
                      <a:endParaRPr kumimoji="0" lang="ru-RU" sz="10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339.36</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20.94±1.67</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FF3300"/>
                          </a:solidFill>
                          <a:effectLst/>
                          <a:latin typeface="Times New Roman" pitchFamily="18" charset="0"/>
                          <a:cs typeface="Times New Roman" pitchFamily="18" charset="0"/>
                        </a:rPr>
                        <a:t>318.42±1.67</a:t>
                      </a:r>
                      <a:endParaRPr kumimoji="0" lang="ru-RU" sz="10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94</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Border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zone 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platf.</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103.64</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accent2"/>
                          </a:solidFill>
                          <a:effectLst/>
                          <a:latin typeface="Times New Roman" pitchFamily="18" charset="0"/>
                          <a:cs typeface="Times New Roman" pitchFamily="18" charset="0"/>
                        </a:rPr>
                        <a:t>708.09</a:t>
                      </a:r>
                      <a:endParaRPr kumimoji="0" lang="ru-RU" sz="10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289.62</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18.79±0.8</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FF3300"/>
                          </a:solidFill>
                          <a:effectLst/>
                          <a:latin typeface="Times New Roman" pitchFamily="18" charset="0"/>
                          <a:cs typeface="Times New Roman" pitchFamily="18" charset="0"/>
                        </a:rPr>
                        <a:t>270.86±0.77</a:t>
                      </a:r>
                      <a:endParaRPr kumimoji="0" lang="ru-RU" sz="10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94</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774" name="Rectangle 250"/>
          <p:cNvSpPr>
            <a:spLocks noChangeArrowheads="1"/>
          </p:cNvSpPr>
          <p:nvPr/>
        </p:nvSpPr>
        <p:spPr bwMode="auto">
          <a:xfrm>
            <a:off x="4140200" y="49213"/>
            <a:ext cx="4772025" cy="442912"/>
          </a:xfrm>
          <a:prstGeom prst="rect">
            <a:avLst/>
          </a:prstGeom>
          <a:noFill/>
          <a:ln w="9525">
            <a:noFill/>
            <a:miter lim="800000"/>
            <a:headEnd/>
            <a:tailEnd/>
          </a:ln>
        </p:spPr>
        <p:txBody>
          <a:bodyPr anchor="ctr">
            <a:spAutoFit/>
          </a:bodyPr>
          <a:lstStyle/>
          <a:p>
            <a:endParaRPr lang="ru-RU" sz="1100">
              <a:latin typeface="Arial" charset="0"/>
            </a:endParaRPr>
          </a:p>
          <a:p>
            <a:pPr eaLnBrk="0" hangingPunct="0"/>
            <a:r>
              <a:rPr lang="en-US" b="1">
                <a:latin typeface="Arial" charset="0"/>
                <a:cs typeface="Times New Roman" pitchFamily="18" charset="0"/>
              </a:rPr>
              <a:t>The calculated surface heat flow</a:t>
            </a:r>
            <a:r>
              <a:rPr lang="ru-RU" b="1">
                <a:latin typeface="Arial" charset="0"/>
                <a:cs typeface="Times New Roman" pitchFamily="18" charset="0"/>
              </a:rPr>
              <a:t> </a:t>
            </a:r>
            <a:r>
              <a:rPr lang="en-US" b="1">
                <a:latin typeface="Arial" charset="0"/>
                <a:cs typeface="Times New Roman" pitchFamily="18" charset="0"/>
              </a:rPr>
              <a:t>of large regional faults of BRZ</a:t>
            </a:r>
            <a:endParaRPr lang="ru-RU" sz="1800" b="1">
              <a:latin typeface="Arial" charset="0"/>
            </a:endParaRPr>
          </a:p>
        </p:txBody>
      </p:sp>
      <p:graphicFrame>
        <p:nvGraphicFramePr>
          <p:cNvPr id="16888" name="Group 504"/>
          <p:cNvGraphicFramePr>
            <a:graphicFrameLocks noGrp="1"/>
          </p:cNvGraphicFramePr>
          <p:nvPr/>
        </p:nvGraphicFramePr>
        <p:xfrm>
          <a:off x="4500563" y="4221163"/>
          <a:ext cx="4149725" cy="2378075"/>
        </p:xfrm>
        <a:graphic>
          <a:graphicData uri="http://schemas.openxmlformats.org/drawingml/2006/table">
            <a:tbl>
              <a:tblPr/>
              <a:tblGrid>
                <a:gridCol w="996950"/>
                <a:gridCol w="730250"/>
                <a:gridCol w="777875"/>
                <a:gridCol w="822325"/>
                <a:gridCol w="822325"/>
              </a:tblGrid>
              <a:tr h="22860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Fault</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structu-</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re</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Surface</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heat flow</a:t>
                      </a:r>
                      <a:endParaRPr kumimoji="0" lang="ru-RU" sz="1200" b="0" i="0" u="none" strike="noStrike" cap="none" normalizeH="0" baseline="0" smtClean="0">
                        <a:ln>
                          <a:noFill/>
                        </a:ln>
                        <a:solidFill>
                          <a:schemeClr val="accent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247900" algn="l"/>
                        </a:tabLst>
                      </a:pPr>
                      <a:r>
                        <a:rPr kumimoji="0" lang="ru-RU" sz="1200" b="0" i="0" u="none" strike="noStrike" cap="none" normalizeH="0" baseline="0" smtClean="0">
                          <a:ln>
                            <a:noFill/>
                          </a:ln>
                          <a:solidFill>
                            <a:schemeClr val="accent2"/>
                          </a:solidFill>
                          <a:effectLst/>
                          <a:latin typeface="Times New Roman" pitchFamily="18" charset="0"/>
                          <a:cs typeface="Times New Roman" pitchFamily="18" charset="0"/>
                        </a:rPr>
                        <a:t> </a:t>
                      </a:r>
                      <a:r>
                        <a:rPr kumimoji="0" lang="en-US" sz="1200" b="1" i="0" u="none" strike="noStrike" cap="none" normalizeH="0" baseline="0" smtClean="0">
                          <a:ln>
                            <a:noFill/>
                          </a:ln>
                          <a:solidFill>
                            <a:schemeClr val="accent2"/>
                          </a:solidFill>
                          <a:effectLst/>
                          <a:latin typeface="Times New Roman" pitchFamily="18" charset="0"/>
                          <a:cs typeface="Times New Roman" pitchFamily="18" charset="0"/>
                        </a:rPr>
                        <a:t>F, </a:t>
                      </a:r>
                      <a:r>
                        <a:rPr kumimoji="0" lang="en-US" sz="1200" b="0" i="0" u="none" strike="noStrike" cap="none" normalizeH="0" baseline="0" smtClean="0">
                          <a:ln>
                            <a:noFill/>
                          </a:ln>
                          <a:solidFill>
                            <a:schemeClr val="accent2"/>
                          </a:solidFill>
                          <a:effectLst/>
                          <a:latin typeface="Times New Roman" pitchFamily="18" charset="0"/>
                          <a:cs typeface="Times New Roman" pitchFamily="18" charset="0"/>
                        </a:rPr>
                        <a:t>mW</a:t>
                      </a:r>
                      <a:endParaRPr kumimoji="0" lang="ru-RU" sz="12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Times New Roman" pitchFamily="18" charset="0"/>
                        </a:rPr>
                        <a:t>Depth</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Times New Roman" pitchFamily="18" charset="0"/>
                        </a:rPr>
                        <a:t>conduc-tive part of </a:t>
                      </a:r>
                      <a:r>
                        <a:rPr kumimoji="0" lang="en-US" sz="1200" b="1" i="0" u="none" strike="noStrike" cap="none" normalizeH="0" baseline="0" smtClean="0">
                          <a:ln>
                            <a:noFill/>
                          </a:ln>
                          <a:solidFill>
                            <a:schemeClr val="tx1"/>
                          </a:solidFill>
                          <a:effectLst/>
                          <a:latin typeface="Times New Roman" pitchFamily="18" charset="0"/>
                        </a:rPr>
                        <a:t>F</a:t>
                      </a:r>
                      <a:r>
                        <a:rPr kumimoji="0" lang="en-US" sz="1200" b="0" i="0" u="none" strike="noStrike" cap="none" normalizeH="0" baseline="0" smtClean="0">
                          <a:ln>
                            <a:noFill/>
                          </a:ln>
                          <a:solidFill>
                            <a:schemeClr val="tx1"/>
                          </a:solidFill>
                          <a:effectLst/>
                          <a:latin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Times New Roman" pitchFamily="18" charset="0"/>
                        </a:rPr>
                        <a:t>calulated</a:t>
                      </a:r>
                      <a:endParaRPr kumimoji="0" lang="ru-RU" sz="1200" b="0" i="1"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Times New Roman" pitchFamily="18" charset="0"/>
                        </a:rPr>
                        <a:t>Portion of </a:t>
                      </a:r>
                      <a:r>
                        <a:rPr kumimoji="0" lang="en-US" sz="1200" b="0" i="1" u="none" strike="noStrike" cap="none" normalizeH="0" baseline="0" smtClean="0">
                          <a:ln>
                            <a:noFill/>
                          </a:ln>
                          <a:solidFill>
                            <a:schemeClr val="tx1"/>
                          </a:solidFill>
                          <a:effectLst/>
                          <a:latin typeface="Times New Roman" pitchFamily="18" charset="0"/>
                        </a:rPr>
                        <a:t>Fdepth, mW</a:t>
                      </a:r>
                      <a:endParaRPr kumimoji="0" lang="ru-RU" sz="1200" b="0" i="1"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r>
              <a:tr h="33020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Times New Roman" pitchFamily="18" charset="0"/>
                        </a:rPr>
                        <a:t>konducti-ve, </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1" i="1" u="none" strike="noStrike" cap="none" normalizeH="0" baseline="0" smtClean="0">
                          <a:ln>
                            <a:noFill/>
                          </a:ln>
                          <a:solidFill>
                            <a:schemeClr val="tx1"/>
                          </a:solidFill>
                          <a:effectLst/>
                          <a:latin typeface="Times New Roman" pitchFamily="18" charset="0"/>
                        </a:rPr>
                        <a:t>F</a:t>
                      </a:r>
                      <a:r>
                        <a:rPr kumimoji="0" lang="en-US" sz="1200" b="0" i="1" u="none" strike="noStrike" cap="none" normalizeH="0" baseline="0" smtClean="0">
                          <a:ln>
                            <a:noFill/>
                          </a:ln>
                          <a:solidFill>
                            <a:schemeClr val="tx1"/>
                          </a:solidFill>
                          <a:effectLst/>
                          <a:latin typeface="Times New Roman" pitchFamily="18" charset="0"/>
                        </a:rPr>
                        <a:t> conda</a:t>
                      </a:r>
                      <a:endParaRPr kumimoji="0" lang="ru-RU" sz="1200" b="0" i="1"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rgbClr val="FF3300"/>
                          </a:solidFill>
                          <a:effectLst/>
                          <a:latin typeface="Times New Roman" pitchFamily="18" charset="0"/>
                        </a:rPr>
                        <a:t>konvek-</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rgbClr val="FF3300"/>
                          </a:solidFill>
                          <a:effectLst/>
                          <a:latin typeface="Times New Roman" pitchFamily="18" charset="0"/>
                        </a:rPr>
                        <a:t>tive,</a:t>
                      </a:r>
                    </a:p>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1" i="1" u="none" strike="noStrike" cap="none" normalizeH="0" baseline="0" smtClean="0">
                          <a:ln>
                            <a:noFill/>
                          </a:ln>
                          <a:solidFill>
                            <a:srgbClr val="FF3300"/>
                          </a:solidFill>
                          <a:effectLst/>
                          <a:latin typeface="Times New Roman" pitchFamily="18" charset="0"/>
                        </a:rPr>
                        <a:t>F</a:t>
                      </a:r>
                      <a:r>
                        <a:rPr kumimoji="0" lang="en-US" sz="1200" b="0" i="1" u="none" strike="noStrike" cap="none" normalizeH="0" baseline="0" smtClean="0">
                          <a:ln>
                            <a:noFill/>
                          </a:ln>
                          <a:solidFill>
                            <a:srgbClr val="FF3300"/>
                          </a:solidFill>
                          <a:effectLst/>
                          <a:latin typeface="Times New Roman" pitchFamily="18" charset="0"/>
                        </a:rPr>
                        <a:t> conve</a:t>
                      </a:r>
                      <a:endParaRPr kumimoji="0" lang="ru-RU" sz="1200" b="0" i="1" u="none" strike="noStrike" cap="none" normalizeH="0" baseline="0" smtClean="0">
                        <a:ln>
                          <a:noFill/>
                        </a:ln>
                        <a:solidFill>
                          <a:srgbClr val="FF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Mazartag</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accent2"/>
                          </a:solidFill>
                          <a:effectLst/>
                          <a:latin typeface="Times New Roman" pitchFamily="18" charset="0"/>
                          <a:cs typeface="Times New Roman" pitchFamily="18" charset="0"/>
                        </a:rPr>
                        <a:t>61.47</a:t>
                      </a:r>
                      <a:endParaRPr kumimoji="0" lang="ru-RU" sz="18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19.59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41</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a:t>
                      </a: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.88</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 (68)</a:t>
                      </a:r>
                      <a:endParaRPr kumimoji="0" lang="ru-RU" sz="18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Kalpintag</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accent2"/>
                          </a:solidFill>
                          <a:effectLst/>
                          <a:latin typeface="Times New Roman" pitchFamily="18" charset="0"/>
                          <a:cs typeface="Times New Roman" pitchFamily="18" charset="0"/>
                        </a:rPr>
                        <a:t>196.56</a:t>
                      </a:r>
                      <a:endParaRPr kumimoji="0" lang="ru-RU" sz="18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19.59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176.</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a:t>
                      </a: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97</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 (90)</a:t>
                      </a: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 </a:t>
                      </a:r>
                      <a:endParaRPr kumimoji="0" lang="ru-RU" sz="18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Choltag</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accent2"/>
                          </a:solidFill>
                          <a:effectLst/>
                          <a:latin typeface="Times New Roman" pitchFamily="18" charset="0"/>
                          <a:cs typeface="Times New Roman" pitchFamily="18" charset="0"/>
                        </a:rPr>
                        <a:t>199.87</a:t>
                      </a:r>
                      <a:endParaRPr kumimoji="0" lang="ru-RU" sz="18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44</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20.22</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179</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a:t>
                      </a: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.65</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 (90)</a:t>
                      </a:r>
                      <a:endParaRPr kumimoji="0" lang="ru-RU" sz="18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Kuruktag</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accent2"/>
                          </a:solidFill>
                          <a:effectLst/>
                          <a:latin typeface="Times New Roman" pitchFamily="18" charset="0"/>
                          <a:cs typeface="Times New Roman" pitchFamily="18" charset="0"/>
                        </a:rPr>
                        <a:t>186.86</a:t>
                      </a:r>
                      <a:endParaRPr kumimoji="0" lang="ru-RU" sz="18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45</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20.38</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166.48</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 (89.1)</a:t>
                      </a:r>
                      <a:endParaRPr kumimoji="0" lang="ru-RU" sz="18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en-US" sz="1200" b="0" i="0" u="none" strike="noStrike" cap="none" normalizeH="0" baseline="0" smtClean="0">
                          <a:ln>
                            <a:noFill/>
                          </a:ln>
                          <a:solidFill>
                            <a:schemeClr val="tx1"/>
                          </a:solidFill>
                          <a:effectLst/>
                          <a:latin typeface="Arial" charset="0"/>
                        </a:rPr>
                        <a:t>Altuntag</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accent2"/>
                          </a:solidFill>
                          <a:effectLst/>
                          <a:latin typeface="Times New Roman" pitchFamily="18" charset="0"/>
                          <a:cs typeface="Times New Roman" pitchFamily="18" charset="0"/>
                        </a:rPr>
                        <a:t>256.56</a:t>
                      </a:r>
                      <a:endParaRPr kumimoji="0" lang="ru-RU" sz="18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43 </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20.06 </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47900" algn="l"/>
                        </a:tabLst>
                      </a:pPr>
                      <a:r>
                        <a:rPr kumimoji="0" lang="ru-RU" sz="900" b="0" i="0" u="none" strike="noStrike" cap="none" normalizeH="0" baseline="0" smtClean="0">
                          <a:ln>
                            <a:noFill/>
                          </a:ln>
                          <a:solidFill>
                            <a:srgbClr val="FF3300"/>
                          </a:solidFill>
                          <a:effectLst/>
                          <a:latin typeface="Times New Roman" pitchFamily="18" charset="0"/>
                          <a:cs typeface="Times New Roman" pitchFamily="18" charset="0"/>
                        </a:rPr>
                        <a:t>236.48</a:t>
                      </a:r>
                      <a:r>
                        <a:rPr kumimoji="0" lang="en-US" sz="900" b="0" i="0" u="none" strike="noStrike" cap="none" normalizeH="0" baseline="0" smtClean="0">
                          <a:ln>
                            <a:noFill/>
                          </a:ln>
                          <a:solidFill>
                            <a:srgbClr val="FF3300"/>
                          </a:solidFill>
                          <a:effectLst/>
                          <a:latin typeface="Times New Roman" pitchFamily="18" charset="0"/>
                          <a:cs typeface="Times New Roman" pitchFamily="18" charset="0"/>
                        </a:rPr>
                        <a:t> (92)</a:t>
                      </a:r>
                      <a:endParaRPr kumimoji="0" lang="ru-RU" sz="1800" b="0" i="0" u="none" strike="noStrike" cap="none" normalizeH="0" baseline="0" smtClean="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821" name="Rectangle 464"/>
          <p:cNvSpPr>
            <a:spLocks noChangeArrowheads="1"/>
          </p:cNvSpPr>
          <p:nvPr/>
        </p:nvSpPr>
        <p:spPr bwMode="auto">
          <a:xfrm>
            <a:off x="4787900" y="3644900"/>
            <a:ext cx="3889375" cy="457200"/>
          </a:xfrm>
          <a:prstGeom prst="rect">
            <a:avLst/>
          </a:prstGeom>
          <a:noFill/>
          <a:ln w="9525">
            <a:noFill/>
            <a:miter lim="800000"/>
            <a:headEnd/>
            <a:tailEnd/>
          </a:ln>
        </p:spPr>
        <p:txBody>
          <a:bodyPr anchor="ctr">
            <a:spAutoFit/>
          </a:bodyPr>
          <a:lstStyle/>
          <a:p>
            <a:pPr>
              <a:tabLst>
                <a:tab pos="2247900" algn="l"/>
              </a:tabLst>
            </a:pPr>
            <a:r>
              <a:rPr lang="en-US" b="1">
                <a:latin typeface="Arial" charset="0"/>
              </a:rPr>
              <a:t>The calculated surface heat flow of large regional faults of Tarim basin and it folded frame</a:t>
            </a:r>
            <a:endParaRPr lang="ru-RU" b="1">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2" name="Object 4"/>
          <p:cNvGraphicFramePr>
            <a:graphicFrameLocks noChangeAspect="1"/>
          </p:cNvGraphicFramePr>
          <p:nvPr/>
        </p:nvGraphicFramePr>
        <p:xfrm>
          <a:off x="690563" y="782638"/>
          <a:ext cx="4386262" cy="2990850"/>
        </p:xfrm>
        <a:graphic>
          <a:graphicData uri="http://schemas.openxmlformats.org/presentationml/2006/ole">
            <p:oleObj spid="_x0000_s17412" name="CorelDRAW" r:id="rId3" imgW="9169200" imgH="6253560" progId="CorelDraw.Graphic.12">
              <p:embed/>
            </p:oleObj>
          </a:graphicData>
        </a:graphic>
      </p:graphicFrame>
      <p:graphicFrame>
        <p:nvGraphicFramePr>
          <p:cNvPr id="17413" name="Object 5"/>
          <p:cNvGraphicFramePr>
            <a:graphicFrameLocks noChangeAspect="1"/>
          </p:cNvGraphicFramePr>
          <p:nvPr/>
        </p:nvGraphicFramePr>
        <p:xfrm>
          <a:off x="3708400" y="620713"/>
          <a:ext cx="5184775" cy="4513262"/>
        </p:xfrm>
        <a:graphic>
          <a:graphicData uri="http://schemas.openxmlformats.org/presentationml/2006/ole">
            <p:oleObj spid="_x0000_s17413" name="CorelDRAW" r:id="rId4" imgW="7085160" imgH="6166440" progId="CorelDraw.Graphic.12">
              <p:embed/>
            </p:oleObj>
          </a:graphicData>
        </a:graphic>
      </p:graphicFrame>
      <p:pic>
        <p:nvPicPr>
          <p:cNvPr id="17414" name="Picture 6"/>
          <p:cNvPicPr>
            <a:picLocks noChangeAspect="1" noChangeArrowheads="1"/>
          </p:cNvPicPr>
          <p:nvPr/>
        </p:nvPicPr>
        <p:blipFill>
          <a:blip r:embed="rId5"/>
          <a:srcRect/>
          <a:stretch>
            <a:fillRect/>
          </a:stretch>
        </p:blipFill>
        <p:spPr bwMode="auto">
          <a:xfrm>
            <a:off x="0" y="4005263"/>
            <a:ext cx="1422400" cy="2232025"/>
          </a:xfrm>
          <a:prstGeom prst="rect">
            <a:avLst/>
          </a:prstGeom>
          <a:noFill/>
          <a:ln w="9525">
            <a:noFill/>
            <a:miter lim="800000"/>
            <a:headEnd/>
            <a:tailEnd/>
          </a:ln>
        </p:spPr>
      </p:pic>
      <p:pic>
        <p:nvPicPr>
          <p:cNvPr id="17415" name="Picture 7"/>
          <p:cNvPicPr>
            <a:picLocks noChangeAspect="1" noChangeArrowheads="1"/>
          </p:cNvPicPr>
          <p:nvPr/>
        </p:nvPicPr>
        <p:blipFill>
          <a:blip r:embed="rId6"/>
          <a:srcRect/>
          <a:stretch>
            <a:fillRect/>
          </a:stretch>
        </p:blipFill>
        <p:spPr bwMode="auto">
          <a:xfrm>
            <a:off x="1187450" y="4076700"/>
            <a:ext cx="1377950" cy="1944688"/>
          </a:xfrm>
          <a:prstGeom prst="rect">
            <a:avLst/>
          </a:prstGeom>
          <a:noFill/>
          <a:ln w="9525">
            <a:noFill/>
            <a:miter lim="800000"/>
            <a:headEnd/>
            <a:tailEnd/>
          </a:ln>
        </p:spPr>
      </p:pic>
      <p:pic>
        <p:nvPicPr>
          <p:cNvPr id="17416" name="Picture 9"/>
          <p:cNvPicPr>
            <a:picLocks noChangeAspect="1" noChangeArrowheads="1"/>
          </p:cNvPicPr>
          <p:nvPr/>
        </p:nvPicPr>
        <p:blipFill>
          <a:blip r:embed="rId7"/>
          <a:srcRect/>
          <a:stretch>
            <a:fillRect/>
          </a:stretch>
        </p:blipFill>
        <p:spPr bwMode="auto">
          <a:xfrm>
            <a:off x="2195513" y="4076700"/>
            <a:ext cx="1533525" cy="1944688"/>
          </a:xfrm>
          <a:prstGeom prst="rect">
            <a:avLst/>
          </a:prstGeom>
          <a:noFill/>
          <a:ln w="9525">
            <a:noFill/>
            <a:miter lim="800000"/>
            <a:headEnd/>
            <a:tailEnd/>
          </a:ln>
        </p:spPr>
      </p:pic>
      <p:sp>
        <p:nvSpPr>
          <p:cNvPr id="17417" name="Text Box 10"/>
          <p:cNvSpPr txBox="1">
            <a:spLocks noChangeArrowheads="1"/>
          </p:cNvSpPr>
          <p:nvPr/>
        </p:nvSpPr>
        <p:spPr bwMode="auto">
          <a:xfrm>
            <a:off x="179388" y="0"/>
            <a:ext cx="8713787" cy="779463"/>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The set of geochemical samples on large seismoactive regional fault’s trakcs of BRZ</a:t>
            </a:r>
          </a:p>
          <a:p>
            <a:pPr>
              <a:spcBef>
                <a:spcPct val="50000"/>
              </a:spcBef>
            </a:pPr>
            <a:r>
              <a:rPr lang="en-US" sz="1600" b="1">
                <a:solidFill>
                  <a:srgbClr val="800000"/>
                </a:solidFill>
              </a:rPr>
              <a:t>A. Border regional zone of Siberian platform and </a:t>
            </a:r>
            <a:r>
              <a:rPr lang="en-US" sz="1800" b="1">
                <a:solidFill>
                  <a:srgbClr val="800000"/>
                </a:solidFill>
              </a:rPr>
              <a:t>Tunka</a:t>
            </a:r>
            <a:r>
              <a:rPr lang="en-US" sz="1600" b="1">
                <a:solidFill>
                  <a:srgbClr val="800000"/>
                </a:solidFill>
              </a:rPr>
              <a:t> fault,  B. </a:t>
            </a:r>
            <a:r>
              <a:rPr lang="en-US" sz="1800" b="1">
                <a:solidFill>
                  <a:srgbClr val="800000"/>
                </a:solidFill>
              </a:rPr>
              <a:t>Bargoozin </a:t>
            </a:r>
            <a:r>
              <a:rPr lang="en-US" sz="1600" b="1">
                <a:solidFill>
                  <a:srgbClr val="800000"/>
                </a:solidFill>
              </a:rPr>
              <a:t>depration</a:t>
            </a:r>
            <a:endParaRPr lang="ru-RU" sz="1600" b="1">
              <a:solidFill>
                <a:srgbClr val="800000"/>
              </a:solidFill>
            </a:endParaRPr>
          </a:p>
        </p:txBody>
      </p:sp>
      <p:sp>
        <p:nvSpPr>
          <p:cNvPr id="17418" name="Text Box 11"/>
          <p:cNvSpPr txBox="1">
            <a:spLocks noChangeArrowheads="1"/>
          </p:cNvSpPr>
          <p:nvPr/>
        </p:nvSpPr>
        <p:spPr bwMode="auto">
          <a:xfrm>
            <a:off x="1042988" y="836613"/>
            <a:ext cx="488950" cy="366712"/>
          </a:xfrm>
          <a:prstGeom prst="rect">
            <a:avLst/>
          </a:prstGeom>
          <a:noFill/>
          <a:ln w="9525">
            <a:noFill/>
            <a:miter lim="800000"/>
            <a:headEnd/>
            <a:tailEnd/>
          </a:ln>
        </p:spPr>
        <p:txBody>
          <a:bodyPr>
            <a:spAutoFit/>
          </a:bodyPr>
          <a:lstStyle/>
          <a:p>
            <a:pPr>
              <a:spcBef>
                <a:spcPct val="50000"/>
              </a:spcBef>
            </a:pPr>
            <a:r>
              <a:rPr lang="en-US" sz="1800" b="1"/>
              <a:t>A</a:t>
            </a:r>
            <a:endParaRPr lang="ru-RU" sz="1800" b="1"/>
          </a:p>
        </p:txBody>
      </p:sp>
      <p:sp>
        <p:nvSpPr>
          <p:cNvPr id="17419" name="Text Box 12"/>
          <p:cNvSpPr txBox="1">
            <a:spLocks noChangeArrowheads="1"/>
          </p:cNvSpPr>
          <p:nvPr/>
        </p:nvSpPr>
        <p:spPr bwMode="auto">
          <a:xfrm>
            <a:off x="5867400" y="1700213"/>
            <a:ext cx="401638" cy="366712"/>
          </a:xfrm>
          <a:prstGeom prst="rect">
            <a:avLst/>
          </a:prstGeom>
          <a:noFill/>
          <a:ln w="9525">
            <a:noFill/>
            <a:miter lim="800000"/>
            <a:headEnd/>
            <a:tailEnd/>
          </a:ln>
        </p:spPr>
        <p:txBody>
          <a:bodyPr>
            <a:spAutoFit/>
          </a:bodyPr>
          <a:lstStyle/>
          <a:p>
            <a:r>
              <a:rPr lang="en-US" sz="1800" b="1"/>
              <a:t>B</a:t>
            </a:r>
            <a:endParaRPr lang="ru-RU" sz="1800" b="1"/>
          </a:p>
        </p:txBody>
      </p:sp>
      <p:sp>
        <p:nvSpPr>
          <p:cNvPr id="17420" name="Text Box 13"/>
          <p:cNvSpPr txBox="1">
            <a:spLocks noChangeArrowheads="1"/>
          </p:cNvSpPr>
          <p:nvPr/>
        </p:nvSpPr>
        <p:spPr bwMode="auto">
          <a:xfrm>
            <a:off x="3419475" y="5229225"/>
            <a:ext cx="4321175" cy="915988"/>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Plots of volatile chemical ore element’s concentration</a:t>
            </a:r>
            <a:r>
              <a:rPr lang="en-US"/>
              <a:t> </a:t>
            </a:r>
            <a:r>
              <a:rPr lang="en-US" sz="1800" b="1">
                <a:solidFill>
                  <a:srgbClr val="800000"/>
                </a:solidFill>
              </a:rPr>
              <a:t>distribution into surface formations of Bargoozine regional fault</a:t>
            </a:r>
            <a:endParaRPr lang="ru-RU" sz="1800" b="1">
              <a:solidFill>
                <a:srgbClr val="800000"/>
              </a:solidFill>
            </a:endParaRPr>
          </a:p>
        </p:txBody>
      </p:sp>
      <p:sp>
        <p:nvSpPr>
          <p:cNvPr id="17421" name="Text Box 14"/>
          <p:cNvSpPr txBox="1">
            <a:spLocks noChangeArrowheads="1"/>
          </p:cNvSpPr>
          <p:nvPr/>
        </p:nvSpPr>
        <p:spPr bwMode="auto">
          <a:xfrm>
            <a:off x="611188" y="5949950"/>
            <a:ext cx="2663825" cy="366713"/>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The concentration is g / t</a:t>
            </a:r>
            <a:endParaRPr lang="ru-RU" sz="1800" b="1">
              <a:solidFill>
                <a:srgbClr val="800000"/>
              </a:solidFill>
            </a:endParaRPr>
          </a:p>
        </p:txBody>
      </p:sp>
      <p:sp>
        <p:nvSpPr>
          <p:cNvPr id="17422" name="Text Box 15"/>
          <p:cNvSpPr txBox="1">
            <a:spLocks noChangeArrowheads="1"/>
          </p:cNvSpPr>
          <p:nvPr/>
        </p:nvSpPr>
        <p:spPr bwMode="auto">
          <a:xfrm>
            <a:off x="0" y="3860800"/>
            <a:ext cx="1331913" cy="336550"/>
          </a:xfrm>
          <a:prstGeom prst="rect">
            <a:avLst/>
          </a:prstGeom>
          <a:noFill/>
          <a:ln w="9525">
            <a:noFill/>
            <a:miter lim="800000"/>
            <a:headEnd/>
            <a:tailEnd/>
          </a:ln>
        </p:spPr>
        <p:txBody>
          <a:bodyPr>
            <a:spAutoFit/>
          </a:bodyPr>
          <a:lstStyle/>
          <a:p>
            <a:pPr>
              <a:spcBef>
                <a:spcPct val="50000"/>
              </a:spcBef>
            </a:pPr>
            <a:r>
              <a:rPr lang="en-US" sz="1600" b="1">
                <a:solidFill>
                  <a:srgbClr val="800000"/>
                </a:solidFill>
              </a:rPr>
              <a:t>Depth, cm</a:t>
            </a:r>
            <a:endParaRPr lang="ru-RU" sz="1600" b="1">
              <a:solidFill>
                <a:srgbClr val="8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47" name="Group 1415"/>
          <p:cNvGraphicFramePr>
            <a:graphicFrameLocks noGrp="1"/>
          </p:cNvGraphicFramePr>
          <p:nvPr/>
        </p:nvGraphicFramePr>
        <p:xfrm>
          <a:off x="468313" y="404813"/>
          <a:ext cx="8380412" cy="3359150"/>
        </p:xfrm>
        <a:graphic>
          <a:graphicData uri="http://schemas.openxmlformats.org/drawingml/2006/table">
            <a:tbl>
              <a:tblPr/>
              <a:tblGrid>
                <a:gridCol w="914400"/>
                <a:gridCol w="327025"/>
                <a:gridCol w="409575"/>
                <a:gridCol w="422275"/>
                <a:gridCol w="485775"/>
                <a:gridCol w="549275"/>
                <a:gridCol w="485775"/>
                <a:gridCol w="485775"/>
                <a:gridCol w="422275"/>
                <a:gridCol w="454025"/>
                <a:gridCol w="422275"/>
                <a:gridCol w="422275"/>
                <a:gridCol w="422275"/>
                <a:gridCol w="422275"/>
                <a:gridCol w="422275"/>
                <a:gridCol w="420687"/>
                <a:gridCol w="527050"/>
                <a:gridCol w="365125"/>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Fault</a:t>
                      </a:r>
                      <a:endParaRPr kumimoji="0" lang="ru-RU" sz="12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n</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Cm</a:t>
                      </a:r>
                      <a:endParaRPr kumimoji="0" lang="ru-RU"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B</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Cu</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Zn</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Pb</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As</a:t>
                      </a: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Ge</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Sn</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Ag</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Со</a:t>
                      </a:r>
                      <a:endParaRPr kumimoji="0" lang="ru-RU"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С</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r</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Ni</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Tunka</a:t>
                      </a:r>
                      <a:endParaRPr kumimoji="0" lang="ru-RU" sz="1200" b="1"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88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Х </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34.2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75.40</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11.6</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1.98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2.6</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16.1</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81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68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68.2</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025">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±σ</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1.62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0.4</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Bargoo-zin</a:t>
                      </a:r>
                      <a:endParaRPr kumimoji="0" lang="ru-RU" sz="1200" b="1"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75</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Х с</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14.3</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25.9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112.1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17.9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6.14</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1.55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0.7</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16.7</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51</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95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825">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±σ</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Border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zone 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platform</a:t>
                      </a:r>
                      <a:endParaRPr kumimoji="0" lang="ru-RU" sz="1200" b="1"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91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Х</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20.6</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22.8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69.65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12.4</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17.</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4</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rowSpan="2"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не       определены</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r>
              <a:tr h="371475">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±σ</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1.28</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1.59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2.21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1.82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gridSpan="4"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r>
              <a:tr h="16192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Arial" charset="0"/>
                        </a:rPr>
                        <a:t>Geotherm.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Arial" charset="0"/>
                        </a:rPr>
                        <a:t>field Kucheger</a:t>
                      </a:r>
                      <a:endParaRPr kumimoji="0" lang="ru-RU" sz="1200" b="0" i="0" u="none" strike="noStrike" cap="none" normalizeH="0" baseline="0" smtClean="0">
                        <a:ln>
                          <a:noFill/>
                        </a:ln>
                        <a:solidFill>
                          <a:schemeClr val="accent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Х</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20.</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23.9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88.65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18.2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14.</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1.14 </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0.74</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0.6</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11.9</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42</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60.3</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025">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±σ</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1.33</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1.61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1.09</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0.4</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973" name="Line 1169"/>
          <p:cNvSpPr>
            <a:spLocks noChangeShapeType="1"/>
          </p:cNvSpPr>
          <p:nvPr/>
        </p:nvSpPr>
        <p:spPr bwMode="auto">
          <a:xfrm>
            <a:off x="2628900" y="1787525"/>
            <a:ext cx="0" cy="0"/>
          </a:xfrm>
          <a:prstGeom prst="line">
            <a:avLst/>
          </a:prstGeom>
          <a:noFill/>
          <a:ln w="12700" cap="rnd">
            <a:solidFill>
              <a:srgbClr val="000000"/>
            </a:solidFill>
            <a:round/>
            <a:headEnd/>
            <a:tailEnd/>
          </a:ln>
        </p:spPr>
        <p:txBody>
          <a:bodyPr/>
          <a:lstStyle/>
          <a:p>
            <a:endParaRPr lang="ru-RU"/>
          </a:p>
        </p:txBody>
      </p:sp>
      <p:graphicFrame>
        <p:nvGraphicFramePr>
          <p:cNvPr id="19927" name="Group 1495"/>
          <p:cNvGraphicFramePr>
            <a:graphicFrameLocks noGrp="1"/>
          </p:cNvGraphicFramePr>
          <p:nvPr/>
        </p:nvGraphicFramePr>
        <p:xfrm>
          <a:off x="468313" y="3822700"/>
          <a:ext cx="8175625" cy="2946400"/>
        </p:xfrm>
        <a:graphic>
          <a:graphicData uri="http://schemas.openxmlformats.org/drawingml/2006/table">
            <a:tbl>
              <a:tblPr/>
              <a:tblGrid>
                <a:gridCol w="1457325"/>
                <a:gridCol w="1050925"/>
                <a:gridCol w="815975"/>
                <a:gridCol w="876300"/>
                <a:gridCol w="1000125"/>
                <a:gridCol w="920750"/>
                <a:gridCol w="1054100"/>
                <a:gridCol w="1000125"/>
              </a:tblGrid>
              <a:tr h="228600">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Fault</a:t>
                      </a:r>
                      <a:endParaRPr kumimoji="0" lang="ru-RU" sz="12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Indicators of geochemical specialization of faults </a:t>
                      </a:r>
                      <a:endParaRPr kumimoji="0" lang="ru-RU"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550">
                <a:tc v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High concentration, </a:t>
                      </a:r>
                      <a:r>
                        <a:rPr kumimoji="0" lang="en-US" sz="1400" b="1" i="0" u="none" strike="noStrike" cap="none" normalizeH="0" baseline="0" smtClean="0">
                          <a:ln>
                            <a:noFill/>
                          </a:ln>
                          <a:solidFill>
                            <a:schemeClr val="tx1"/>
                          </a:solidFill>
                          <a:effectLst/>
                          <a:latin typeface="Arial" charset="0"/>
                        </a:rPr>
                        <a:t>g / t</a:t>
                      </a:r>
                      <a:endParaRPr kumimoji="0" lang="ru-RU"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According to dispersion</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According to geochemical association</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133350">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C</a:t>
                      </a:r>
                      <a:r>
                        <a:rPr kumimoji="0" lang="en-US" sz="1400" b="1" i="0" u="none" strike="noStrike" cap="none" normalizeH="0" baseline="-25000" smtClean="0">
                          <a:ln>
                            <a:noFill/>
                          </a:ln>
                          <a:solidFill>
                            <a:schemeClr val="tx1"/>
                          </a:solidFill>
                          <a:effectLst/>
                          <a:latin typeface="Arial" charset="0"/>
                        </a:rPr>
                        <a:t>max</a:t>
                      </a:r>
                      <a:endParaRPr kumimoji="0" lang="ru-RU" sz="1400" b="1" i="0" u="none" strike="noStrike" cap="none" normalizeH="0" baseline="-2500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Back-ground</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 elements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F</a:t>
                      </a:r>
                      <a:r>
                        <a:rPr kumimoji="0" lang="en-US" sz="1200" b="0" i="0" u="none" strike="noStrike" cap="none" normalizeH="0" baseline="-25000" smtClean="0">
                          <a:ln>
                            <a:noFill/>
                          </a:ln>
                          <a:solidFill>
                            <a:schemeClr val="tx1"/>
                          </a:solidFill>
                          <a:effectLst/>
                          <a:latin typeface="Times New Roman" pitchFamily="18" charset="0"/>
                          <a:cs typeface="Times New Roman" pitchFamily="18" charset="0"/>
                        </a:rPr>
                        <a:t>1</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/F</a:t>
                      </a:r>
                      <a:r>
                        <a:rPr kumimoji="0" lang="en-US" sz="1200" b="0" i="0" u="none" strike="noStrike" cap="none" normalizeH="0" baseline="-25000" smtClean="0">
                          <a:ln>
                            <a:noFill/>
                          </a:ln>
                          <a:solidFill>
                            <a:schemeClr val="tx1"/>
                          </a:solidFill>
                          <a:effectLst/>
                          <a:latin typeface="Times New Roman" pitchFamily="18" charset="0"/>
                          <a:cs typeface="Times New Roman" pitchFamily="18" charset="0"/>
                        </a:rPr>
                        <a:t>2</a:t>
                      </a:r>
                      <a:endParaRPr kumimoji="0" lang="ru-RU" sz="1200" b="0"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15 elements, </a:t>
                      </a:r>
                      <a:r>
                        <a:rPr kumimoji="0" lang="en-US" sz="1200" b="0" i="0" u="none" strike="noStrike" cap="none" normalizeH="0" baseline="0" smtClean="0">
                          <a:ln>
                            <a:noFill/>
                          </a:ln>
                          <a:solidFill>
                            <a:schemeClr val="tx1"/>
                          </a:solidFill>
                          <a:effectLst/>
                          <a:latin typeface="Times New Roman" pitchFamily="18" charset="0"/>
                        </a:rPr>
                        <a:t>F</a:t>
                      </a:r>
                      <a:r>
                        <a:rPr kumimoji="0" lang="en-US" sz="1200" b="0" i="0" u="none" strike="noStrike" cap="none" normalizeH="0" baseline="-25000" smtClean="0">
                          <a:ln>
                            <a:noFill/>
                          </a:ln>
                          <a:solidFill>
                            <a:schemeClr val="tx1"/>
                          </a:solidFill>
                          <a:effectLst/>
                          <a:latin typeface="Times New Roman" pitchFamily="18" charset="0"/>
                        </a:rPr>
                        <a:t>1</a:t>
                      </a:r>
                      <a:r>
                        <a:rPr kumimoji="0" lang="en-US" sz="1200" b="0" i="0" u="none" strike="noStrike" cap="none" normalizeH="0" baseline="0" smtClean="0">
                          <a:ln>
                            <a:noFill/>
                          </a:ln>
                          <a:solidFill>
                            <a:schemeClr val="tx1"/>
                          </a:solidFill>
                          <a:effectLst/>
                          <a:latin typeface="Times New Roman" pitchFamily="18" charset="0"/>
                        </a:rPr>
                        <a:t>/F</a:t>
                      </a:r>
                      <a:r>
                        <a:rPr kumimoji="0" lang="en-US" sz="1200" b="0" i="0" u="none" strike="noStrike" cap="none" normalizeH="0" baseline="-25000" smtClean="0">
                          <a:ln>
                            <a:noFill/>
                          </a:ln>
                          <a:solidFill>
                            <a:schemeClr val="tx1"/>
                          </a:solidFill>
                          <a:effectLst/>
                          <a:latin typeface="Times New Roman" pitchFamily="18" charset="0"/>
                        </a:rPr>
                        <a:t>2</a:t>
                      </a:r>
                      <a:endParaRPr kumimoji="0" lang="ru-RU" sz="1200" b="0"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9 </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elements</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15 </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elements</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Main </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secondary</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Tunka</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B</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Cu</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Cr</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B</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Cu</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Ge</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B</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Tl</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B</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Tl</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Ag</a:t>
                      </a: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Mo</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B</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Hg</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As</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Ag</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Ag, Mo</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Hg, As, Tl </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Bargoozin</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Zn</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Zn</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Ag</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Cu</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Pb</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Tl</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Ni</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As</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Pb</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Tl,</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Cu, Ag, </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Mo, As,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Tl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Cu,</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Ag, As</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Border zone 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platform</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As, Hg</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Hg</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Cu, Zn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Tl, Mo</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Mo, As /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Zn</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Mo,</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Tl,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Ag</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Mo,</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Hg, As,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Ag</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Mo, Ag</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Tl, Hg, As, </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Geothermal field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Kucheger</a:t>
                      </a:r>
                      <a:endParaRPr kumimoji="0" lang="ru-RU"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Ge, Ag</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Ge, Ag </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не расс-</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читано</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Zn, Pb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V, Co</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не рассчит.</a:t>
                      </a:r>
                      <a:endParaRPr kumimoji="0" lang="ru-RU"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Hg, Ag</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Mo, </a:t>
                      </a: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Ge</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cs typeface="Times New Roman" pitchFamily="18" charset="0"/>
                        </a:rPr>
                        <a:t>Hg, Ag, </a:t>
                      </a:r>
                      <a:r>
                        <a:rPr kumimoji="0" lang="en-US" sz="1000" b="1" i="0" u="none" strike="noStrike" cap="none" normalizeH="0" baseline="0" dirty="0" err="1" smtClean="0">
                          <a:ln>
                            <a:noFill/>
                          </a:ln>
                          <a:solidFill>
                            <a:schemeClr val="tx1"/>
                          </a:solidFill>
                          <a:effectLst/>
                          <a:latin typeface="Times New Roman" pitchFamily="18" charset="0"/>
                          <a:cs typeface="Times New Roman" pitchFamily="18" charset="0"/>
                        </a:rPr>
                        <a:t>Ge</a:t>
                      </a: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Mo </a:t>
                      </a:r>
                      <a:endParaRPr kumimoji="0" lang="en-US"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4036" name="Text Box 1399"/>
          <p:cNvSpPr txBox="1">
            <a:spLocks noChangeArrowheads="1"/>
          </p:cNvSpPr>
          <p:nvPr/>
        </p:nvSpPr>
        <p:spPr bwMode="auto">
          <a:xfrm>
            <a:off x="376238" y="-77788"/>
            <a:ext cx="184150" cy="366713"/>
          </a:xfrm>
          <a:prstGeom prst="rect">
            <a:avLst/>
          </a:prstGeom>
          <a:noFill/>
          <a:ln w="9525">
            <a:noFill/>
            <a:miter lim="800000"/>
            <a:headEnd/>
            <a:tailEnd/>
          </a:ln>
        </p:spPr>
        <p:txBody>
          <a:bodyPr wrap="none">
            <a:spAutoFit/>
          </a:bodyPr>
          <a:lstStyle/>
          <a:p>
            <a:endParaRPr lang="ru-RU" sz="1800" u="sng"/>
          </a:p>
        </p:txBody>
      </p:sp>
      <p:sp>
        <p:nvSpPr>
          <p:cNvPr id="34037" name="Text Box 1401"/>
          <p:cNvSpPr txBox="1">
            <a:spLocks noChangeArrowheads="1"/>
          </p:cNvSpPr>
          <p:nvPr/>
        </p:nvSpPr>
        <p:spPr bwMode="auto">
          <a:xfrm>
            <a:off x="0" y="0"/>
            <a:ext cx="9144000" cy="366713"/>
          </a:xfrm>
          <a:prstGeom prst="rect">
            <a:avLst/>
          </a:prstGeom>
          <a:noFill/>
          <a:ln w="9525">
            <a:noFill/>
            <a:miter lim="800000"/>
            <a:headEnd/>
            <a:tailEnd/>
          </a:ln>
        </p:spPr>
        <p:txBody>
          <a:bodyPr>
            <a:spAutoFit/>
          </a:bodyPr>
          <a:lstStyle/>
          <a:p>
            <a:pPr>
              <a:spcBef>
                <a:spcPct val="50000"/>
              </a:spcBef>
            </a:pPr>
            <a:r>
              <a:rPr lang="en-US" sz="1800" b="1" u="sng">
                <a:solidFill>
                  <a:srgbClr val="006600"/>
                </a:solidFill>
              </a:rPr>
              <a:t>Geochemical indicators</a:t>
            </a:r>
            <a:r>
              <a:rPr lang="en-US" sz="1600" b="1">
                <a:solidFill>
                  <a:srgbClr val="006600"/>
                </a:solidFill>
              </a:rPr>
              <a:t>,</a:t>
            </a:r>
            <a:r>
              <a:rPr lang="en-US" sz="1600">
                <a:solidFill>
                  <a:srgbClr val="006600"/>
                </a:solidFill>
              </a:rPr>
              <a:t> </a:t>
            </a:r>
            <a:r>
              <a:rPr lang="en-US" sz="1600" b="1">
                <a:solidFill>
                  <a:srgbClr val="006600"/>
                </a:solidFill>
              </a:rPr>
              <a:t>associated with surface outgoing IR flow of large seismoactive faults</a:t>
            </a:r>
            <a:r>
              <a:rPr lang="en-US" sz="1400" b="1">
                <a:solidFill>
                  <a:srgbClr val="006600"/>
                </a:solidFill>
              </a:rPr>
              <a:t> of BRZ</a:t>
            </a:r>
            <a:endParaRPr lang="ru-RU" sz="1400" b="1">
              <a:solidFill>
                <a:srgbClr val="0066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Безымянный.jpg"/>
          <p:cNvPicPr>
            <a:picLocks noChangeAspect="1" noChangeArrowheads="1"/>
          </p:cNvPicPr>
          <p:nvPr/>
        </p:nvPicPr>
        <p:blipFill>
          <a:blip r:embed="rId2"/>
          <a:srcRect/>
          <a:stretch>
            <a:fillRect/>
          </a:stretch>
        </p:blipFill>
        <p:spPr bwMode="auto">
          <a:xfrm>
            <a:off x="3143250" y="4071938"/>
            <a:ext cx="5553075" cy="2476500"/>
          </a:xfrm>
          <a:prstGeom prst="rect">
            <a:avLst/>
          </a:prstGeom>
          <a:noFill/>
          <a:ln w="9525">
            <a:noFill/>
            <a:miter lim="800000"/>
            <a:headEnd/>
            <a:tailEnd/>
          </a:ln>
        </p:spPr>
      </p:pic>
      <p:sp>
        <p:nvSpPr>
          <p:cNvPr id="34818" name="Text Box 4"/>
          <p:cNvSpPr txBox="1">
            <a:spLocks noChangeArrowheads="1"/>
          </p:cNvSpPr>
          <p:nvPr/>
        </p:nvSpPr>
        <p:spPr bwMode="auto">
          <a:xfrm>
            <a:off x="395288" y="476250"/>
            <a:ext cx="5256212" cy="366713"/>
          </a:xfrm>
          <a:prstGeom prst="rect">
            <a:avLst/>
          </a:prstGeom>
          <a:noFill/>
          <a:ln w="9525">
            <a:noFill/>
            <a:miter lim="800000"/>
            <a:headEnd/>
            <a:tailEnd/>
          </a:ln>
        </p:spPr>
        <p:txBody>
          <a:bodyPr>
            <a:spAutoFit/>
          </a:bodyPr>
          <a:lstStyle/>
          <a:p>
            <a:pPr>
              <a:spcBef>
                <a:spcPct val="50000"/>
              </a:spcBef>
            </a:pPr>
            <a:r>
              <a:rPr lang="ru-RU" sz="1600" b="1" i="1">
                <a:solidFill>
                  <a:schemeClr val="accent2"/>
                </a:solidFill>
              </a:rPr>
              <a:t>П</a:t>
            </a:r>
            <a:r>
              <a:rPr lang="ru-RU" sz="1600" b="1">
                <a:solidFill>
                  <a:schemeClr val="accent2"/>
                </a:solidFill>
              </a:rPr>
              <a:t>, </a:t>
            </a:r>
            <a:r>
              <a:rPr lang="en-US" sz="1600" b="1">
                <a:solidFill>
                  <a:schemeClr val="accent2"/>
                </a:solidFill>
              </a:rPr>
              <a:t>geochim. flow</a:t>
            </a:r>
            <a:r>
              <a:rPr lang="ru-RU" sz="1600" b="1">
                <a:solidFill>
                  <a:schemeClr val="accent2"/>
                </a:solidFill>
              </a:rPr>
              <a:t> = [</a:t>
            </a:r>
            <a:r>
              <a:rPr lang="ru-RU" sz="1600" b="1" i="1">
                <a:solidFill>
                  <a:schemeClr val="accent2"/>
                </a:solidFill>
              </a:rPr>
              <a:t>С </a:t>
            </a:r>
            <a:r>
              <a:rPr lang="en-US" sz="1600" b="1" i="1">
                <a:solidFill>
                  <a:schemeClr val="accent2"/>
                </a:solidFill>
              </a:rPr>
              <a:t>comp</a:t>
            </a:r>
            <a:r>
              <a:rPr lang="ru-RU" sz="1600" b="1" i="1">
                <a:solidFill>
                  <a:schemeClr val="accent2"/>
                </a:solidFill>
              </a:rPr>
              <a:t> : (</a:t>
            </a:r>
            <a:r>
              <a:rPr lang="en-US" sz="1600" b="1" i="1">
                <a:solidFill>
                  <a:schemeClr val="accent2"/>
                </a:solidFill>
              </a:rPr>
              <a:t>S</a:t>
            </a:r>
            <a:r>
              <a:rPr lang="ru-RU" sz="1600" b="1" i="1">
                <a:solidFill>
                  <a:schemeClr val="accent2"/>
                </a:solidFill>
              </a:rPr>
              <a:t> ∙ </a:t>
            </a:r>
            <a:r>
              <a:rPr lang="en-US" sz="1600" b="1">
                <a:solidFill>
                  <a:schemeClr val="accent2"/>
                </a:solidFill>
              </a:rPr>
              <a:t>t</a:t>
            </a:r>
            <a:r>
              <a:rPr lang="ru-RU" sz="1600" b="1">
                <a:solidFill>
                  <a:schemeClr val="accent2"/>
                </a:solidFill>
              </a:rPr>
              <a:t>)] ∙10 </a:t>
            </a:r>
            <a:r>
              <a:rPr lang="ru-RU" sz="1600" b="1" baseline="30000">
                <a:solidFill>
                  <a:schemeClr val="accent2"/>
                </a:solidFill>
              </a:rPr>
              <a:t>6</a:t>
            </a:r>
            <a:r>
              <a:rPr lang="ru-RU" sz="1600" b="1">
                <a:solidFill>
                  <a:schemeClr val="accent2"/>
                </a:solidFill>
              </a:rPr>
              <a:t> = </a:t>
            </a:r>
            <a:r>
              <a:rPr lang="en-US" sz="1600" b="1">
                <a:solidFill>
                  <a:schemeClr val="accent2"/>
                </a:solidFill>
              </a:rPr>
              <a:t>kg</a:t>
            </a:r>
            <a:r>
              <a:rPr lang="ru-RU" sz="1600" b="1">
                <a:solidFill>
                  <a:schemeClr val="accent2"/>
                </a:solidFill>
              </a:rPr>
              <a:t>/</a:t>
            </a:r>
            <a:r>
              <a:rPr lang="en-US" sz="1600" b="1">
                <a:solidFill>
                  <a:schemeClr val="accent2"/>
                </a:solidFill>
              </a:rPr>
              <a:t>km</a:t>
            </a:r>
            <a:r>
              <a:rPr lang="ru-RU" sz="1600" b="1" baseline="30000">
                <a:solidFill>
                  <a:schemeClr val="accent2"/>
                </a:solidFill>
              </a:rPr>
              <a:t>2</a:t>
            </a:r>
            <a:r>
              <a:rPr lang="ru-RU" sz="1800">
                <a:solidFill>
                  <a:schemeClr val="accent2"/>
                </a:solidFill>
              </a:rPr>
              <a:t> ∙ </a:t>
            </a:r>
            <a:r>
              <a:rPr lang="en-US" sz="1600" b="1">
                <a:solidFill>
                  <a:schemeClr val="accent2"/>
                </a:solidFill>
              </a:rPr>
              <a:t>year</a:t>
            </a:r>
            <a:r>
              <a:rPr lang="ru-RU" sz="1800">
                <a:solidFill>
                  <a:schemeClr val="accent2"/>
                </a:solidFill>
                <a:latin typeface="Arial" charset="0"/>
              </a:rPr>
              <a:t>.</a:t>
            </a:r>
            <a:r>
              <a:rPr lang="ru-RU" sz="1800">
                <a:latin typeface="Arial" charset="0"/>
              </a:rPr>
              <a:t> </a:t>
            </a:r>
          </a:p>
        </p:txBody>
      </p:sp>
      <p:graphicFrame>
        <p:nvGraphicFramePr>
          <p:cNvPr id="20834" name="Group 354"/>
          <p:cNvGraphicFramePr>
            <a:graphicFrameLocks noGrp="1"/>
          </p:cNvGraphicFramePr>
          <p:nvPr/>
        </p:nvGraphicFramePr>
        <p:xfrm>
          <a:off x="179388" y="1196975"/>
          <a:ext cx="5886450" cy="2865438"/>
        </p:xfrm>
        <a:graphic>
          <a:graphicData uri="http://schemas.openxmlformats.org/drawingml/2006/table">
            <a:tbl>
              <a:tblPr/>
              <a:tblGrid>
                <a:gridCol w="1068387"/>
                <a:gridCol w="584200"/>
                <a:gridCol w="573088"/>
                <a:gridCol w="573087"/>
                <a:gridCol w="585788"/>
                <a:gridCol w="604837"/>
                <a:gridCol w="576263"/>
                <a:gridCol w="603250"/>
                <a:gridCol w="717550"/>
              </a:tblGrid>
              <a:tr h="274638">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Fault</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geochim. flows</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400" b="1" i="0" u="none" strike="noStrike" cap="none" normalizeH="0" baseline="0" smtClean="0">
                          <a:ln>
                            <a:noFill/>
                          </a:ln>
                          <a:solidFill>
                            <a:schemeClr val="tx1"/>
                          </a:solidFill>
                          <a:effectLst/>
                          <a:latin typeface="Arial" charset="0"/>
                        </a:rPr>
                        <a:t>kg</a:t>
                      </a:r>
                      <a:r>
                        <a:rPr kumimoji="0" lang="ru-RU" sz="1400" b="1" i="0" u="none" strike="noStrike" cap="none" normalizeH="0" baseline="0" smtClean="0">
                          <a:ln>
                            <a:noFill/>
                          </a:ln>
                          <a:solidFill>
                            <a:schemeClr val="tx1"/>
                          </a:solidFill>
                          <a:effectLst/>
                          <a:latin typeface="Arial" charset="0"/>
                        </a:rPr>
                        <a:t>/</a:t>
                      </a:r>
                      <a:r>
                        <a:rPr kumimoji="0" lang="en-US" sz="1400" b="1" i="0" u="none" strike="noStrike" cap="none" normalizeH="0" baseline="0" smtClean="0">
                          <a:ln>
                            <a:noFill/>
                          </a:ln>
                          <a:solidFill>
                            <a:schemeClr val="tx1"/>
                          </a:solidFill>
                          <a:effectLst/>
                          <a:latin typeface="Arial" charset="0"/>
                        </a:rPr>
                        <a:t>km</a:t>
                      </a:r>
                      <a:r>
                        <a:rPr kumimoji="0" lang="ru-RU" sz="1400" b="1" i="0" u="none" strike="noStrike" cap="none" normalizeH="0" baseline="0" smtClean="0">
                          <a:ln>
                            <a:noFill/>
                          </a:ln>
                          <a:solidFill>
                            <a:schemeClr val="tx1"/>
                          </a:solidFill>
                          <a:effectLst/>
                          <a:latin typeface="Arial" charset="0"/>
                        </a:rPr>
                        <a:t>2</a:t>
                      </a:r>
                      <a:r>
                        <a:rPr kumimoji="0" lang="ru-RU" sz="1400" b="0" i="0" u="none" strike="noStrike" cap="none" normalizeH="0" baseline="0" smtClean="0">
                          <a:ln>
                            <a:noFill/>
                          </a:ln>
                          <a:solidFill>
                            <a:schemeClr val="tx1"/>
                          </a:solidFill>
                          <a:effectLst/>
                          <a:latin typeface="Arial" charset="0"/>
                        </a:rPr>
                        <a:t> ∙ </a:t>
                      </a:r>
                      <a:r>
                        <a:rPr kumimoji="0" lang="en-US" sz="1400" b="1" i="0" u="none" strike="noStrike" cap="none" normalizeH="0" baseline="0" smtClean="0">
                          <a:ln>
                            <a:noFill/>
                          </a:ln>
                          <a:solidFill>
                            <a:schemeClr val="tx1"/>
                          </a:solidFill>
                          <a:effectLst/>
                          <a:latin typeface="Arial" charset="0"/>
                        </a:rPr>
                        <a:t>year</a:t>
                      </a:r>
                      <a:endParaRPr kumimoji="0" lang="ru-RU"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SHF</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т</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F</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dep</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т</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As</a:t>
                      </a:r>
                      <a:endParaRPr kumimoji="0" lang="en-US"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Tl</a:t>
                      </a:r>
                      <a:endParaRPr kumimoji="0" lang="en-US"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Hg</a:t>
                      </a:r>
                      <a:endParaRPr kumimoji="0" lang="en-US"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Ag</a:t>
                      </a:r>
                      <a:endParaRPr kumimoji="0" lang="en-US"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Ge</a:t>
                      </a:r>
                      <a:endParaRPr kumimoji="0" lang="en-US"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Tunka</a:t>
                      </a:r>
                      <a:endParaRPr kumimoji="0" lang="ru-RU"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3.252</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0.226</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0.020</a:t>
                      </a: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0.089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0.189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не оп</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707.84</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323.37</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Bargoo-zin</a:t>
                      </a:r>
                      <a:endParaRPr kumimoji="0" lang="ru-RU"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0.879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0.139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0.013</a:t>
                      </a: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не оп</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не оп</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не оп</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587.19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362.14</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Border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zone</a:t>
                      </a:r>
                      <a:endParaRPr kumimoji="0" lang="ru-RU" sz="1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1.671</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0.229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0.037</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0.055</a:t>
                      </a: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0.01</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0.139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не оп</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708.09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289.62</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Thermal</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zone Ku-cheger</a:t>
                      </a:r>
                      <a:endParaRPr kumimoji="0" lang="ru-RU"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21.44</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0.413</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0.021</a:t>
                      </a: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0.479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не опр</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7.267</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74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т/м</a:t>
                      </a:r>
                      <a:r>
                        <a:rPr kumimoji="0" lang="ru-RU" sz="1200" b="0" i="0" u="none" strike="noStrike" cap="none" normalizeH="0" baseline="30000" smtClean="0">
                          <a:ln>
                            <a:noFill/>
                          </a:ln>
                          <a:solidFill>
                            <a:schemeClr val="tx1"/>
                          </a:solidFill>
                          <a:effectLst/>
                          <a:latin typeface="Times New Roman" pitchFamily="18" charset="0"/>
                          <a:cs typeface="Times New Roman" pitchFamily="18" charset="0"/>
                        </a:rPr>
                        <a:t>2</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9.553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4883" name="Picture 329"/>
          <p:cNvPicPr>
            <a:picLocks noChangeAspect="1" noChangeArrowheads="1"/>
          </p:cNvPicPr>
          <p:nvPr/>
        </p:nvPicPr>
        <p:blipFill>
          <a:blip r:embed="rId3"/>
          <a:srcRect/>
          <a:stretch>
            <a:fillRect/>
          </a:stretch>
        </p:blipFill>
        <p:spPr bwMode="auto">
          <a:xfrm>
            <a:off x="6156325" y="549275"/>
            <a:ext cx="2298700" cy="3378200"/>
          </a:xfrm>
          <a:prstGeom prst="rect">
            <a:avLst/>
          </a:prstGeom>
          <a:noFill/>
          <a:ln w="9525">
            <a:noFill/>
            <a:miter lim="800000"/>
            <a:headEnd/>
            <a:tailEnd/>
          </a:ln>
        </p:spPr>
      </p:pic>
      <p:sp>
        <p:nvSpPr>
          <p:cNvPr id="34884" name="Text Box 355"/>
          <p:cNvSpPr txBox="1">
            <a:spLocks noChangeArrowheads="1"/>
          </p:cNvSpPr>
          <p:nvPr/>
        </p:nvSpPr>
        <p:spPr bwMode="auto">
          <a:xfrm>
            <a:off x="6011863" y="260350"/>
            <a:ext cx="2592387" cy="825500"/>
          </a:xfrm>
          <a:prstGeom prst="rect">
            <a:avLst/>
          </a:prstGeom>
          <a:solidFill>
            <a:schemeClr val="bg1"/>
          </a:solidFill>
          <a:ln w="9525">
            <a:noFill/>
            <a:miter lim="800000"/>
            <a:headEnd/>
            <a:tailEnd/>
          </a:ln>
        </p:spPr>
        <p:txBody>
          <a:bodyPr>
            <a:spAutoFit/>
          </a:bodyPr>
          <a:lstStyle/>
          <a:p>
            <a:pPr>
              <a:spcBef>
                <a:spcPct val="50000"/>
              </a:spcBef>
            </a:pPr>
            <a:r>
              <a:rPr lang="en-US" sz="1600" b="1">
                <a:solidFill>
                  <a:schemeClr val="accent2"/>
                </a:solidFill>
              </a:rPr>
              <a:t>Surface ionization level of near ground air for Tunka fault track</a:t>
            </a:r>
            <a:endParaRPr lang="ru-RU" sz="1600" b="1">
              <a:solidFill>
                <a:schemeClr val="accent2"/>
              </a:solidFill>
            </a:endParaRPr>
          </a:p>
        </p:txBody>
      </p:sp>
      <p:sp>
        <p:nvSpPr>
          <p:cNvPr id="34885" name="Text Box 356"/>
          <p:cNvSpPr txBox="1">
            <a:spLocks noChangeArrowheads="1"/>
          </p:cNvSpPr>
          <p:nvPr/>
        </p:nvSpPr>
        <p:spPr bwMode="auto">
          <a:xfrm>
            <a:off x="6948488" y="1196975"/>
            <a:ext cx="1152525" cy="304800"/>
          </a:xfrm>
          <a:prstGeom prst="rect">
            <a:avLst/>
          </a:prstGeom>
          <a:noFill/>
          <a:ln w="9525">
            <a:noFill/>
            <a:miter lim="800000"/>
            <a:headEnd/>
            <a:tailEnd/>
          </a:ln>
        </p:spPr>
        <p:txBody>
          <a:bodyPr>
            <a:spAutoFit/>
          </a:bodyPr>
          <a:lstStyle/>
          <a:p>
            <a:pPr>
              <a:spcBef>
                <a:spcPct val="50000"/>
              </a:spcBef>
            </a:pPr>
            <a:r>
              <a:rPr lang="en-US" sz="1400" b="1"/>
              <a:t>fault</a:t>
            </a:r>
            <a:endParaRPr lang="ru-RU" sz="1400" b="1"/>
          </a:p>
        </p:txBody>
      </p:sp>
      <p:sp>
        <p:nvSpPr>
          <p:cNvPr id="34886" name="Line 368"/>
          <p:cNvSpPr>
            <a:spLocks noChangeShapeType="1"/>
          </p:cNvSpPr>
          <p:nvPr/>
        </p:nvSpPr>
        <p:spPr bwMode="auto">
          <a:xfrm flipH="1">
            <a:off x="6877050" y="1341438"/>
            <a:ext cx="215900" cy="215900"/>
          </a:xfrm>
          <a:prstGeom prst="line">
            <a:avLst/>
          </a:prstGeom>
          <a:noFill/>
          <a:ln w="9525">
            <a:solidFill>
              <a:schemeClr val="tx1"/>
            </a:solidFill>
            <a:round/>
            <a:headEnd/>
            <a:tailEnd type="triangle" w="med" len="med"/>
          </a:ln>
        </p:spPr>
        <p:txBody>
          <a:bodyPr/>
          <a:lstStyle/>
          <a:p>
            <a:endParaRPr lang="ru-RU"/>
          </a:p>
        </p:txBody>
      </p:sp>
      <p:sp>
        <p:nvSpPr>
          <p:cNvPr id="34887" name="Text Box 369"/>
          <p:cNvSpPr txBox="1">
            <a:spLocks noChangeArrowheads="1"/>
          </p:cNvSpPr>
          <p:nvPr/>
        </p:nvSpPr>
        <p:spPr bwMode="auto">
          <a:xfrm>
            <a:off x="6877050" y="2924175"/>
            <a:ext cx="1727200" cy="304800"/>
          </a:xfrm>
          <a:prstGeom prst="rect">
            <a:avLst/>
          </a:prstGeom>
          <a:noFill/>
          <a:ln w="9525">
            <a:noFill/>
            <a:miter lim="800000"/>
            <a:headEnd/>
            <a:tailEnd/>
          </a:ln>
        </p:spPr>
        <p:txBody>
          <a:bodyPr>
            <a:spAutoFit/>
          </a:bodyPr>
          <a:lstStyle/>
          <a:p>
            <a:pPr>
              <a:spcBef>
                <a:spcPct val="50000"/>
              </a:spcBef>
            </a:pPr>
            <a:r>
              <a:rPr lang="en-US" sz="1400" b="1"/>
              <a:t>rim zone</a:t>
            </a:r>
            <a:endParaRPr lang="ru-RU" sz="1400" b="1"/>
          </a:p>
        </p:txBody>
      </p:sp>
      <p:sp>
        <p:nvSpPr>
          <p:cNvPr id="34888" name="Text Box 370"/>
          <p:cNvSpPr txBox="1">
            <a:spLocks noChangeArrowheads="1"/>
          </p:cNvSpPr>
          <p:nvPr/>
        </p:nvSpPr>
        <p:spPr bwMode="auto">
          <a:xfrm>
            <a:off x="7596188" y="3068638"/>
            <a:ext cx="1223962" cy="274637"/>
          </a:xfrm>
          <a:prstGeom prst="rect">
            <a:avLst/>
          </a:prstGeom>
          <a:noFill/>
          <a:ln w="9525">
            <a:noFill/>
            <a:miter lim="800000"/>
            <a:headEnd/>
            <a:tailEnd/>
          </a:ln>
        </p:spPr>
        <p:txBody>
          <a:bodyPr>
            <a:spAutoFit/>
          </a:bodyPr>
          <a:lstStyle/>
          <a:p>
            <a:pPr>
              <a:spcBef>
                <a:spcPct val="50000"/>
              </a:spcBef>
            </a:pPr>
            <a:r>
              <a:rPr lang="en-US"/>
              <a:t>  </a:t>
            </a:r>
            <a:r>
              <a:rPr lang="en-US" b="1"/>
              <a:t>depression</a:t>
            </a:r>
            <a:endParaRPr lang="ru-RU" b="1"/>
          </a:p>
        </p:txBody>
      </p:sp>
      <p:sp>
        <p:nvSpPr>
          <p:cNvPr id="34889" name="Text Box 371"/>
          <p:cNvSpPr txBox="1">
            <a:spLocks noChangeArrowheads="1"/>
          </p:cNvSpPr>
          <p:nvPr/>
        </p:nvSpPr>
        <p:spPr bwMode="auto">
          <a:xfrm>
            <a:off x="3492500" y="4365625"/>
            <a:ext cx="5113338" cy="366713"/>
          </a:xfrm>
          <a:prstGeom prst="rect">
            <a:avLst/>
          </a:prstGeom>
          <a:noFill/>
          <a:ln w="9525">
            <a:noFill/>
            <a:miter lim="800000"/>
            <a:headEnd/>
            <a:tailEnd/>
          </a:ln>
        </p:spPr>
        <p:txBody>
          <a:bodyPr>
            <a:spAutoFit/>
          </a:bodyPr>
          <a:lstStyle/>
          <a:p>
            <a:pPr>
              <a:spcBef>
                <a:spcPct val="50000"/>
              </a:spcBef>
            </a:pPr>
            <a:r>
              <a:rPr lang="en-US" sz="1800" b="1">
                <a:solidFill>
                  <a:schemeClr val="accent2"/>
                </a:solidFill>
              </a:rPr>
              <a:t>Cordomorphous cloud above Tunka fault track</a:t>
            </a:r>
            <a:endParaRPr lang="ru-RU" sz="1800" b="1">
              <a:solidFill>
                <a:schemeClr val="accent2"/>
              </a:solidFill>
            </a:endParaRPr>
          </a:p>
        </p:txBody>
      </p:sp>
      <p:sp>
        <p:nvSpPr>
          <p:cNvPr id="34890" name="Text Box 372"/>
          <p:cNvSpPr txBox="1">
            <a:spLocks noChangeArrowheads="1"/>
          </p:cNvSpPr>
          <p:nvPr/>
        </p:nvSpPr>
        <p:spPr bwMode="auto">
          <a:xfrm>
            <a:off x="4932363" y="5362575"/>
            <a:ext cx="2160587" cy="336550"/>
          </a:xfrm>
          <a:prstGeom prst="rect">
            <a:avLst/>
          </a:prstGeom>
          <a:noFill/>
          <a:ln w="9525">
            <a:noFill/>
            <a:miter lim="800000"/>
            <a:headEnd/>
            <a:tailEnd/>
          </a:ln>
        </p:spPr>
        <p:txBody>
          <a:bodyPr>
            <a:spAutoFit/>
          </a:bodyPr>
          <a:lstStyle/>
          <a:p>
            <a:pPr>
              <a:spcBef>
                <a:spcPct val="50000"/>
              </a:spcBef>
            </a:pPr>
            <a:r>
              <a:rPr lang="en-US" sz="1600" b="1"/>
              <a:t>fault track</a:t>
            </a:r>
            <a:endParaRPr lang="ru-RU" sz="1600" b="1"/>
          </a:p>
        </p:txBody>
      </p:sp>
      <p:sp>
        <p:nvSpPr>
          <p:cNvPr id="34891" name="Line 373"/>
          <p:cNvSpPr>
            <a:spLocks noChangeShapeType="1"/>
          </p:cNvSpPr>
          <p:nvPr/>
        </p:nvSpPr>
        <p:spPr bwMode="auto">
          <a:xfrm flipH="1">
            <a:off x="4716463" y="5589588"/>
            <a:ext cx="287337" cy="144462"/>
          </a:xfrm>
          <a:prstGeom prst="line">
            <a:avLst/>
          </a:prstGeom>
          <a:noFill/>
          <a:ln w="9525">
            <a:solidFill>
              <a:schemeClr val="tx1"/>
            </a:solidFill>
            <a:round/>
            <a:headEnd/>
            <a:tailEnd type="triangle" w="med" len="med"/>
          </a:ln>
        </p:spPr>
        <p:txBody>
          <a:bodyPr/>
          <a:lstStyle/>
          <a:p>
            <a:endParaRPr lang="ru-RU"/>
          </a:p>
        </p:txBody>
      </p:sp>
      <p:sp>
        <p:nvSpPr>
          <p:cNvPr id="34892" name="Line 374"/>
          <p:cNvSpPr>
            <a:spLocks noChangeShapeType="1"/>
          </p:cNvSpPr>
          <p:nvPr/>
        </p:nvSpPr>
        <p:spPr bwMode="auto">
          <a:xfrm>
            <a:off x="5940425" y="5516563"/>
            <a:ext cx="360363" cy="144462"/>
          </a:xfrm>
          <a:prstGeom prst="line">
            <a:avLst/>
          </a:prstGeom>
          <a:noFill/>
          <a:ln w="9525">
            <a:solidFill>
              <a:schemeClr val="tx1"/>
            </a:solidFill>
            <a:round/>
            <a:headEnd/>
            <a:tailEnd type="triangle" w="med" len="med"/>
          </a:ln>
        </p:spPr>
        <p:txBody>
          <a:bodyPr/>
          <a:lstStyle/>
          <a:p>
            <a:endParaRPr lang="ru-RU"/>
          </a:p>
        </p:txBody>
      </p:sp>
      <p:sp>
        <p:nvSpPr>
          <p:cNvPr id="34893" name="Text Box 375"/>
          <p:cNvSpPr txBox="1">
            <a:spLocks noChangeArrowheads="1"/>
          </p:cNvSpPr>
          <p:nvPr/>
        </p:nvSpPr>
        <p:spPr bwMode="auto">
          <a:xfrm>
            <a:off x="0" y="4149725"/>
            <a:ext cx="3563938" cy="915988"/>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Geochemical flows of large seismoactive regional faults of BRZ</a:t>
            </a:r>
            <a:endParaRPr lang="ru-RU" sz="1800" b="1">
              <a:solidFill>
                <a:srgbClr val="8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H:\Безымянный.jpg"/>
          <p:cNvPicPr>
            <a:picLocks noChangeAspect="1" noChangeArrowheads="1"/>
          </p:cNvPicPr>
          <p:nvPr/>
        </p:nvPicPr>
        <p:blipFill>
          <a:blip r:embed="rId2"/>
          <a:srcRect/>
          <a:stretch>
            <a:fillRect/>
          </a:stretch>
        </p:blipFill>
        <p:spPr bwMode="auto">
          <a:xfrm>
            <a:off x="-642938" y="-642938"/>
            <a:ext cx="10439401" cy="7867651"/>
          </a:xfrm>
          <a:prstGeom prst="rect">
            <a:avLst/>
          </a:prstGeom>
          <a:noFill/>
          <a:ln w="9525">
            <a:noFill/>
            <a:miter lim="800000"/>
            <a:headEnd/>
            <a:tailEnd/>
          </a:ln>
        </p:spPr>
      </p:pic>
      <p:sp>
        <p:nvSpPr>
          <p:cNvPr id="35842" name="WordArt 5" descr="Частый вертикальный"/>
          <p:cNvSpPr>
            <a:spLocks noChangeArrowheads="1" noChangeShapeType="1" noTextEdit="1"/>
          </p:cNvSpPr>
          <p:nvPr/>
        </p:nvSpPr>
        <p:spPr bwMode="auto">
          <a:xfrm>
            <a:off x="468313" y="4724400"/>
            <a:ext cx="5600700" cy="722313"/>
          </a:xfrm>
          <a:prstGeom prst="rect">
            <a:avLst/>
          </a:prstGeom>
        </p:spPr>
        <p:txBody>
          <a:bodyPr wrap="none" fromWordArt="1">
            <a:prstTxWarp prst="textCurveUp">
              <a:avLst>
                <a:gd name="adj" fmla="val 40356"/>
              </a:avLst>
            </a:prstTxWarp>
          </a:bodyPr>
          <a:lstStyle/>
          <a:p>
            <a:pPr algn="ctr"/>
            <a:r>
              <a:rPr lang="en-US" sz="32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a:cs typeface="Times New Roman"/>
              </a:rPr>
              <a:t>Thank's a lot for Your attention</a:t>
            </a:r>
            <a:endParaRPr lang="ru-RU" sz="32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a:cs typeface="Times New Roman"/>
            </a:endParaRPr>
          </a:p>
        </p:txBody>
      </p:sp>
      <p:sp>
        <p:nvSpPr>
          <p:cNvPr id="35843" name="Text Box 7"/>
          <p:cNvSpPr txBox="1">
            <a:spLocks noChangeArrowheads="1"/>
          </p:cNvSpPr>
          <p:nvPr/>
        </p:nvSpPr>
        <p:spPr bwMode="auto">
          <a:xfrm>
            <a:off x="0" y="6216650"/>
            <a:ext cx="9361488" cy="641350"/>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Ionospheric perturbations above large seismoactive fault, associated with Wenchuan Mw=8.0 earthquake on 12 May 2008 in Sichuan, China (after Xiao-Li Ding et al., Urumqi, 2009)</a:t>
            </a:r>
            <a:endParaRPr lang="ru-RU" sz="1800" b="1">
              <a:solidFill>
                <a:srgbClr val="8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539750" y="620713"/>
            <a:ext cx="8064500" cy="5351462"/>
          </a:xfrm>
          <a:prstGeom prst="rect">
            <a:avLst/>
          </a:prstGeom>
          <a:noFill/>
          <a:ln w="9525">
            <a:noFill/>
            <a:miter lim="800000"/>
            <a:headEnd/>
            <a:tailEnd/>
          </a:ln>
        </p:spPr>
        <p:txBody>
          <a:bodyPr>
            <a:spAutoFit/>
          </a:bodyPr>
          <a:lstStyle/>
          <a:p>
            <a:pPr>
              <a:spcBef>
                <a:spcPct val="50000"/>
              </a:spcBef>
            </a:pPr>
            <a:r>
              <a:rPr lang="en-US" sz="2400" b="1">
                <a:latin typeface="Arial" charset="0"/>
              </a:rPr>
              <a:t>Purpose</a:t>
            </a:r>
          </a:p>
          <a:p>
            <a:pPr>
              <a:spcBef>
                <a:spcPct val="50000"/>
              </a:spcBef>
              <a:buFontTx/>
              <a:buChar char="•"/>
            </a:pPr>
            <a:r>
              <a:rPr lang="en-US" sz="2000" b="1" u="sng"/>
              <a:t>Determination</a:t>
            </a:r>
            <a:r>
              <a:rPr lang="en-US" sz="1800" b="1" u="sng"/>
              <a:t> </a:t>
            </a:r>
            <a:r>
              <a:rPr lang="en-US" sz="2000" b="1" u="sng"/>
              <a:t>of intensity</a:t>
            </a:r>
            <a:r>
              <a:rPr lang="en-US" sz="1800" b="1"/>
              <a:t> of outgoing IR radiation flow of large seismoactive regional faults, which are expose by surface heat flows by remote sensing method and correlation this flow with transfer of mobile chemical elements and its geochemical flows</a:t>
            </a:r>
          </a:p>
          <a:p>
            <a:pPr>
              <a:spcBef>
                <a:spcPct val="50000"/>
              </a:spcBef>
            </a:pPr>
            <a:r>
              <a:rPr lang="en-US" sz="2400" b="1">
                <a:latin typeface="Arial" charset="0"/>
              </a:rPr>
              <a:t>Items</a:t>
            </a:r>
          </a:p>
          <a:p>
            <a:pPr>
              <a:spcBef>
                <a:spcPct val="50000"/>
              </a:spcBef>
              <a:buFontTx/>
              <a:buChar char="•"/>
            </a:pPr>
            <a:r>
              <a:rPr lang="en-US" sz="1800"/>
              <a:t> </a:t>
            </a:r>
            <a:r>
              <a:rPr lang="en-US" sz="2000" b="1" u="sng"/>
              <a:t>the remote sensing method of mapping</a:t>
            </a:r>
            <a:r>
              <a:rPr lang="en-US" sz="1800" b="1"/>
              <a:t> of distribution of intensity of outgoing IR radiation flow for different geodynamic situation</a:t>
            </a:r>
            <a:r>
              <a:rPr lang="en-US" sz="1800" b="1" u="sng"/>
              <a:t> </a:t>
            </a:r>
            <a:endParaRPr lang="ru-RU" sz="1800" b="1"/>
          </a:p>
          <a:p>
            <a:pPr>
              <a:spcBef>
                <a:spcPct val="50000"/>
              </a:spcBef>
              <a:buFontTx/>
              <a:buChar char="•"/>
            </a:pPr>
            <a:r>
              <a:rPr lang="ru-RU" sz="1800" b="1"/>
              <a:t> </a:t>
            </a:r>
            <a:r>
              <a:rPr lang="en-US" sz="2000" b="1" u="sng"/>
              <a:t>the investigation of nature</a:t>
            </a:r>
            <a:r>
              <a:rPr lang="en-US" sz="1800" b="1"/>
              <a:t> of surface outgoing IR radiation flow</a:t>
            </a:r>
            <a:r>
              <a:rPr lang="en-US" sz="1800" b="1" u="sng"/>
              <a:t> </a:t>
            </a:r>
            <a:endParaRPr lang="ru-RU" sz="1800" b="1"/>
          </a:p>
          <a:p>
            <a:pPr>
              <a:spcBef>
                <a:spcPct val="50000"/>
              </a:spcBef>
              <a:buFontTx/>
              <a:buChar char="•"/>
            </a:pPr>
            <a:r>
              <a:rPr lang="ru-RU" sz="1800" b="1"/>
              <a:t> </a:t>
            </a:r>
            <a:r>
              <a:rPr lang="en-US" sz="2000" b="1" u="sng"/>
              <a:t>the investigation of distribution</a:t>
            </a:r>
            <a:r>
              <a:rPr lang="en-US" sz="1800" b="1"/>
              <a:t> of mobile chemical elements into surface formations of regional faults </a:t>
            </a:r>
            <a:r>
              <a:rPr lang="en-US" sz="1800" b="1" u="sng"/>
              <a:t> </a:t>
            </a:r>
            <a:endParaRPr lang="ru-RU" sz="1800" b="1"/>
          </a:p>
          <a:p>
            <a:pPr>
              <a:spcBef>
                <a:spcPct val="50000"/>
              </a:spcBef>
              <a:buFontTx/>
              <a:buChar char="•"/>
            </a:pPr>
            <a:r>
              <a:rPr lang="ru-RU" sz="1800" b="1"/>
              <a:t> </a:t>
            </a:r>
            <a:r>
              <a:rPr lang="en-US" sz="2000" b="1" u="sng"/>
              <a:t>the calculation of its geochemical flows</a:t>
            </a:r>
            <a:r>
              <a:rPr lang="en-US" sz="1800" b="1"/>
              <a:t> by using the conception of geochemical barriers</a:t>
            </a:r>
          </a:p>
          <a:p>
            <a:pPr>
              <a:spcBef>
                <a:spcPct val="50000"/>
              </a:spcBef>
              <a:buFontTx/>
              <a:buChar char="•"/>
            </a:pPr>
            <a:endParaRPr lang="ru-RU" sz="18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4"/>
          <p:cNvSpPr txBox="1">
            <a:spLocks noChangeArrowheads="1"/>
          </p:cNvSpPr>
          <p:nvPr/>
        </p:nvSpPr>
        <p:spPr bwMode="auto">
          <a:xfrm>
            <a:off x="971550" y="4827588"/>
            <a:ext cx="4229100" cy="411162"/>
          </a:xfrm>
          <a:prstGeom prst="rect">
            <a:avLst/>
          </a:prstGeom>
          <a:solidFill>
            <a:srgbClr val="FFFFFF"/>
          </a:solidFill>
          <a:ln w="9525">
            <a:noFill/>
            <a:miter lim="800000"/>
            <a:headEnd/>
            <a:tailEnd/>
          </a:ln>
        </p:spPr>
        <p:txBody>
          <a:bodyPr/>
          <a:lstStyle/>
          <a:p>
            <a:endParaRPr lang="en-US" sz="1800">
              <a:latin typeface="Arial" charset="0"/>
            </a:endParaRPr>
          </a:p>
        </p:txBody>
      </p:sp>
      <p:sp>
        <p:nvSpPr>
          <p:cNvPr id="15362" name="Text Box 5"/>
          <p:cNvSpPr txBox="1">
            <a:spLocks noChangeArrowheads="1"/>
          </p:cNvSpPr>
          <p:nvPr/>
        </p:nvSpPr>
        <p:spPr bwMode="auto">
          <a:xfrm>
            <a:off x="6516688" y="3357563"/>
            <a:ext cx="2057400" cy="730250"/>
          </a:xfrm>
          <a:prstGeom prst="rect">
            <a:avLst/>
          </a:prstGeom>
          <a:solidFill>
            <a:srgbClr val="FFFFFF"/>
          </a:solidFill>
          <a:ln w="9525">
            <a:noFill/>
            <a:miter lim="800000"/>
            <a:headEnd/>
            <a:tailEnd/>
          </a:ln>
        </p:spPr>
        <p:txBody>
          <a:bodyPr/>
          <a:lstStyle/>
          <a:p>
            <a:endParaRPr lang="en-US" sz="1800">
              <a:latin typeface="Arial" charset="0"/>
            </a:endParaRPr>
          </a:p>
        </p:txBody>
      </p:sp>
      <p:sp>
        <p:nvSpPr>
          <p:cNvPr id="15363" name="Text Box 6"/>
          <p:cNvSpPr txBox="1">
            <a:spLocks noChangeArrowheads="1"/>
          </p:cNvSpPr>
          <p:nvPr/>
        </p:nvSpPr>
        <p:spPr bwMode="auto">
          <a:xfrm>
            <a:off x="4400550" y="4062413"/>
            <a:ext cx="2171700" cy="457200"/>
          </a:xfrm>
          <a:prstGeom prst="rect">
            <a:avLst/>
          </a:prstGeom>
          <a:solidFill>
            <a:srgbClr val="FFFFFF"/>
          </a:solidFill>
          <a:ln w="9525">
            <a:noFill/>
            <a:miter lim="800000"/>
            <a:headEnd/>
            <a:tailEnd/>
          </a:ln>
        </p:spPr>
        <p:txBody>
          <a:bodyPr/>
          <a:lstStyle/>
          <a:p>
            <a:endParaRPr lang="en-US" sz="1800">
              <a:latin typeface="Arial" charset="0"/>
            </a:endParaRPr>
          </a:p>
        </p:txBody>
      </p:sp>
      <p:sp>
        <p:nvSpPr>
          <p:cNvPr id="15364" name="Text Box 7"/>
          <p:cNvSpPr txBox="1">
            <a:spLocks noChangeArrowheads="1"/>
          </p:cNvSpPr>
          <p:nvPr/>
        </p:nvSpPr>
        <p:spPr bwMode="auto">
          <a:xfrm>
            <a:off x="3600450" y="1770063"/>
            <a:ext cx="2514600" cy="342900"/>
          </a:xfrm>
          <a:prstGeom prst="rect">
            <a:avLst/>
          </a:prstGeom>
          <a:solidFill>
            <a:srgbClr val="FFFFFF"/>
          </a:solidFill>
          <a:ln w="9525">
            <a:noFill/>
            <a:miter lim="800000"/>
            <a:headEnd/>
            <a:tailEnd/>
          </a:ln>
        </p:spPr>
        <p:txBody>
          <a:bodyPr/>
          <a:lstStyle/>
          <a:p>
            <a:endParaRPr lang="en-US" sz="1800">
              <a:latin typeface="Arial" charset="0"/>
            </a:endParaRPr>
          </a:p>
        </p:txBody>
      </p:sp>
      <p:sp>
        <p:nvSpPr>
          <p:cNvPr id="15365" name="Text Box 8"/>
          <p:cNvSpPr txBox="1">
            <a:spLocks noChangeArrowheads="1"/>
          </p:cNvSpPr>
          <p:nvPr/>
        </p:nvSpPr>
        <p:spPr bwMode="auto">
          <a:xfrm>
            <a:off x="2457450" y="4427538"/>
            <a:ext cx="457200" cy="457200"/>
          </a:xfrm>
          <a:prstGeom prst="rect">
            <a:avLst/>
          </a:prstGeom>
          <a:solidFill>
            <a:srgbClr val="FFFFFF"/>
          </a:solidFill>
          <a:ln w="9525">
            <a:noFill/>
            <a:miter lim="800000"/>
            <a:headEnd/>
            <a:tailEnd/>
          </a:ln>
        </p:spPr>
        <p:txBody>
          <a:bodyPr/>
          <a:lstStyle/>
          <a:p>
            <a:endParaRPr lang="en-US" sz="1800">
              <a:latin typeface="Arial" charset="0"/>
            </a:endParaRPr>
          </a:p>
        </p:txBody>
      </p:sp>
      <p:sp>
        <p:nvSpPr>
          <p:cNvPr id="15366" name="Text Box 9"/>
          <p:cNvSpPr txBox="1">
            <a:spLocks noChangeArrowheads="1"/>
          </p:cNvSpPr>
          <p:nvPr/>
        </p:nvSpPr>
        <p:spPr bwMode="auto">
          <a:xfrm>
            <a:off x="2228850" y="1643063"/>
            <a:ext cx="342900" cy="342900"/>
          </a:xfrm>
          <a:prstGeom prst="rect">
            <a:avLst/>
          </a:prstGeom>
          <a:solidFill>
            <a:srgbClr val="FFFFFF"/>
          </a:solidFill>
          <a:ln w="9525">
            <a:noFill/>
            <a:miter lim="800000"/>
            <a:headEnd/>
            <a:tailEnd/>
          </a:ln>
        </p:spPr>
        <p:txBody>
          <a:bodyPr/>
          <a:lstStyle/>
          <a:p>
            <a:r>
              <a:rPr lang="en-US" sz="1400" b="1">
                <a:latin typeface="Arial" charset="0"/>
                <a:cs typeface="Times New Roman" pitchFamily="18" charset="0"/>
              </a:rPr>
              <a:t>  </a:t>
            </a:r>
            <a:r>
              <a:rPr lang="ru-RU" sz="1400" b="1">
                <a:latin typeface="Arial" charset="0"/>
                <a:cs typeface="Times New Roman" pitchFamily="18" charset="0"/>
              </a:rPr>
              <a:t>   </a:t>
            </a:r>
            <a:endParaRPr lang="ru-RU" sz="1800">
              <a:latin typeface="Arial" charset="0"/>
            </a:endParaRPr>
          </a:p>
        </p:txBody>
      </p:sp>
      <p:sp>
        <p:nvSpPr>
          <p:cNvPr id="15367" name="Text Box 10"/>
          <p:cNvSpPr txBox="1">
            <a:spLocks noChangeArrowheads="1"/>
          </p:cNvSpPr>
          <p:nvPr/>
        </p:nvSpPr>
        <p:spPr bwMode="auto">
          <a:xfrm>
            <a:off x="2800350" y="3897313"/>
            <a:ext cx="342900" cy="342900"/>
          </a:xfrm>
          <a:prstGeom prst="rect">
            <a:avLst/>
          </a:prstGeom>
          <a:solidFill>
            <a:srgbClr val="FFFFFF"/>
          </a:solidFill>
          <a:ln w="9525">
            <a:noFill/>
            <a:miter lim="800000"/>
            <a:headEnd/>
            <a:tailEnd/>
          </a:ln>
        </p:spPr>
        <p:txBody>
          <a:bodyPr/>
          <a:lstStyle/>
          <a:p>
            <a:endParaRPr lang="en-US" sz="1800">
              <a:latin typeface="Arial" charset="0"/>
            </a:endParaRPr>
          </a:p>
        </p:txBody>
      </p:sp>
      <p:sp>
        <p:nvSpPr>
          <p:cNvPr id="15368" name="Line 11"/>
          <p:cNvSpPr>
            <a:spLocks noChangeShapeType="1"/>
          </p:cNvSpPr>
          <p:nvPr/>
        </p:nvSpPr>
        <p:spPr bwMode="auto">
          <a:xfrm>
            <a:off x="4514850" y="1651000"/>
            <a:ext cx="0" cy="0"/>
          </a:xfrm>
          <a:prstGeom prst="line">
            <a:avLst/>
          </a:prstGeom>
          <a:noFill/>
          <a:ln w="9525">
            <a:solidFill>
              <a:srgbClr val="000000"/>
            </a:solidFill>
            <a:round/>
            <a:headEnd/>
            <a:tailEnd/>
          </a:ln>
        </p:spPr>
        <p:txBody>
          <a:bodyPr/>
          <a:lstStyle/>
          <a:p>
            <a:endParaRPr lang="ru-RU"/>
          </a:p>
        </p:txBody>
      </p:sp>
      <p:sp>
        <p:nvSpPr>
          <p:cNvPr id="15369" name="Rectangle 12"/>
          <p:cNvSpPr>
            <a:spLocks noChangeArrowheads="1"/>
          </p:cNvSpPr>
          <p:nvPr/>
        </p:nvSpPr>
        <p:spPr bwMode="auto">
          <a:xfrm>
            <a:off x="514350" y="1528763"/>
            <a:ext cx="227013" cy="1266825"/>
          </a:xfrm>
          <a:prstGeom prst="rect">
            <a:avLst/>
          </a:prstGeom>
          <a:noFill/>
          <a:ln w="9525">
            <a:noFill/>
            <a:miter lim="800000"/>
            <a:headEnd/>
            <a:tailEnd/>
          </a:ln>
        </p:spPr>
        <p:txBody>
          <a:bodyPr wrap="none" anchor="ctr">
            <a:spAutoFit/>
          </a:bodyPr>
          <a:lstStyle/>
          <a:p>
            <a:endParaRPr lang="ru-RU" sz="1100" b="1">
              <a:latin typeface="Arial" charset="0"/>
            </a:endParaRPr>
          </a:p>
          <a:p>
            <a:pPr eaLnBrk="0" hangingPunct="0"/>
            <a:r>
              <a:rPr lang="ru-RU" sz="1800">
                <a:latin typeface="Arial" charset="0"/>
              </a:rPr>
              <a:t/>
            </a:r>
            <a:br>
              <a:rPr lang="ru-RU" sz="1800">
                <a:latin typeface="Arial" charset="0"/>
              </a:rPr>
            </a:br>
            <a:endParaRPr lang="ru-RU" sz="1800">
              <a:latin typeface="Arial" charset="0"/>
            </a:endParaRPr>
          </a:p>
          <a:p>
            <a:pPr eaLnBrk="0" hangingPunct="0"/>
            <a:r>
              <a:rPr lang="ru-RU">
                <a:latin typeface="Arial" charset="0"/>
                <a:cs typeface="Times New Roman" pitchFamily="18" charset="0"/>
              </a:rPr>
              <a:t> </a:t>
            </a:r>
            <a:endParaRPr lang="ru-RU" sz="1100">
              <a:latin typeface="Arial" charset="0"/>
            </a:endParaRPr>
          </a:p>
          <a:p>
            <a:pPr eaLnBrk="0" hangingPunct="0"/>
            <a:endParaRPr lang="ru-RU" sz="1800">
              <a:latin typeface="Arial" charset="0"/>
            </a:endParaRPr>
          </a:p>
        </p:txBody>
      </p:sp>
      <p:sp>
        <p:nvSpPr>
          <p:cNvPr id="15370" name="Rectangle 13"/>
          <p:cNvSpPr>
            <a:spLocks noChangeArrowheads="1"/>
          </p:cNvSpPr>
          <p:nvPr/>
        </p:nvSpPr>
        <p:spPr bwMode="auto">
          <a:xfrm>
            <a:off x="514350" y="2795588"/>
            <a:ext cx="184150" cy="809625"/>
          </a:xfrm>
          <a:prstGeom prst="rect">
            <a:avLst/>
          </a:prstGeom>
          <a:noFill/>
          <a:ln w="9525">
            <a:noFill/>
            <a:miter lim="800000"/>
            <a:headEnd/>
            <a:tailEnd/>
          </a:ln>
        </p:spPr>
        <p:txBody>
          <a:bodyPr wrap="none" anchor="ctr">
            <a:spAutoFit/>
          </a:bodyPr>
          <a:lstStyle/>
          <a:p>
            <a:r>
              <a:rPr lang="ru-RU" sz="1100">
                <a:latin typeface="Arial" charset="0"/>
              </a:rPr>
              <a:t/>
            </a:r>
            <a:br>
              <a:rPr lang="ru-RU" sz="1100">
                <a:latin typeface="Arial" charset="0"/>
              </a:rPr>
            </a:br>
            <a:endParaRPr lang="ru-RU" sz="1800">
              <a:latin typeface="Arial" charset="0"/>
            </a:endParaRPr>
          </a:p>
          <a:p>
            <a:pPr eaLnBrk="0" hangingPunct="0"/>
            <a:endParaRPr lang="ru-RU" sz="1800">
              <a:latin typeface="Arial" charset="0"/>
            </a:endParaRPr>
          </a:p>
        </p:txBody>
      </p:sp>
      <p:sp>
        <p:nvSpPr>
          <p:cNvPr id="15371" name="Rectangle 14"/>
          <p:cNvSpPr>
            <a:spLocks noChangeArrowheads="1"/>
          </p:cNvSpPr>
          <p:nvPr/>
        </p:nvSpPr>
        <p:spPr bwMode="auto">
          <a:xfrm>
            <a:off x="514350" y="4473575"/>
            <a:ext cx="184150" cy="534988"/>
          </a:xfrm>
          <a:prstGeom prst="rect">
            <a:avLst/>
          </a:prstGeom>
          <a:noFill/>
          <a:ln w="9525">
            <a:noFill/>
            <a:miter lim="800000"/>
            <a:headEnd/>
            <a:tailEnd/>
          </a:ln>
        </p:spPr>
        <p:txBody>
          <a:bodyPr wrap="none" anchor="ctr">
            <a:spAutoFit/>
          </a:bodyPr>
          <a:lstStyle/>
          <a:p>
            <a:pPr>
              <a:tabLst>
                <a:tab pos="2247900" algn="l"/>
              </a:tabLst>
            </a:pPr>
            <a:r>
              <a:rPr lang="ru-RU" sz="1100" b="1">
                <a:latin typeface="Arial" charset="0"/>
              </a:rPr>
              <a:t/>
            </a:r>
            <a:br>
              <a:rPr lang="ru-RU" sz="1100" b="1">
                <a:latin typeface="Arial" charset="0"/>
              </a:rPr>
            </a:br>
            <a:endParaRPr lang="ru-RU" sz="1800">
              <a:latin typeface="Arial" charset="0"/>
            </a:endParaRPr>
          </a:p>
        </p:txBody>
      </p:sp>
      <p:sp>
        <p:nvSpPr>
          <p:cNvPr id="15372" name="Line 15"/>
          <p:cNvSpPr>
            <a:spLocks noChangeShapeType="1"/>
          </p:cNvSpPr>
          <p:nvPr/>
        </p:nvSpPr>
        <p:spPr bwMode="auto">
          <a:xfrm>
            <a:off x="1403350" y="4005263"/>
            <a:ext cx="4000500" cy="0"/>
          </a:xfrm>
          <a:prstGeom prst="line">
            <a:avLst/>
          </a:prstGeom>
          <a:noFill/>
          <a:ln w="9525">
            <a:solidFill>
              <a:srgbClr val="000000"/>
            </a:solidFill>
            <a:round/>
            <a:headEnd/>
            <a:tailEnd/>
          </a:ln>
        </p:spPr>
        <p:txBody>
          <a:bodyPr/>
          <a:lstStyle/>
          <a:p>
            <a:endParaRPr lang="ru-RU"/>
          </a:p>
        </p:txBody>
      </p:sp>
      <p:sp>
        <p:nvSpPr>
          <p:cNvPr id="15373" name="Line 16"/>
          <p:cNvSpPr>
            <a:spLocks noChangeShapeType="1"/>
          </p:cNvSpPr>
          <p:nvPr/>
        </p:nvSpPr>
        <p:spPr bwMode="auto">
          <a:xfrm>
            <a:off x="1476375" y="4365625"/>
            <a:ext cx="4000500" cy="0"/>
          </a:xfrm>
          <a:prstGeom prst="line">
            <a:avLst/>
          </a:prstGeom>
          <a:noFill/>
          <a:ln w="9525">
            <a:solidFill>
              <a:srgbClr val="000000"/>
            </a:solidFill>
            <a:prstDash val="dash"/>
            <a:round/>
            <a:headEnd/>
            <a:tailEnd/>
          </a:ln>
        </p:spPr>
        <p:txBody>
          <a:bodyPr/>
          <a:lstStyle/>
          <a:p>
            <a:endParaRPr lang="ru-RU"/>
          </a:p>
        </p:txBody>
      </p:sp>
      <p:sp>
        <p:nvSpPr>
          <p:cNvPr id="15374" name="AutoShape 17"/>
          <p:cNvSpPr>
            <a:spLocks noChangeArrowheads="1"/>
          </p:cNvSpPr>
          <p:nvPr/>
        </p:nvSpPr>
        <p:spPr bwMode="auto">
          <a:xfrm>
            <a:off x="2916238" y="4076700"/>
            <a:ext cx="114300" cy="228600"/>
          </a:xfrm>
          <a:prstGeom prst="upArrow">
            <a:avLst>
              <a:gd name="adj1" fmla="val 50000"/>
              <a:gd name="adj2" fmla="val 50000"/>
            </a:avLst>
          </a:prstGeom>
          <a:solidFill>
            <a:srgbClr val="FFFFFF"/>
          </a:solidFill>
          <a:ln w="9525">
            <a:solidFill>
              <a:srgbClr val="000000"/>
            </a:solidFill>
            <a:miter lim="800000"/>
            <a:headEnd/>
            <a:tailEnd/>
          </a:ln>
        </p:spPr>
        <p:txBody>
          <a:bodyPr/>
          <a:lstStyle/>
          <a:p>
            <a:endParaRPr lang="ru-RU"/>
          </a:p>
        </p:txBody>
      </p:sp>
      <p:sp>
        <p:nvSpPr>
          <p:cNvPr id="15375" name="AutoShape 18"/>
          <p:cNvSpPr>
            <a:spLocks noChangeArrowheads="1"/>
          </p:cNvSpPr>
          <p:nvPr/>
        </p:nvSpPr>
        <p:spPr bwMode="auto">
          <a:xfrm>
            <a:off x="3419475" y="4076700"/>
            <a:ext cx="114300" cy="228600"/>
          </a:xfrm>
          <a:prstGeom prst="upArrow">
            <a:avLst>
              <a:gd name="adj1" fmla="val 50000"/>
              <a:gd name="adj2" fmla="val 50000"/>
            </a:avLst>
          </a:prstGeom>
          <a:solidFill>
            <a:srgbClr val="FFFFFF"/>
          </a:solidFill>
          <a:ln w="9525">
            <a:solidFill>
              <a:srgbClr val="000000"/>
            </a:solidFill>
            <a:miter lim="800000"/>
            <a:headEnd/>
            <a:tailEnd/>
          </a:ln>
        </p:spPr>
        <p:txBody>
          <a:bodyPr/>
          <a:lstStyle/>
          <a:p>
            <a:endParaRPr lang="ru-RU"/>
          </a:p>
        </p:txBody>
      </p:sp>
      <p:sp>
        <p:nvSpPr>
          <p:cNvPr id="15376" name="AutoShape 19"/>
          <p:cNvSpPr>
            <a:spLocks noChangeArrowheads="1"/>
          </p:cNvSpPr>
          <p:nvPr/>
        </p:nvSpPr>
        <p:spPr bwMode="auto">
          <a:xfrm>
            <a:off x="4140200" y="4076700"/>
            <a:ext cx="114300" cy="228600"/>
          </a:xfrm>
          <a:prstGeom prst="upArrow">
            <a:avLst>
              <a:gd name="adj1" fmla="val 50000"/>
              <a:gd name="adj2" fmla="val 50000"/>
            </a:avLst>
          </a:prstGeom>
          <a:solidFill>
            <a:srgbClr val="FFFFFF"/>
          </a:solidFill>
          <a:ln w="9525">
            <a:solidFill>
              <a:srgbClr val="000000"/>
            </a:solidFill>
            <a:miter lim="800000"/>
            <a:headEnd/>
            <a:tailEnd/>
          </a:ln>
        </p:spPr>
        <p:txBody>
          <a:bodyPr/>
          <a:lstStyle/>
          <a:p>
            <a:endParaRPr lang="ru-RU"/>
          </a:p>
        </p:txBody>
      </p:sp>
      <p:sp>
        <p:nvSpPr>
          <p:cNvPr id="15377" name="AutoShape 20"/>
          <p:cNvSpPr>
            <a:spLocks noChangeArrowheads="1"/>
          </p:cNvSpPr>
          <p:nvPr/>
        </p:nvSpPr>
        <p:spPr bwMode="auto">
          <a:xfrm>
            <a:off x="4859338" y="4076700"/>
            <a:ext cx="114300" cy="228600"/>
          </a:xfrm>
          <a:prstGeom prst="upArrow">
            <a:avLst>
              <a:gd name="adj1" fmla="val 50000"/>
              <a:gd name="adj2" fmla="val 50000"/>
            </a:avLst>
          </a:prstGeom>
          <a:solidFill>
            <a:srgbClr val="FFFFFF"/>
          </a:solidFill>
          <a:ln w="9525">
            <a:solidFill>
              <a:srgbClr val="000000"/>
            </a:solidFill>
            <a:miter lim="800000"/>
            <a:headEnd/>
            <a:tailEnd/>
          </a:ln>
        </p:spPr>
        <p:txBody>
          <a:bodyPr/>
          <a:lstStyle/>
          <a:p>
            <a:endParaRPr lang="ru-RU"/>
          </a:p>
        </p:txBody>
      </p:sp>
      <p:sp>
        <p:nvSpPr>
          <p:cNvPr id="15378" name="AutoShape 21"/>
          <p:cNvSpPr>
            <a:spLocks noChangeArrowheads="1"/>
          </p:cNvSpPr>
          <p:nvPr/>
        </p:nvSpPr>
        <p:spPr bwMode="auto">
          <a:xfrm>
            <a:off x="2339975" y="4508500"/>
            <a:ext cx="114300" cy="228600"/>
          </a:xfrm>
          <a:prstGeom prst="upArrowCallout">
            <a:avLst>
              <a:gd name="adj1" fmla="val 25000"/>
              <a:gd name="adj2" fmla="val 25000"/>
              <a:gd name="adj3" fmla="val 33333"/>
              <a:gd name="adj4" fmla="val 66667"/>
            </a:avLst>
          </a:prstGeom>
          <a:solidFill>
            <a:srgbClr val="333333"/>
          </a:solidFill>
          <a:ln w="9525">
            <a:solidFill>
              <a:srgbClr val="000000"/>
            </a:solidFill>
            <a:miter lim="800000"/>
            <a:headEnd/>
            <a:tailEnd/>
          </a:ln>
        </p:spPr>
        <p:txBody>
          <a:bodyPr/>
          <a:lstStyle/>
          <a:p>
            <a:endParaRPr lang="ru-RU"/>
          </a:p>
        </p:txBody>
      </p:sp>
      <p:sp>
        <p:nvSpPr>
          <p:cNvPr id="15379" name="AutoShape 22"/>
          <p:cNvSpPr>
            <a:spLocks noChangeArrowheads="1"/>
          </p:cNvSpPr>
          <p:nvPr/>
        </p:nvSpPr>
        <p:spPr bwMode="auto">
          <a:xfrm>
            <a:off x="2916238" y="4508500"/>
            <a:ext cx="114300" cy="228600"/>
          </a:xfrm>
          <a:prstGeom prst="upArrowCallout">
            <a:avLst>
              <a:gd name="adj1" fmla="val 25000"/>
              <a:gd name="adj2" fmla="val 25000"/>
              <a:gd name="adj3" fmla="val 33333"/>
              <a:gd name="adj4" fmla="val 66667"/>
            </a:avLst>
          </a:prstGeom>
          <a:solidFill>
            <a:srgbClr val="333333"/>
          </a:solidFill>
          <a:ln w="9525">
            <a:solidFill>
              <a:srgbClr val="333333"/>
            </a:solidFill>
            <a:miter lim="800000"/>
            <a:headEnd/>
            <a:tailEnd/>
          </a:ln>
        </p:spPr>
        <p:txBody>
          <a:bodyPr/>
          <a:lstStyle/>
          <a:p>
            <a:endParaRPr lang="ru-RU"/>
          </a:p>
        </p:txBody>
      </p:sp>
      <p:sp>
        <p:nvSpPr>
          <p:cNvPr id="15380" name="AutoShape 23"/>
          <p:cNvSpPr>
            <a:spLocks noChangeArrowheads="1"/>
          </p:cNvSpPr>
          <p:nvPr/>
        </p:nvSpPr>
        <p:spPr bwMode="auto">
          <a:xfrm>
            <a:off x="3419475" y="4508500"/>
            <a:ext cx="114300" cy="228600"/>
          </a:xfrm>
          <a:prstGeom prst="upArrowCallout">
            <a:avLst>
              <a:gd name="adj1" fmla="val 25000"/>
              <a:gd name="adj2" fmla="val 25000"/>
              <a:gd name="adj3" fmla="val 33333"/>
              <a:gd name="adj4" fmla="val 66667"/>
            </a:avLst>
          </a:prstGeom>
          <a:solidFill>
            <a:srgbClr val="333333"/>
          </a:solidFill>
          <a:ln w="9525">
            <a:solidFill>
              <a:srgbClr val="000000"/>
            </a:solidFill>
            <a:miter lim="800000"/>
            <a:headEnd/>
            <a:tailEnd/>
          </a:ln>
        </p:spPr>
        <p:txBody>
          <a:bodyPr/>
          <a:lstStyle/>
          <a:p>
            <a:endParaRPr lang="ru-RU"/>
          </a:p>
        </p:txBody>
      </p:sp>
      <p:sp>
        <p:nvSpPr>
          <p:cNvPr id="15381" name="AutoShape 24"/>
          <p:cNvSpPr>
            <a:spLocks noChangeArrowheads="1"/>
          </p:cNvSpPr>
          <p:nvPr/>
        </p:nvSpPr>
        <p:spPr bwMode="auto">
          <a:xfrm>
            <a:off x="4140200" y="4508500"/>
            <a:ext cx="114300" cy="228600"/>
          </a:xfrm>
          <a:prstGeom prst="upArrowCallout">
            <a:avLst>
              <a:gd name="adj1" fmla="val 25000"/>
              <a:gd name="adj2" fmla="val 25000"/>
              <a:gd name="adj3" fmla="val 33333"/>
              <a:gd name="adj4" fmla="val 66667"/>
            </a:avLst>
          </a:prstGeom>
          <a:solidFill>
            <a:srgbClr val="333333"/>
          </a:solidFill>
          <a:ln w="9525">
            <a:solidFill>
              <a:srgbClr val="000000"/>
            </a:solidFill>
            <a:miter lim="800000"/>
            <a:headEnd/>
            <a:tailEnd/>
          </a:ln>
        </p:spPr>
        <p:txBody>
          <a:bodyPr/>
          <a:lstStyle/>
          <a:p>
            <a:endParaRPr lang="ru-RU"/>
          </a:p>
        </p:txBody>
      </p:sp>
      <p:sp>
        <p:nvSpPr>
          <p:cNvPr id="15382" name="AutoShape 25"/>
          <p:cNvSpPr>
            <a:spLocks noChangeArrowheads="1"/>
          </p:cNvSpPr>
          <p:nvPr/>
        </p:nvSpPr>
        <p:spPr bwMode="auto">
          <a:xfrm>
            <a:off x="4859338" y="4508500"/>
            <a:ext cx="114300" cy="228600"/>
          </a:xfrm>
          <a:prstGeom prst="upArrowCallout">
            <a:avLst>
              <a:gd name="adj1" fmla="val 25000"/>
              <a:gd name="adj2" fmla="val 25000"/>
              <a:gd name="adj3" fmla="val 33333"/>
              <a:gd name="adj4" fmla="val 66667"/>
            </a:avLst>
          </a:prstGeom>
          <a:solidFill>
            <a:srgbClr val="333333"/>
          </a:solidFill>
          <a:ln w="9525">
            <a:solidFill>
              <a:srgbClr val="000000"/>
            </a:solidFill>
            <a:miter lim="800000"/>
            <a:headEnd/>
            <a:tailEnd/>
          </a:ln>
        </p:spPr>
        <p:txBody>
          <a:bodyPr/>
          <a:lstStyle/>
          <a:p>
            <a:endParaRPr lang="ru-RU"/>
          </a:p>
        </p:txBody>
      </p:sp>
      <p:sp>
        <p:nvSpPr>
          <p:cNvPr id="15383" name="Line 26"/>
          <p:cNvSpPr>
            <a:spLocks noChangeShapeType="1"/>
          </p:cNvSpPr>
          <p:nvPr/>
        </p:nvSpPr>
        <p:spPr bwMode="auto">
          <a:xfrm flipV="1">
            <a:off x="2987675" y="3068638"/>
            <a:ext cx="457200" cy="457200"/>
          </a:xfrm>
          <a:prstGeom prst="line">
            <a:avLst/>
          </a:prstGeom>
          <a:noFill/>
          <a:ln w="28575">
            <a:solidFill>
              <a:srgbClr val="000000"/>
            </a:solidFill>
            <a:prstDash val="sysDot"/>
            <a:round/>
            <a:headEnd/>
            <a:tailEnd type="triangle" w="med" len="med"/>
          </a:ln>
        </p:spPr>
        <p:txBody>
          <a:bodyPr/>
          <a:lstStyle/>
          <a:p>
            <a:endParaRPr lang="ru-RU"/>
          </a:p>
        </p:txBody>
      </p:sp>
      <p:sp>
        <p:nvSpPr>
          <p:cNvPr id="15384" name="Line 27"/>
          <p:cNvSpPr>
            <a:spLocks noChangeShapeType="1"/>
          </p:cNvSpPr>
          <p:nvPr/>
        </p:nvSpPr>
        <p:spPr bwMode="auto">
          <a:xfrm flipV="1">
            <a:off x="3635375" y="2997200"/>
            <a:ext cx="457200" cy="457200"/>
          </a:xfrm>
          <a:prstGeom prst="line">
            <a:avLst/>
          </a:prstGeom>
          <a:noFill/>
          <a:ln w="28575">
            <a:solidFill>
              <a:srgbClr val="000000"/>
            </a:solidFill>
            <a:prstDash val="sysDot"/>
            <a:round/>
            <a:headEnd/>
            <a:tailEnd type="triangle" w="med" len="med"/>
          </a:ln>
        </p:spPr>
        <p:txBody>
          <a:bodyPr/>
          <a:lstStyle/>
          <a:p>
            <a:endParaRPr lang="ru-RU"/>
          </a:p>
        </p:txBody>
      </p:sp>
      <p:sp>
        <p:nvSpPr>
          <p:cNvPr id="15385" name="Line 28"/>
          <p:cNvSpPr>
            <a:spLocks noChangeShapeType="1"/>
          </p:cNvSpPr>
          <p:nvPr/>
        </p:nvSpPr>
        <p:spPr bwMode="auto">
          <a:xfrm flipV="1">
            <a:off x="4284663" y="3068638"/>
            <a:ext cx="457200" cy="457200"/>
          </a:xfrm>
          <a:prstGeom prst="line">
            <a:avLst/>
          </a:prstGeom>
          <a:noFill/>
          <a:ln w="28575">
            <a:solidFill>
              <a:srgbClr val="000000"/>
            </a:solidFill>
            <a:prstDash val="sysDot"/>
            <a:round/>
            <a:headEnd/>
            <a:tailEnd type="triangle" w="med" len="med"/>
          </a:ln>
        </p:spPr>
        <p:txBody>
          <a:bodyPr/>
          <a:lstStyle/>
          <a:p>
            <a:endParaRPr lang="ru-RU"/>
          </a:p>
        </p:txBody>
      </p:sp>
      <p:sp>
        <p:nvSpPr>
          <p:cNvPr id="15386" name="Line 29"/>
          <p:cNvSpPr>
            <a:spLocks noChangeShapeType="1"/>
          </p:cNvSpPr>
          <p:nvPr/>
        </p:nvSpPr>
        <p:spPr bwMode="auto">
          <a:xfrm flipV="1">
            <a:off x="4932363" y="3068638"/>
            <a:ext cx="342900" cy="457200"/>
          </a:xfrm>
          <a:prstGeom prst="line">
            <a:avLst/>
          </a:prstGeom>
          <a:noFill/>
          <a:ln w="28575">
            <a:solidFill>
              <a:srgbClr val="000000"/>
            </a:solidFill>
            <a:prstDash val="sysDot"/>
            <a:round/>
            <a:headEnd/>
            <a:tailEnd type="triangle" w="med" len="med"/>
          </a:ln>
        </p:spPr>
        <p:txBody>
          <a:bodyPr/>
          <a:lstStyle/>
          <a:p>
            <a:endParaRPr lang="ru-RU"/>
          </a:p>
        </p:txBody>
      </p:sp>
      <p:sp>
        <p:nvSpPr>
          <p:cNvPr id="15387" name="Line 30"/>
          <p:cNvSpPr>
            <a:spLocks noChangeShapeType="1"/>
          </p:cNvSpPr>
          <p:nvPr/>
        </p:nvSpPr>
        <p:spPr bwMode="auto">
          <a:xfrm flipV="1">
            <a:off x="3419475" y="1196975"/>
            <a:ext cx="1828800" cy="1828800"/>
          </a:xfrm>
          <a:prstGeom prst="line">
            <a:avLst/>
          </a:prstGeom>
          <a:noFill/>
          <a:ln w="28575">
            <a:solidFill>
              <a:srgbClr val="000000"/>
            </a:solidFill>
            <a:prstDash val="lgDash"/>
            <a:round/>
            <a:headEnd/>
            <a:tailEnd type="triangle" w="med" len="med"/>
          </a:ln>
        </p:spPr>
        <p:txBody>
          <a:bodyPr/>
          <a:lstStyle/>
          <a:p>
            <a:endParaRPr lang="ru-RU"/>
          </a:p>
        </p:txBody>
      </p:sp>
      <p:sp>
        <p:nvSpPr>
          <p:cNvPr id="15388" name="Line 31"/>
          <p:cNvSpPr>
            <a:spLocks noChangeShapeType="1"/>
          </p:cNvSpPr>
          <p:nvPr/>
        </p:nvSpPr>
        <p:spPr bwMode="auto">
          <a:xfrm flipV="1">
            <a:off x="4500563" y="1196975"/>
            <a:ext cx="1371600" cy="1943100"/>
          </a:xfrm>
          <a:prstGeom prst="line">
            <a:avLst/>
          </a:prstGeom>
          <a:noFill/>
          <a:ln w="28575">
            <a:solidFill>
              <a:srgbClr val="000000"/>
            </a:solidFill>
            <a:prstDash val="lgDash"/>
            <a:round/>
            <a:headEnd/>
            <a:tailEnd type="triangle" w="med" len="med"/>
          </a:ln>
        </p:spPr>
        <p:txBody>
          <a:bodyPr/>
          <a:lstStyle/>
          <a:p>
            <a:endParaRPr lang="ru-RU"/>
          </a:p>
        </p:txBody>
      </p:sp>
      <p:sp>
        <p:nvSpPr>
          <p:cNvPr id="15389" name="Line 32"/>
          <p:cNvSpPr>
            <a:spLocks noChangeShapeType="1"/>
          </p:cNvSpPr>
          <p:nvPr/>
        </p:nvSpPr>
        <p:spPr bwMode="auto">
          <a:xfrm flipV="1">
            <a:off x="5508625" y="1125538"/>
            <a:ext cx="1028700" cy="1828800"/>
          </a:xfrm>
          <a:prstGeom prst="line">
            <a:avLst/>
          </a:prstGeom>
          <a:noFill/>
          <a:ln w="28575">
            <a:solidFill>
              <a:srgbClr val="000000"/>
            </a:solidFill>
            <a:prstDash val="dash"/>
            <a:round/>
            <a:headEnd/>
            <a:tailEnd type="triangle" w="med" len="med"/>
          </a:ln>
        </p:spPr>
        <p:txBody>
          <a:bodyPr/>
          <a:lstStyle/>
          <a:p>
            <a:endParaRPr lang="ru-RU"/>
          </a:p>
        </p:txBody>
      </p:sp>
      <p:sp>
        <p:nvSpPr>
          <p:cNvPr id="15390" name="Text Box 33"/>
          <p:cNvSpPr txBox="1">
            <a:spLocks noChangeArrowheads="1"/>
          </p:cNvSpPr>
          <p:nvPr/>
        </p:nvSpPr>
        <p:spPr bwMode="auto">
          <a:xfrm>
            <a:off x="1116013" y="5229225"/>
            <a:ext cx="7488237" cy="411163"/>
          </a:xfrm>
          <a:prstGeom prst="rect">
            <a:avLst/>
          </a:prstGeom>
          <a:solidFill>
            <a:srgbClr val="FFFFFF"/>
          </a:solidFill>
          <a:ln w="9525">
            <a:noFill/>
            <a:miter lim="800000"/>
            <a:headEnd/>
            <a:tailEnd/>
          </a:ln>
        </p:spPr>
        <p:txBody>
          <a:bodyPr/>
          <a:lstStyle/>
          <a:p>
            <a:r>
              <a:rPr lang="en-US" sz="1800" b="1">
                <a:latin typeface="Arial" charset="0"/>
                <a:cs typeface="Times New Roman" pitchFamily="18" charset="0"/>
              </a:rPr>
              <a:t>The subsurface heat flow from the upper part of the earth’s crust.</a:t>
            </a:r>
            <a:endParaRPr lang="en-US" sz="1800" b="1">
              <a:latin typeface="Arial" charset="0"/>
            </a:endParaRPr>
          </a:p>
        </p:txBody>
      </p:sp>
      <p:sp>
        <p:nvSpPr>
          <p:cNvPr id="15391" name="Text Box 34"/>
          <p:cNvSpPr txBox="1">
            <a:spLocks noChangeArrowheads="1"/>
          </p:cNvSpPr>
          <p:nvPr/>
        </p:nvSpPr>
        <p:spPr bwMode="auto">
          <a:xfrm>
            <a:off x="5940425" y="3933825"/>
            <a:ext cx="2376488" cy="730250"/>
          </a:xfrm>
          <a:prstGeom prst="rect">
            <a:avLst/>
          </a:prstGeom>
          <a:solidFill>
            <a:srgbClr val="FFFFFF"/>
          </a:solidFill>
          <a:ln w="9525">
            <a:noFill/>
            <a:miter lim="800000"/>
            <a:headEnd/>
            <a:tailEnd/>
          </a:ln>
        </p:spPr>
        <p:txBody>
          <a:bodyPr/>
          <a:lstStyle/>
          <a:p>
            <a:r>
              <a:rPr lang="en-US" sz="1600" b="1">
                <a:latin typeface="Arial" charset="0"/>
                <a:cs typeface="Times New Roman" pitchFamily="18" charset="0"/>
              </a:rPr>
              <a:t>The flow was formed inside the radiating layer of the ground </a:t>
            </a:r>
            <a:endParaRPr lang="ru-RU" sz="1600" b="1">
              <a:latin typeface="Arial" charset="0"/>
            </a:endParaRPr>
          </a:p>
          <a:p>
            <a:pPr eaLnBrk="0" hangingPunct="0"/>
            <a:r>
              <a:rPr lang="en-US" sz="1600" b="1">
                <a:latin typeface="Arial" charset="0"/>
                <a:cs typeface="Times New Roman" pitchFamily="18" charset="0"/>
              </a:rPr>
              <a:t>F = F</a:t>
            </a:r>
            <a:r>
              <a:rPr lang="en-US" sz="1600" b="1" baseline="-30000">
                <a:latin typeface="Arial" charset="0"/>
                <a:cs typeface="Times New Roman" pitchFamily="18" charset="0"/>
              </a:rPr>
              <a:t>gr</a:t>
            </a:r>
            <a:r>
              <a:rPr lang="en-US" sz="1600" b="1">
                <a:latin typeface="Arial" charset="0"/>
                <a:cs typeface="Times New Roman" pitchFamily="18" charset="0"/>
              </a:rPr>
              <a:t> + F</a:t>
            </a:r>
            <a:r>
              <a:rPr lang="en-US" sz="1600" b="1" baseline="-30000">
                <a:latin typeface="Arial" charset="0"/>
                <a:cs typeface="Times New Roman" pitchFamily="18" charset="0"/>
              </a:rPr>
              <a:t>c </a:t>
            </a:r>
            <a:r>
              <a:rPr lang="en-US" sz="1600" b="1">
                <a:latin typeface="Arial" charset="0"/>
                <a:cs typeface="Times New Roman" pitchFamily="18" charset="0"/>
              </a:rPr>
              <a:t>+ F </a:t>
            </a:r>
            <a:r>
              <a:rPr lang="en-US" sz="1600" b="1" baseline="-30000">
                <a:latin typeface="Arial" charset="0"/>
                <a:cs typeface="Times New Roman" pitchFamily="18" charset="0"/>
              </a:rPr>
              <a:t>phc</a:t>
            </a:r>
            <a:r>
              <a:rPr lang="en-US" sz="1600" b="1">
                <a:latin typeface="Arial" charset="0"/>
                <a:cs typeface="Times New Roman" pitchFamily="18" charset="0"/>
              </a:rPr>
              <a:t> + </a:t>
            </a:r>
            <a:r>
              <a:rPr lang="en-US" sz="1600" b="1">
                <a:solidFill>
                  <a:srgbClr val="0000CC"/>
                </a:solidFill>
                <a:latin typeface="Arial" charset="0"/>
                <a:cs typeface="Times New Roman" pitchFamily="18" charset="0"/>
              </a:rPr>
              <a:t>F</a:t>
            </a:r>
            <a:r>
              <a:rPr lang="en-US" sz="1600" b="1" baseline="-30000">
                <a:solidFill>
                  <a:srgbClr val="0000CC"/>
                </a:solidFill>
                <a:latin typeface="Arial" charset="0"/>
                <a:cs typeface="Times New Roman" pitchFamily="18" charset="0"/>
              </a:rPr>
              <a:t>d</a:t>
            </a:r>
            <a:endParaRPr lang="en-US" sz="1600" b="1">
              <a:solidFill>
                <a:srgbClr val="0000CC"/>
              </a:solidFill>
              <a:latin typeface="Arial" charset="0"/>
            </a:endParaRPr>
          </a:p>
        </p:txBody>
      </p:sp>
      <p:sp>
        <p:nvSpPr>
          <p:cNvPr id="15392" name="Text Box 35"/>
          <p:cNvSpPr txBox="1">
            <a:spLocks noChangeArrowheads="1"/>
          </p:cNvSpPr>
          <p:nvPr/>
        </p:nvSpPr>
        <p:spPr bwMode="auto">
          <a:xfrm>
            <a:off x="5867400" y="2781300"/>
            <a:ext cx="3097213" cy="647700"/>
          </a:xfrm>
          <a:prstGeom prst="rect">
            <a:avLst/>
          </a:prstGeom>
          <a:solidFill>
            <a:srgbClr val="FFFFFF"/>
          </a:solidFill>
          <a:ln w="9525">
            <a:noFill/>
            <a:miter lim="800000"/>
            <a:headEnd/>
            <a:tailEnd/>
          </a:ln>
        </p:spPr>
        <p:txBody>
          <a:bodyPr/>
          <a:lstStyle/>
          <a:p>
            <a:r>
              <a:rPr lang="en-US" sz="1400" b="1">
                <a:latin typeface="Arial" charset="0"/>
                <a:cs typeface="Times New Roman" pitchFamily="18" charset="0"/>
              </a:rPr>
              <a:t>The outgoing electro-magnetic </a:t>
            </a:r>
            <a:endParaRPr lang="ru-RU" sz="1400" b="1">
              <a:latin typeface="Arial" charset="0"/>
            </a:endParaRPr>
          </a:p>
          <a:p>
            <a:pPr eaLnBrk="0" hangingPunct="0"/>
            <a:r>
              <a:rPr lang="en-US" sz="1400" b="1">
                <a:latin typeface="Arial" charset="0"/>
                <a:cs typeface="Times New Roman" pitchFamily="18" charset="0"/>
              </a:rPr>
              <a:t>radiation in IR heat band</a:t>
            </a:r>
            <a:endParaRPr lang="en-US" sz="1400" b="1">
              <a:latin typeface="Arial" charset="0"/>
            </a:endParaRPr>
          </a:p>
        </p:txBody>
      </p:sp>
      <p:sp>
        <p:nvSpPr>
          <p:cNvPr id="15393" name="Line 36"/>
          <p:cNvSpPr>
            <a:spLocks noChangeShapeType="1"/>
          </p:cNvSpPr>
          <p:nvPr/>
        </p:nvSpPr>
        <p:spPr bwMode="auto">
          <a:xfrm flipH="1">
            <a:off x="6227763" y="3716338"/>
            <a:ext cx="342900" cy="0"/>
          </a:xfrm>
          <a:prstGeom prst="line">
            <a:avLst/>
          </a:prstGeom>
          <a:noFill/>
          <a:ln w="38100">
            <a:solidFill>
              <a:srgbClr val="000000"/>
            </a:solidFill>
            <a:round/>
            <a:headEnd/>
            <a:tailEnd type="triangle" w="med" len="med"/>
          </a:ln>
        </p:spPr>
        <p:txBody>
          <a:bodyPr/>
          <a:lstStyle/>
          <a:p>
            <a:endParaRPr lang="ru-RU"/>
          </a:p>
        </p:txBody>
      </p:sp>
      <p:sp>
        <p:nvSpPr>
          <p:cNvPr id="15394" name="Line 37"/>
          <p:cNvSpPr>
            <a:spLocks noChangeShapeType="1"/>
          </p:cNvSpPr>
          <p:nvPr/>
        </p:nvSpPr>
        <p:spPr bwMode="auto">
          <a:xfrm flipH="1">
            <a:off x="5580063" y="4221163"/>
            <a:ext cx="342900" cy="0"/>
          </a:xfrm>
          <a:prstGeom prst="line">
            <a:avLst/>
          </a:prstGeom>
          <a:noFill/>
          <a:ln w="38100">
            <a:solidFill>
              <a:srgbClr val="000000"/>
            </a:solidFill>
            <a:round/>
            <a:headEnd/>
            <a:tailEnd type="triangle" w="med" len="med"/>
          </a:ln>
        </p:spPr>
        <p:txBody>
          <a:bodyPr/>
          <a:lstStyle/>
          <a:p>
            <a:endParaRPr lang="ru-RU"/>
          </a:p>
        </p:txBody>
      </p:sp>
      <p:sp>
        <p:nvSpPr>
          <p:cNvPr id="15395" name="Line 38"/>
          <p:cNvSpPr>
            <a:spLocks noChangeShapeType="1"/>
          </p:cNvSpPr>
          <p:nvPr/>
        </p:nvSpPr>
        <p:spPr bwMode="auto">
          <a:xfrm flipV="1">
            <a:off x="2484438" y="4724400"/>
            <a:ext cx="685800" cy="457200"/>
          </a:xfrm>
          <a:prstGeom prst="line">
            <a:avLst/>
          </a:prstGeom>
          <a:noFill/>
          <a:ln w="38100">
            <a:solidFill>
              <a:srgbClr val="000000"/>
            </a:solidFill>
            <a:round/>
            <a:headEnd/>
            <a:tailEnd type="triangle" w="med" len="med"/>
          </a:ln>
        </p:spPr>
        <p:txBody>
          <a:bodyPr/>
          <a:lstStyle/>
          <a:p>
            <a:endParaRPr lang="ru-RU"/>
          </a:p>
        </p:txBody>
      </p:sp>
      <p:sp>
        <p:nvSpPr>
          <p:cNvPr id="15396" name="Line 39"/>
          <p:cNvSpPr>
            <a:spLocks noChangeShapeType="1"/>
          </p:cNvSpPr>
          <p:nvPr/>
        </p:nvSpPr>
        <p:spPr bwMode="auto">
          <a:xfrm flipH="1" flipV="1">
            <a:off x="4932363" y="4797425"/>
            <a:ext cx="571500" cy="457200"/>
          </a:xfrm>
          <a:prstGeom prst="line">
            <a:avLst/>
          </a:prstGeom>
          <a:noFill/>
          <a:ln w="38100">
            <a:solidFill>
              <a:srgbClr val="000000"/>
            </a:solidFill>
            <a:round/>
            <a:headEnd/>
            <a:tailEnd type="triangle" w="med" len="med"/>
          </a:ln>
        </p:spPr>
        <p:txBody>
          <a:bodyPr/>
          <a:lstStyle/>
          <a:p>
            <a:endParaRPr lang="ru-RU"/>
          </a:p>
        </p:txBody>
      </p:sp>
      <p:sp>
        <p:nvSpPr>
          <p:cNvPr id="15397" name="Text Box 40"/>
          <p:cNvSpPr txBox="1">
            <a:spLocks noChangeArrowheads="1"/>
          </p:cNvSpPr>
          <p:nvPr/>
        </p:nvSpPr>
        <p:spPr bwMode="auto">
          <a:xfrm>
            <a:off x="4427538" y="836613"/>
            <a:ext cx="3529012" cy="342900"/>
          </a:xfrm>
          <a:prstGeom prst="rect">
            <a:avLst/>
          </a:prstGeom>
          <a:solidFill>
            <a:schemeClr val="accent1"/>
          </a:solidFill>
          <a:ln w="9525">
            <a:noFill/>
            <a:miter lim="800000"/>
            <a:headEnd/>
            <a:tailEnd/>
          </a:ln>
        </p:spPr>
        <p:txBody>
          <a:bodyPr/>
          <a:lstStyle/>
          <a:p>
            <a:r>
              <a:rPr lang="en-US" sz="1600" b="1">
                <a:solidFill>
                  <a:srgbClr val="00CC00"/>
                </a:solidFill>
                <a:latin typeface="Arial" charset="0"/>
                <a:cs typeface="Times New Roman" pitchFamily="18" charset="0"/>
              </a:rPr>
              <a:t>satellites</a:t>
            </a:r>
            <a:r>
              <a:rPr lang="en-US">
                <a:solidFill>
                  <a:srgbClr val="00CC00"/>
                </a:solidFill>
                <a:latin typeface="Arial" charset="0"/>
                <a:cs typeface="Times New Roman" pitchFamily="18" charset="0"/>
              </a:rPr>
              <a:t> </a:t>
            </a:r>
            <a:r>
              <a:rPr lang="en-US" b="1">
                <a:solidFill>
                  <a:srgbClr val="00CC00"/>
                </a:solidFill>
                <a:latin typeface="Arial" charset="0"/>
                <a:cs typeface="Times New Roman" pitchFamily="18" charset="0"/>
              </a:rPr>
              <a:t> </a:t>
            </a:r>
            <a:r>
              <a:rPr lang="en-US" sz="1400" b="1">
                <a:solidFill>
                  <a:srgbClr val="00CC00"/>
                </a:solidFill>
                <a:latin typeface="Arial" charset="0"/>
                <a:cs typeface="Times New Roman" pitchFamily="18" charset="0"/>
              </a:rPr>
              <a:t>NOAA, TERRA, AQUA</a:t>
            </a:r>
            <a:endParaRPr lang="en-US" sz="1400">
              <a:solidFill>
                <a:srgbClr val="00CC00"/>
              </a:solidFill>
              <a:latin typeface="Arial" charset="0"/>
            </a:endParaRPr>
          </a:p>
        </p:txBody>
      </p:sp>
      <p:sp>
        <p:nvSpPr>
          <p:cNvPr id="15398" name="AutoShape 41"/>
          <p:cNvSpPr>
            <a:spLocks noChangeArrowheads="1"/>
          </p:cNvSpPr>
          <p:nvPr/>
        </p:nvSpPr>
        <p:spPr bwMode="auto">
          <a:xfrm>
            <a:off x="2916238" y="3860800"/>
            <a:ext cx="114300" cy="1143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ru-RU"/>
          </a:p>
        </p:txBody>
      </p:sp>
      <p:sp>
        <p:nvSpPr>
          <p:cNvPr id="15399" name="AutoShape 42"/>
          <p:cNvSpPr>
            <a:spLocks noChangeArrowheads="1"/>
          </p:cNvSpPr>
          <p:nvPr/>
        </p:nvSpPr>
        <p:spPr bwMode="auto">
          <a:xfrm>
            <a:off x="3419475" y="3860800"/>
            <a:ext cx="114300" cy="1143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ru-RU"/>
          </a:p>
        </p:txBody>
      </p:sp>
      <p:sp>
        <p:nvSpPr>
          <p:cNvPr id="15400" name="AutoShape 43"/>
          <p:cNvSpPr>
            <a:spLocks noChangeArrowheads="1"/>
          </p:cNvSpPr>
          <p:nvPr/>
        </p:nvSpPr>
        <p:spPr bwMode="auto">
          <a:xfrm>
            <a:off x="4140200" y="3860800"/>
            <a:ext cx="114300" cy="1143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ru-RU"/>
          </a:p>
        </p:txBody>
      </p:sp>
      <p:sp>
        <p:nvSpPr>
          <p:cNvPr id="15401" name="AutoShape 44"/>
          <p:cNvSpPr>
            <a:spLocks noChangeArrowheads="1"/>
          </p:cNvSpPr>
          <p:nvPr/>
        </p:nvSpPr>
        <p:spPr bwMode="auto">
          <a:xfrm>
            <a:off x="4859338" y="3860800"/>
            <a:ext cx="114300" cy="1143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ru-RU"/>
          </a:p>
        </p:txBody>
      </p:sp>
      <p:sp>
        <p:nvSpPr>
          <p:cNvPr id="15402" name="Text Box 45"/>
          <p:cNvSpPr txBox="1">
            <a:spLocks noChangeArrowheads="1"/>
          </p:cNvSpPr>
          <p:nvPr/>
        </p:nvSpPr>
        <p:spPr bwMode="auto">
          <a:xfrm>
            <a:off x="250825" y="4005263"/>
            <a:ext cx="1657350" cy="863600"/>
          </a:xfrm>
          <a:prstGeom prst="rect">
            <a:avLst/>
          </a:prstGeom>
          <a:solidFill>
            <a:srgbClr val="FFFFFF"/>
          </a:solidFill>
          <a:ln w="9525">
            <a:noFill/>
            <a:miter lim="800000"/>
            <a:headEnd/>
            <a:tailEnd/>
          </a:ln>
        </p:spPr>
        <p:txBody>
          <a:bodyPr/>
          <a:lstStyle/>
          <a:p>
            <a:r>
              <a:rPr lang="en-US" sz="1400" b="1">
                <a:latin typeface="Arial" charset="0"/>
                <a:cs typeface="Times New Roman" pitchFamily="18" charset="0"/>
              </a:rPr>
              <a:t>The area of subsurface heat-mass transfer</a:t>
            </a:r>
            <a:endParaRPr lang="ru-RU" sz="1400" b="1">
              <a:latin typeface="Arial" charset="0"/>
            </a:endParaRPr>
          </a:p>
          <a:p>
            <a:pPr eaLnBrk="0" hangingPunct="0"/>
            <a:r>
              <a:rPr lang="en-US" sz="1400" b="1">
                <a:latin typeface="Arial" charset="0"/>
                <a:cs typeface="Times New Roman" pitchFamily="18" charset="0"/>
              </a:rPr>
              <a:t>via heat-carriers</a:t>
            </a:r>
            <a:endParaRPr lang="en-US" sz="1400" b="1">
              <a:latin typeface="Arial" charset="0"/>
            </a:endParaRPr>
          </a:p>
        </p:txBody>
      </p:sp>
      <p:sp>
        <p:nvSpPr>
          <p:cNvPr id="15403" name="Text Box 46"/>
          <p:cNvSpPr txBox="1">
            <a:spLocks noChangeArrowheads="1"/>
          </p:cNvSpPr>
          <p:nvPr/>
        </p:nvSpPr>
        <p:spPr bwMode="auto">
          <a:xfrm>
            <a:off x="3708400" y="4797425"/>
            <a:ext cx="457200" cy="457200"/>
          </a:xfrm>
          <a:prstGeom prst="rect">
            <a:avLst/>
          </a:prstGeom>
          <a:solidFill>
            <a:srgbClr val="FFFFFF"/>
          </a:solidFill>
          <a:ln w="9525">
            <a:noFill/>
            <a:miter lim="800000"/>
            <a:headEnd/>
            <a:tailEnd/>
          </a:ln>
        </p:spPr>
        <p:txBody>
          <a:bodyPr/>
          <a:lstStyle/>
          <a:p>
            <a:r>
              <a:rPr lang="en-US" sz="1800" b="1">
                <a:solidFill>
                  <a:srgbClr val="0000CC"/>
                </a:solidFill>
                <a:latin typeface="Arial" charset="0"/>
                <a:cs typeface="Times New Roman" pitchFamily="18" charset="0"/>
              </a:rPr>
              <a:t>F</a:t>
            </a:r>
            <a:r>
              <a:rPr lang="en-US" sz="1800" b="1" baseline="-30000">
                <a:solidFill>
                  <a:srgbClr val="0000CC"/>
                </a:solidFill>
                <a:latin typeface="Arial" charset="0"/>
                <a:cs typeface="Times New Roman" pitchFamily="18" charset="0"/>
              </a:rPr>
              <a:t>d</a:t>
            </a:r>
            <a:endParaRPr lang="en-US" sz="1800">
              <a:solidFill>
                <a:srgbClr val="0000CC"/>
              </a:solidFill>
              <a:latin typeface="Arial" charset="0"/>
            </a:endParaRPr>
          </a:p>
        </p:txBody>
      </p:sp>
      <p:sp>
        <p:nvSpPr>
          <p:cNvPr id="15404" name="Line 47"/>
          <p:cNvSpPr>
            <a:spLocks noChangeShapeType="1"/>
          </p:cNvSpPr>
          <p:nvPr/>
        </p:nvSpPr>
        <p:spPr bwMode="auto">
          <a:xfrm flipH="1">
            <a:off x="6084888" y="2133600"/>
            <a:ext cx="571500" cy="0"/>
          </a:xfrm>
          <a:prstGeom prst="line">
            <a:avLst/>
          </a:prstGeom>
          <a:noFill/>
          <a:ln w="19050">
            <a:solidFill>
              <a:srgbClr val="000000"/>
            </a:solidFill>
            <a:round/>
            <a:headEnd/>
            <a:tailEnd type="triangle" w="med" len="med"/>
          </a:ln>
        </p:spPr>
        <p:txBody>
          <a:bodyPr/>
          <a:lstStyle/>
          <a:p>
            <a:endParaRPr lang="ru-RU"/>
          </a:p>
        </p:txBody>
      </p:sp>
      <p:sp>
        <p:nvSpPr>
          <p:cNvPr id="15405" name="Text Box 48"/>
          <p:cNvSpPr txBox="1">
            <a:spLocks noChangeArrowheads="1"/>
          </p:cNvSpPr>
          <p:nvPr/>
        </p:nvSpPr>
        <p:spPr bwMode="auto">
          <a:xfrm>
            <a:off x="1835150" y="3789363"/>
            <a:ext cx="342900" cy="342900"/>
          </a:xfrm>
          <a:prstGeom prst="rect">
            <a:avLst/>
          </a:prstGeom>
          <a:solidFill>
            <a:srgbClr val="FFFFFF"/>
          </a:solidFill>
          <a:ln w="9525">
            <a:noFill/>
            <a:miter lim="800000"/>
            <a:headEnd/>
            <a:tailEnd/>
          </a:ln>
        </p:spPr>
        <p:txBody>
          <a:bodyPr/>
          <a:lstStyle/>
          <a:p>
            <a:r>
              <a:rPr lang="en-US" sz="1800" b="1">
                <a:solidFill>
                  <a:srgbClr val="0000CC"/>
                </a:solidFill>
                <a:latin typeface="Arial" charset="0"/>
                <a:cs typeface="Times New Roman" pitchFamily="18" charset="0"/>
              </a:rPr>
              <a:t>F </a:t>
            </a:r>
            <a:r>
              <a:rPr lang="en-US" sz="1400" b="1">
                <a:latin typeface="Arial" charset="0"/>
                <a:cs typeface="Times New Roman" pitchFamily="18" charset="0"/>
              </a:rPr>
              <a:t> </a:t>
            </a:r>
            <a:r>
              <a:rPr lang="ru-RU" sz="1400" b="1">
                <a:latin typeface="Arial" charset="0"/>
                <a:cs typeface="Times New Roman" pitchFamily="18" charset="0"/>
              </a:rPr>
              <a:t>   </a:t>
            </a:r>
            <a:endParaRPr lang="ru-RU" sz="1800">
              <a:latin typeface="Arial" charset="0"/>
            </a:endParaRPr>
          </a:p>
        </p:txBody>
      </p:sp>
      <p:sp>
        <p:nvSpPr>
          <p:cNvPr id="15406" name="Text Box 49"/>
          <p:cNvSpPr txBox="1">
            <a:spLocks noChangeArrowheads="1"/>
          </p:cNvSpPr>
          <p:nvPr/>
        </p:nvSpPr>
        <p:spPr bwMode="auto">
          <a:xfrm>
            <a:off x="4211638" y="2492375"/>
            <a:ext cx="342900" cy="342900"/>
          </a:xfrm>
          <a:prstGeom prst="rect">
            <a:avLst/>
          </a:prstGeom>
          <a:solidFill>
            <a:srgbClr val="FFFFFF"/>
          </a:solidFill>
          <a:ln w="9525">
            <a:noFill/>
            <a:miter lim="800000"/>
            <a:headEnd/>
            <a:tailEnd/>
          </a:ln>
        </p:spPr>
        <p:txBody>
          <a:bodyPr/>
          <a:lstStyle/>
          <a:p>
            <a:r>
              <a:rPr lang="en-US" sz="1600" b="1">
                <a:latin typeface="Arial" charset="0"/>
                <a:cs typeface="Times New Roman" pitchFamily="18" charset="0"/>
              </a:rPr>
              <a:t>L</a:t>
            </a:r>
            <a:endParaRPr lang="en-US" sz="1800">
              <a:latin typeface="Arial" charset="0"/>
            </a:endParaRPr>
          </a:p>
        </p:txBody>
      </p:sp>
      <p:sp>
        <p:nvSpPr>
          <p:cNvPr id="15407" name="Line 50"/>
          <p:cNvSpPr>
            <a:spLocks noChangeShapeType="1"/>
          </p:cNvSpPr>
          <p:nvPr/>
        </p:nvSpPr>
        <p:spPr bwMode="auto">
          <a:xfrm>
            <a:off x="4514850" y="1925638"/>
            <a:ext cx="0" cy="0"/>
          </a:xfrm>
          <a:prstGeom prst="line">
            <a:avLst/>
          </a:prstGeom>
          <a:noFill/>
          <a:ln w="9525">
            <a:solidFill>
              <a:srgbClr val="000000"/>
            </a:solidFill>
            <a:round/>
            <a:headEnd/>
            <a:tailEnd/>
          </a:ln>
        </p:spPr>
        <p:txBody>
          <a:bodyPr/>
          <a:lstStyle/>
          <a:p>
            <a:endParaRPr lang="ru-RU"/>
          </a:p>
        </p:txBody>
      </p:sp>
      <p:sp>
        <p:nvSpPr>
          <p:cNvPr id="15408" name="Line 51"/>
          <p:cNvSpPr>
            <a:spLocks noChangeShapeType="1"/>
          </p:cNvSpPr>
          <p:nvPr/>
        </p:nvSpPr>
        <p:spPr bwMode="auto">
          <a:xfrm flipH="1">
            <a:off x="5940425" y="620713"/>
            <a:ext cx="114300" cy="228600"/>
          </a:xfrm>
          <a:prstGeom prst="line">
            <a:avLst/>
          </a:prstGeom>
          <a:noFill/>
          <a:ln w="28575">
            <a:solidFill>
              <a:srgbClr val="000000"/>
            </a:solidFill>
            <a:round/>
            <a:headEnd/>
            <a:tailEnd/>
          </a:ln>
        </p:spPr>
        <p:txBody>
          <a:bodyPr/>
          <a:lstStyle/>
          <a:p>
            <a:endParaRPr lang="ru-RU"/>
          </a:p>
        </p:txBody>
      </p:sp>
      <p:sp>
        <p:nvSpPr>
          <p:cNvPr id="15409" name="Line 52"/>
          <p:cNvSpPr>
            <a:spLocks noChangeShapeType="1"/>
          </p:cNvSpPr>
          <p:nvPr/>
        </p:nvSpPr>
        <p:spPr bwMode="auto">
          <a:xfrm>
            <a:off x="6156325" y="620713"/>
            <a:ext cx="114300" cy="228600"/>
          </a:xfrm>
          <a:prstGeom prst="line">
            <a:avLst/>
          </a:prstGeom>
          <a:noFill/>
          <a:ln w="28575">
            <a:solidFill>
              <a:srgbClr val="000000"/>
            </a:solidFill>
            <a:round/>
            <a:headEnd/>
            <a:tailEnd/>
          </a:ln>
        </p:spPr>
        <p:txBody>
          <a:bodyPr/>
          <a:lstStyle/>
          <a:p>
            <a:endParaRPr lang="ru-RU"/>
          </a:p>
        </p:txBody>
      </p:sp>
      <p:sp>
        <p:nvSpPr>
          <p:cNvPr id="15410" name="Oval 53"/>
          <p:cNvSpPr>
            <a:spLocks noChangeArrowheads="1"/>
          </p:cNvSpPr>
          <p:nvPr/>
        </p:nvSpPr>
        <p:spPr bwMode="auto">
          <a:xfrm>
            <a:off x="6011863" y="260350"/>
            <a:ext cx="201612" cy="400050"/>
          </a:xfrm>
          <a:prstGeom prst="ellipse">
            <a:avLst/>
          </a:prstGeom>
          <a:solidFill>
            <a:srgbClr val="FFFFFF"/>
          </a:solidFill>
          <a:ln w="28575">
            <a:solidFill>
              <a:srgbClr val="000000"/>
            </a:solidFill>
            <a:round/>
            <a:headEnd/>
            <a:tailEnd/>
          </a:ln>
        </p:spPr>
        <p:txBody>
          <a:bodyPr/>
          <a:lstStyle/>
          <a:p>
            <a:endParaRPr lang="ru-RU"/>
          </a:p>
        </p:txBody>
      </p:sp>
      <p:sp>
        <p:nvSpPr>
          <p:cNvPr id="15411" name="Rectangle 54"/>
          <p:cNvSpPr>
            <a:spLocks noChangeArrowheads="1"/>
          </p:cNvSpPr>
          <p:nvPr/>
        </p:nvSpPr>
        <p:spPr bwMode="auto">
          <a:xfrm>
            <a:off x="514350" y="1254125"/>
            <a:ext cx="312738" cy="549275"/>
          </a:xfrm>
          <a:prstGeom prst="rect">
            <a:avLst/>
          </a:prstGeom>
          <a:noFill/>
          <a:ln w="9525">
            <a:noFill/>
            <a:miter lim="800000"/>
            <a:headEnd/>
            <a:tailEnd/>
          </a:ln>
        </p:spPr>
        <p:txBody>
          <a:bodyPr wrap="none" anchor="ctr">
            <a:spAutoFit/>
          </a:bodyPr>
          <a:lstStyle/>
          <a:p>
            <a:r>
              <a:rPr lang="ru-RU">
                <a:solidFill>
                  <a:srgbClr val="0000FF"/>
                </a:solidFill>
                <a:latin typeface="Arial" charset="0"/>
                <a:cs typeface="Times New Roman" pitchFamily="18" charset="0"/>
              </a:rPr>
              <a:t>   </a:t>
            </a:r>
            <a:endParaRPr lang="ru-RU" sz="1100">
              <a:latin typeface="Arial" charset="0"/>
            </a:endParaRPr>
          </a:p>
          <a:p>
            <a:pPr eaLnBrk="0" hangingPunct="0"/>
            <a:endParaRPr lang="ru-RU" sz="1800">
              <a:latin typeface="Arial" charset="0"/>
            </a:endParaRPr>
          </a:p>
        </p:txBody>
      </p:sp>
      <p:sp>
        <p:nvSpPr>
          <p:cNvPr id="15412" name="Rectangle 55"/>
          <p:cNvSpPr>
            <a:spLocks noChangeArrowheads="1"/>
          </p:cNvSpPr>
          <p:nvPr/>
        </p:nvSpPr>
        <p:spPr bwMode="auto">
          <a:xfrm>
            <a:off x="539750" y="1590675"/>
            <a:ext cx="184150" cy="366713"/>
          </a:xfrm>
          <a:prstGeom prst="rect">
            <a:avLst/>
          </a:prstGeom>
          <a:noFill/>
          <a:ln w="9525">
            <a:noFill/>
            <a:miter lim="800000"/>
            <a:headEnd/>
            <a:tailEnd/>
          </a:ln>
        </p:spPr>
        <p:txBody>
          <a:bodyPr wrap="none" anchor="ctr">
            <a:spAutoFit/>
          </a:bodyPr>
          <a:lstStyle/>
          <a:p>
            <a:endParaRPr lang="ru-RU" sz="1800">
              <a:latin typeface="Arial" charset="0"/>
            </a:endParaRPr>
          </a:p>
        </p:txBody>
      </p:sp>
      <p:sp>
        <p:nvSpPr>
          <p:cNvPr id="15413" name="Rectangle 56"/>
          <p:cNvSpPr>
            <a:spLocks noChangeArrowheads="1"/>
          </p:cNvSpPr>
          <p:nvPr/>
        </p:nvSpPr>
        <p:spPr bwMode="auto">
          <a:xfrm>
            <a:off x="514350" y="1803400"/>
            <a:ext cx="227013" cy="1266825"/>
          </a:xfrm>
          <a:prstGeom prst="rect">
            <a:avLst/>
          </a:prstGeom>
          <a:noFill/>
          <a:ln w="9525">
            <a:noFill/>
            <a:miter lim="800000"/>
            <a:headEnd/>
            <a:tailEnd/>
          </a:ln>
        </p:spPr>
        <p:txBody>
          <a:bodyPr wrap="none" anchor="ctr">
            <a:spAutoFit/>
          </a:bodyPr>
          <a:lstStyle/>
          <a:p>
            <a:endParaRPr lang="ru-RU" sz="1100" b="1">
              <a:latin typeface="Arial" charset="0"/>
            </a:endParaRPr>
          </a:p>
          <a:p>
            <a:pPr eaLnBrk="0" hangingPunct="0"/>
            <a:r>
              <a:rPr lang="ru-RU" sz="1800">
                <a:latin typeface="Arial" charset="0"/>
              </a:rPr>
              <a:t/>
            </a:r>
            <a:br>
              <a:rPr lang="ru-RU" sz="1800">
                <a:latin typeface="Arial" charset="0"/>
              </a:rPr>
            </a:br>
            <a:endParaRPr lang="ru-RU" sz="1800">
              <a:latin typeface="Arial" charset="0"/>
            </a:endParaRPr>
          </a:p>
          <a:p>
            <a:pPr eaLnBrk="0" hangingPunct="0"/>
            <a:r>
              <a:rPr lang="ru-RU">
                <a:latin typeface="Arial" charset="0"/>
                <a:cs typeface="Times New Roman" pitchFamily="18" charset="0"/>
              </a:rPr>
              <a:t> </a:t>
            </a:r>
            <a:endParaRPr lang="ru-RU" sz="1100">
              <a:latin typeface="Arial" charset="0"/>
            </a:endParaRPr>
          </a:p>
          <a:p>
            <a:pPr eaLnBrk="0" hangingPunct="0"/>
            <a:endParaRPr lang="ru-RU" sz="1800">
              <a:latin typeface="Arial" charset="0"/>
            </a:endParaRPr>
          </a:p>
        </p:txBody>
      </p:sp>
      <p:sp>
        <p:nvSpPr>
          <p:cNvPr id="15414" name="Rectangle 57"/>
          <p:cNvSpPr>
            <a:spLocks noChangeArrowheads="1"/>
          </p:cNvSpPr>
          <p:nvPr/>
        </p:nvSpPr>
        <p:spPr bwMode="auto">
          <a:xfrm>
            <a:off x="539750" y="3068638"/>
            <a:ext cx="184150" cy="809625"/>
          </a:xfrm>
          <a:prstGeom prst="rect">
            <a:avLst/>
          </a:prstGeom>
          <a:noFill/>
          <a:ln w="9525">
            <a:noFill/>
            <a:miter lim="800000"/>
            <a:headEnd/>
            <a:tailEnd/>
          </a:ln>
        </p:spPr>
        <p:txBody>
          <a:bodyPr wrap="none" anchor="ctr">
            <a:spAutoFit/>
          </a:bodyPr>
          <a:lstStyle/>
          <a:p>
            <a:r>
              <a:rPr lang="ru-RU" sz="1100">
                <a:latin typeface="Arial" charset="0"/>
              </a:rPr>
              <a:t/>
            </a:r>
            <a:br>
              <a:rPr lang="ru-RU" sz="1100">
                <a:latin typeface="Arial" charset="0"/>
              </a:rPr>
            </a:br>
            <a:endParaRPr lang="ru-RU" sz="1800">
              <a:latin typeface="Arial" charset="0"/>
            </a:endParaRPr>
          </a:p>
          <a:p>
            <a:pPr eaLnBrk="0" hangingPunct="0"/>
            <a:endParaRPr lang="ru-RU" sz="1800">
              <a:latin typeface="Arial" charset="0"/>
            </a:endParaRPr>
          </a:p>
        </p:txBody>
      </p:sp>
      <p:sp>
        <p:nvSpPr>
          <p:cNvPr id="15415" name="AutoShape 58"/>
          <p:cNvSpPr>
            <a:spLocks noChangeArrowheads="1"/>
          </p:cNvSpPr>
          <p:nvPr/>
        </p:nvSpPr>
        <p:spPr bwMode="auto">
          <a:xfrm>
            <a:off x="2268538" y="4076700"/>
            <a:ext cx="114300" cy="228600"/>
          </a:xfrm>
          <a:prstGeom prst="upArrow">
            <a:avLst>
              <a:gd name="adj1" fmla="val 50000"/>
              <a:gd name="adj2" fmla="val 50000"/>
            </a:avLst>
          </a:prstGeom>
          <a:solidFill>
            <a:srgbClr val="FFFFFF"/>
          </a:solidFill>
          <a:ln w="9525">
            <a:solidFill>
              <a:srgbClr val="000000"/>
            </a:solidFill>
            <a:miter lim="800000"/>
            <a:headEnd/>
            <a:tailEnd/>
          </a:ln>
        </p:spPr>
        <p:txBody>
          <a:bodyPr/>
          <a:lstStyle/>
          <a:p>
            <a:endParaRPr lang="ru-RU"/>
          </a:p>
        </p:txBody>
      </p:sp>
      <p:sp>
        <p:nvSpPr>
          <p:cNvPr id="15416" name="AutoShape 59"/>
          <p:cNvSpPr>
            <a:spLocks noChangeArrowheads="1"/>
          </p:cNvSpPr>
          <p:nvPr/>
        </p:nvSpPr>
        <p:spPr bwMode="auto">
          <a:xfrm>
            <a:off x="2268538" y="3860800"/>
            <a:ext cx="114300" cy="1143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ru-RU"/>
          </a:p>
        </p:txBody>
      </p:sp>
      <p:sp>
        <p:nvSpPr>
          <p:cNvPr id="15417" name="Line 60"/>
          <p:cNvSpPr>
            <a:spLocks noChangeShapeType="1"/>
          </p:cNvSpPr>
          <p:nvPr/>
        </p:nvSpPr>
        <p:spPr bwMode="auto">
          <a:xfrm flipH="1">
            <a:off x="5076825" y="3068638"/>
            <a:ext cx="863600" cy="288925"/>
          </a:xfrm>
          <a:prstGeom prst="line">
            <a:avLst/>
          </a:prstGeom>
          <a:noFill/>
          <a:ln w="9525">
            <a:solidFill>
              <a:schemeClr val="tx1"/>
            </a:solidFill>
            <a:round/>
            <a:headEnd/>
            <a:tailEnd type="triangle" w="med" len="med"/>
          </a:ln>
        </p:spPr>
        <p:txBody>
          <a:bodyPr/>
          <a:lstStyle/>
          <a:p>
            <a:endParaRPr lang="ru-RU"/>
          </a:p>
        </p:txBody>
      </p:sp>
      <p:sp>
        <p:nvSpPr>
          <p:cNvPr id="15418" name="Text Box 61"/>
          <p:cNvSpPr txBox="1">
            <a:spLocks noChangeArrowheads="1"/>
          </p:cNvSpPr>
          <p:nvPr/>
        </p:nvSpPr>
        <p:spPr bwMode="auto">
          <a:xfrm>
            <a:off x="971550" y="1844675"/>
            <a:ext cx="2520950" cy="581025"/>
          </a:xfrm>
          <a:prstGeom prst="rect">
            <a:avLst/>
          </a:prstGeom>
          <a:noFill/>
          <a:ln w="9525">
            <a:noFill/>
            <a:miter lim="800000"/>
            <a:headEnd/>
            <a:tailEnd/>
          </a:ln>
        </p:spPr>
        <p:txBody>
          <a:bodyPr>
            <a:spAutoFit/>
          </a:bodyPr>
          <a:lstStyle/>
          <a:p>
            <a:pPr>
              <a:spcBef>
                <a:spcPct val="50000"/>
              </a:spcBef>
            </a:pPr>
            <a:r>
              <a:rPr lang="en-US" sz="1600" b="1">
                <a:latin typeface="Arial" charset="0"/>
              </a:rPr>
              <a:t>The area of computing the geometric factor</a:t>
            </a:r>
            <a:endParaRPr lang="ru-RU" sz="1600" b="1">
              <a:latin typeface="Arial" charset="0"/>
            </a:endParaRPr>
          </a:p>
        </p:txBody>
      </p:sp>
      <p:sp>
        <p:nvSpPr>
          <p:cNvPr id="15419" name="Text Box 62"/>
          <p:cNvSpPr txBox="1">
            <a:spLocks noChangeArrowheads="1"/>
          </p:cNvSpPr>
          <p:nvPr/>
        </p:nvSpPr>
        <p:spPr bwMode="auto">
          <a:xfrm>
            <a:off x="250825" y="0"/>
            <a:ext cx="2736850" cy="457200"/>
          </a:xfrm>
          <a:prstGeom prst="rect">
            <a:avLst/>
          </a:prstGeom>
          <a:noFill/>
          <a:ln w="9525">
            <a:noFill/>
            <a:miter lim="800000"/>
            <a:headEnd/>
            <a:tailEnd/>
          </a:ln>
        </p:spPr>
        <p:txBody>
          <a:bodyPr>
            <a:spAutoFit/>
          </a:bodyPr>
          <a:lstStyle/>
          <a:p>
            <a:pPr>
              <a:spcBef>
                <a:spcPct val="50000"/>
              </a:spcBef>
            </a:pPr>
            <a:endParaRPr lang="ru-RU" sz="2400" b="1">
              <a:solidFill>
                <a:srgbClr val="990000"/>
              </a:solidFill>
              <a:latin typeface="Arial" charset="0"/>
            </a:endParaRPr>
          </a:p>
        </p:txBody>
      </p:sp>
      <p:sp>
        <p:nvSpPr>
          <p:cNvPr id="15420" name="Text Box 63"/>
          <p:cNvSpPr txBox="1">
            <a:spLocks noChangeArrowheads="1"/>
          </p:cNvSpPr>
          <p:nvPr/>
        </p:nvSpPr>
        <p:spPr bwMode="auto">
          <a:xfrm>
            <a:off x="250825" y="3429000"/>
            <a:ext cx="8642350" cy="749300"/>
          </a:xfrm>
          <a:prstGeom prst="rect">
            <a:avLst/>
          </a:prstGeom>
          <a:noFill/>
          <a:ln w="9525">
            <a:noFill/>
            <a:miter lim="800000"/>
            <a:headEnd/>
            <a:tailEnd/>
          </a:ln>
        </p:spPr>
        <p:txBody>
          <a:bodyPr>
            <a:spAutoFit/>
          </a:bodyPr>
          <a:lstStyle/>
          <a:p>
            <a:pPr algn="just"/>
            <a:r>
              <a:rPr lang="en-US" sz="1600" b="1">
                <a:solidFill>
                  <a:srgbClr val="CC3300"/>
                </a:solidFill>
                <a:latin typeface="Arial" charset="0"/>
              </a:rPr>
              <a:t>F–surface</a:t>
            </a:r>
            <a:r>
              <a:rPr lang="ru-RU" sz="1600" b="1">
                <a:solidFill>
                  <a:srgbClr val="CC3300"/>
                </a:solidFill>
                <a:latin typeface="Arial" charset="0"/>
              </a:rPr>
              <a:t> </a:t>
            </a:r>
            <a:r>
              <a:rPr lang="en-US" sz="1600" b="1">
                <a:solidFill>
                  <a:srgbClr val="CC3300"/>
                </a:solidFill>
                <a:latin typeface="Arial" charset="0"/>
              </a:rPr>
              <a:t>heat</a:t>
            </a:r>
            <a:r>
              <a:rPr lang="ru-RU" sz="1600" b="1">
                <a:solidFill>
                  <a:srgbClr val="CC3300"/>
                </a:solidFill>
                <a:latin typeface="Arial" charset="0"/>
              </a:rPr>
              <a:t> </a:t>
            </a:r>
            <a:r>
              <a:rPr lang="en-US" sz="1600" b="1">
                <a:solidFill>
                  <a:srgbClr val="CC3300"/>
                </a:solidFill>
                <a:latin typeface="Arial" charset="0"/>
              </a:rPr>
              <a:t>flow</a:t>
            </a:r>
            <a:r>
              <a:rPr lang="ru-RU" sz="1600" b="1" i="1">
                <a:solidFill>
                  <a:srgbClr val="CC3300"/>
                </a:solidFill>
                <a:latin typeface="Arial" charset="0"/>
              </a:rPr>
              <a:t> </a:t>
            </a:r>
            <a:r>
              <a:rPr lang="en-US" sz="1600" b="1" i="1">
                <a:solidFill>
                  <a:srgbClr val="CC3300"/>
                </a:solidFill>
                <a:latin typeface="Arial" charset="0"/>
              </a:rPr>
              <a:t>(mW/m2)–</a:t>
            </a:r>
            <a:r>
              <a:rPr lang="en-US" sz="1600" b="1">
                <a:solidFill>
                  <a:srgbClr val="CC3300"/>
                </a:solidFill>
                <a:latin typeface="Arial" charset="0"/>
              </a:rPr>
              <a:t>the</a:t>
            </a:r>
            <a:r>
              <a:rPr lang="en-US" sz="1600" b="1" i="1">
                <a:solidFill>
                  <a:srgbClr val="CC3300"/>
                </a:solidFill>
                <a:latin typeface="Arial" charset="0"/>
              </a:rPr>
              <a:t> </a:t>
            </a:r>
            <a:r>
              <a:rPr lang="en-US" sz="1600" b="1">
                <a:solidFill>
                  <a:srgbClr val="CC3300"/>
                </a:solidFill>
                <a:latin typeface="Arial" charset="0"/>
              </a:rPr>
              <a:t>effective surface radiation of the geostructure</a:t>
            </a:r>
          </a:p>
          <a:p>
            <a:pPr>
              <a:spcBef>
                <a:spcPct val="50000"/>
              </a:spcBef>
            </a:pPr>
            <a:endParaRPr lang="ru-RU" sz="1800">
              <a:latin typeface="Arial" charset="0"/>
            </a:endParaRPr>
          </a:p>
        </p:txBody>
      </p:sp>
      <p:sp>
        <p:nvSpPr>
          <p:cNvPr id="15421" name="Text Box 64"/>
          <p:cNvSpPr txBox="1">
            <a:spLocks noChangeArrowheads="1"/>
          </p:cNvSpPr>
          <p:nvPr/>
        </p:nvSpPr>
        <p:spPr bwMode="auto">
          <a:xfrm>
            <a:off x="395288" y="5734050"/>
            <a:ext cx="8497887" cy="1282700"/>
          </a:xfrm>
          <a:prstGeom prst="rect">
            <a:avLst/>
          </a:prstGeom>
          <a:noFill/>
          <a:ln w="9525">
            <a:noFill/>
            <a:miter lim="800000"/>
            <a:headEnd/>
            <a:tailEnd/>
          </a:ln>
        </p:spPr>
        <p:txBody>
          <a:bodyPr>
            <a:spAutoFit/>
          </a:bodyPr>
          <a:lstStyle/>
          <a:p>
            <a:pPr algn="ctr"/>
            <a:r>
              <a:rPr lang="ru-RU" sz="1800" b="1">
                <a:solidFill>
                  <a:srgbClr val="0000CC"/>
                </a:solidFill>
                <a:latin typeface="Arial" charset="0"/>
              </a:rPr>
              <a:t>               </a:t>
            </a:r>
            <a:r>
              <a:rPr lang="en-US" sz="1800" b="1">
                <a:solidFill>
                  <a:srgbClr val="0000CC"/>
                </a:solidFill>
                <a:latin typeface="Arial" charset="0"/>
              </a:rPr>
              <a:t>THE SCHEME OF THE ORIGIN OF THE SURFACE INFRARED</a:t>
            </a:r>
          </a:p>
          <a:p>
            <a:pPr algn="ctr"/>
            <a:r>
              <a:rPr lang="en-US" sz="1800" b="1">
                <a:solidFill>
                  <a:srgbClr val="0000CC"/>
                </a:solidFill>
                <a:latin typeface="Arial" charset="0"/>
              </a:rPr>
              <a:t>RADIATION OF THE LARGE REGIONAL FAULTS</a:t>
            </a:r>
            <a:endParaRPr lang="ru-RU" sz="1800" b="1">
              <a:solidFill>
                <a:srgbClr val="0000CC"/>
              </a:solidFill>
              <a:latin typeface="Arial" charset="0"/>
            </a:endParaRPr>
          </a:p>
          <a:p>
            <a:pPr algn="ctr"/>
            <a:r>
              <a:rPr lang="en-US" sz="1800" b="1">
                <a:latin typeface="Arial" charset="0"/>
              </a:rPr>
              <a:t>             </a:t>
            </a:r>
            <a:endParaRPr lang="ru-RU" sz="1800" b="1">
              <a:latin typeface="Arial" charset="0"/>
            </a:endParaRPr>
          </a:p>
          <a:p>
            <a:pPr>
              <a:spcBef>
                <a:spcPct val="50000"/>
              </a:spcBef>
            </a:pPr>
            <a:endParaRPr lang="ru-RU" sz="1600">
              <a:latin typeface="Arial" charset="0"/>
            </a:endParaRPr>
          </a:p>
        </p:txBody>
      </p:sp>
      <p:sp>
        <p:nvSpPr>
          <p:cNvPr id="15422" name="Text Box 65"/>
          <p:cNvSpPr txBox="1">
            <a:spLocks noChangeArrowheads="1"/>
          </p:cNvSpPr>
          <p:nvPr/>
        </p:nvSpPr>
        <p:spPr bwMode="auto">
          <a:xfrm>
            <a:off x="6732588" y="1341438"/>
            <a:ext cx="2232025" cy="1314450"/>
          </a:xfrm>
          <a:prstGeom prst="rect">
            <a:avLst/>
          </a:prstGeom>
          <a:noFill/>
          <a:ln w="9525">
            <a:noFill/>
            <a:miter lim="800000"/>
            <a:headEnd/>
            <a:tailEnd/>
          </a:ln>
        </p:spPr>
        <p:txBody>
          <a:bodyPr>
            <a:spAutoFit/>
          </a:bodyPr>
          <a:lstStyle/>
          <a:p>
            <a:r>
              <a:rPr lang="en-US" sz="1600" b="1">
                <a:latin typeface="Arial" charset="0"/>
              </a:rPr>
              <a:t>Brightness of the outgoing electro-magnetic radiation</a:t>
            </a:r>
            <a:endParaRPr lang="ru-RU" sz="1600" b="1">
              <a:latin typeface="Arial" charset="0"/>
            </a:endParaRPr>
          </a:p>
          <a:p>
            <a:r>
              <a:rPr lang="en-US" sz="1600" b="1">
                <a:latin typeface="Arial" charset="0"/>
              </a:rPr>
              <a:t>in the  IR band mea-sured by satellites</a:t>
            </a:r>
            <a:endParaRPr lang="ru-RU" sz="1600">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 name="Group 81"/>
          <p:cNvGraphicFramePr>
            <a:graphicFrameLocks noGrp="1"/>
          </p:cNvGraphicFramePr>
          <p:nvPr/>
        </p:nvGraphicFramePr>
        <p:xfrm>
          <a:off x="1331913" y="1773238"/>
          <a:ext cx="6437312" cy="3810000"/>
        </p:xfrm>
        <a:graphic>
          <a:graphicData uri="http://schemas.openxmlformats.org/drawingml/2006/table">
            <a:tbl>
              <a:tblPr/>
              <a:tblGrid>
                <a:gridCol w="2354262"/>
                <a:gridCol w="4083050"/>
              </a:tblGrid>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Type of regional deformation</a:t>
                      </a:r>
                      <a:endParaRPr kumimoji="0" lang="ru-RU" sz="2000" b="1" i="0" u="none" strike="noStrike" cap="none" normalizeH="0" baseline="0" smtClean="0">
                        <a:ln>
                          <a:noFill/>
                        </a:ln>
                        <a:solidFill>
                          <a:srgbClr val="66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rPr>
                        <a:t>Region</a:t>
                      </a:r>
                      <a:endParaRPr kumimoji="0" lang="ru-RU" sz="2000" b="1" i="0" u="none" strike="noStrike" cap="none" normalizeH="0" baseline="0" smtClean="0">
                        <a:ln>
                          <a:noFill/>
                        </a:ln>
                        <a:solidFill>
                          <a:srgbClr val="66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rPr>
                        <a:t>Tention, rifting</a:t>
                      </a:r>
                      <a:endParaRPr kumimoji="0" lang="ru-RU" sz="2000" b="1" i="0" u="none" strike="noStrike" cap="none" normalizeH="0" baseline="0" smtClean="0">
                        <a:ln>
                          <a:noFill/>
                        </a:ln>
                        <a:solidFill>
                          <a:srgbClr val="66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Baikal rift zont (BRZ)</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 </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Rhine</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 </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graben</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 </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“Afar</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 </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triangle” + Eastern </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 African rift</a:t>
                      </a:r>
                      <a:endParaRPr kumimoji="0" lang="ru-RU" sz="2000" b="1" i="0" u="none" strike="noStrike" cap="none" normalizeH="0" baseline="0" smtClean="0">
                        <a:ln>
                          <a:noFill/>
                        </a:ln>
                        <a:solidFill>
                          <a:srgbClr val="66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rPr>
                        <a:t>Displacement</a:t>
                      </a:r>
                      <a:endParaRPr kumimoji="0" lang="ru-RU" sz="2000" b="1" i="0" u="none" strike="noStrike" cap="none" normalizeH="0" baseline="0" smtClean="0">
                        <a:ln>
                          <a:noFill/>
                        </a:ln>
                        <a:solidFill>
                          <a:srgbClr val="66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San – Andreas transform fault system</a:t>
                      </a:r>
                      <a:endParaRPr kumimoji="0" lang="ru-RU" sz="2000" b="1" i="0" u="none" strike="noStrike" cap="none" normalizeH="0" baseline="0" smtClean="0">
                        <a:ln>
                          <a:noFill/>
                        </a:ln>
                        <a:solidFill>
                          <a:srgbClr val="66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rPr>
                        <a:t>Collision</a:t>
                      </a:r>
                      <a:endParaRPr kumimoji="0" lang="ru-RU" sz="2000" b="1" i="0" u="none" strike="noStrike" cap="none" normalizeH="0" baseline="0" smtClean="0">
                        <a:ln>
                          <a:noFill/>
                        </a:ln>
                        <a:solidFill>
                          <a:srgbClr val="66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Himalayas</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 </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Western- Copetdag structural arc </a:t>
                      </a:r>
                      <a:endParaRPr kumimoji="0" lang="ru-RU" sz="2000" b="1" i="0" u="none" strike="noStrike" cap="none" normalizeH="0" baseline="0" smtClean="0">
                        <a:ln>
                          <a:noFill/>
                        </a:ln>
                        <a:solidFill>
                          <a:srgbClr val="66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Block compression</a:t>
                      </a:r>
                      <a:r>
                        <a:rPr kumimoji="0" lang="ru-RU" sz="2000" b="1" i="0" u="none" strike="noStrike" cap="none" normalizeH="0" baseline="0" smtClean="0">
                          <a:ln>
                            <a:noFill/>
                          </a:ln>
                          <a:solidFill>
                            <a:srgbClr val="660066"/>
                          </a:solidFill>
                          <a:effectLst/>
                          <a:latin typeface="Times New Roman" pitchFamily="18" charset="0"/>
                          <a:cs typeface="Times New Roman" pitchFamily="18" charset="0"/>
                        </a:rPr>
                        <a:t>, </a:t>
                      </a: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ramp situation</a:t>
                      </a:r>
                      <a:endParaRPr kumimoji="0" lang="ru-RU" sz="2000" b="1" i="0" u="none" strike="noStrike" cap="none" normalizeH="0" baseline="0" smtClean="0">
                        <a:ln>
                          <a:noFill/>
                        </a:ln>
                        <a:solidFill>
                          <a:srgbClr val="66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66"/>
                          </a:solidFill>
                          <a:effectLst/>
                          <a:latin typeface="Times New Roman" pitchFamily="18" charset="0"/>
                          <a:cs typeface="Times New Roman" pitchFamily="18" charset="0"/>
                        </a:rPr>
                        <a:t>Tarim basin and its folded frame</a:t>
                      </a:r>
                      <a:endParaRPr kumimoji="0" lang="ru-RU" sz="2000" b="1" i="0" u="none" strike="noStrike" cap="none" normalizeH="0" baseline="0" smtClean="0">
                        <a:ln>
                          <a:noFill/>
                        </a:ln>
                        <a:solidFill>
                          <a:srgbClr val="66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05" name="Text Box 67"/>
          <p:cNvSpPr txBox="1">
            <a:spLocks noChangeArrowheads="1"/>
          </p:cNvSpPr>
          <p:nvPr/>
        </p:nvSpPr>
        <p:spPr bwMode="auto">
          <a:xfrm>
            <a:off x="395288" y="692150"/>
            <a:ext cx="8280400" cy="822325"/>
          </a:xfrm>
          <a:prstGeom prst="rect">
            <a:avLst/>
          </a:prstGeom>
          <a:noFill/>
          <a:ln w="9525">
            <a:noFill/>
            <a:miter lim="800000"/>
            <a:headEnd/>
            <a:tailEnd/>
          </a:ln>
        </p:spPr>
        <p:txBody>
          <a:bodyPr>
            <a:spAutoFit/>
          </a:bodyPr>
          <a:lstStyle/>
          <a:p>
            <a:pPr>
              <a:spcBef>
                <a:spcPct val="50000"/>
              </a:spcBef>
            </a:pPr>
            <a:r>
              <a:rPr lang="en-US" sz="2400" b="1">
                <a:solidFill>
                  <a:srgbClr val="660066"/>
                </a:solidFill>
              </a:rPr>
              <a:t>Geodynamical situations of manifestation of outgoing surface</a:t>
            </a:r>
            <a:r>
              <a:rPr lang="ru-RU" sz="2400" b="1">
                <a:solidFill>
                  <a:srgbClr val="660066"/>
                </a:solidFill>
              </a:rPr>
              <a:t> </a:t>
            </a:r>
            <a:r>
              <a:rPr lang="en-US" sz="2400" b="1">
                <a:solidFill>
                  <a:srgbClr val="660066"/>
                </a:solidFill>
              </a:rPr>
              <a:t>IR radiation flow</a:t>
            </a:r>
            <a:r>
              <a:rPr lang="ru-RU" sz="2400" b="1">
                <a:solidFill>
                  <a:srgbClr val="660066"/>
                </a:solidFill>
              </a:rPr>
              <a:t> </a:t>
            </a:r>
            <a:r>
              <a:rPr lang="en-US" sz="2400" b="1">
                <a:solidFill>
                  <a:srgbClr val="660066"/>
                </a:solidFill>
              </a:rPr>
              <a:t>of large seismoactive regional fault</a:t>
            </a:r>
            <a:endParaRPr lang="ru-RU" sz="2400" b="1">
              <a:solidFill>
                <a:srgbClr val="660066"/>
              </a:solidFill>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a:srcRect/>
          <a:stretch>
            <a:fillRect/>
          </a:stretch>
        </p:blipFill>
        <p:spPr bwMode="auto">
          <a:xfrm>
            <a:off x="179388" y="0"/>
            <a:ext cx="6192837" cy="4606925"/>
          </a:xfrm>
          <a:prstGeom prst="rect">
            <a:avLst/>
          </a:prstGeom>
          <a:noFill/>
          <a:ln w="9525">
            <a:noFill/>
            <a:miter lim="800000"/>
            <a:headEnd/>
            <a:tailEnd/>
          </a:ln>
        </p:spPr>
      </p:pic>
      <p:sp>
        <p:nvSpPr>
          <p:cNvPr id="32770" name="Text Box 5"/>
          <p:cNvSpPr txBox="1">
            <a:spLocks noChangeArrowheads="1"/>
          </p:cNvSpPr>
          <p:nvPr/>
        </p:nvSpPr>
        <p:spPr bwMode="auto">
          <a:xfrm>
            <a:off x="539750" y="333375"/>
            <a:ext cx="3527425" cy="1314450"/>
          </a:xfrm>
          <a:prstGeom prst="rect">
            <a:avLst/>
          </a:prstGeom>
          <a:noFill/>
          <a:ln w="9525">
            <a:noFill/>
            <a:miter lim="800000"/>
            <a:headEnd/>
            <a:tailEnd/>
          </a:ln>
        </p:spPr>
        <p:txBody>
          <a:bodyPr>
            <a:spAutoFit/>
          </a:bodyPr>
          <a:lstStyle/>
          <a:p>
            <a:pPr>
              <a:spcBef>
                <a:spcPct val="50000"/>
              </a:spcBef>
            </a:pPr>
            <a:r>
              <a:rPr lang="en-US" sz="1600">
                <a:solidFill>
                  <a:schemeClr val="bg1"/>
                </a:solidFill>
                <a:latin typeface="Arial" charset="0"/>
              </a:rPr>
              <a:t>Distribution of outgoing surface IR radiation in the BRZ. 1 – 5 the largest rft depressions: 1- Baikal, 2- Hovsgol, 3 - Tunka, 4 – Barguzin, 5 – Upper Angara, 6 - Darkhat</a:t>
            </a:r>
            <a:endParaRPr lang="ru-RU" sz="1600">
              <a:solidFill>
                <a:schemeClr val="bg1"/>
              </a:solidFill>
              <a:latin typeface="Arial" charset="0"/>
            </a:endParaRPr>
          </a:p>
        </p:txBody>
      </p:sp>
      <p:sp>
        <p:nvSpPr>
          <p:cNvPr id="32771" name="Text Box 6"/>
          <p:cNvSpPr txBox="1">
            <a:spLocks noChangeArrowheads="1"/>
          </p:cNvSpPr>
          <p:nvPr/>
        </p:nvSpPr>
        <p:spPr bwMode="auto">
          <a:xfrm>
            <a:off x="468313" y="4581525"/>
            <a:ext cx="5688012" cy="366713"/>
          </a:xfrm>
          <a:prstGeom prst="rect">
            <a:avLst/>
          </a:prstGeom>
          <a:noFill/>
          <a:ln w="9525">
            <a:noFill/>
            <a:miter lim="800000"/>
            <a:headEnd/>
            <a:tailEnd/>
          </a:ln>
        </p:spPr>
        <p:txBody>
          <a:bodyPr>
            <a:spAutoFit/>
          </a:bodyPr>
          <a:lstStyle/>
          <a:p>
            <a:pPr>
              <a:spcBef>
                <a:spcPct val="50000"/>
              </a:spcBef>
            </a:pPr>
            <a:endParaRPr lang="ru-RU" sz="1800">
              <a:latin typeface="Arial" charset="0"/>
            </a:endParaRPr>
          </a:p>
        </p:txBody>
      </p:sp>
      <p:pic>
        <p:nvPicPr>
          <p:cNvPr id="32772" name="Picture 7"/>
          <p:cNvPicPr>
            <a:picLocks noChangeAspect="1" noChangeArrowheads="1"/>
          </p:cNvPicPr>
          <p:nvPr/>
        </p:nvPicPr>
        <p:blipFill>
          <a:blip r:embed="rId3"/>
          <a:srcRect/>
          <a:stretch>
            <a:fillRect/>
          </a:stretch>
        </p:blipFill>
        <p:spPr bwMode="auto">
          <a:xfrm>
            <a:off x="323850" y="4508500"/>
            <a:ext cx="6057900" cy="2016125"/>
          </a:xfrm>
          <a:prstGeom prst="rect">
            <a:avLst/>
          </a:prstGeom>
          <a:noFill/>
          <a:ln w="9525">
            <a:noFill/>
            <a:miter lim="800000"/>
            <a:headEnd/>
            <a:tailEnd/>
          </a:ln>
        </p:spPr>
      </p:pic>
      <p:pic>
        <p:nvPicPr>
          <p:cNvPr id="32773" name="Picture 8"/>
          <p:cNvPicPr>
            <a:picLocks noChangeAspect="1" noChangeArrowheads="1"/>
          </p:cNvPicPr>
          <p:nvPr/>
        </p:nvPicPr>
        <p:blipFill>
          <a:blip r:embed="rId4"/>
          <a:srcRect/>
          <a:stretch>
            <a:fillRect/>
          </a:stretch>
        </p:blipFill>
        <p:spPr bwMode="auto">
          <a:xfrm>
            <a:off x="6300788" y="260350"/>
            <a:ext cx="2678112" cy="4105275"/>
          </a:xfrm>
          <a:prstGeom prst="rect">
            <a:avLst/>
          </a:prstGeom>
          <a:noFill/>
          <a:ln w="9525">
            <a:noFill/>
            <a:miter lim="800000"/>
            <a:headEnd/>
            <a:tailEnd/>
          </a:ln>
        </p:spPr>
      </p:pic>
      <p:sp>
        <p:nvSpPr>
          <p:cNvPr id="32774" name="Text Box 9"/>
          <p:cNvSpPr txBox="1">
            <a:spLocks noChangeArrowheads="1"/>
          </p:cNvSpPr>
          <p:nvPr/>
        </p:nvSpPr>
        <p:spPr bwMode="auto">
          <a:xfrm>
            <a:off x="6443663" y="4365625"/>
            <a:ext cx="2700337" cy="2101850"/>
          </a:xfrm>
          <a:prstGeom prst="rect">
            <a:avLst/>
          </a:prstGeom>
          <a:noFill/>
          <a:ln w="9525">
            <a:noFill/>
            <a:miter lim="800000"/>
            <a:headEnd/>
            <a:tailEnd/>
          </a:ln>
        </p:spPr>
        <p:txBody>
          <a:bodyPr>
            <a:spAutoFit/>
          </a:bodyPr>
          <a:lstStyle/>
          <a:p>
            <a:pPr>
              <a:spcBef>
                <a:spcPct val="50000"/>
              </a:spcBef>
            </a:pPr>
            <a:r>
              <a:rPr lang="en-US" sz="2400" b="1">
                <a:solidFill>
                  <a:schemeClr val="accent2"/>
                </a:solidFill>
              </a:rPr>
              <a:t>Rift situation</a:t>
            </a:r>
            <a:r>
              <a:rPr lang="en-US" sz="1800" b="1"/>
              <a:t>. </a:t>
            </a:r>
            <a:r>
              <a:rPr lang="en-US" sz="2000" b="1">
                <a:solidFill>
                  <a:srgbClr val="800000"/>
                </a:solidFill>
              </a:rPr>
              <a:t>Outgoing surface  IR flow large tectonic depressions BRZ. </a:t>
            </a:r>
            <a:r>
              <a:rPr lang="en-US" sz="2400" b="1">
                <a:solidFill>
                  <a:srgbClr val="800000"/>
                </a:solidFill>
              </a:rPr>
              <a:t>A.</a:t>
            </a:r>
            <a:r>
              <a:rPr lang="en-US" sz="2000" b="1">
                <a:solidFill>
                  <a:srgbClr val="800000"/>
                </a:solidFill>
              </a:rPr>
              <a:t> Tunka depression. </a:t>
            </a:r>
            <a:r>
              <a:rPr lang="en-US" sz="2400" b="1">
                <a:solidFill>
                  <a:srgbClr val="800000"/>
                </a:solidFill>
              </a:rPr>
              <a:t>B.</a:t>
            </a:r>
            <a:r>
              <a:rPr lang="en-US" sz="2000" b="1">
                <a:solidFill>
                  <a:srgbClr val="800000"/>
                </a:solidFill>
              </a:rPr>
              <a:t> Bargoozin depression</a:t>
            </a:r>
            <a:r>
              <a:rPr lang="en-US" sz="2000" b="1"/>
              <a:t> </a:t>
            </a:r>
            <a:endParaRPr lang="ru-RU" sz="2000" b="1"/>
          </a:p>
        </p:txBody>
      </p:sp>
      <p:sp>
        <p:nvSpPr>
          <p:cNvPr id="32775" name="Text Box 10"/>
          <p:cNvSpPr txBox="1">
            <a:spLocks noChangeArrowheads="1"/>
          </p:cNvSpPr>
          <p:nvPr/>
        </p:nvSpPr>
        <p:spPr bwMode="auto">
          <a:xfrm>
            <a:off x="735013" y="4794250"/>
            <a:ext cx="368300" cy="396875"/>
          </a:xfrm>
          <a:prstGeom prst="rect">
            <a:avLst/>
          </a:prstGeom>
          <a:noFill/>
          <a:ln w="9525">
            <a:noFill/>
            <a:miter lim="800000"/>
            <a:headEnd/>
            <a:tailEnd/>
          </a:ln>
        </p:spPr>
        <p:txBody>
          <a:bodyPr wrap="none">
            <a:spAutoFit/>
          </a:bodyPr>
          <a:lstStyle/>
          <a:p>
            <a:r>
              <a:rPr lang="en-US" sz="2000" b="1"/>
              <a:t>A</a:t>
            </a:r>
            <a:endParaRPr lang="ru-RU" sz="2000" b="1"/>
          </a:p>
        </p:txBody>
      </p:sp>
      <p:sp>
        <p:nvSpPr>
          <p:cNvPr id="32776" name="Text Box 11"/>
          <p:cNvSpPr txBox="1">
            <a:spLocks noChangeArrowheads="1"/>
          </p:cNvSpPr>
          <p:nvPr/>
        </p:nvSpPr>
        <p:spPr bwMode="auto">
          <a:xfrm>
            <a:off x="8316913" y="3644900"/>
            <a:ext cx="431800" cy="396875"/>
          </a:xfrm>
          <a:prstGeom prst="rect">
            <a:avLst/>
          </a:prstGeom>
          <a:noFill/>
          <a:ln w="9525">
            <a:noFill/>
            <a:miter lim="800000"/>
            <a:headEnd/>
            <a:tailEnd/>
          </a:ln>
        </p:spPr>
        <p:txBody>
          <a:bodyPr>
            <a:spAutoFit/>
          </a:bodyPr>
          <a:lstStyle/>
          <a:p>
            <a:pPr>
              <a:spcBef>
                <a:spcPct val="50000"/>
              </a:spcBef>
            </a:pPr>
            <a:r>
              <a:rPr lang="en-US" sz="2000" b="1"/>
              <a:t>B</a:t>
            </a:r>
            <a:endParaRPr lang="ru-RU" sz="20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ALLizo"/>
          <p:cNvPicPr>
            <a:picLocks noChangeAspect="1" noChangeArrowheads="1"/>
          </p:cNvPicPr>
          <p:nvPr/>
        </p:nvPicPr>
        <p:blipFill>
          <a:blip r:embed="rId2"/>
          <a:srcRect/>
          <a:stretch>
            <a:fillRect/>
          </a:stretch>
        </p:blipFill>
        <p:spPr bwMode="auto">
          <a:xfrm>
            <a:off x="395288" y="692150"/>
            <a:ext cx="5400675" cy="5229225"/>
          </a:xfrm>
          <a:prstGeom prst="rect">
            <a:avLst/>
          </a:prstGeom>
          <a:noFill/>
          <a:ln w="9525">
            <a:noFill/>
            <a:miter lim="800000"/>
            <a:headEnd/>
            <a:tailEnd/>
          </a:ln>
        </p:spPr>
      </p:pic>
      <p:pic>
        <p:nvPicPr>
          <p:cNvPr id="18434" name="Picture 8"/>
          <p:cNvPicPr>
            <a:picLocks noChangeAspect="1" noChangeArrowheads="1"/>
          </p:cNvPicPr>
          <p:nvPr/>
        </p:nvPicPr>
        <p:blipFill>
          <a:blip r:embed="rId3"/>
          <a:srcRect/>
          <a:stretch>
            <a:fillRect/>
          </a:stretch>
        </p:blipFill>
        <p:spPr bwMode="auto">
          <a:xfrm>
            <a:off x="6011863" y="333375"/>
            <a:ext cx="2867025" cy="1871663"/>
          </a:xfrm>
          <a:prstGeom prst="rect">
            <a:avLst/>
          </a:prstGeom>
          <a:noFill/>
          <a:ln w="9525">
            <a:noFill/>
            <a:miter lim="800000"/>
            <a:headEnd/>
            <a:tailEnd/>
          </a:ln>
        </p:spPr>
      </p:pic>
      <p:pic>
        <p:nvPicPr>
          <p:cNvPr id="18435" name="Picture 9"/>
          <p:cNvPicPr>
            <a:picLocks noChangeAspect="1" noChangeArrowheads="1"/>
          </p:cNvPicPr>
          <p:nvPr/>
        </p:nvPicPr>
        <p:blipFill>
          <a:blip r:embed="rId4"/>
          <a:srcRect/>
          <a:stretch>
            <a:fillRect/>
          </a:stretch>
        </p:blipFill>
        <p:spPr bwMode="auto">
          <a:xfrm>
            <a:off x="6084888" y="2205038"/>
            <a:ext cx="2884487" cy="1944687"/>
          </a:xfrm>
          <a:prstGeom prst="rect">
            <a:avLst/>
          </a:prstGeom>
          <a:noFill/>
          <a:ln w="9525">
            <a:noFill/>
            <a:miter lim="800000"/>
            <a:headEnd/>
            <a:tailEnd/>
          </a:ln>
        </p:spPr>
      </p:pic>
      <p:pic>
        <p:nvPicPr>
          <p:cNvPr id="18436" name="Picture 10"/>
          <p:cNvPicPr>
            <a:picLocks noChangeAspect="1" noChangeArrowheads="1"/>
          </p:cNvPicPr>
          <p:nvPr/>
        </p:nvPicPr>
        <p:blipFill>
          <a:blip r:embed="rId5"/>
          <a:srcRect/>
          <a:stretch>
            <a:fillRect/>
          </a:stretch>
        </p:blipFill>
        <p:spPr bwMode="auto">
          <a:xfrm>
            <a:off x="5940425" y="4292600"/>
            <a:ext cx="3000375" cy="1844675"/>
          </a:xfrm>
          <a:prstGeom prst="rect">
            <a:avLst/>
          </a:prstGeom>
          <a:noFill/>
          <a:ln w="9525">
            <a:noFill/>
            <a:miter lim="800000"/>
            <a:headEnd/>
            <a:tailEnd/>
          </a:ln>
        </p:spPr>
      </p:pic>
      <p:sp>
        <p:nvSpPr>
          <p:cNvPr id="18437" name="Text Box 11"/>
          <p:cNvSpPr txBox="1">
            <a:spLocks noChangeArrowheads="1"/>
          </p:cNvSpPr>
          <p:nvPr/>
        </p:nvSpPr>
        <p:spPr bwMode="auto">
          <a:xfrm>
            <a:off x="4716463" y="1773238"/>
            <a:ext cx="1584325" cy="336550"/>
          </a:xfrm>
          <a:prstGeom prst="rect">
            <a:avLst/>
          </a:prstGeom>
          <a:solidFill>
            <a:schemeClr val="bg1"/>
          </a:solidFill>
          <a:ln w="9525">
            <a:noFill/>
            <a:miter lim="800000"/>
            <a:headEnd/>
            <a:tailEnd/>
          </a:ln>
        </p:spPr>
        <p:txBody>
          <a:bodyPr>
            <a:spAutoFit/>
          </a:bodyPr>
          <a:lstStyle/>
          <a:p>
            <a:pPr>
              <a:spcBef>
                <a:spcPct val="50000"/>
              </a:spcBef>
            </a:pPr>
            <a:r>
              <a:rPr lang="en-US" sz="1600" b="1">
                <a:solidFill>
                  <a:srgbClr val="800000"/>
                </a:solidFill>
              </a:rPr>
              <a:t>Upper Angara</a:t>
            </a:r>
            <a:endParaRPr lang="ru-RU" sz="1600" b="1">
              <a:solidFill>
                <a:srgbClr val="800000"/>
              </a:solidFill>
            </a:endParaRPr>
          </a:p>
        </p:txBody>
      </p:sp>
      <p:sp>
        <p:nvSpPr>
          <p:cNvPr id="18438" name="Text Box 12"/>
          <p:cNvSpPr txBox="1">
            <a:spLocks noChangeArrowheads="1"/>
          </p:cNvSpPr>
          <p:nvPr/>
        </p:nvSpPr>
        <p:spPr bwMode="auto">
          <a:xfrm>
            <a:off x="4787900" y="3716338"/>
            <a:ext cx="1150938" cy="336550"/>
          </a:xfrm>
          <a:prstGeom prst="rect">
            <a:avLst/>
          </a:prstGeom>
          <a:solidFill>
            <a:schemeClr val="bg1"/>
          </a:solidFill>
          <a:ln w="9525">
            <a:noFill/>
            <a:miter lim="800000"/>
            <a:headEnd/>
            <a:tailEnd/>
          </a:ln>
        </p:spPr>
        <p:txBody>
          <a:bodyPr>
            <a:spAutoFit/>
          </a:bodyPr>
          <a:lstStyle/>
          <a:p>
            <a:pPr>
              <a:spcBef>
                <a:spcPct val="50000"/>
              </a:spcBef>
            </a:pPr>
            <a:r>
              <a:rPr lang="en-US" sz="1600">
                <a:solidFill>
                  <a:srgbClr val="000000"/>
                </a:solidFill>
              </a:rPr>
              <a:t>    </a:t>
            </a:r>
            <a:r>
              <a:rPr lang="en-US" sz="1600" b="1">
                <a:solidFill>
                  <a:srgbClr val="800000"/>
                </a:solidFill>
              </a:rPr>
              <a:t>Tunka</a:t>
            </a:r>
            <a:endParaRPr lang="ru-RU" sz="1600" b="1">
              <a:solidFill>
                <a:srgbClr val="800000"/>
              </a:solidFill>
            </a:endParaRPr>
          </a:p>
        </p:txBody>
      </p:sp>
      <p:sp>
        <p:nvSpPr>
          <p:cNvPr id="18439" name="Text Box 13"/>
          <p:cNvSpPr txBox="1">
            <a:spLocks noChangeArrowheads="1"/>
          </p:cNvSpPr>
          <p:nvPr/>
        </p:nvSpPr>
        <p:spPr bwMode="auto">
          <a:xfrm>
            <a:off x="4787900" y="5516563"/>
            <a:ext cx="1079500" cy="703262"/>
          </a:xfrm>
          <a:prstGeom prst="rect">
            <a:avLst/>
          </a:prstGeom>
          <a:solidFill>
            <a:schemeClr val="bg1"/>
          </a:solidFill>
          <a:ln w="9525">
            <a:noFill/>
            <a:miter lim="800000"/>
            <a:headEnd/>
            <a:tailEnd/>
          </a:ln>
        </p:spPr>
        <p:txBody>
          <a:bodyPr>
            <a:spAutoFit/>
          </a:bodyPr>
          <a:lstStyle/>
          <a:p>
            <a:pPr>
              <a:spcBef>
                <a:spcPct val="50000"/>
              </a:spcBef>
            </a:pPr>
            <a:r>
              <a:rPr lang="en-US" sz="1600" b="1">
                <a:solidFill>
                  <a:srgbClr val="800000"/>
                </a:solidFill>
              </a:rPr>
              <a:t>Bargoozin</a:t>
            </a:r>
            <a:endParaRPr lang="ru-RU" sz="1600" b="1">
              <a:solidFill>
                <a:srgbClr val="800000"/>
              </a:solidFill>
            </a:endParaRPr>
          </a:p>
          <a:p>
            <a:pPr>
              <a:spcBef>
                <a:spcPct val="50000"/>
              </a:spcBef>
            </a:pPr>
            <a:endParaRPr lang="ru-RU" sz="1600" b="1">
              <a:solidFill>
                <a:srgbClr val="800000"/>
              </a:solidFill>
            </a:endParaRPr>
          </a:p>
        </p:txBody>
      </p:sp>
      <p:sp>
        <p:nvSpPr>
          <p:cNvPr id="18440" name="Text Box 14"/>
          <p:cNvSpPr txBox="1">
            <a:spLocks noChangeArrowheads="1"/>
          </p:cNvSpPr>
          <p:nvPr/>
        </p:nvSpPr>
        <p:spPr bwMode="auto">
          <a:xfrm>
            <a:off x="684213" y="0"/>
            <a:ext cx="5060950" cy="641350"/>
          </a:xfrm>
          <a:prstGeom prst="rect">
            <a:avLst/>
          </a:prstGeom>
          <a:noFill/>
          <a:ln w="9525">
            <a:noFill/>
            <a:miter lim="800000"/>
            <a:headEnd/>
            <a:tailEnd/>
          </a:ln>
        </p:spPr>
        <p:txBody>
          <a:bodyPr>
            <a:spAutoFit/>
          </a:bodyPr>
          <a:lstStyle/>
          <a:p>
            <a:r>
              <a:rPr lang="en-US" sz="1800" b="1">
                <a:solidFill>
                  <a:srgbClr val="800000"/>
                </a:solidFill>
              </a:rPr>
              <a:t>The temporal maps of regional permeability along large faults BRZ for 1976 – 1994 years</a:t>
            </a:r>
            <a:r>
              <a:rPr lang="en-US" sz="1600">
                <a:solidFill>
                  <a:srgbClr val="800000"/>
                </a:solidFill>
              </a:rPr>
              <a:t> </a:t>
            </a:r>
            <a:endParaRPr lang="ru-RU" sz="1600">
              <a:solidFill>
                <a:srgbClr val="800000"/>
              </a:solidFill>
            </a:endParaRPr>
          </a:p>
        </p:txBody>
      </p:sp>
      <p:sp>
        <p:nvSpPr>
          <p:cNvPr id="18441" name="Text Box 15"/>
          <p:cNvSpPr txBox="1">
            <a:spLocks noChangeArrowheads="1"/>
          </p:cNvSpPr>
          <p:nvPr/>
        </p:nvSpPr>
        <p:spPr bwMode="auto">
          <a:xfrm>
            <a:off x="6516688" y="1412875"/>
            <a:ext cx="1150937" cy="366713"/>
          </a:xfrm>
          <a:prstGeom prst="rect">
            <a:avLst/>
          </a:prstGeom>
          <a:noFill/>
          <a:ln w="9525">
            <a:noFill/>
            <a:miter lim="800000"/>
            <a:headEnd/>
            <a:tailEnd/>
          </a:ln>
        </p:spPr>
        <p:txBody>
          <a:bodyPr>
            <a:spAutoFit/>
          </a:bodyPr>
          <a:lstStyle/>
          <a:p>
            <a:pPr>
              <a:spcBef>
                <a:spcPct val="50000"/>
              </a:spcBef>
            </a:pPr>
            <a:endParaRPr lang="ru-RU" sz="1800" u="sng"/>
          </a:p>
        </p:txBody>
      </p:sp>
      <p:sp>
        <p:nvSpPr>
          <p:cNvPr id="18442" name="Text Box 16"/>
          <p:cNvSpPr txBox="1">
            <a:spLocks noChangeArrowheads="1"/>
          </p:cNvSpPr>
          <p:nvPr/>
        </p:nvSpPr>
        <p:spPr bwMode="auto">
          <a:xfrm>
            <a:off x="7216775" y="1290638"/>
            <a:ext cx="349250" cy="366712"/>
          </a:xfrm>
          <a:prstGeom prst="rect">
            <a:avLst/>
          </a:prstGeom>
          <a:noFill/>
          <a:ln w="9525">
            <a:noFill/>
            <a:miter lim="800000"/>
            <a:headEnd/>
            <a:tailEnd/>
          </a:ln>
        </p:spPr>
        <p:txBody>
          <a:bodyPr wrap="none">
            <a:spAutoFit/>
          </a:bodyPr>
          <a:lstStyle/>
          <a:p>
            <a:r>
              <a:rPr lang="en-US" sz="1800" b="1">
                <a:solidFill>
                  <a:srgbClr val="800000"/>
                </a:solidFill>
              </a:rPr>
              <a:t>A</a:t>
            </a:r>
            <a:endParaRPr lang="ru-RU" sz="1800" b="1">
              <a:solidFill>
                <a:srgbClr val="800000"/>
              </a:solidFill>
            </a:endParaRPr>
          </a:p>
        </p:txBody>
      </p:sp>
      <p:sp>
        <p:nvSpPr>
          <p:cNvPr id="18443" name="Text Box 18"/>
          <p:cNvSpPr txBox="1">
            <a:spLocks noChangeArrowheads="1"/>
          </p:cNvSpPr>
          <p:nvPr/>
        </p:nvSpPr>
        <p:spPr bwMode="auto">
          <a:xfrm>
            <a:off x="7524750" y="2924175"/>
            <a:ext cx="336550" cy="366713"/>
          </a:xfrm>
          <a:prstGeom prst="rect">
            <a:avLst/>
          </a:prstGeom>
          <a:solidFill>
            <a:schemeClr val="bg1"/>
          </a:solidFill>
          <a:ln w="9525">
            <a:noFill/>
            <a:miter lim="800000"/>
            <a:headEnd/>
            <a:tailEnd/>
          </a:ln>
        </p:spPr>
        <p:txBody>
          <a:bodyPr wrap="none">
            <a:spAutoFit/>
          </a:bodyPr>
          <a:lstStyle/>
          <a:p>
            <a:r>
              <a:rPr lang="en-US" sz="1800" b="1">
                <a:solidFill>
                  <a:srgbClr val="800000"/>
                </a:solidFill>
              </a:rPr>
              <a:t>B</a:t>
            </a:r>
            <a:endParaRPr lang="ru-RU" sz="1800" b="1">
              <a:solidFill>
                <a:srgbClr val="800000"/>
              </a:solidFill>
            </a:endParaRPr>
          </a:p>
        </p:txBody>
      </p:sp>
      <p:sp>
        <p:nvSpPr>
          <p:cNvPr id="18444" name="Text Box 19"/>
          <p:cNvSpPr txBox="1">
            <a:spLocks noChangeArrowheads="1"/>
          </p:cNvSpPr>
          <p:nvPr/>
        </p:nvSpPr>
        <p:spPr bwMode="auto">
          <a:xfrm>
            <a:off x="7323138" y="4498975"/>
            <a:ext cx="344487" cy="366713"/>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C</a:t>
            </a:r>
            <a:endParaRPr lang="ru-RU" sz="1800" b="1">
              <a:solidFill>
                <a:srgbClr val="800000"/>
              </a:solidFill>
            </a:endParaRPr>
          </a:p>
        </p:txBody>
      </p:sp>
      <p:sp>
        <p:nvSpPr>
          <p:cNvPr id="18445" name="Text Box 20"/>
          <p:cNvSpPr txBox="1">
            <a:spLocks noChangeArrowheads="1"/>
          </p:cNvSpPr>
          <p:nvPr/>
        </p:nvSpPr>
        <p:spPr bwMode="auto">
          <a:xfrm>
            <a:off x="3995738" y="6237288"/>
            <a:ext cx="4968875" cy="581025"/>
          </a:xfrm>
          <a:prstGeom prst="rect">
            <a:avLst/>
          </a:prstGeom>
          <a:noFill/>
          <a:ln w="9525">
            <a:noFill/>
            <a:miter lim="800000"/>
            <a:headEnd/>
            <a:tailEnd/>
          </a:ln>
        </p:spPr>
        <p:txBody>
          <a:bodyPr>
            <a:spAutoFit/>
          </a:bodyPr>
          <a:lstStyle/>
          <a:p>
            <a:pPr>
              <a:spcBef>
                <a:spcPct val="50000"/>
              </a:spcBef>
            </a:pPr>
            <a:r>
              <a:rPr lang="en-US" sz="1600" b="1">
                <a:solidFill>
                  <a:srgbClr val="800000"/>
                </a:solidFill>
              </a:rPr>
              <a:t>The low length wave of geometric component of plots  of outgoing surface IR flows of BRZ’largest faults</a:t>
            </a:r>
            <a:endParaRPr lang="ru-RU" sz="1600" b="1">
              <a:solidFill>
                <a:srgbClr val="800000"/>
              </a:solidFill>
            </a:endParaRPr>
          </a:p>
        </p:txBody>
      </p:sp>
      <p:sp>
        <p:nvSpPr>
          <p:cNvPr id="18446" name="Line 21"/>
          <p:cNvSpPr>
            <a:spLocks noChangeShapeType="1"/>
          </p:cNvSpPr>
          <p:nvPr/>
        </p:nvSpPr>
        <p:spPr bwMode="auto">
          <a:xfrm flipV="1">
            <a:off x="6084888" y="1196975"/>
            <a:ext cx="1008062" cy="719138"/>
          </a:xfrm>
          <a:prstGeom prst="line">
            <a:avLst/>
          </a:prstGeom>
          <a:noFill/>
          <a:ln w="19050">
            <a:solidFill>
              <a:srgbClr val="800000"/>
            </a:solidFill>
            <a:round/>
            <a:headEnd/>
            <a:tailEnd type="triangle" w="med" len="med"/>
          </a:ln>
        </p:spPr>
        <p:txBody>
          <a:bodyPr/>
          <a:lstStyle/>
          <a:p>
            <a:endParaRPr lang="ru-RU"/>
          </a:p>
        </p:txBody>
      </p:sp>
      <p:sp>
        <p:nvSpPr>
          <p:cNvPr id="18447" name="Line 22"/>
          <p:cNvSpPr>
            <a:spLocks noChangeShapeType="1"/>
          </p:cNvSpPr>
          <p:nvPr/>
        </p:nvSpPr>
        <p:spPr bwMode="auto">
          <a:xfrm flipV="1">
            <a:off x="5724525" y="3068638"/>
            <a:ext cx="1079500" cy="865187"/>
          </a:xfrm>
          <a:prstGeom prst="line">
            <a:avLst/>
          </a:prstGeom>
          <a:noFill/>
          <a:ln w="19050">
            <a:solidFill>
              <a:srgbClr val="800000"/>
            </a:solidFill>
            <a:round/>
            <a:headEnd/>
            <a:tailEnd type="triangle" w="med" len="med"/>
          </a:ln>
        </p:spPr>
        <p:txBody>
          <a:bodyPr/>
          <a:lstStyle/>
          <a:p>
            <a:endParaRPr lang="ru-RU"/>
          </a:p>
        </p:txBody>
      </p:sp>
      <p:sp>
        <p:nvSpPr>
          <p:cNvPr id="18448" name="Line 23"/>
          <p:cNvSpPr>
            <a:spLocks noChangeShapeType="1"/>
          </p:cNvSpPr>
          <p:nvPr/>
        </p:nvSpPr>
        <p:spPr bwMode="auto">
          <a:xfrm flipV="1">
            <a:off x="5724525" y="5300663"/>
            <a:ext cx="1079500" cy="360362"/>
          </a:xfrm>
          <a:prstGeom prst="line">
            <a:avLst/>
          </a:prstGeom>
          <a:noFill/>
          <a:ln w="19050">
            <a:solidFill>
              <a:srgbClr val="800000"/>
            </a:solidFill>
            <a:round/>
            <a:headEnd/>
            <a:tailEnd type="triangle" w="med" len="med"/>
          </a:ln>
        </p:spPr>
        <p:txBody>
          <a:bodyPr/>
          <a:lstStyle/>
          <a:p>
            <a:endParaRPr 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H:\Безымянный.jpg"/>
          <p:cNvPicPr>
            <a:picLocks noChangeAspect="1" noChangeArrowheads="1"/>
          </p:cNvPicPr>
          <p:nvPr/>
        </p:nvPicPr>
        <p:blipFill>
          <a:blip r:embed="rId2"/>
          <a:srcRect/>
          <a:stretch>
            <a:fillRect/>
          </a:stretch>
        </p:blipFill>
        <p:spPr bwMode="auto">
          <a:xfrm>
            <a:off x="428625" y="152400"/>
            <a:ext cx="3571875" cy="5419725"/>
          </a:xfrm>
          <a:prstGeom prst="rect">
            <a:avLst/>
          </a:prstGeom>
          <a:noFill/>
          <a:ln w="9525">
            <a:noFill/>
            <a:miter lim="800000"/>
            <a:headEnd/>
            <a:tailEnd/>
          </a:ln>
        </p:spPr>
      </p:pic>
      <p:sp>
        <p:nvSpPr>
          <p:cNvPr id="19458" name="AutoShape 7"/>
          <p:cNvSpPr>
            <a:spLocks noChangeArrowheads="1"/>
          </p:cNvSpPr>
          <p:nvPr/>
        </p:nvSpPr>
        <p:spPr bwMode="auto">
          <a:xfrm>
            <a:off x="2843213" y="404813"/>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59" name="AutoShape 21"/>
          <p:cNvSpPr>
            <a:spLocks noChangeArrowheads="1"/>
          </p:cNvSpPr>
          <p:nvPr/>
        </p:nvSpPr>
        <p:spPr bwMode="auto">
          <a:xfrm>
            <a:off x="1692275" y="765175"/>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0" name="AutoShape 8"/>
          <p:cNvSpPr>
            <a:spLocks noChangeArrowheads="1"/>
          </p:cNvSpPr>
          <p:nvPr/>
        </p:nvSpPr>
        <p:spPr bwMode="auto">
          <a:xfrm>
            <a:off x="1835150" y="1773238"/>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1" name="AutoShape 9"/>
          <p:cNvSpPr>
            <a:spLocks noChangeArrowheads="1"/>
          </p:cNvSpPr>
          <p:nvPr/>
        </p:nvSpPr>
        <p:spPr bwMode="auto">
          <a:xfrm>
            <a:off x="1547813" y="2276475"/>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2" name="AutoShape 10"/>
          <p:cNvSpPr>
            <a:spLocks noChangeArrowheads="1"/>
          </p:cNvSpPr>
          <p:nvPr/>
        </p:nvSpPr>
        <p:spPr bwMode="auto">
          <a:xfrm>
            <a:off x="2339975" y="2781300"/>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3" name="AutoShape 11"/>
          <p:cNvSpPr>
            <a:spLocks noChangeArrowheads="1"/>
          </p:cNvSpPr>
          <p:nvPr/>
        </p:nvSpPr>
        <p:spPr bwMode="auto">
          <a:xfrm>
            <a:off x="2051050" y="2924175"/>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4" name="AutoShape 12"/>
          <p:cNvSpPr>
            <a:spLocks noChangeArrowheads="1"/>
          </p:cNvSpPr>
          <p:nvPr/>
        </p:nvSpPr>
        <p:spPr bwMode="auto">
          <a:xfrm>
            <a:off x="2195513" y="2708275"/>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5" name="AutoShape 13"/>
          <p:cNvSpPr>
            <a:spLocks noChangeArrowheads="1"/>
          </p:cNvSpPr>
          <p:nvPr/>
        </p:nvSpPr>
        <p:spPr bwMode="auto">
          <a:xfrm>
            <a:off x="2555875" y="2924175"/>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6" name="AutoShape 14"/>
          <p:cNvSpPr>
            <a:spLocks noChangeArrowheads="1"/>
          </p:cNvSpPr>
          <p:nvPr/>
        </p:nvSpPr>
        <p:spPr bwMode="auto">
          <a:xfrm>
            <a:off x="2555875" y="2636838"/>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7" name="AutoShape 15"/>
          <p:cNvSpPr>
            <a:spLocks noChangeArrowheads="1"/>
          </p:cNvSpPr>
          <p:nvPr/>
        </p:nvSpPr>
        <p:spPr bwMode="auto">
          <a:xfrm>
            <a:off x="1331913" y="4652963"/>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8" name="AutoShape 19"/>
          <p:cNvSpPr>
            <a:spLocks noChangeArrowheads="1"/>
          </p:cNvSpPr>
          <p:nvPr/>
        </p:nvSpPr>
        <p:spPr bwMode="auto">
          <a:xfrm>
            <a:off x="2195513" y="549275"/>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69" name="Text Box 20"/>
          <p:cNvSpPr txBox="1">
            <a:spLocks noChangeArrowheads="1"/>
          </p:cNvSpPr>
          <p:nvPr/>
        </p:nvSpPr>
        <p:spPr bwMode="auto">
          <a:xfrm>
            <a:off x="1835150" y="1341438"/>
            <a:ext cx="914400" cy="358775"/>
          </a:xfrm>
          <a:prstGeom prst="rect">
            <a:avLst/>
          </a:prstGeom>
          <a:noFill/>
          <a:ln w="9525">
            <a:noFill/>
            <a:miter lim="800000"/>
            <a:headEnd/>
            <a:tailEnd/>
          </a:ln>
        </p:spPr>
        <p:txBody>
          <a:bodyPr/>
          <a:lstStyle/>
          <a:p>
            <a:endParaRPr lang="ru-RU" sz="900">
              <a:latin typeface="Arial" charset="0"/>
              <a:cs typeface="Times New Roman" pitchFamily="18" charset="0"/>
            </a:endParaRPr>
          </a:p>
          <a:p>
            <a:pPr eaLnBrk="0" hangingPunct="0"/>
            <a:r>
              <a:rPr lang="ru-RU" sz="900">
                <a:latin typeface="Arial" charset="0"/>
                <a:cs typeface="Times New Roman" pitchFamily="18" charset="0"/>
              </a:rPr>
              <a:t>    </a:t>
            </a:r>
            <a:r>
              <a:rPr lang="ru-RU" sz="1000">
                <a:latin typeface="Arial" charset="0"/>
                <a:cs typeface="Times New Roman" pitchFamily="18" charset="0"/>
              </a:rPr>
              <a:t>Мангейм</a:t>
            </a:r>
            <a:endParaRPr lang="ru-RU" sz="1800">
              <a:latin typeface="Arial" charset="0"/>
            </a:endParaRPr>
          </a:p>
        </p:txBody>
      </p:sp>
      <p:sp>
        <p:nvSpPr>
          <p:cNvPr id="19470" name="Text Box 22"/>
          <p:cNvSpPr txBox="1">
            <a:spLocks noChangeArrowheads="1"/>
          </p:cNvSpPr>
          <p:nvPr/>
        </p:nvSpPr>
        <p:spPr bwMode="auto">
          <a:xfrm>
            <a:off x="1116013" y="3213100"/>
            <a:ext cx="914400" cy="228600"/>
          </a:xfrm>
          <a:prstGeom prst="rect">
            <a:avLst/>
          </a:prstGeom>
          <a:noFill/>
          <a:ln w="9525">
            <a:noFill/>
            <a:miter lim="800000"/>
            <a:headEnd/>
            <a:tailEnd/>
          </a:ln>
        </p:spPr>
        <p:txBody>
          <a:bodyPr/>
          <a:lstStyle/>
          <a:p>
            <a:r>
              <a:rPr lang="ru-RU" sz="1000">
                <a:latin typeface="Arial" charset="0"/>
                <a:cs typeface="Times New Roman" pitchFamily="18" charset="0"/>
              </a:rPr>
              <a:t>Страсбург</a:t>
            </a:r>
            <a:endParaRPr lang="ru-RU" sz="1800">
              <a:latin typeface="Arial" charset="0"/>
            </a:endParaRPr>
          </a:p>
        </p:txBody>
      </p:sp>
      <p:sp>
        <p:nvSpPr>
          <p:cNvPr id="19471" name="Rectangle 23"/>
          <p:cNvSpPr>
            <a:spLocks noChangeArrowheads="1"/>
          </p:cNvSpPr>
          <p:nvPr/>
        </p:nvSpPr>
        <p:spPr bwMode="auto">
          <a:xfrm>
            <a:off x="0" y="-1028700"/>
            <a:ext cx="9144000" cy="0"/>
          </a:xfrm>
          <a:prstGeom prst="rect">
            <a:avLst/>
          </a:prstGeom>
          <a:noFill/>
          <a:ln w="9525">
            <a:noFill/>
            <a:miter lim="800000"/>
            <a:headEnd/>
            <a:tailEnd/>
          </a:ln>
        </p:spPr>
        <p:txBody>
          <a:bodyPr wrap="none" anchor="ctr">
            <a:spAutoFit/>
          </a:bodyPr>
          <a:lstStyle/>
          <a:p>
            <a:endParaRPr lang="ru-RU"/>
          </a:p>
        </p:txBody>
      </p:sp>
      <p:sp>
        <p:nvSpPr>
          <p:cNvPr id="19472" name="Text Box 25"/>
          <p:cNvSpPr txBox="1">
            <a:spLocks noChangeArrowheads="1"/>
          </p:cNvSpPr>
          <p:nvPr/>
        </p:nvSpPr>
        <p:spPr bwMode="auto">
          <a:xfrm>
            <a:off x="4067175" y="260350"/>
            <a:ext cx="4608513" cy="366713"/>
          </a:xfrm>
          <a:prstGeom prst="rect">
            <a:avLst/>
          </a:prstGeom>
          <a:noFill/>
          <a:ln w="9525">
            <a:noFill/>
            <a:miter lim="800000"/>
            <a:headEnd/>
            <a:tailEnd/>
          </a:ln>
        </p:spPr>
        <p:txBody>
          <a:bodyPr>
            <a:spAutoFit/>
          </a:bodyPr>
          <a:lstStyle/>
          <a:p>
            <a:pPr>
              <a:spcBef>
                <a:spcPct val="50000"/>
              </a:spcBef>
            </a:pPr>
            <a:endParaRPr lang="ru-RU" sz="1800">
              <a:latin typeface="Arial" charset="0"/>
            </a:endParaRPr>
          </a:p>
        </p:txBody>
      </p:sp>
      <p:sp>
        <p:nvSpPr>
          <p:cNvPr id="19473" name="Text Box 46"/>
          <p:cNvSpPr txBox="1">
            <a:spLocks noChangeArrowheads="1"/>
          </p:cNvSpPr>
          <p:nvPr/>
        </p:nvSpPr>
        <p:spPr bwMode="auto">
          <a:xfrm>
            <a:off x="323850" y="5661025"/>
            <a:ext cx="3959225" cy="885825"/>
          </a:xfrm>
          <a:prstGeom prst="rect">
            <a:avLst/>
          </a:prstGeom>
          <a:solidFill>
            <a:schemeClr val="bg1"/>
          </a:solidFill>
          <a:ln w="9525">
            <a:noFill/>
            <a:miter lim="800000"/>
            <a:headEnd/>
            <a:tailEnd/>
          </a:ln>
        </p:spPr>
        <p:txBody>
          <a:bodyPr>
            <a:spAutoFit/>
          </a:bodyPr>
          <a:lstStyle/>
          <a:p>
            <a:pPr>
              <a:spcBef>
                <a:spcPct val="50000"/>
              </a:spcBef>
            </a:pPr>
            <a:r>
              <a:rPr lang="en-US" sz="1800" b="1">
                <a:solidFill>
                  <a:srgbClr val="800000"/>
                </a:solidFill>
              </a:rPr>
              <a:t>The structural map of Rhine graben.         thermal water springs</a:t>
            </a:r>
            <a:r>
              <a:rPr lang="en-US" sz="1600"/>
              <a:t>        </a:t>
            </a:r>
            <a:r>
              <a:rPr lang="en-US" sz="1600" b="1">
                <a:solidFill>
                  <a:srgbClr val="800000"/>
                </a:solidFill>
              </a:rPr>
              <a:t>(after Friedrichsen,1981</a:t>
            </a:r>
            <a:endParaRPr lang="ru-RU" sz="1600" b="1">
              <a:solidFill>
                <a:srgbClr val="800000"/>
              </a:solidFill>
            </a:endParaRPr>
          </a:p>
        </p:txBody>
      </p:sp>
      <p:sp>
        <p:nvSpPr>
          <p:cNvPr id="19474" name="AutoShape 47"/>
          <p:cNvSpPr>
            <a:spLocks noChangeArrowheads="1"/>
          </p:cNvSpPr>
          <p:nvPr/>
        </p:nvSpPr>
        <p:spPr bwMode="auto">
          <a:xfrm>
            <a:off x="1547813" y="4868863"/>
            <a:ext cx="228600" cy="228600"/>
          </a:xfrm>
          <a:prstGeom prst="diamond">
            <a:avLst/>
          </a:prstGeom>
          <a:solidFill>
            <a:srgbClr val="FFFFFF"/>
          </a:solidFill>
          <a:ln w="9525">
            <a:solidFill>
              <a:srgbClr val="000000"/>
            </a:solidFill>
            <a:miter lim="800000"/>
            <a:headEnd/>
            <a:tailEnd/>
          </a:ln>
        </p:spPr>
        <p:txBody>
          <a:bodyPr/>
          <a:lstStyle/>
          <a:p>
            <a:endParaRPr lang="ru-RU"/>
          </a:p>
        </p:txBody>
      </p:sp>
      <p:sp>
        <p:nvSpPr>
          <p:cNvPr id="19475" name="AutoShape 49"/>
          <p:cNvSpPr>
            <a:spLocks noChangeArrowheads="1"/>
          </p:cNvSpPr>
          <p:nvPr/>
        </p:nvSpPr>
        <p:spPr bwMode="auto">
          <a:xfrm>
            <a:off x="2700338" y="6021388"/>
            <a:ext cx="287337" cy="287337"/>
          </a:xfrm>
          <a:prstGeom prst="diamond">
            <a:avLst/>
          </a:prstGeom>
          <a:solidFill>
            <a:schemeClr val="bg1"/>
          </a:solidFill>
          <a:ln w="9525">
            <a:solidFill>
              <a:schemeClr val="tx1"/>
            </a:solidFill>
            <a:miter lim="800000"/>
            <a:headEnd/>
            <a:tailEnd/>
          </a:ln>
        </p:spPr>
        <p:txBody>
          <a:bodyPr wrap="none" anchor="ctr"/>
          <a:lstStyle/>
          <a:p>
            <a:endParaRPr lang="ru-RU"/>
          </a:p>
        </p:txBody>
      </p:sp>
      <p:sp>
        <p:nvSpPr>
          <p:cNvPr id="19476" name="Text Box 50"/>
          <p:cNvSpPr txBox="1">
            <a:spLocks noChangeArrowheads="1"/>
          </p:cNvSpPr>
          <p:nvPr/>
        </p:nvSpPr>
        <p:spPr bwMode="auto">
          <a:xfrm>
            <a:off x="4067175" y="4941888"/>
            <a:ext cx="4897438" cy="915987"/>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Outgoing surface IR flows map of Western Europa part with Rhine graben. A, B, C – large regional faults  (after Gorni V.I. 2007)</a:t>
            </a:r>
            <a:endParaRPr lang="ru-RU" sz="1800" b="1">
              <a:solidFill>
                <a:srgbClr val="800000"/>
              </a:solidFill>
            </a:endParaRPr>
          </a:p>
        </p:txBody>
      </p:sp>
      <p:sp>
        <p:nvSpPr>
          <p:cNvPr id="19477" name="AutoShape 57"/>
          <p:cNvSpPr>
            <a:spLocks noChangeArrowheads="1"/>
          </p:cNvSpPr>
          <p:nvPr/>
        </p:nvSpPr>
        <p:spPr bwMode="auto">
          <a:xfrm>
            <a:off x="4211638" y="5876925"/>
            <a:ext cx="215900" cy="215900"/>
          </a:xfrm>
          <a:prstGeom prst="star4">
            <a:avLst>
              <a:gd name="adj" fmla="val 12500"/>
            </a:avLst>
          </a:prstGeom>
          <a:solidFill>
            <a:schemeClr val="bg1"/>
          </a:solidFill>
          <a:ln w="9525">
            <a:solidFill>
              <a:schemeClr val="tx1"/>
            </a:solidFill>
            <a:miter lim="800000"/>
            <a:headEnd/>
            <a:tailEnd/>
          </a:ln>
        </p:spPr>
        <p:txBody>
          <a:bodyPr wrap="none" anchor="ctr"/>
          <a:lstStyle/>
          <a:p>
            <a:endParaRPr lang="ru-RU"/>
          </a:p>
        </p:txBody>
      </p:sp>
      <p:sp>
        <p:nvSpPr>
          <p:cNvPr id="19478" name="Text Box 58"/>
          <p:cNvSpPr txBox="1">
            <a:spLocks noChangeArrowheads="1"/>
          </p:cNvSpPr>
          <p:nvPr/>
        </p:nvSpPr>
        <p:spPr bwMode="auto">
          <a:xfrm>
            <a:off x="4500563" y="5805488"/>
            <a:ext cx="2735262" cy="366712"/>
          </a:xfrm>
          <a:prstGeom prst="rect">
            <a:avLst/>
          </a:prstGeom>
          <a:noFill/>
          <a:ln w="9525">
            <a:noFill/>
            <a:miter lim="800000"/>
            <a:headEnd/>
            <a:tailEnd/>
          </a:ln>
        </p:spPr>
        <p:txBody>
          <a:bodyPr>
            <a:spAutoFit/>
          </a:bodyPr>
          <a:lstStyle/>
          <a:p>
            <a:pPr>
              <a:spcBef>
                <a:spcPct val="50000"/>
              </a:spcBef>
            </a:pPr>
            <a:r>
              <a:rPr lang="en-US" sz="1800" b="1">
                <a:solidFill>
                  <a:srgbClr val="800000"/>
                </a:solidFill>
              </a:rPr>
              <a:t>famous water spring</a:t>
            </a:r>
            <a:endParaRPr lang="ru-RU" sz="1800" b="1">
              <a:solidFill>
                <a:srgbClr val="800000"/>
              </a:solidFill>
            </a:endParaRPr>
          </a:p>
        </p:txBody>
      </p:sp>
      <p:pic>
        <p:nvPicPr>
          <p:cNvPr id="19479" name="Picture 2" descr="H:\Безымянный.jpg"/>
          <p:cNvPicPr>
            <a:picLocks noChangeAspect="1" noChangeArrowheads="1"/>
          </p:cNvPicPr>
          <p:nvPr/>
        </p:nvPicPr>
        <p:blipFill>
          <a:blip r:embed="rId3"/>
          <a:srcRect/>
          <a:stretch>
            <a:fillRect/>
          </a:stretch>
        </p:blipFill>
        <p:spPr bwMode="auto">
          <a:xfrm>
            <a:off x="3667125" y="357188"/>
            <a:ext cx="5476875" cy="4476750"/>
          </a:xfrm>
          <a:prstGeom prst="rect">
            <a:avLst/>
          </a:prstGeom>
          <a:noFill/>
          <a:ln w="9525">
            <a:noFill/>
            <a:miter lim="800000"/>
            <a:headEnd/>
            <a:tailEnd/>
          </a:ln>
        </p:spPr>
      </p:pic>
      <p:sp>
        <p:nvSpPr>
          <p:cNvPr id="19480" name="Line 27"/>
          <p:cNvSpPr>
            <a:spLocks noChangeShapeType="1"/>
          </p:cNvSpPr>
          <p:nvPr/>
        </p:nvSpPr>
        <p:spPr bwMode="auto">
          <a:xfrm>
            <a:off x="5795963" y="1125538"/>
            <a:ext cx="228600" cy="114300"/>
          </a:xfrm>
          <a:prstGeom prst="line">
            <a:avLst/>
          </a:prstGeom>
          <a:noFill/>
          <a:ln w="19050">
            <a:solidFill>
              <a:srgbClr val="FFFFFF"/>
            </a:solidFill>
            <a:round/>
            <a:headEnd/>
            <a:tailEnd type="triangle" w="med" len="med"/>
          </a:ln>
        </p:spPr>
        <p:txBody>
          <a:bodyPr/>
          <a:lstStyle/>
          <a:p>
            <a:endParaRPr lang="ru-RU"/>
          </a:p>
        </p:txBody>
      </p:sp>
      <p:sp>
        <p:nvSpPr>
          <p:cNvPr id="19481" name="Line 28"/>
          <p:cNvSpPr>
            <a:spLocks noChangeShapeType="1"/>
          </p:cNvSpPr>
          <p:nvPr/>
        </p:nvSpPr>
        <p:spPr bwMode="auto">
          <a:xfrm flipH="1">
            <a:off x="5435600" y="1341438"/>
            <a:ext cx="114300" cy="342900"/>
          </a:xfrm>
          <a:prstGeom prst="line">
            <a:avLst/>
          </a:prstGeom>
          <a:noFill/>
          <a:ln w="19050">
            <a:solidFill>
              <a:srgbClr val="FFFFFF"/>
            </a:solidFill>
            <a:round/>
            <a:headEnd/>
            <a:tailEnd type="triangle" w="med" len="med"/>
          </a:ln>
        </p:spPr>
        <p:txBody>
          <a:bodyPr/>
          <a:lstStyle/>
          <a:p>
            <a:endParaRPr lang="ru-RU"/>
          </a:p>
        </p:txBody>
      </p:sp>
      <p:sp>
        <p:nvSpPr>
          <p:cNvPr id="19482" name="Rectangle 29"/>
          <p:cNvSpPr>
            <a:spLocks noChangeArrowheads="1"/>
          </p:cNvSpPr>
          <p:nvPr/>
        </p:nvSpPr>
        <p:spPr bwMode="auto">
          <a:xfrm>
            <a:off x="5508625" y="1052513"/>
            <a:ext cx="349250" cy="366712"/>
          </a:xfrm>
          <a:prstGeom prst="rect">
            <a:avLst/>
          </a:prstGeom>
          <a:noFill/>
          <a:ln w="9525">
            <a:noFill/>
            <a:miter lim="800000"/>
            <a:headEnd/>
            <a:tailEnd/>
          </a:ln>
        </p:spPr>
        <p:txBody>
          <a:bodyPr anchor="ctr">
            <a:spAutoFit/>
          </a:bodyPr>
          <a:lstStyle/>
          <a:p>
            <a:r>
              <a:rPr lang="ru-RU" sz="1800" b="1">
                <a:solidFill>
                  <a:schemeClr val="bg1"/>
                </a:solidFill>
                <a:latin typeface="Arial" charset="0"/>
              </a:rPr>
              <a:t>А</a:t>
            </a:r>
          </a:p>
        </p:txBody>
      </p:sp>
      <p:sp>
        <p:nvSpPr>
          <p:cNvPr id="19483" name="Line 30"/>
          <p:cNvSpPr>
            <a:spLocks noChangeShapeType="1"/>
          </p:cNvSpPr>
          <p:nvPr/>
        </p:nvSpPr>
        <p:spPr bwMode="auto">
          <a:xfrm>
            <a:off x="7812088" y="3141663"/>
            <a:ext cx="342900" cy="228600"/>
          </a:xfrm>
          <a:prstGeom prst="line">
            <a:avLst/>
          </a:prstGeom>
          <a:noFill/>
          <a:ln w="19050">
            <a:solidFill>
              <a:srgbClr val="FFFFFF"/>
            </a:solidFill>
            <a:round/>
            <a:headEnd/>
            <a:tailEnd type="triangle" w="med" len="med"/>
          </a:ln>
        </p:spPr>
        <p:txBody>
          <a:bodyPr/>
          <a:lstStyle/>
          <a:p>
            <a:endParaRPr lang="ru-RU"/>
          </a:p>
        </p:txBody>
      </p:sp>
      <p:sp>
        <p:nvSpPr>
          <p:cNvPr id="19484" name="Line 31"/>
          <p:cNvSpPr>
            <a:spLocks noChangeShapeType="1"/>
          </p:cNvSpPr>
          <p:nvPr/>
        </p:nvSpPr>
        <p:spPr bwMode="auto">
          <a:xfrm flipH="1">
            <a:off x="7596188" y="3213100"/>
            <a:ext cx="114300" cy="228600"/>
          </a:xfrm>
          <a:prstGeom prst="line">
            <a:avLst/>
          </a:prstGeom>
          <a:noFill/>
          <a:ln w="19050">
            <a:solidFill>
              <a:srgbClr val="FFFFFF"/>
            </a:solidFill>
            <a:round/>
            <a:headEnd/>
            <a:tailEnd type="triangle" w="med" len="med"/>
          </a:ln>
        </p:spPr>
        <p:txBody>
          <a:bodyPr/>
          <a:lstStyle/>
          <a:p>
            <a:endParaRPr lang="ru-RU"/>
          </a:p>
        </p:txBody>
      </p:sp>
      <p:sp>
        <p:nvSpPr>
          <p:cNvPr id="19485" name="Rectangle 32"/>
          <p:cNvSpPr>
            <a:spLocks noChangeArrowheads="1"/>
          </p:cNvSpPr>
          <p:nvPr/>
        </p:nvSpPr>
        <p:spPr bwMode="auto">
          <a:xfrm>
            <a:off x="7596188" y="2924175"/>
            <a:ext cx="349250" cy="366713"/>
          </a:xfrm>
          <a:prstGeom prst="rect">
            <a:avLst/>
          </a:prstGeom>
          <a:noFill/>
          <a:ln w="9525">
            <a:noFill/>
            <a:miter lim="800000"/>
            <a:headEnd/>
            <a:tailEnd/>
          </a:ln>
        </p:spPr>
        <p:txBody>
          <a:bodyPr wrap="none" anchor="ctr">
            <a:spAutoFit/>
          </a:bodyPr>
          <a:lstStyle/>
          <a:p>
            <a:r>
              <a:rPr lang="en-US" sz="1800" b="1">
                <a:solidFill>
                  <a:schemeClr val="bg1"/>
                </a:solidFill>
                <a:latin typeface="Arial" charset="0"/>
              </a:rPr>
              <a:t>C</a:t>
            </a:r>
            <a:endParaRPr lang="ru-RU" sz="1800" b="1">
              <a:solidFill>
                <a:schemeClr val="bg1"/>
              </a:solidFill>
              <a:latin typeface="Arial" charset="0"/>
            </a:endParaRPr>
          </a:p>
        </p:txBody>
      </p:sp>
      <p:sp>
        <p:nvSpPr>
          <p:cNvPr id="19486" name="Line 33"/>
          <p:cNvSpPr>
            <a:spLocks noChangeShapeType="1"/>
          </p:cNvSpPr>
          <p:nvPr/>
        </p:nvSpPr>
        <p:spPr bwMode="auto">
          <a:xfrm flipV="1">
            <a:off x="6011863" y="3860800"/>
            <a:ext cx="114300" cy="228600"/>
          </a:xfrm>
          <a:prstGeom prst="line">
            <a:avLst/>
          </a:prstGeom>
          <a:noFill/>
          <a:ln w="19050">
            <a:solidFill>
              <a:srgbClr val="FFFFFF"/>
            </a:solidFill>
            <a:round/>
            <a:headEnd/>
            <a:tailEnd type="triangle" w="med" len="med"/>
          </a:ln>
        </p:spPr>
        <p:txBody>
          <a:bodyPr/>
          <a:lstStyle/>
          <a:p>
            <a:endParaRPr lang="ru-RU"/>
          </a:p>
        </p:txBody>
      </p:sp>
      <p:sp>
        <p:nvSpPr>
          <p:cNvPr id="19487" name="Line 34"/>
          <p:cNvSpPr>
            <a:spLocks noChangeShapeType="1"/>
          </p:cNvSpPr>
          <p:nvPr/>
        </p:nvSpPr>
        <p:spPr bwMode="auto">
          <a:xfrm flipH="1">
            <a:off x="5724525" y="4149725"/>
            <a:ext cx="228600" cy="0"/>
          </a:xfrm>
          <a:prstGeom prst="line">
            <a:avLst/>
          </a:prstGeom>
          <a:noFill/>
          <a:ln w="19050">
            <a:solidFill>
              <a:srgbClr val="FFFFFF"/>
            </a:solidFill>
            <a:round/>
            <a:headEnd/>
            <a:tailEnd type="triangle" w="med" len="med"/>
          </a:ln>
        </p:spPr>
        <p:txBody>
          <a:bodyPr/>
          <a:lstStyle/>
          <a:p>
            <a:endParaRPr lang="ru-RU"/>
          </a:p>
        </p:txBody>
      </p:sp>
      <p:sp>
        <p:nvSpPr>
          <p:cNvPr id="19488" name="Rectangle 35"/>
          <p:cNvSpPr>
            <a:spLocks noChangeArrowheads="1"/>
          </p:cNvSpPr>
          <p:nvPr/>
        </p:nvSpPr>
        <p:spPr bwMode="auto">
          <a:xfrm>
            <a:off x="5867400" y="4005263"/>
            <a:ext cx="412750" cy="366712"/>
          </a:xfrm>
          <a:prstGeom prst="rect">
            <a:avLst/>
          </a:prstGeom>
          <a:noFill/>
          <a:ln w="9525">
            <a:noFill/>
            <a:miter lim="800000"/>
            <a:headEnd/>
            <a:tailEnd/>
          </a:ln>
        </p:spPr>
        <p:txBody>
          <a:bodyPr anchor="ctr">
            <a:spAutoFit/>
          </a:bodyPr>
          <a:lstStyle/>
          <a:p>
            <a:r>
              <a:rPr lang="en-US" sz="1800" b="1">
                <a:solidFill>
                  <a:schemeClr val="bg1"/>
                </a:solidFill>
                <a:latin typeface="Arial" charset="0"/>
              </a:rPr>
              <a:t>B</a:t>
            </a:r>
            <a:r>
              <a:rPr lang="ru-RU" sz="1800">
                <a:solidFill>
                  <a:schemeClr val="bg1"/>
                </a:solidFill>
                <a:latin typeface="Arial" charset="0"/>
              </a:rPr>
              <a:t> </a:t>
            </a:r>
          </a:p>
        </p:txBody>
      </p:sp>
      <p:sp>
        <p:nvSpPr>
          <p:cNvPr id="19489" name="Rectangle 36"/>
          <p:cNvSpPr>
            <a:spLocks noChangeArrowheads="1"/>
          </p:cNvSpPr>
          <p:nvPr/>
        </p:nvSpPr>
        <p:spPr bwMode="auto">
          <a:xfrm>
            <a:off x="5219700" y="3357563"/>
            <a:ext cx="903288" cy="304800"/>
          </a:xfrm>
          <a:prstGeom prst="rect">
            <a:avLst/>
          </a:prstGeom>
          <a:noFill/>
          <a:ln w="9525">
            <a:noFill/>
            <a:miter lim="800000"/>
            <a:headEnd/>
            <a:tailEnd/>
          </a:ln>
        </p:spPr>
        <p:txBody>
          <a:bodyPr wrap="none" anchor="ctr">
            <a:spAutoFit/>
          </a:bodyPr>
          <a:lstStyle/>
          <a:p>
            <a:r>
              <a:rPr lang="en-US" sz="1400" b="1">
                <a:solidFill>
                  <a:schemeClr val="bg1"/>
                </a:solidFill>
                <a:latin typeface="Arial" charset="0"/>
              </a:rPr>
              <a:t>Fraidurg</a:t>
            </a:r>
            <a:endParaRPr lang="ru-RU" sz="1400" b="1">
              <a:solidFill>
                <a:schemeClr val="bg1"/>
              </a:solidFill>
              <a:latin typeface="Arial" charset="0"/>
            </a:endParaRPr>
          </a:p>
        </p:txBody>
      </p:sp>
      <p:sp>
        <p:nvSpPr>
          <p:cNvPr id="19490" name="Rectangle 37"/>
          <p:cNvSpPr>
            <a:spLocks noChangeArrowheads="1"/>
          </p:cNvSpPr>
          <p:nvPr/>
        </p:nvSpPr>
        <p:spPr bwMode="auto">
          <a:xfrm>
            <a:off x="4932363" y="2565400"/>
            <a:ext cx="1481137" cy="366713"/>
          </a:xfrm>
          <a:prstGeom prst="rect">
            <a:avLst/>
          </a:prstGeom>
          <a:noFill/>
          <a:ln w="9525">
            <a:noFill/>
            <a:miter lim="800000"/>
            <a:headEnd/>
            <a:tailEnd/>
          </a:ln>
        </p:spPr>
        <p:txBody>
          <a:bodyPr anchor="ctr">
            <a:spAutoFit/>
          </a:bodyPr>
          <a:lstStyle/>
          <a:p>
            <a:r>
              <a:rPr lang="en-US" sz="1800" b="1">
                <a:latin typeface="Arial" charset="0"/>
              </a:rPr>
              <a:t>     </a:t>
            </a:r>
            <a:r>
              <a:rPr lang="en-US" sz="1400" b="1">
                <a:solidFill>
                  <a:schemeClr val="bg1"/>
                </a:solidFill>
                <a:latin typeface="Arial" charset="0"/>
              </a:rPr>
              <a:t>Strasburg</a:t>
            </a:r>
            <a:r>
              <a:rPr lang="ru-RU" sz="1400">
                <a:solidFill>
                  <a:schemeClr val="bg1"/>
                </a:solidFill>
                <a:latin typeface="Arial" charset="0"/>
              </a:rPr>
              <a:t> </a:t>
            </a:r>
          </a:p>
        </p:txBody>
      </p:sp>
      <p:sp>
        <p:nvSpPr>
          <p:cNvPr id="19491" name="Rectangle 38"/>
          <p:cNvSpPr>
            <a:spLocks noChangeArrowheads="1"/>
          </p:cNvSpPr>
          <p:nvPr/>
        </p:nvSpPr>
        <p:spPr bwMode="auto">
          <a:xfrm>
            <a:off x="5795963" y="1628775"/>
            <a:ext cx="962025" cy="304800"/>
          </a:xfrm>
          <a:prstGeom prst="rect">
            <a:avLst/>
          </a:prstGeom>
          <a:noFill/>
          <a:ln w="9525">
            <a:noFill/>
            <a:miter lim="800000"/>
            <a:headEnd/>
            <a:tailEnd/>
          </a:ln>
        </p:spPr>
        <p:txBody>
          <a:bodyPr wrap="none" anchor="ctr">
            <a:spAutoFit/>
          </a:bodyPr>
          <a:lstStyle/>
          <a:p>
            <a:r>
              <a:rPr lang="en-US" sz="1400" b="1">
                <a:solidFill>
                  <a:schemeClr val="bg1"/>
                </a:solidFill>
                <a:latin typeface="Arial" charset="0"/>
              </a:rPr>
              <a:t>Frankfurt</a:t>
            </a:r>
            <a:endParaRPr lang="ru-RU" sz="1400" b="1">
              <a:solidFill>
                <a:schemeClr val="bg1"/>
              </a:solidFill>
              <a:latin typeface="Arial" charset="0"/>
            </a:endParaRPr>
          </a:p>
        </p:txBody>
      </p:sp>
      <p:sp>
        <p:nvSpPr>
          <p:cNvPr id="19492" name="AutoShape 39"/>
          <p:cNvSpPr>
            <a:spLocks noChangeArrowheads="1"/>
          </p:cNvSpPr>
          <p:nvPr/>
        </p:nvSpPr>
        <p:spPr bwMode="auto">
          <a:xfrm>
            <a:off x="5651500" y="1989138"/>
            <a:ext cx="228600" cy="228600"/>
          </a:xfrm>
          <a:prstGeom prst="star4">
            <a:avLst>
              <a:gd name="adj" fmla="val 12500"/>
            </a:avLst>
          </a:prstGeom>
          <a:solidFill>
            <a:srgbClr val="FFFFFF"/>
          </a:solidFill>
          <a:ln w="9525">
            <a:solidFill>
              <a:srgbClr val="000000"/>
            </a:solidFill>
            <a:miter lim="800000"/>
            <a:headEnd/>
            <a:tailEnd/>
          </a:ln>
        </p:spPr>
        <p:txBody>
          <a:bodyPr/>
          <a:lstStyle/>
          <a:p>
            <a:endParaRPr lang="ru-RU"/>
          </a:p>
        </p:txBody>
      </p:sp>
      <p:sp>
        <p:nvSpPr>
          <p:cNvPr id="19493" name="AutoShape 40"/>
          <p:cNvSpPr>
            <a:spLocks noChangeArrowheads="1"/>
          </p:cNvSpPr>
          <p:nvPr/>
        </p:nvSpPr>
        <p:spPr bwMode="auto">
          <a:xfrm>
            <a:off x="5580063" y="2205038"/>
            <a:ext cx="228600" cy="228600"/>
          </a:xfrm>
          <a:prstGeom prst="star4">
            <a:avLst>
              <a:gd name="adj" fmla="val 12500"/>
            </a:avLst>
          </a:prstGeom>
          <a:solidFill>
            <a:srgbClr val="FFFFFF"/>
          </a:solidFill>
          <a:ln w="9525">
            <a:solidFill>
              <a:srgbClr val="000000"/>
            </a:solidFill>
            <a:miter lim="800000"/>
            <a:headEnd/>
            <a:tailEnd/>
          </a:ln>
        </p:spPr>
        <p:txBody>
          <a:bodyPr/>
          <a:lstStyle/>
          <a:p>
            <a:endParaRPr lang="ru-RU"/>
          </a:p>
        </p:txBody>
      </p:sp>
      <p:sp>
        <p:nvSpPr>
          <p:cNvPr id="19494" name="AutoShape 41"/>
          <p:cNvSpPr>
            <a:spLocks noChangeArrowheads="1"/>
          </p:cNvSpPr>
          <p:nvPr/>
        </p:nvSpPr>
        <p:spPr bwMode="auto">
          <a:xfrm>
            <a:off x="5435600" y="2420938"/>
            <a:ext cx="228600" cy="228600"/>
          </a:xfrm>
          <a:prstGeom prst="star4">
            <a:avLst>
              <a:gd name="adj" fmla="val 12500"/>
            </a:avLst>
          </a:prstGeom>
          <a:solidFill>
            <a:srgbClr val="FFFFFF"/>
          </a:solidFill>
          <a:ln w="9525">
            <a:solidFill>
              <a:srgbClr val="000000"/>
            </a:solidFill>
            <a:miter lim="800000"/>
            <a:headEnd/>
            <a:tailEnd/>
          </a:ln>
        </p:spPr>
        <p:txBody>
          <a:bodyPr/>
          <a:lstStyle/>
          <a:p>
            <a:endParaRPr lang="ru-RU"/>
          </a:p>
        </p:txBody>
      </p:sp>
      <p:sp>
        <p:nvSpPr>
          <p:cNvPr id="19495" name="AutoShape 42"/>
          <p:cNvSpPr>
            <a:spLocks noChangeArrowheads="1"/>
          </p:cNvSpPr>
          <p:nvPr/>
        </p:nvSpPr>
        <p:spPr bwMode="auto">
          <a:xfrm>
            <a:off x="6011863" y="1557338"/>
            <a:ext cx="228600" cy="228600"/>
          </a:xfrm>
          <a:prstGeom prst="star4">
            <a:avLst>
              <a:gd name="adj" fmla="val 12500"/>
            </a:avLst>
          </a:prstGeom>
          <a:solidFill>
            <a:srgbClr val="FFFFFF"/>
          </a:solidFill>
          <a:ln w="9525">
            <a:solidFill>
              <a:srgbClr val="000000"/>
            </a:solidFill>
            <a:miter lim="800000"/>
            <a:headEnd/>
            <a:tailEnd/>
          </a:ln>
        </p:spPr>
        <p:txBody>
          <a:bodyPr/>
          <a:lstStyle/>
          <a:p>
            <a:endParaRPr lang="ru-RU"/>
          </a:p>
        </p:txBody>
      </p:sp>
      <p:sp>
        <p:nvSpPr>
          <p:cNvPr id="19496" name="AutoShape 43"/>
          <p:cNvSpPr>
            <a:spLocks noChangeArrowheads="1"/>
          </p:cNvSpPr>
          <p:nvPr/>
        </p:nvSpPr>
        <p:spPr bwMode="auto">
          <a:xfrm>
            <a:off x="5940425" y="2492375"/>
            <a:ext cx="228600" cy="228600"/>
          </a:xfrm>
          <a:prstGeom prst="star4">
            <a:avLst>
              <a:gd name="adj" fmla="val 12500"/>
            </a:avLst>
          </a:prstGeom>
          <a:solidFill>
            <a:srgbClr val="FFFFFF"/>
          </a:solidFill>
          <a:ln w="9525">
            <a:solidFill>
              <a:srgbClr val="000000"/>
            </a:solidFill>
            <a:miter lim="800000"/>
            <a:headEnd/>
            <a:tailEnd/>
          </a:ln>
        </p:spPr>
        <p:txBody>
          <a:bodyPr/>
          <a:lstStyle/>
          <a:p>
            <a:endParaRPr lang="ru-RU"/>
          </a:p>
        </p:txBody>
      </p:sp>
      <p:sp>
        <p:nvSpPr>
          <p:cNvPr id="19497" name="AutoShape 44"/>
          <p:cNvSpPr>
            <a:spLocks noChangeArrowheads="1"/>
          </p:cNvSpPr>
          <p:nvPr/>
        </p:nvSpPr>
        <p:spPr bwMode="auto">
          <a:xfrm>
            <a:off x="5867400" y="2852738"/>
            <a:ext cx="228600" cy="228600"/>
          </a:xfrm>
          <a:prstGeom prst="star4">
            <a:avLst>
              <a:gd name="adj" fmla="val 12500"/>
            </a:avLst>
          </a:prstGeom>
          <a:solidFill>
            <a:srgbClr val="FFFFFF"/>
          </a:solidFill>
          <a:ln w="9525">
            <a:solidFill>
              <a:srgbClr val="000000"/>
            </a:solidFill>
            <a:miter lim="800000"/>
            <a:headEnd/>
            <a:tailEnd/>
          </a:ln>
        </p:spPr>
        <p:txBody>
          <a:bodyPr/>
          <a:lstStyle/>
          <a:p>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5" descr="aaaa_con2"/>
          <p:cNvPicPr>
            <a:picLocks noChangeAspect="1" noChangeArrowheads="1"/>
          </p:cNvPicPr>
          <p:nvPr/>
        </p:nvPicPr>
        <p:blipFill>
          <a:blip r:embed="rId3"/>
          <a:srcRect/>
          <a:stretch>
            <a:fillRect/>
          </a:stretch>
        </p:blipFill>
        <p:spPr bwMode="auto">
          <a:xfrm>
            <a:off x="5219700" y="0"/>
            <a:ext cx="3359150" cy="4392613"/>
          </a:xfrm>
          <a:prstGeom prst="rect">
            <a:avLst/>
          </a:prstGeom>
          <a:noFill/>
          <a:ln w="9525">
            <a:noFill/>
            <a:miter lim="800000"/>
            <a:headEnd/>
            <a:tailEnd/>
          </a:ln>
        </p:spPr>
      </p:pic>
      <p:graphicFrame>
        <p:nvGraphicFramePr>
          <p:cNvPr id="9222" name="Object 6"/>
          <p:cNvGraphicFramePr>
            <a:graphicFrameLocks noChangeAspect="1"/>
          </p:cNvGraphicFramePr>
          <p:nvPr/>
        </p:nvGraphicFramePr>
        <p:xfrm>
          <a:off x="5219700" y="3500438"/>
          <a:ext cx="3600450" cy="3100387"/>
        </p:xfrm>
        <a:graphic>
          <a:graphicData uri="http://schemas.openxmlformats.org/presentationml/2006/ole">
            <p:oleObj spid="_x0000_s9222" name="Диаграмма" r:id="rId4" imgW="5372100" imgH="4733849" progId="Excel.Chart.8">
              <p:embed/>
            </p:oleObj>
          </a:graphicData>
        </a:graphic>
      </p:graphicFrame>
      <p:sp>
        <p:nvSpPr>
          <p:cNvPr id="9224" name="Text Box 7"/>
          <p:cNvSpPr txBox="1">
            <a:spLocks noChangeArrowheads="1"/>
          </p:cNvSpPr>
          <p:nvPr/>
        </p:nvSpPr>
        <p:spPr bwMode="auto">
          <a:xfrm>
            <a:off x="8151813" y="1000125"/>
            <a:ext cx="381000" cy="366713"/>
          </a:xfrm>
          <a:prstGeom prst="rect">
            <a:avLst/>
          </a:prstGeom>
          <a:noFill/>
          <a:ln w="9525">
            <a:noFill/>
            <a:miter lim="800000"/>
            <a:headEnd/>
            <a:tailEnd/>
          </a:ln>
        </p:spPr>
        <p:txBody>
          <a:bodyPr>
            <a:spAutoFit/>
          </a:bodyPr>
          <a:lstStyle/>
          <a:p>
            <a:r>
              <a:rPr lang="en-US" sz="1800" b="1">
                <a:latin typeface="Arial" charset="0"/>
              </a:rPr>
              <a:t>B</a:t>
            </a:r>
            <a:endParaRPr lang="ru-RU" sz="1800" b="1">
              <a:latin typeface="Arial" charset="0"/>
            </a:endParaRPr>
          </a:p>
        </p:txBody>
      </p:sp>
      <p:sp>
        <p:nvSpPr>
          <p:cNvPr id="9225" name="Text Box 8"/>
          <p:cNvSpPr txBox="1">
            <a:spLocks noChangeArrowheads="1"/>
          </p:cNvSpPr>
          <p:nvPr/>
        </p:nvSpPr>
        <p:spPr bwMode="auto">
          <a:xfrm>
            <a:off x="323850" y="5876925"/>
            <a:ext cx="4895850" cy="641350"/>
          </a:xfrm>
          <a:prstGeom prst="rect">
            <a:avLst/>
          </a:prstGeom>
          <a:solidFill>
            <a:schemeClr val="bg1"/>
          </a:solidFill>
          <a:ln w="9525">
            <a:noFill/>
            <a:miter lim="800000"/>
            <a:headEnd/>
            <a:tailEnd/>
          </a:ln>
        </p:spPr>
        <p:txBody>
          <a:bodyPr>
            <a:spAutoFit/>
          </a:bodyPr>
          <a:lstStyle/>
          <a:p>
            <a:pPr>
              <a:spcBef>
                <a:spcPct val="50000"/>
              </a:spcBef>
            </a:pPr>
            <a:r>
              <a:rPr lang="en-US" sz="1800" b="1">
                <a:solidFill>
                  <a:schemeClr val="accent2"/>
                </a:solidFill>
              </a:rPr>
              <a:t>The outgoing surface IR flow map of Afar depression and mouth of Eastern African  rift</a:t>
            </a:r>
            <a:endParaRPr lang="ru-RU" sz="1800" b="1">
              <a:solidFill>
                <a:schemeClr val="accent2"/>
              </a:solidFill>
            </a:endParaRPr>
          </a:p>
        </p:txBody>
      </p:sp>
      <p:sp>
        <p:nvSpPr>
          <p:cNvPr id="9226" name="Text Box 9"/>
          <p:cNvSpPr txBox="1">
            <a:spLocks noChangeArrowheads="1"/>
          </p:cNvSpPr>
          <p:nvPr/>
        </p:nvSpPr>
        <p:spPr bwMode="auto">
          <a:xfrm>
            <a:off x="7451725" y="0"/>
            <a:ext cx="1692275" cy="581025"/>
          </a:xfrm>
          <a:prstGeom prst="rect">
            <a:avLst/>
          </a:prstGeom>
          <a:noFill/>
          <a:ln w="9525">
            <a:noFill/>
            <a:miter lim="800000"/>
            <a:headEnd/>
            <a:tailEnd/>
          </a:ln>
        </p:spPr>
        <p:txBody>
          <a:bodyPr>
            <a:spAutoFit/>
          </a:bodyPr>
          <a:lstStyle/>
          <a:p>
            <a:r>
              <a:rPr lang="en-US" sz="1600" b="1">
                <a:solidFill>
                  <a:schemeClr val="accent2"/>
                </a:solidFill>
              </a:rPr>
              <a:t>The structural map of Afar</a:t>
            </a:r>
            <a:endParaRPr lang="ru-RU" sz="1600" b="1">
              <a:solidFill>
                <a:schemeClr val="accent2"/>
              </a:solidFill>
            </a:endParaRPr>
          </a:p>
        </p:txBody>
      </p:sp>
      <p:sp>
        <p:nvSpPr>
          <p:cNvPr id="9227" name="Text Box 10"/>
          <p:cNvSpPr txBox="1">
            <a:spLocks noChangeArrowheads="1"/>
          </p:cNvSpPr>
          <p:nvPr/>
        </p:nvSpPr>
        <p:spPr bwMode="auto">
          <a:xfrm>
            <a:off x="5148263" y="3573463"/>
            <a:ext cx="3816350" cy="457200"/>
          </a:xfrm>
          <a:prstGeom prst="rect">
            <a:avLst/>
          </a:prstGeom>
          <a:solidFill>
            <a:schemeClr val="bg1"/>
          </a:solidFill>
          <a:ln w="9525">
            <a:noFill/>
            <a:miter lim="800000"/>
            <a:headEnd/>
            <a:tailEnd/>
          </a:ln>
        </p:spPr>
        <p:txBody>
          <a:bodyPr>
            <a:spAutoFit/>
          </a:bodyPr>
          <a:lstStyle/>
          <a:p>
            <a:pPr>
              <a:spcBef>
                <a:spcPct val="50000"/>
              </a:spcBef>
            </a:pPr>
            <a:r>
              <a:rPr lang="en-US" b="1">
                <a:solidFill>
                  <a:schemeClr val="accent2"/>
                </a:solidFill>
              </a:rPr>
              <a:t>The correlation of the depth of bedding of Moho surface and outgoing IR flow</a:t>
            </a:r>
            <a:endParaRPr lang="ru-RU" b="1">
              <a:solidFill>
                <a:schemeClr val="accent2"/>
              </a:solidFill>
            </a:endParaRPr>
          </a:p>
        </p:txBody>
      </p:sp>
      <p:sp>
        <p:nvSpPr>
          <p:cNvPr id="9228" name="Text Box 11"/>
          <p:cNvSpPr txBox="1">
            <a:spLocks noChangeArrowheads="1"/>
          </p:cNvSpPr>
          <p:nvPr/>
        </p:nvSpPr>
        <p:spPr bwMode="auto">
          <a:xfrm>
            <a:off x="5867400" y="6165850"/>
            <a:ext cx="3059113" cy="274638"/>
          </a:xfrm>
          <a:prstGeom prst="rect">
            <a:avLst/>
          </a:prstGeom>
          <a:solidFill>
            <a:schemeClr val="bg1"/>
          </a:solidFill>
          <a:ln w="9525">
            <a:noFill/>
            <a:miter lim="800000"/>
            <a:headEnd/>
            <a:tailEnd/>
          </a:ln>
        </p:spPr>
        <p:txBody>
          <a:bodyPr>
            <a:spAutoFit/>
          </a:bodyPr>
          <a:lstStyle/>
          <a:p>
            <a:pPr>
              <a:spcBef>
                <a:spcPct val="50000"/>
              </a:spcBef>
            </a:pPr>
            <a:r>
              <a:rPr lang="en-US" b="1">
                <a:solidFill>
                  <a:schemeClr val="accent2"/>
                </a:solidFill>
              </a:rPr>
              <a:t>The depth of bedding of Moho surface, km</a:t>
            </a:r>
            <a:endParaRPr lang="ru-RU" b="1">
              <a:solidFill>
                <a:schemeClr val="accent2"/>
              </a:solidFill>
            </a:endParaRPr>
          </a:p>
        </p:txBody>
      </p:sp>
      <p:sp>
        <p:nvSpPr>
          <p:cNvPr id="9229" name="Text Box 12"/>
          <p:cNvSpPr txBox="1">
            <a:spLocks noChangeArrowheads="1"/>
          </p:cNvSpPr>
          <p:nvPr/>
        </p:nvSpPr>
        <p:spPr bwMode="auto">
          <a:xfrm>
            <a:off x="5148263" y="4581525"/>
            <a:ext cx="503237" cy="823913"/>
          </a:xfrm>
          <a:prstGeom prst="rect">
            <a:avLst/>
          </a:prstGeom>
          <a:solidFill>
            <a:schemeClr val="bg1"/>
          </a:solidFill>
          <a:ln w="9525">
            <a:noFill/>
            <a:miter lim="800000"/>
            <a:headEnd/>
            <a:tailEnd/>
          </a:ln>
        </p:spPr>
        <p:txBody>
          <a:bodyPr>
            <a:spAutoFit/>
          </a:bodyPr>
          <a:lstStyle/>
          <a:p>
            <a:pPr>
              <a:spcBef>
                <a:spcPct val="50000"/>
              </a:spcBef>
            </a:pPr>
            <a:r>
              <a:rPr lang="en-US" b="1">
                <a:solidFill>
                  <a:schemeClr val="accent2"/>
                </a:solidFill>
              </a:rPr>
              <a:t>The</a:t>
            </a:r>
          </a:p>
          <a:p>
            <a:pPr>
              <a:spcBef>
                <a:spcPct val="50000"/>
              </a:spcBef>
            </a:pPr>
            <a:r>
              <a:rPr lang="en-US" b="1">
                <a:solidFill>
                  <a:schemeClr val="accent2"/>
                </a:solidFill>
              </a:rPr>
              <a:t>IR</a:t>
            </a:r>
          </a:p>
          <a:p>
            <a:pPr>
              <a:spcBef>
                <a:spcPct val="50000"/>
              </a:spcBef>
            </a:pPr>
            <a:r>
              <a:rPr lang="en-US" b="1">
                <a:solidFill>
                  <a:schemeClr val="accent2"/>
                </a:solidFill>
              </a:rPr>
              <a:t>flow</a:t>
            </a:r>
            <a:endParaRPr lang="ru-RU" b="1">
              <a:solidFill>
                <a:schemeClr val="accent2"/>
              </a:solidFill>
            </a:endParaRPr>
          </a:p>
        </p:txBody>
      </p:sp>
      <p:pic>
        <p:nvPicPr>
          <p:cNvPr id="9230" name="Picture 7" descr="H:\Безымянный.jpg"/>
          <p:cNvPicPr>
            <a:picLocks noChangeAspect="1" noChangeArrowheads="1"/>
          </p:cNvPicPr>
          <p:nvPr/>
        </p:nvPicPr>
        <p:blipFill>
          <a:blip r:embed="rId5"/>
          <a:srcRect/>
          <a:stretch>
            <a:fillRect/>
          </a:stretch>
        </p:blipFill>
        <p:spPr bwMode="auto">
          <a:xfrm>
            <a:off x="428625" y="214313"/>
            <a:ext cx="4371975" cy="57531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3" name="Rectangle 23"/>
          <p:cNvSpPr>
            <a:spLocks noChangeArrowheads="1"/>
          </p:cNvSpPr>
          <p:nvPr/>
        </p:nvSpPr>
        <p:spPr bwMode="auto">
          <a:xfrm>
            <a:off x="0" y="-514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62" name="Object 22"/>
          <p:cNvGraphicFramePr>
            <a:graphicFrameLocks noChangeAspect="1"/>
          </p:cNvGraphicFramePr>
          <p:nvPr/>
        </p:nvGraphicFramePr>
        <p:xfrm>
          <a:off x="4922838" y="0"/>
          <a:ext cx="4221162" cy="5734050"/>
        </p:xfrm>
        <a:graphic>
          <a:graphicData uri="http://schemas.openxmlformats.org/presentationml/2006/ole">
            <p:oleObj spid="_x0000_s10262" name="Точечный рисунок" r:id="rId3" imgW="7867707" imgH="9906072" progId="PBrush">
              <p:embed/>
            </p:oleObj>
          </a:graphicData>
        </a:graphic>
      </p:graphicFrame>
      <p:sp>
        <p:nvSpPr>
          <p:cNvPr id="10264" name="Text Box 25"/>
          <p:cNvSpPr txBox="1">
            <a:spLocks noChangeArrowheads="1"/>
          </p:cNvSpPr>
          <p:nvPr/>
        </p:nvSpPr>
        <p:spPr bwMode="auto">
          <a:xfrm>
            <a:off x="6948488" y="260350"/>
            <a:ext cx="379412" cy="336550"/>
          </a:xfrm>
          <a:prstGeom prst="rect">
            <a:avLst/>
          </a:prstGeom>
          <a:solidFill>
            <a:schemeClr val="bg1"/>
          </a:solidFill>
          <a:ln w="9525">
            <a:noFill/>
            <a:miter lim="800000"/>
            <a:headEnd/>
            <a:tailEnd/>
          </a:ln>
        </p:spPr>
        <p:txBody>
          <a:bodyPr>
            <a:spAutoFit/>
          </a:bodyPr>
          <a:lstStyle/>
          <a:p>
            <a:r>
              <a:rPr lang="en-US" sz="1600" b="1">
                <a:latin typeface="Arial" charset="0"/>
              </a:rPr>
              <a:t>B</a:t>
            </a:r>
            <a:endParaRPr lang="ru-RU" sz="1600" b="1">
              <a:latin typeface="Arial" charset="0"/>
            </a:endParaRPr>
          </a:p>
        </p:txBody>
      </p:sp>
      <p:sp>
        <p:nvSpPr>
          <p:cNvPr id="10265" name="Text Box 26"/>
          <p:cNvSpPr txBox="1">
            <a:spLocks noChangeArrowheads="1"/>
          </p:cNvSpPr>
          <p:nvPr/>
        </p:nvSpPr>
        <p:spPr bwMode="auto">
          <a:xfrm>
            <a:off x="2032000" y="3448050"/>
            <a:ext cx="307975" cy="366713"/>
          </a:xfrm>
          <a:prstGeom prst="rect">
            <a:avLst/>
          </a:prstGeom>
          <a:noFill/>
          <a:ln w="9525">
            <a:noFill/>
            <a:miter lim="800000"/>
            <a:headEnd/>
            <a:tailEnd/>
          </a:ln>
        </p:spPr>
        <p:txBody>
          <a:bodyPr>
            <a:spAutoFit/>
          </a:bodyPr>
          <a:lstStyle/>
          <a:p>
            <a:r>
              <a:rPr lang="en-US" sz="1800" b="1">
                <a:solidFill>
                  <a:schemeClr val="bg1"/>
                </a:solidFill>
                <a:latin typeface="Arial" charset="0"/>
              </a:rPr>
              <a:t>A</a:t>
            </a:r>
            <a:endParaRPr lang="ru-RU" sz="1800" b="1">
              <a:solidFill>
                <a:schemeClr val="bg1"/>
              </a:solidFill>
              <a:latin typeface="Arial" charset="0"/>
            </a:endParaRPr>
          </a:p>
        </p:txBody>
      </p:sp>
      <p:sp>
        <p:nvSpPr>
          <p:cNvPr id="10266" name="Text Box 27"/>
          <p:cNvSpPr txBox="1">
            <a:spLocks noChangeArrowheads="1"/>
          </p:cNvSpPr>
          <p:nvPr/>
        </p:nvSpPr>
        <p:spPr bwMode="auto">
          <a:xfrm>
            <a:off x="8224838" y="2368550"/>
            <a:ext cx="450850" cy="336550"/>
          </a:xfrm>
          <a:prstGeom prst="rect">
            <a:avLst/>
          </a:prstGeom>
          <a:solidFill>
            <a:schemeClr val="bg1"/>
          </a:solidFill>
          <a:ln w="9525">
            <a:noFill/>
            <a:miter lim="800000"/>
            <a:headEnd/>
            <a:tailEnd/>
          </a:ln>
        </p:spPr>
        <p:txBody>
          <a:bodyPr>
            <a:spAutoFit/>
          </a:bodyPr>
          <a:lstStyle/>
          <a:p>
            <a:r>
              <a:rPr lang="en-US" sz="1600" b="1">
                <a:latin typeface="Arial" charset="0"/>
              </a:rPr>
              <a:t>C</a:t>
            </a:r>
            <a:endParaRPr lang="ru-RU" sz="1600" b="1">
              <a:latin typeface="Arial" charset="0"/>
            </a:endParaRPr>
          </a:p>
        </p:txBody>
      </p:sp>
      <p:sp>
        <p:nvSpPr>
          <p:cNvPr id="10267" name="Text Box 28"/>
          <p:cNvSpPr txBox="1">
            <a:spLocks noChangeArrowheads="1"/>
          </p:cNvSpPr>
          <p:nvPr/>
        </p:nvSpPr>
        <p:spPr bwMode="auto">
          <a:xfrm>
            <a:off x="250825" y="4365625"/>
            <a:ext cx="4465638" cy="1800225"/>
          </a:xfrm>
          <a:prstGeom prst="rect">
            <a:avLst/>
          </a:prstGeom>
          <a:noFill/>
          <a:ln w="9525">
            <a:noFill/>
            <a:miter lim="800000"/>
            <a:headEnd/>
            <a:tailEnd/>
          </a:ln>
        </p:spPr>
        <p:txBody>
          <a:bodyPr>
            <a:spAutoFit/>
          </a:bodyPr>
          <a:lstStyle/>
          <a:p>
            <a:pPr>
              <a:spcBef>
                <a:spcPct val="50000"/>
              </a:spcBef>
            </a:pPr>
            <a:r>
              <a:rPr lang="en-US" sz="2000" b="1" u="sng">
                <a:solidFill>
                  <a:srgbClr val="A50021"/>
                </a:solidFill>
              </a:rPr>
              <a:t>The displacement geodynamic situation</a:t>
            </a:r>
            <a:r>
              <a:rPr lang="en-US" sz="1600"/>
              <a:t>. </a:t>
            </a:r>
            <a:r>
              <a:rPr lang="en-US" sz="1800" b="1">
                <a:solidFill>
                  <a:srgbClr val="A50021"/>
                </a:solidFill>
              </a:rPr>
              <a:t>IR radiation distribution on western part of USA(A) and structural maps of San-Andreas transform fault (B) and Big Basin province (C)  (after R.L.Cook andJ.A.Thomson, 1970)</a:t>
            </a:r>
            <a:endParaRPr lang="ru-RU" sz="1800" b="1">
              <a:solidFill>
                <a:srgbClr val="A50021"/>
              </a:solidFill>
            </a:endParaRPr>
          </a:p>
        </p:txBody>
      </p:sp>
      <p:pic>
        <p:nvPicPr>
          <p:cNvPr id="10268" name="Picture 23" descr="H:\Безымянный.jpg"/>
          <p:cNvPicPr>
            <a:picLocks noChangeAspect="1" noChangeArrowheads="1"/>
          </p:cNvPicPr>
          <p:nvPr/>
        </p:nvPicPr>
        <p:blipFill>
          <a:blip r:embed="rId4"/>
          <a:srcRect/>
          <a:stretch>
            <a:fillRect/>
          </a:stretch>
        </p:blipFill>
        <p:spPr bwMode="auto">
          <a:xfrm>
            <a:off x="33338" y="214313"/>
            <a:ext cx="4895850" cy="3962400"/>
          </a:xfrm>
          <a:prstGeom prst="rect">
            <a:avLst/>
          </a:prstGeom>
          <a:noFill/>
          <a:ln w="9525">
            <a:noFill/>
            <a:miter lim="800000"/>
            <a:headEnd/>
            <a:tailEnd/>
          </a:ln>
        </p:spPr>
      </p:pic>
      <p:pic>
        <p:nvPicPr>
          <p:cNvPr id="10269" name="Picture 24"/>
          <p:cNvPicPr>
            <a:picLocks noChangeAspect="1" noChangeArrowheads="1"/>
          </p:cNvPicPr>
          <p:nvPr/>
        </p:nvPicPr>
        <p:blipFill>
          <a:blip r:embed="rId5"/>
          <a:srcRect/>
          <a:stretch>
            <a:fillRect/>
          </a:stretch>
        </p:blipFill>
        <p:spPr bwMode="auto">
          <a:xfrm>
            <a:off x="0" y="2420938"/>
            <a:ext cx="1547813" cy="1728787"/>
          </a:xfrm>
          <a:prstGeom prst="rect">
            <a:avLst/>
          </a:prstGeom>
          <a:solidFill>
            <a:srgbClr val="000000"/>
          </a:solid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1106</TotalTime>
  <Words>1591</Words>
  <Application>Microsoft Office PowerPoint</Application>
  <PresentationFormat>Экран (4:3)</PresentationFormat>
  <Paragraphs>521</Paragraphs>
  <Slides>19</Slides>
  <Notes>0</Notes>
  <HiddenSlides>0</HiddenSlides>
  <MMClips>0</MMClips>
  <ScaleCrop>false</ScaleCrop>
  <HeadingPairs>
    <vt:vector size="8" baseType="variant">
      <vt:variant>
        <vt:lpstr>Использованные шрифты</vt:lpstr>
      </vt:variant>
      <vt:variant>
        <vt:i4>3</vt:i4>
      </vt:variant>
      <vt:variant>
        <vt:lpstr>Шаблон оформления</vt:lpstr>
      </vt:variant>
      <vt:variant>
        <vt:i4>1</vt:i4>
      </vt:variant>
      <vt:variant>
        <vt:lpstr>Внедренные серверы OLE</vt:lpstr>
      </vt:variant>
      <vt:variant>
        <vt:i4>4</vt:i4>
      </vt:variant>
      <vt:variant>
        <vt:lpstr>Заголовки слайдов</vt:lpstr>
      </vt:variant>
      <vt:variant>
        <vt:i4>19</vt:i4>
      </vt:variant>
    </vt:vector>
  </HeadingPairs>
  <TitlesOfParts>
    <vt:vector size="27" baseType="lpstr">
      <vt:lpstr>Times New Roman</vt:lpstr>
      <vt:lpstr>Arial</vt:lpstr>
      <vt:lpstr>Calibri</vt:lpstr>
      <vt:lpstr>Оформление по умолчанию</vt:lpstr>
      <vt:lpstr>Диаграмма</vt:lpstr>
      <vt:lpstr>Точечный рисунок</vt:lpstr>
      <vt:lpstr>Документ</vt:lpstr>
      <vt:lpstr>CorelDRAW</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Company>Home Office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METHODS FOR INVESTIGATING OUTGOING INFRARED   RADIATION OF RECENT LARGE REGIONAL FAULTS AND ITS TERRESTRIAL HEAT FLOW AND GEOCHEMICAL HALOES</dc:title>
  <dc:creator>User</dc:creator>
  <cp:lastModifiedBy>inc-r</cp:lastModifiedBy>
  <cp:revision>167</cp:revision>
  <dcterms:created xsi:type="dcterms:W3CDTF">2012-05-28T13:08:05Z</dcterms:created>
  <dcterms:modified xsi:type="dcterms:W3CDTF">2012-07-31T02:33:14Z</dcterms:modified>
</cp:coreProperties>
</file>