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88" r:id="rId3"/>
    <p:sldId id="292" r:id="rId4"/>
    <p:sldId id="312" r:id="rId5"/>
    <p:sldId id="313" r:id="rId6"/>
    <p:sldId id="314" r:id="rId7"/>
    <p:sldId id="315" r:id="rId8"/>
    <p:sldId id="316" r:id="rId9"/>
    <p:sldId id="263" r:id="rId10"/>
    <p:sldId id="297" r:id="rId11"/>
    <p:sldId id="298" r:id="rId12"/>
    <p:sldId id="302" r:id="rId13"/>
    <p:sldId id="311" r:id="rId14"/>
    <p:sldId id="289" r:id="rId15"/>
    <p:sldId id="290" r:id="rId16"/>
    <p:sldId id="291" r:id="rId17"/>
    <p:sldId id="299" r:id="rId18"/>
    <p:sldId id="300" r:id="rId19"/>
    <p:sldId id="317" r:id="rId20"/>
    <p:sldId id="318" r:id="rId21"/>
    <p:sldId id="319" r:id="rId22"/>
    <p:sldId id="320" r:id="rId23"/>
    <p:sldId id="310" r:id="rId24"/>
    <p:sldId id="309" r:id="rId25"/>
    <p:sldId id="287" r:id="rId26"/>
    <p:sldId id="32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505" autoAdjust="0"/>
    <p:restoredTop sz="94714" autoAdjust="0"/>
  </p:normalViewPr>
  <p:slideViewPr>
    <p:cSldViewPr>
      <p:cViewPr>
        <p:scale>
          <a:sx n="80" d="100"/>
          <a:sy n="80" d="100"/>
        </p:scale>
        <p:origin x="-123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0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1D52B-99F8-4015-A2F8-28CB57A7921F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A2CB5-5BE7-41AF-A87E-AC3C44EAE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5802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2CB5-5BE7-41AF-A87E-AC3C44EAE4B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706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9169-0074-4195-AAB5-21A6C4084BC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3F17-FE0A-4BD0-80C3-3D2DEC8B5C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9169-0074-4195-AAB5-21A6C4084BC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3F17-FE0A-4BD0-80C3-3D2DEC8B5C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9169-0074-4195-AAB5-21A6C4084BC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3F17-FE0A-4BD0-80C3-3D2DEC8B5C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9169-0074-4195-AAB5-21A6C4084BC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3F17-FE0A-4BD0-80C3-3D2DEC8B5C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9169-0074-4195-AAB5-21A6C4084BC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3F17-FE0A-4BD0-80C3-3D2DEC8B5C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9169-0074-4195-AAB5-21A6C4084BC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3F17-FE0A-4BD0-80C3-3D2DEC8B5C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9169-0074-4195-AAB5-21A6C4084BC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3F17-FE0A-4BD0-80C3-3D2DEC8B5C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9169-0074-4195-AAB5-21A6C4084BC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3F17-FE0A-4BD0-80C3-3D2DEC8B5C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9169-0074-4195-AAB5-21A6C4084BC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3F17-FE0A-4BD0-80C3-3D2DEC8B5C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9169-0074-4195-AAB5-21A6C4084BC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3F17-FE0A-4BD0-80C3-3D2DEC8B5C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9169-0074-4195-AAB5-21A6C4084BC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3F17-FE0A-4BD0-80C3-3D2DEC8B5C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F9169-0074-4195-AAB5-21A6C4084BC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F3F17-FE0A-4BD0-80C3-3D2DEC8B5C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rikhvanov@tpu.ru" TargetMode="Externa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hyperlink" Target="http://portal.tpu.ru/science/konf/radioactivity/Glavnaya" TargetMode="External"/><Relationship Id="rId5" Type="http://schemas.openxmlformats.org/officeDocument/2006/relationships/hyperlink" Target="mailto:siarbuzov@mail.ru" TargetMode="External"/><Relationship Id="rId4" Type="http://schemas.openxmlformats.org/officeDocument/2006/relationships/hyperlink" Target="mailto:Naybauer@tpu.r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Box 1"/>
          <p:cNvSpPr txBox="1">
            <a:spLocks noChangeArrowheads="1"/>
          </p:cNvSpPr>
          <p:nvPr/>
        </p:nvSpPr>
        <p:spPr bwMode="auto">
          <a:xfrm>
            <a:off x="755576" y="980728"/>
            <a:ext cx="764381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Геохимические особенности травертинов различных регионов и их прогнозное значение</a:t>
            </a:r>
          </a:p>
        </p:txBody>
      </p:sp>
      <p:sp>
        <p:nvSpPr>
          <p:cNvPr id="1028" name="TextBox 2"/>
          <p:cNvSpPr txBox="1">
            <a:spLocks noChangeArrowheads="1"/>
          </p:cNvSpPr>
          <p:nvPr/>
        </p:nvSpPr>
        <p:spPr bwMode="auto">
          <a:xfrm>
            <a:off x="827584" y="3212976"/>
            <a:ext cx="7776864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i="1" u="sng" dirty="0" smtClean="0">
                <a:latin typeface="Franklin Gothic Medium" pitchFamily="34" charset="0"/>
              </a:rPr>
              <a:t>Л.П. Рихванов</a:t>
            </a:r>
            <a:r>
              <a:rPr lang="ru-RU" sz="2200" i="1" dirty="0" smtClean="0">
                <a:latin typeface="Franklin Gothic Medium" pitchFamily="34" charset="0"/>
              </a:rPr>
              <a:t>, Т.Т. </a:t>
            </a:r>
            <a:r>
              <a:rPr lang="ru-RU" sz="2200" i="1" dirty="0" err="1" smtClean="0">
                <a:latin typeface="Franklin Gothic Medium" pitchFamily="34" charset="0"/>
              </a:rPr>
              <a:t>Тайсаев</a:t>
            </a:r>
            <a:r>
              <a:rPr lang="ru-RU" sz="2200" i="1" dirty="0">
                <a:latin typeface="Franklin Gothic Medium" pitchFamily="34" charset="0"/>
              </a:rPr>
              <a:t>*, Н.В</a:t>
            </a:r>
            <a:r>
              <a:rPr lang="ru-RU" sz="2200" i="1" dirty="0" smtClean="0">
                <a:latin typeface="Franklin Gothic Medium" pitchFamily="34" charset="0"/>
              </a:rPr>
              <a:t>. Барановская</a:t>
            </a:r>
            <a:r>
              <a:rPr lang="ru-RU" sz="2200" i="1" dirty="0">
                <a:latin typeface="Franklin Gothic Medium" pitchFamily="34" charset="0"/>
              </a:rPr>
              <a:t>, Б.Р</a:t>
            </a:r>
            <a:r>
              <a:rPr lang="ru-RU" sz="2200" i="1" dirty="0" smtClean="0">
                <a:latin typeface="Franklin Gothic Medium" pitchFamily="34" charset="0"/>
              </a:rPr>
              <a:t>. Соктоев</a:t>
            </a:r>
            <a:r>
              <a:rPr lang="ru-RU" sz="2200" i="1" dirty="0">
                <a:latin typeface="Franklin Gothic Medium" pitchFamily="34" charset="0"/>
              </a:rPr>
              <a:t>, </a:t>
            </a:r>
            <a:r>
              <a:rPr lang="ru-RU" sz="2200" i="1" dirty="0" smtClean="0">
                <a:latin typeface="Franklin Gothic Medium" pitchFamily="34" charset="0"/>
              </a:rPr>
              <a:t>Т.А. </a:t>
            </a:r>
            <a:r>
              <a:rPr lang="ru-RU" sz="2200" i="1" dirty="0" err="1" smtClean="0">
                <a:latin typeface="Franklin Gothic Medium" pitchFamily="34" charset="0"/>
              </a:rPr>
              <a:t>Монголина</a:t>
            </a:r>
            <a:r>
              <a:rPr lang="ru-RU" sz="2200" i="1" dirty="0" smtClean="0">
                <a:latin typeface="Franklin Gothic Medium" pitchFamily="34" charset="0"/>
              </a:rPr>
              <a:t>, А.Ф</a:t>
            </a:r>
            <a:r>
              <a:rPr lang="ru-RU" sz="2200" i="1" dirty="0">
                <a:latin typeface="Franklin Gothic Medium" pitchFamily="34" charset="0"/>
              </a:rPr>
              <a:t>. </a:t>
            </a:r>
            <a:r>
              <a:rPr lang="ru-RU" sz="2200" i="1" dirty="0" err="1" smtClean="0">
                <a:latin typeface="Franklin Gothic Medium" pitchFamily="34" charset="0"/>
              </a:rPr>
              <a:t>Судыко</a:t>
            </a:r>
            <a:r>
              <a:rPr lang="ru-RU" sz="2200" i="1" dirty="0" smtClean="0">
                <a:latin typeface="Franklin Gothic Medium" pitchFamily="34" charset="0"/>
              </a:rPr>
              <a:t>, С.С. </a:t>
            </a:r>
            <a:r>
              <a:rPr lang="ru-RU" sz="2200" i="1" dirty="0" err="1" smtClean="0">
                <a:latin typeface="Franklin Gothic Medium" pitchFamily="34" charset="0"/>
              </a:rPr>
              <a:t>Ильенок</a:t>
            </a:r>
            <a:endParaRPr lang="ru-RU" sz="2200" i="1" dirty="0" smtClean="0">
              <a:latin typeface="Franklin Gothic Medium" pitchFamily="34" charset="0"/>
            </a:endParaRPr>
          </a:p>
          <a:p>
            <a:pPr algn="ctr"/>
            <a:endParaRPr lang="ru-RU" sz="2200" i="1" dirty="0" smtClean="0">
              <a:latin typeface="Franklin Gothic Medium" pitchFamily="34" charset="0"/>
            </a:endParaRPr>
          </a:p>
          <a:p>
            <a:pPr algn="ctr"/>
            <a:r>
              <a:rPr lang="ru-RU" sz="2200" i="1" dirty="0" smtClean="0">
                <a:latin typeface="Franklin Gothic Medium" pitchFamily="34" charset="0"/>
              </a:rPr>
              <a:t>Национальный исследовательский Томский политехнический университет, г. Томск</a:t>
            </a:r>
          </a:p>
          <a:p>
            <a:pPr algn="ctr"/>
            <a:r>
              <a:rPr lang="ru-RU" sz="2200" i="1" dirty="0" smtClean="0">
                <a:latin typeface="Franklin Gothic Medium" pitchFamily="34" charset="0"/>
              </a:rPr>
              <a:t>*Бурятский государственный университет, г. Улан-Удэ</a:t>
            </a:r>
          </a:p>
          <a:p>
            <a:pPr algn="ctr"/>
            <a:endParaRPr lang="ru-RU" sz="2200" i="1" dirty="0" smtClean="0">
              <a:latin typeface="Franklin Gothic Medium" pitchFamily="34" charset="0"/>
            </a:endParaRPr>
          </a:p>
          <a:p>
            <a:pPr algn="ctr"/>
            <a:endParaRPr lang="ru-RU" sz="2200" i="1" dirty="0" smtClean="0">
              <a:latin typeface="Franklin Gothic Medium" pitchFamily="34" charset="0"/>
            </a:endParaRPr>
          </a:p>
          <a:p>
            <a:pPr algn="ctr"/>
            <a:r>
              <a:rPr lang="ru-RU" sz="2200" i="1" dirty="0" smtClean="0">
                <a:latin typeface="Franklin Gothic Medium" pitchFamily="34" charset="0"/>
              </a:rPr>
              <a:t>2012</a:t>
            </a:r>
            <a:endParaRPr lang="ru-RU" sz="2000" i="1" dirty="0" smtClean="0">
              <a:latin typeface="Franklin Gothic Medium" pitchFamily="34" charset="0"/>
            </a:endParaRPr>
          </a:p>
          <a:p>
            <a:pPr algn="ctr"/>
            <a:endParaRPr lang="ru-RU" sz="2000" i="1" dirty="0" smtClean="0">
              <a:latin typeface="Franklin Gothic Medium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Сравнительный геохимический анализ травертинов различных регионов</a:t>
            </a:r>
            <a:endParaRPr lang="ru-RU" sz="2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857356" y="2071678"/>
            <a:ext cx="357190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8001024" y="3000372"/>
            <a:ext cx="357190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786050" y="2643182"/>
            <a:ext cx="357190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929190" y="2500306"/>
            <a:ext cx="357190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071934" y="2643182"/>
            <a:ext cx="357190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>
            <a:stCxn id="11" idx="2"/>
            <a:endCxn id="4" idx="6"/>
          </p:cNvCxnSpPr>
          <p:nvPr/>
        </p:nvCxnSpPr>
        <p:spPr>
          <a:xfrm rot="5400000">
            <a:off x="2503899" y="1682369"/>
            <a:ext cx="278551" cy="857256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28860" y="1571612"/>
            <a:ext cx="1285884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Виши (</a:t>
            </a:r>
            <a:r>
              <a:rPr lang="en-US" sz="2000" dirty="0" smtClean="0"/>
              <a:t>Ca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cxnSp>
        <p:nvCxnSpPr>
          <p:cNvPr id="15" name="Прямая со стрелкой 14"/>
          <p:cNvCxnSpPr>
            <a:stCxn id="11" idx="2"/>
            <a:endCxn id="6" idx="0"/>
          </p:cNvCxnSpPr>
          <p:nvPr/>
        </p:nvCxnSpPr>
        <p:spPr>
          <a:xfrm rot="5400000">
            <a:off x="2682494" y="2253874"/>
            <a:ext cx="671460" cy="10715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1" idx="2"/>
            <a:endCxn id="7" idx="1"/>
          </p:cNvCxnSpPr>
          <p:nvPr/>
        </p:nvCxnSpPr>
        <p:spPr>
          <a:xfrm rot="16200000" flipH="1">
            <a:off x="3736204" y="1307319"/>
            <a:ext cx="580893" cy="190969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29322" y="1571612"/>
            <a:ext cx="107157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Жемчуг</a:t>
            </a:r>
            <a:endParaRPr lang="ru-RU" sz="2000" dirty="0"/>
          </a:p>
        </p:txBody>
      </p:sp>
      <p:cxnSp>
        <p:nvCxnSpPr>
          <p:cNvPr id="29" name="Прямая со стрелкой 28"/>
          <p:cNvCxnSpPr>
            <a:stCxn id="28" idx="2"/>
            <a:endCxn id="8" idx="7"/>
          </p:cNvCxnSpPr>
          <p:nvPr/>
        </p:nvCxnSpPr>
        <p:spPr>
          <a:xfrm rot="5400000">
            <a:off x="5059077" y="1289460"/>
            <a:ext cx="723769" cy="208829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28" idx="2"/>
            <a:endCxn id="5" idx="1"/>
          </p:cNvCxnSpPr>
          <p:nvPr/>
        </p:nvCxnSpPr>
        <p:spPr>
          <a:xfrm rot="16200000" flipH="1">
            <a:off x="6718741" y="1718088"/>
            <a:ext cx="1080959" cy="1588226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6858016" y="3571876"/>
            <a:ext cx="857256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 стрелкой 35"/>
          <p:cNvCxnSpPr>
            <a:stCxn id="28" idx="2"/>
            <a:endCxn id="35" idx="0"/>
          </p:cNvCxnSpPr>
          <p:nvPr/>
        </p:nvCxnSpPr>
        <p:spPr>
          <a:xfrm rot="16200000" flipH="1">
            <a:off x="6075798" y="2361030"/>
            <a:ext cx="1600154" cy="82153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214810" y="1428736"/>
            <a:ext cx="1285884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Виши (</a:t>
            </a:r>
            <a:r>
              <a:rPr lang="en-US" sz="2000" dirty="0" smtClean="0"/>
              <a:t>N</a:t>
            </a:r>
            <a:r>
              <a:rPr lang="en-US" sz="2000" dirty="0" smtClean="0"/>
              <a:t>a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cxnSp>
        <p:nvCxnSpPr>
          <p:cNvPr id="40" name="Прямая со стрелкой 39"/>
          <p:cNvCxnSpPr>
            <a:stCxn id="39" idx="2"/>
            <a:endCxn id="41" idx="6"/>
          </p:cNvCxnSpPr>
          <p:nvPr/>
        </p:nvCxnSpPr>
        <p:spPr>
          <a:xfrm rot="5400000">
            <a:off x="2896808" y="-67862"/>
            <a:ext cx="64237" cy="385765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 40"/>
          <p:cNvSpPr/>
          <p:nvPr/>
        </p:nvSpPr>
        <p:spPr>
          <a:xfrm>
            <a:off x="642910" y="1714488"/>
            <a:ext cx="357190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3071802" y="2857496"/>
            <a:ext cx="357190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7715272" y="3429000"/>
            <a:ext cx="357190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 стрелкой 47"/>
          <p:cNvCxnSpPr>
            <a:stCxn id="39" idx="2"/>
            <a:endCxn id="42" idx="7"/>
          </p:cNvCxnSpPr>
          <p:nvPr/>
        </p:nvCxnSpPr>
        <p:spPr>
          <a:xfrm rot="5400000">
            <a:off x="3576739" y="1628791"/>
            <a:ext cx="1080959" cy="1481069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39" idx="2"/>
            <a:endCxn id="43" idx="1"/>
          </p:cNvCxnSpPr>
          <p:nvPr/>
        </p:nvCxnSpPr>
        <p:spPr>
          <a:xfrm rot="16200000" flipH="1">
            <a:off x="5486435" y="1200162"/>
            <a:ext cx="1652463" cy="2909829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11" grpId="0" animBg="1"/>
      <p:bldP spid="11" grpId="1" animBg="1"/>
      <p:bldP spid="28" grpId="0" animBg="1"/>
      <p:bldP spid="35" grpId="0" animBg="1"/>
      <p:bldP spid="39" grpId="0" animBg="1"/>
      <p:bldP spid="39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8739947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Сравнительный геохимический анализ травертинов различных регионов</a:t>
            </a:r>
            <a:endParaRPr lang="ru-RU" sz="2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3"/>
            <a:ext cx="9144000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latin typeface="Arial" pitchFamily="34" charset="0"/>
                <a:cs typeface="Arial" pitchFamily="34" charset="0"/>
              </a:rPr>
              <a:t>Сравнение элементного состава травертина Г-1 и солевых отложений питьевых вод с. Жемчуг</a:t>
            </a:r>
            <a:r>
              <a:rPr lang="en-US" sz="22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u="sng" dirty="0" smtClean="0">
                <a:latin typeface="Arial" pitchFamily="34" charset="0"/>
                <a:cs typeface="Arial" pitchFamily="34" charset="0"/>
              </a:rPr>
              <a:t>по данным ИНАА и </a:t>
            </a:r>
            <a:r>
              <a:rPr lang="en-US" sz="2200" b="1" u="sng" dirty="0" smtClean="0">
                <a:latin typeface="Arial" pitchFamily="34" charset="0"/>
                <a:cs typeface="Arial" pitchFamily="34" charset="0"/>
              </a:rPr>
              <a:t>ICP-MS</a:t>
            </a:r>
            <a:endParaRPr lang="ru-RU" sz="22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55839"/>
            <a:ext cx="9144000" cy="300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452320" y="1052736"/>
            <a:ext cx="15121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ИНАА</a:t>
            </a:r>
            <a:endParaRPr lang="ru-RU" sz="2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320" y="4077072"/>
            <a:ext cx="15121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ICP-MS</a:t>
            </a:r>
            <a:endParaRPr lang="ru-RU" sz="2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latin typeface="Arial" pitchFamily="34" charset="0"/>
                <a:cs typeface="Arial" pitchFamily="34" charset="0"/>
              </a:rPr>
              <a:t>Сравнение элементного состава воды и травертина </a:t>
            </a:r>
            <a:r>
              <a:rPr lang="ru-RU" sz="2200" b="1" u="sng" dirty="0" err="1" smtClean="0">
                <a:latin typeface="Arial" pitchFamily="34" charset="0"/>
                <a:cs typeface="Arial" pitchFamily="34" charset="0"/>
              </a:rPr>
              <a:t>скв</a:t>
            </a:r>
            <a:r>
              <a:rPr lang="ru-RU" sz="2200" b="1" u="sng" dirty="0" smtClean="0">
                <a:latin typeface="Arial" pitchFamily="34" charset="0"/>
                <a:cs typeface="Arial" pitchFamily="34" charset="0"/>
              </a:rPr>
              <a:t>. Г-1</a:t>
            </a:r>
            <a:r>
              <a:rPr lang="en-US" sz="22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u="sng" dirty="0" smtClean="0">
                <a:latin typeface="Arial" pitchFamily="34" charset="0"/>
                <a:cs typeface="Arial" pitchFamily="34" charset="0"/>
              </a:rPr>
              <a:t>по данным </a:t>
            </a:r>
            <a:r>
              <a:rPr lang="en-US" sz="2200" b="1" u="sng" dirty="0" smtClean="0">
                <a:latin typeface="Arial" pitchFamily="34" charset="0"/>
                <a:cs typeface="Arial" pitchFamily="34" charset="0"/>
              </a:rPr>
              <a:t>ICP-MS</a:t>
            </a:r>
            <a:endParaRPr lang="ru-RU" sz="22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68760"/>
            <a:ext cx="9144001" cy="497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16632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Аргентит</a:t>
            </a:r>
            <a:endParaRPr lang="ru-RU" sz="2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5"/>
            <a:ext cx="4176464" cy="3132347"/>
          </a:xfrm>
          <a:prstGeom prst="rect">
            <a:avLst/>
          </a:prstGeom>
        </p:spPr>
      </p:pic>
      <p:pic>
        <p:nvPicPr>
          <p:cNvPr id="5" name="Рисунок 4" descr="1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620688"/>
            <a:ext cx="4608512" cy="330715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4" y="4149080"/>
          <a:ext cx="8784976" cy="2270760"/>
        </p:xfrm>
        <a:graphic>
          <a:graphicData uri="http://schemas.openxmlformats.org/drawingml/2006/table">
            <a:tbl>
              <a:tblPr/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Element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Net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[wt.%]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[norm. wt.%]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[norm. at.%]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Error in 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Carbon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3424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5,345513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5,811347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20,66128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0,955569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Oxygen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1523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14,83322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16,12586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43,04064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3,032371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Silicon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954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0,364398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0,396154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0,602339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0,047084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Sulfur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8253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2,927338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3,18244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4,238138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0,137842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Calcium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3647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2,70693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2,942826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3,135582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0,127776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Silver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47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L-series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108057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65,80666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71,54138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28,32202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2,084687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Sum: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91,98406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64088" y="836712"/>
            <a:ext cx="432048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Ag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104" y="2348880"/>
            <a:ext cx="432048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Ag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4176464" cy="3132347"/>
          </a:xfrm>
          <a:prstGeom prst="rect">
            <a:avLst/>
          </a:prstGeom>
        </p:spPr>
      </p:pic>
      <p:pic>
        <p:nvPicPr>
          <p:cNvPr id="6" name="Рисунок 5" descr="2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476671"/>
            <a:ext cx="4536504" cy="3255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648" y="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Ba-</a:t>
            </a:r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содержащий галенит</a:t>
            </a:r>
            <a:endParaRPr lang="ru-RU" sz="2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9512" y="3861048"/>
          <a:ext cx="8712968" cy="2787015"/>
        </p:xfrm>
        <a:graphic>
          <a:graphicData uri="http://schemas.openxmlformats.org/drawingml/2006/table">
            <a:tbl>
              <a:tblPr/>
              <a:tblGrid>
                <a:gridCol w="1152128"/>
                <a:gridCol w="918280"/>
                <a:gridCol w="1035204"/>
                <a:gridCol w="1035204"/>
                <a:gridCol w="1035204"/>
                <a:gridCol w="1250872"/>
                <a:gridCol w="1250872"/>
                <a:gridCol w="1035204"/>
              </a:tblGrid>
              <a:tr h="1619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Element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Net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[wt.%]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[norm. wt.%]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[norm. at.%]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Error in 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Carbon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56686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27,07363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24,3877308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38,8317992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3,21368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Oxygen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55122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49,50465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44,5934321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53,3043301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5,818888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Sodium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2557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0,24652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0,22206306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0,18472981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0,071971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Magnesium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7668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0,550645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0,49601727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0,39029812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0,056746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Silicon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8152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0,42059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0,37886467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0,25798665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0,053434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Sulfur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46326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2,798278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2,52066884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1,50337142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0,203609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Calcium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82730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8,055385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7,2562335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3,46258542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0,261926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Barium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56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L-series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27424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4,857992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4,37604477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0,60941287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0,162354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Lead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82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L-series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12810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17,50563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15,7689449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1,45548647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0,578294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Sum: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111,0133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20072" y="980728"/>
            <a:ext cx="432048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err="1" smtClean="0">
                <a:latin typeface="Arial" pitchFamily="34" charset="0"/>
                <a:cs typeface="Arial" pitchFamily="34" charset="0"/>
              </a:rPr>
              <a:t>Pb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0072" y="2348880"/>
            <a:ext cx="432048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err="1" smtClean="0">
                <a:latin typeface="Arial" pitchFamily="34" charset="0"/>
                <a:cs typeface="Arial" pitchFamily="34" charset="0"/>
              </a:rPr>
              <a:t>Pb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4368" y="3284984"/>
            <a:ext cx="432048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err="1" smtClean="0">
                <a:latin typeface="Arial" pitchFamily="34" charset="0"/>
                <a:cs typeface="Arial" pitchFamily="34" charset="0"/>
              </a:rPr>
              <a:t>Pb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8424" y="3284984"/>
            <a:ext cx="432048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err="1" smtClean="0">
                <a:latin typeface="Arial" pitchFamily="34" charset="0"/>
                <a:cs typeface="Arial" pitchFamily="34" charset="0"/>
              </a:rPr>
              <a:t>Pb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2160" y="3140968"/>
            <a:ext cx="432048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ru-RU" sz="12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476671"/>
            <a:ext cx="4536504" cy="3255479"/>
          </a:xfrm>
          <a:prstGeom prst="rect">
            <a:avLst/>
          </a:prstGeom>
        </p:spPr>
      </p:pic>
      <p:pic>
        <p:nvPicPr>
          <p:cNvPr id="6" name="Рисунок 5" descr="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76672"/>
            <a:ext cx="4176464" cy="3132347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4" y="3789040"/>
          <a:ext cx="8928992" cy="2777490"/>
        </p:xfrm>
        <a:graphic>
          <a:graphicData uri="http://schemas.openxmlformats.org/drawingml/2006/table">
            <a:tbl>
              <a:tblPr/>
              <a:tblGrid>
                <a:gridCol w="1116124"/>
                <a:gridCol w="1116124"/>
                <a:gridCol w="1116124"/>
                <a:gridCol w="1116124"/>
                <a:gridCol w="1116124"/>
                <a:gridCol w="1116124"/>
                <a:gridCol w="1116124"/>
                <a:gridCol w="1116124"/>
              </a:tblGrid>
              <a:tr h="1619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Element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Net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[wt.%]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[norm. wt.%]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[norm. at.%]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Error in 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Carbon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11156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17,26844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21,76908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46,02205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2,455814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Oxygen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5164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20,94031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26,39795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41,89591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3,287019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Magnesium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1350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0,195218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0,246097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0,257108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0,038352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Silicon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3267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0,309581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0,390266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0,352845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0,061211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Sulfur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6318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0,868726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1,095141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0,867222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0,05934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Calcium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19671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3,626472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4,571633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2,89648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0,136167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Silver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60244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13,69781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17,26785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4,064908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0,46034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Gold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79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L-series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16166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22,41897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28,26199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3,643472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0,69693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Sum: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79,32552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03648" y="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Самородное золото</a:t>
            </a:r>
            <a:endParaRPr lang="ru-RU" sz="2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476672"/>
            <a:ext cx="432048" cy="276999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Au</a:t>
            </a:r>
            <a:endParaRPr lang="ru-RU" sz="1200" b="1" i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1268760"/>
            <a:ext cx="432048" cy="276999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Au</a:t>
            </a:r>
            <a:endParaRPr lang="ru-RU" sz="1200" b="1" i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0312" y="3140968"/>
            <a:ext cx="432048" cy="276999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Au</a:t>
            </a:r>
            <a:endParaRPr lang="ru-RU" sz="1200" b="1" i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Самородное </a:t>
            </a:r>
            <a:r>
              <a:rPr lang="en-US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Cu-Ni </a:t>
            </a:r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образование</a:t>
            </a:r>
            <a:endParaRPr lang="ru-RU" sz="2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4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476672"/>
            <a:ext cx="4536504" cy="3255479"/>
          </a:xfrm>
          <a:prstGeom prst="rect">
            <a:avLst/>
          </a:prstGeom>
        </p:spPr>
      </p:pic>
      <p:pic>
        <p:nvPicPr>
          <p:cNvPr id="6" name="Рисунок 5" descr="4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76672"/>
            <a:ext cx="4176464" cy="3132347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3817620"/>
          <a:ext cx="8909248" cy="3040380"/>
        </p:xfrm>
        <a:graphic>
          <a:graphicData uri="http://schemas.openxmlformats.org/drawingml/2006/table">
            <a:tbl>
              <a:tblPr/>
              <a:tblGrid>
                <a:gridCol w="1113656"/>
                <a:gridCol w="794048"/>
                <a:gridCol w="936104"/>
                <a:gridCol w="792088"/>
                <a:gridCol w="1152128"/>
                <a:gridCol w="1512168"/>
                <a:gridCol w="1495400"/>
                <a:gridCol w="1113656"/>
              </a:tblGrid>
              <a:tr h="1619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Element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Net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[wt.%]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[norm. wt.%]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[norm. at.%]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Error in 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Carbon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24411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23,0494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22,89457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40,37968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3,179456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Oxygen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14457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29,13263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28,93693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38,31408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3,907434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Magnesium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5734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1,853366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1,840916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1,60453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0,133586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Aluminium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892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0,220952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0,219468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0,172311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0,039734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Silicon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5915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1,156601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1,148832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0,86653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0,078668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Sulfur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4644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1,127351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1,119778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0,73977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0,070686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Chlorine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1416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0,372013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0,369514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0,220796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0,042373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Calcium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41385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15,7763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15,67032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8,28288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0,493606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Nickel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28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5671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5,550652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5,513366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1,989927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0,194322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Copper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29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18200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22,43703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22,28631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7,429499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0,653119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Sum: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100,6763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860032" y="836712"/>
            <a:ext cx="432048" cy="27699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</a:t>
            </a:r>
            <a:endParaRPr lang="ru-RU" sz="1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032" y="2348880"/>
            <a:ext cx="432048" cy="27699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Ni</a:t>
            </a:r>
            <a:endParaRPr lang="ru-RU" sz="1200" b="1" i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4248" y="2780928"/>
            <a:ext cx="432048" cy="27699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</a:t>
            </a:r>
            <a:endParaRPr lang="ru-RU" sz="1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4288" y="3284984"/>
            <a:ext cx="432048" cy="27699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</a:t>
            </a:r>
            <a:endParaRPr lang="ru-RU" sz="1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8184" y="3140968"/>
            <a:ext cx="432048" cy="27699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Ni</a:t>
            </a:r>
            <a:endParaRPr lang="ru-RU" sz="1200" b="1" i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Самородное </a:t>
            </a:r>
            <a:r>
              <a:rPr lang="en-US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Cu-Zn-Ni</a:t>
            </a:r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образование</a:t>
            </a:r>
            <a:endParaRPr lang="ru-RU" sz="2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5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404665"/>
            <a:ext cx="4458288" cy="3199350"/>
          </a:xfrm>
          <a:prstGeom prst="rect">
            <a:avLst/>
          </a:prstGeom>
        </p:spPr>
      </p:pic>
      <p:pic>
        <p:nvPicPr>
          <p:cNvPr id="6" name="Рисунок 5" descr="5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4664"/>
            <a:ext cx="4104456" cy="307834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3514725"/>
          <a:ext cx="9144000" cy="3343275"/>
        </p:xfrm>
        <a:graphic>
          <a:graphicData uri="http://schemas.openxmlformats.org/drawingml/2006/table">
            <a:tbl>
              <a:tblPr/>
              <a:tblGrid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</a:tblGrid>
              <a:tr h="1619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Element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Net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[wt.%]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[norm. wt.%]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[norm. at.%]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Error in 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Carbon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9921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13,03032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12,96107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31,7053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2,473998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Oxygen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8625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16,62358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16,53524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30,36524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2,412456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Magnesium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2419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1,536243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1,52808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1,847227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0,122004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Aluminium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625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0,330432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0,328677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0,357908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0,048923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Silicon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2940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1,059218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1,053589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1,102196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0,077697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Sulfur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1720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0,628869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0,625527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0,573154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0,054586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Chlorine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789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0,294755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0,293189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0,242979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0,041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Potassium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649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0,238545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0,237277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0,178307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0,037945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Calcium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23455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10,31962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10,26479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7,525127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0,336104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Manganese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3358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2,417958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2,405109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1,286269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0,104708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Nickel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28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5353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5,453093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5,424114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2,715248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0,192529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Copper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29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19837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29,24363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29,08823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13,44928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0,840551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Zinc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K-series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10655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19,35798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19,25511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8,651766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0,589328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Sum: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100,5342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372200" y="3356992"/>
            <a:ext cx="432048" cy="27699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Ni</a:t>
            </a:r>
            <a:endParaRPr lang="ru-RU" sz="1200" b="1" i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20272" y="3068960"/>
            <a:ext cx="432048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Zn</a:t>
            </a:r>
            <a:endParaRPr lang="ru-RU" sz="12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620688"/>
            <a:ext cx="432048" cy="27699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</a:t>
            </a:r>
            <a:endParaRPr lang="ru-RU" sz="1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48" y="2492896"/>
            <a:ext cx="432048" cy="27699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</a:t>
            </a:r>
            <a:endParaRPr lang="ru-RU" sz="1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0032" y="2132856"/>
            <a:ext cx="432048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Zn</a:t>
            </a:r>
            <a:endParaRPr lang="ru-RU" sz="12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Микротекстуры карбонатных травертинов </a:t>
            </a:r>
            <a:r>
              <a:rPr lang="ru-RU" sz="3200" dirty="0" err="1" smtClean="0"/>
              <a:t>скв</a:t>
            </a:r>
            <a:r>
              <a:rPr lang="ru-RU" sz="3200" dirty="0" smtClean="0"/>
              <a:t>. Г-1, п. Жемчуг (</a:t>
            </a:r>
            <a:r>
              <a:rPr lang="ru-RU" sz="3200" dirty="0" err="1" smtClean="0"/>
              <a:t>Тункинская</a:t>
            </a:r>
            <a:r>
              <a:rPr lang="ru-RU" sz="3200" dirty="0" smtClean="0"/>
              <a:t> котловина)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23528" y="1916832"/>
            <a:ext cx="4041775" cy="63976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G:\ЛП\SNAP-163412-0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08920"/>
            <a:ext cx="4040188" cy="3027230"/>
          </a:xfrm>
          <a:prstGeom prst="rect">
            <a:avLst/>
          </a:prstGeom>
          <a:noFill/>
        </p:spPr>
      </p:pic>
      <p:pic>
        <p:nvPicPr>
          <p:cNvPr id="2051" name="Picture 3" descr="G:\ЛП\SNAP-163438-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708920"/>
            <a:ext cx="4032448" cy="3021688"/>
          </a:xfrm>
          <a:prstGeom prst="rect">
            <a:avLst/>
          </a:prstGeom>
          <a:noFill/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4716016" y="1556792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1484784"/>
            <a:ext cx="4572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Николи параллельны. Характер распределения рудных минералов в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кварц-карбонатном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агрегате.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1484784"/>
            <a:ext cx="457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Николи скрещены.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Кварц-карбонатный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агрегат.</a:t>
            </a:r>
            <a:endParaRPr lang="ru-RU" sz="19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6455" y="404664"/>
            <a:ext cx="7416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Травертин (известковый туф)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– это карбонатная порода, образовавшаяся в результате осаждения карбонатов Ca,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Mg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Fe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Na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иногда с кремнеземом и глинистыми минералами из термальных или холодных углекислых источников.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7" y="3212976"/>
            <a:ext cx="8712969" cy="29861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6212522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Панорама горы Памуккале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19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ЛП\SNAP-155622-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645024"/>
            <a:ext cx="3824164" cy="2865368"/>
          </a:xfrm>
          <a:prstGeom prst="rect">
            <a:avLst/>
          </a:prstGeom>
          <a:noFill/>
        </p:spPr>
      </p:pic>
      <p:pic>
        <p:nvPicPr>
          <p:cNvPr id="4099" name="Picture 3" descr="G:\ЛП\SNAP-155658-00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3645025"/>
            <a:ext cx="3816424" cy="2859568"/>
          </a:xfrm>
          <a:prstGeom prst="rect">
            <a:avLst/>
          </a:prstGeom>
          <a:noFill/>
        </p:spPr>
      </p:pic>
      <p:pic>
        <p:nvPicPr>
          <p:cNvPr id="9" name="Picture 2" descr="G:\ЛП\SNAP-163039-0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92696"/>
            <a:ext cx="3824164" cy="2865368"/>
          </a:xfrm>
          <a:prstGeom prst="rect">
            <a:avLst/>
          </a:prstGeom>
          <a:noFill/>
        </p:spPr>
      </p:pic>
      <p:pic>
        <p:nvPicPr>
          <p:cNvPr id="10" name="Picture 3" descr="G:\ЛП\SNAP-163114-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661229"/>
            <a:ext cx="3825751" cy="286655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504" y="116632"/>
            <a:ext cx="457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Николи 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параллельны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5976" y="116632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Николи</a:t>
            </a:r>
            <a:r>
              <a:rPr lang="ru-RU" sz="2400" b="1" dirty="0" smtClean="0"/>
              <a:t> 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скрещены</a:t>
            </a:r>
            <a:endParaRPr lang="ru-RU" sz="19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778098"/>
          </a:xfrm>
        </p:spPr>
        <p:txBody>
          <a:bodyPr>
            <a:noAutofit/>
          </a:bodyPr>
          <a:lstStyle/>
          <a:p>
            <a:r>
              <a:rPr lang="ru-RU" sz="2400" i="1" u="sng" dirty="0" smtClean="0">
                <a:latin typeface="Arial" pitchFamily="34" charset="0"/>
                <a:cs typeface="Arial" pitchFamily="34" charset="0"/>
              </a:rPr>
              <a:t>В районе </a:t>
            </a:r>
            <a:r>
              <a:rPr lang="ru-RU" sz="2400" i="1" u="sng" dirty="0" err="1" smtClean="0">
                <a:latin typeface="Arial" pitchFamily="34" charset="0"/>
                <a:cs typeface="Arial" pitchFamily="34" charset="0"/>
              </a:rPr>
              <a:t>скв</a:t>
            </a:r>
            <a:r>
              <a:rPr lang="ru-RU" sz="2400" i="1" u="sng" dirty="0" smtClean="0">
                <a:latin typeface="Arial" pitchFamily="34" charset="0"/>
                <a:cs typeface="Arial" pitchFamily="34" charset="0"/>
              </a:rPr>
              <a:t>. Г-1 формируется необычно яркая </a:t>
            </a:r>
            <a:r>
              <a:rPr lang="ru-RU" sz="2400" i="1" u="sng" dirty="0" err="1" smtClean="0">
                <a:latin typeface="Arial" pitchFamily="34" charset="0"/>
                <a:cs typeface="Arial" pitchFamily="34" charset="0"/>
              </a:rPr>
              <a:t>радиогеохимическая</a:t>
            </a:r>
            <a:r>
              <a:rPr lang="ru-RU" sz="2400" i="1" u="sng" dirty="0" smtClean="0">
                <a:latin typeface="Arial" pitchFamily="34" charset="0"/>
                <a:cs typeface="Arial" pitchFamily="34" charset="0"/>
              </a:rPr>
              <a:t> аномалия травертинов по </a:t>
            </a:r>
            <a:r>
              <a:rPr lang="en-US" sz="2400" i="1" u="sng" dirty="0" err="1" smtClean="0">
                <a:latin typeface="Arial" pitchFamily="34" charset="0"/>
                <a:cs typeface="Arial" pitchFamily="34" charset="0"/>
              </a:rPr>
              <a:t>Th</a:t>
            </a:r>
            <a:endParaRPr lang="ru-RU" sz="2400" i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4869160"/>
            <a:ext cx="3384376" cy="1008112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Измерение естественных радионуклидов в травертинах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скв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Г-1 (спектрометр защищен от брызг рюкзаком)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Содержимое 6" descr="P107005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4512501" cy="338437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2040" y="1268760"/>
            <a:ext cx="4041775" cy="85578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Среднее содержание ЕРЭ в травертинах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скв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 Г-1 по данным прибора РКП-305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68553" y="2132856"/>
            <a:ext cx="4175447" cy="1758181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Уран (по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Ra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 – 3-7 мг/кг (среднее = </a:t>
            </a:r>
            <a:r>
              <a:rPr lang="ru-RU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4,3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Торий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по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Tl-208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Е=2,62 МэВ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– 24-92 мг/кг (среднее = </a:t>
            </a:r>
            <a:r>
              <a:rPr lang="ru-RU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66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Калий (по К-40) -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&gt;0.2-1.5 %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4932040" y="4005064"/>
            <a:ext cx="4077119" cy="855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Среднее содержание ЕРЭ в травертинах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скв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Г-1 по данным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ИНАА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одержимое 5"/>
          <p:cNvSpPr txBox="1">
            <a:spLocks/>
          </p:cNvSpPr>
          <p:nvPr/>
        </p:nvSpPr>
        <p:spPr>
          <a:xfrm>
            <a:off x="4932039" y="4869160"/>
            <a:ext cx="4211961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Уран – </a:t>
            </a: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3,7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мг/кг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Торий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– </a:t>
            </a: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0,2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мг/кг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2700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Аналогичная аномалия установлена в районе гидротермального поля </a:t>
            </a:r>
            <a:r>
              <a:rPr lang="ru-RU" sz="20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Хуан-де-Фука</a:t>
            </a:r>
            <a:endParaRPr lang="ru-RU" sz="20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20688"/>
          </a:xfrm>
        </p:spPr>
        <p:txBody>
          <a:bodyPr>
            <a:normAutofit/>
          </a:bodyPr>
          <a:lstStyle/>
          <a:p>
            <a:r>
              <a:rPr lang="ru-RU" sz="3000" dirty="0" smtClean="0">
                <a:latin typeface="Arial" pitchFamily="34" charset="0"/>
                <a:cs typeface="Arial" pitchFamily="34" charset="0"/>
              </a:rPr>
              <a:t>«Чёрный курильщик» в районе 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Хуан-де-Фука</a:t>
            </a:r>
            <a:endParaRPr lang="ru-RU" sz="3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1" name="Picture 2" descr="http://jupiters.narod.ru/vulkan/vu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60"/>
            <a:ext cx="4283968" cy="483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424295" y="1025010"/>
            <a:ext cx="46085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кальдере </a:t>
            </a:r>
            <a:r>
              <a:rPr lang="ru-RU" dirty="0" err="1" smtClean="0"/>
              <a:t>Аксиал</a:t>
            </a:r>
            <a:r>
              <a:rPr lang="ru-RU" dirty="0" smtClean="0"/>
              <a:t> хребта Хуан-де-Фука были опробованы с использованием </a:t>
            </a:r>
            <a:r>
              <a:rPr lang="ru-RU" dirty="0" err="1" smtClean="0"/>
              <a:t>Deep</a:t>
            </a:r>
            <a:r>
              <a:rPr lang="ru-RU" dirty="0" smtClean="0"/>
              <a:t> </a:t>
            </a:r>
            <a:r>
              <a:rPr lang="ru-RU" dirty="0" err="1" smtClean="0"/>
              <a:t>Submersible</a:t>
            </a:r>
            <a:r>
              <a:rPr lang="ru-RU" dirty="0" smtClean="0"/>
              <a:t> PISCES IV. Последующее гамма-спектрометрическое исследование образцов барита показало, что они являются необычными в радиоактивном отношении: образцы характеризуются следующими концентрациями:</a:t>
            </a:r>
          </a:p>
          <a:p>
            <a:pPr lvl="3">
              <a:buFont typeface="Arial" pitchFamily="34" charset="0"/>
              <a:buChar char="•"/>
            </a:pPr>
            <a:r>
              <a:rPr lang="ru-RU" dirty="0" smtClean="0"/>
              <a:t> торий – 0,1%</a:t>
            </a:r>
          </a:p>
          <a:p>
            <a:pPr lvl="3">
              <a:buFont typeface="Arial" pitchFamily="34" charset="0"/>
              <a:buChar char="•"/>
            </a:pPr>
            <a:r>
              <a:rPr lang="ru-RU" dirty="0" smtClean="0"/>
              <a:t> уран</a:t>
            </a:r>
            <a:r>
              <a:rPr lang="en-US" dirty="0" smtClean="0"/>
              <a:t> </a:t>
            </a:r>
            <a:r>
              <a:rPr lang="ru-RU" dirty="0" smtClean="0"/>
              <a:t>-</a:t>
            </a:r>
            <a:r>
              <a:rPr lang="en-US" dirty="0" smtClean="0"/>
              <a:t> </a:t>
            </a:r>
            <a:r>
              <a:rPr lang="ru-RU" dirty="0" smtClean="0"/>
              <a:t>0,2% </a:t>
            </a:r>
          </a:p>
          <a:p>
            <a:pPr algn="just"/>
            <a:r>
              <a:rPr lang="ru-RU" dirty="0" smtClean="0"/>
              <a:t>Концентрации урана и тория в двух образцах были измерены нейтронно-активационным анализом и показали низкие значения этих элементов, что свидетельствует о нарушении радиоактивного равновесия между материнскими и дочерними радионуклидами в этих точках (</a:t>
            </a:r>
            <a:r>
              <a:rPr lang="en-US" dirty="0" err="1" smtClean="0"/>
              <a:t>R.L.Clasty</a:t>
            </a:r>
            <a:r>
              <a:rPr lang="en-US" dirty="0" smtClean="0"/>
              <a:t> et al. </a:t>
            </a:r>
            <a:r>
              <a:rPr lang="en-US" i="1" dirty="0" smtClean="0"/>
              <a:t>Can. Mineralogist</a:t>
            </a:r>
            <a:r>
              <a:rPr lang="en-US" dirty="0" smtClean="0"/>
              <a:t>, 1988, V. 26</a:t>
            </a:r>
            <a:r>
              <a:rPr lang="ru-RU" dirty="0" smtClean="0"/>
              <a:t>)</a:t>
            </a:r>
            <a:r>
              <a:rPr lang="en-US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Расположение травертинов с 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благороднометалльной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 минерализацией</a:t>
            </a:r>
            <a:endParaRPr lang="ru-RU" b="1" i="1" dirty="0"/>
          </a:p>
        </p:txBody>
      </p:sp>
      <p:pic>
        <p:nvPicPr>
          <p:cNvPr id="3" name="Рисунок 2" descr="Рисунок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32656"/>
            <a:ext cx="6876256" cy="56211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Овал 3"/>
          <p:cNvSpPr/>
          <p:nvPr/>
        </p:nvSpPr>
        <p:spPr>
          <a:xfrm>
            <a:off x="6804248" y="1516648"/>
            <a:ext cx="144016" cy="144016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627784" y="4468976"/>
            <a:ext cx="144016" cy="144016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483768" y="4540984"/>
            <a:ext cx="144016" cy="144016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699792" y="4757008"/>
            <a:ext cx="144016" cy="144016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043608" y="6093296"/>
            <a:ext cx="144016" cy="144016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043608" y="6525344"/>
            <a:ext cx="144016" cy="144016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259632" y="5949280"/>
            <a:ext cx="7884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литературные данные (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Намсараев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Б.Б. Геохимическая деятельность микроорганизмов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гидротерм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Байкальской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рифтовой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зоны. Новосибирск, 2011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9632" y="6453336"/>
            <a:ext cx="7884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собственные данные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b="1" dirty="0" smtClean="0"/>
              <a:t>Представленные материалы позволяют предполагать, что карбонатные солевые отложения как природного (травертины), так и техногенного (накипь из посуды) происхождения в своем химическом составе несут информацию о геохимической специализации блоков земной коры, областей питания водоносных горизонтов. Наиболее ярко это наблюдается при изучении </a:t>
            </a:r>
            <a:r>
              <a:rPr lang="ru-RU" b="1" dirty="0" err="1" smtClean="0"/>
              <a:t>Au</a:t>
            </a:r>
            <a:r>
              <a:rPr lang="ru-RU" b="1" dirty="0" smtClean="0"/>
              <a:t>, </a:t>
            </a:r>
            <a:r>
              <a:rPr lang="ru-RU" b="1" dirty="0" err="1" smtClean="0"/>
              <a:t>Ag</a:t>
            </a:r>
            <a:r>
              <a:rPr lang="ru-RU" b="1" dirty="0" smtClean="0"/>
              <a:t> и, особенно, U.</a:t>
            </a:r>
          </a:p>
          <a:p>
            <a:pPr algn="just"/>
            <a:r>
              <a:rPr lang="ru-RU" b="1" dirty="0" smtClean="0"/>
              <a:t>В районе Байкальской </a:t>
            </a:r>
            <a:r>
              <a:rPr lang="ru-RU" b="1" dirty="0" err="1" smtClean="0"/>
              <a:t>рифтовой</a:t>
            </a:r>
            <a:r>
              <a:rPr lang="ru-RU" b="1" dirty="0" smtClean="0"/>
              <a:t> зоны формируется современный </a:t>
            </a:r>
            <a:r>
              <a:rPr lang="ru-RU" b="1" dirty="0" err="1" smtClean="0"/>
              <a:t>геохимически</a:t>
            </a:r>
            <a:r>
              <a:rPr lang="ru-RU" b="1" dirty="0" smtClean="0"/>
              <a:t> специализированный на </a:t>
            </a:r>
            <a:r>
              <a:rPr lang="en-US" b="1" dirty="0" smtClean="0"/>
              <a:t>U,</a:t>
            </a:r>
            <a:r>
              <a:rPr lang="ru-RU" b="1" dirty="0" smtClean="0"/>
              <a:t> </a:t>
            </a:r>
            <a:r>
              <a:rPr lang="en-US" b="1" dirty="0" smtClean="0"/>
              <a:t>TR,</a:t>
            </a:r>
            <a:r>
              <a:rPr lang="ru-RU" b="1" dirty="0" smtClean="0"/>
              <a:t> </a:t>
            </a:r>
            <a:r>
              <a:rPr lang="en-US" b="1" dirty="0" smtClean="0"/>
              <a:t>Zn</a:t>
            </a:r>
            <a:r>
              <a:rPr lang="ru-RU" b="1" dirty="0" smtClean="0"/>
              <a:t> и др. элементы тип минеральных отложений.   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2714620"/>
            <a:ext cx="750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3600" b="1" i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642918"/>
            <a:ext cx="8569325" cy="5949950"/>
          </a:xfrm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lang="ru-RU" sz="1800" dirty="0" smtClean="0"/>
              <a:t> </a:t>
            </a:r>
            <a:r>
              <a:rPr lang="ru-RU" sz="1800" b="1" dirty="0" smtClean="0">
                <a:solidFill>
                  <a:schemeClr val="tx1"/>
                </a:solidFill>
              </a:rPr>
              <a:t>Оргкомитет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1800" b="1" dirty="0" smtClean="0">
                <a:solidFill>
                  <a:schemeClr val="tx1"/>
                </a:solidFill>
              </a:rPr>
              <a:t>      IV  Международной конференции </a:t>
            </a:r>
            <a:r>
              <a:rPr lang="ru-RU" sz="1800" dirty="0" smtClean="0">
                <a:solidFill>
                  <a:schemeClr val="tx1"/>
                </a:solidFill>
              </a:rPr>
              <a:t>«</a:t>
            </a:r>
            <a:r>
              <a:rPr lang="ru-RU" sz="1800" b="1" i="1" dirty="0" smtClean="0">
                <a:solidFill>
                  <a:schemeClr val="tx1"/>
                </a:solidFill>
              </a:rPr>
              <a:t>Радиоактивность и радиоактивные элементы в среде обитания человека»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Россия, 634050, Томск, пр. Ленина, д. 30,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тел/факс 8(3822) 418910, тел. 41-94-77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            </a:t>
            </a:r>
            <a:r>
              <a:rPr lang="en-US" sz="1400" dirty="0" smtClean="0">
                <a:solidFill>
                  <a:schemeClr val="tx1"/>
                </a:solidFill>
              </a:rPr>
              <a:t>E</a:t>
            </a:r>
            <a:r>
              <a:rPr lang="ru-RU" sz="1400" dirty="0" smtClean="0">
                <a:solidFill>
                  <a:schemeClr val="tx1"/>
                </a:solidFill>
              </a:rPr>
              <a:t>-</a:t>
            </a:r>
            <a:r>
              <a:rPr lang="en-US" sz="1400" dirty="0" smtClean="0">
                <a:solidFill>
                  <a:schemeClr val="tx1"/>
                </a:solidFill>
              </a:rPr>
              <a:t>mail</a:t>
            </a:r>
            <a:r>
              <a:rPr lang="ru-RU" sz="1400" dirty="0" smtClean="0">
                <a:solidFill>
                  <a:schemeClr val="tx1"/>
                </a:solidFill>
              </a:rPr>
              <a:t>: основной (1) </a:t>
            </a:r>
            <a:r>
              <a:rPr lang="en-US" sz="1400" b="1" u="sng" dirty="0" err="1" smtClean="0">
                <a:solidFill>
                  <a:schemeClr val="tx1"/>
                </a:solidFill>
                <a:hlinkClick r:id="rId3"/>
              </a:rPr>
              <a:t>rikh</a:t>
            </a:r>
            <a:r>
              <a:rPr lang="ru-RU" sz="1400" b="1" u="sng" dirty="0" err="1" smtClean="0">
                <a:solidFill>
                  <a:schemeClr val="tx1"/>
                </a:solidFill>
                <a:hlinkClick r:id="rId3"/>
              </a:rPr>
              <a:t>vanov@</a:t>
            </a:r>
            <a:r>
              <a:rPr lang="en-US" sz="1400" b="1" u="sng" dirty="0" err="1" smtClean="0">
                <a:solidFill>
                  <a:schemeClr val="tx1"/>
                </a:solidFill>
                <a:hlinkClick r:id="rId3"/>
              </a:rPr>
              <a:t>tpu</a:t>
            </a:r>
            <a:r>
              <a:rPr lang="ru-RU" sz="1400" b="1" u="sng" dirty="0" smtClean="0">
                <a:solidFill>
                  <a:schemeClr val="tx1"/>
                </a:solidFill>
                <a:hlinkClick r:id="rId3"/>
              </a:rPr>
              <a:t>.</a:t>
            </a:r>
            <a:r>
              <a:rPr lang="en-US" sz="1400" b="1" u="sng" dirty="0" err="1" smtClean="0">
                <a:solidFill>
                  <a:schemeClr val="tx1"/>
                </a:solidFill>
                <a:hlinkClick r:id="rId3"/>
              </a:rPr>
              <a:t>ru</a:t>
            </a:r>
            <a:r>
              <a:rPr lang="ru-RU" sz="1400" b="1" dirty="0" smtClean="0">
                <a:solidFill>
                  <a:schemeClr val="tx1"/>
                </a:solidFill>
              </a:rPr>
              <a:t>; </a:t>
            </a:r>
            <a:r>
              <a:rPr lang="ru-RU" sz="1400" dirty="0" smtClean="0">
                <a:solidFill>
                  <a:schemeClr val="tx1"/>
                </a:solidFill>
              </a:rPr>
              <a:t>основной (2) </a:t>
            </a:r>
            <a:r>
              <a:rPr lang="ru-RU" sz="1400" b="1" u="sng" dirty="0" err="1" smtClean="0">
                <a:solidFill>
                  <a:schemeClr val="tx1"/>
                </a:solidFill>
                <a:hlinkClick r:id="rId4"/>
              </a:rPr>
              <a:t>Naybauer@tpu.ru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indent="1524000" algn="just"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       резервный:    </a:t>
            </a:r>
            <a:r>
              <a:rPr lang="en-US" sz="1400" b="1" u="sng" dirty="0" smtClean="0">
                <a:solidFill>
                  <a:schemeClr val="tx1"/>
                </a:solidFill>
                <a:hlinkClick r:id="rId5"/>
              </a:rPr>
              <a:t>siarbuzov</a:t>
            </a:r>
            <a:r>
              <a:rPr lang="ru-RU" sz="1400" b="1" u="sng" dirty="0" smtClean="0">
                <a:solidFill>
                  <a:schemeClr val="tx1"/>
                </a:solidFill>
                <a:hlinkClick r:id="rId5"/>
              </a:rPr>
              <a:t>@</a:t>
            </a:r>
            <a:r>
              <a:rPr lang="en-US" sz="1400" b="1" u="sng" dirty="0" smtClean="0">
                <a:solidFill>
                  <a:schemeClr val="tx1"/>
                </a:solidFill>
                <a:hlinkClick r:id="rId5"/>
              </a:rPr>
              <a:t>mail</a:t>
            </a:r>
            <a:r>
              <a:rPr lang="ru-RU" sz="1400" b="1" u="sng" dirty="0" smtClean="0">
                <a:solidFill>
                  <a:schemeClr val="tx1"/>
                </a:solidFill>
                <a:hlinkClick r:id="rId5"/>
              </a:rPr>
              <a:t>.</a:t>
            </a:r>
            <a:r>
              <a:rPr lang="en-US" sz="1400" b="1" u="sng" dirty="0" err="1" smtClean="0">
                <a:solidFill>
                  <a:schemeClr val="tx1"/>
                </a:solidFill>
                <a:hlinkClick r:id="rId5"/>
              </a:rPr>
              <a:t>ru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1200" dirty="0" smtClean="0"/>
              <a:t> 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1400" b="1" i="1" dirty="0" smtClean="0">
                <a:solidFill>
                  <a:schemeClr val="tx1"/>
                </a:solidFill>
              </a:rPr>
              <a:t>Глубокоуважаемые коллеги!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Приглашаю Вас принять активное участие в работе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1400" b="1" u="sng" dirty="0" smtClean="0">
                <a:solidFill>
                  <a:schemeClr val="tx1"/>
                </a:solidFill>
              </a:rPr>
              <a:t>IV</a:t>
            </a:r>
            <a:r>
              <a:rPr lang="ru-RU" sz="1400" b="1" u="sng" dirty="0" smtClean="0">
                <a:solidFill>
                  <a:schemeClr val="tx1"/>
                </a:solidFill>
              </a:rPr>
              <a:t> Международной конференции</a:t>
            </a:r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1400" b="1" i="1" dirty="0" smtClean="0">
                <a:solidFill>
                  <a:schemeClr val="tx1"/>
                </a:solidFill>
              </a:rPr>
              <a:t>«Радиоактивность и радиоактивные элементы в среде обитания человека», </a:t>
            </a:r>
            <a:r>
              <a:rPr lang="ru-RU" sz="1400" b="1" dirty="0" smtClean="0">
                <a:solidFill>
                  <a:schemeClr val="tx1"/>
                </a:solidFill>
              </a:rPr>
              <a:t>которую в очередной раз организует и проводит на томской земле Национальный исследовательский Томский политехнический университет совместно с организациями – партнерами.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1400" b="1" i="1" dirty="0" smtClean="0">
                <a:solidFill>
                  <a:schemeClr val="tx1"/>
                </a:solidFill>
              </a:rPr>
              <a:t>Конференция будет посвящена 150-летию со дня рождения Владимира Ивановича  Вернадского и 50-летию со дня выхода в свет 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1400" b="1" i="1" dirty="0" smtClean="0">
                <a:solidFill>
                  <a:schemeClr val="tx1"/>
                </a:solidFill>
              </a:rPr>
              <a:t>книги «Основные черты геохимии урана»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1400" b="1" u="sng" dirty="0" smtClean="0">
                <a:solidFill>
                  <a:schemeClr val="tx1"/>
                </a:solidFill>
              </a:rPr>
              <a:t>Время проведения с 4 по 8 июня 2013 года, включая день заезда и отъезда. </a:t>
            </a:r>
          </a:p>
          <a:p>
            <a:pPr algn="ctr">
              <a:spcBef>
                <a:spcPts val="0"/>
              </a:spcBef>
              <a:defRPr/>
            </a:pPr>
            <a:endParaRPr lang="ru-RU" sz="1200" b="1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defRPr/>
            </a:pPr>
            <a:endParaRPr lang="ru-RU" sz="1200" b="1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Вам необходимо внимательно следить за информацией на сайте </a:t>
            </a:r>
            <a:r>
              <a:rPr lang="ru-RU" b="1" u="sng" dirty="0" smtClean="0">
                <a:solidFill>
                  <a:schemeClr val="tx1"/>
                </a:solidFill>
                <a:hlinkClick r:id="rId6"/>
              </a:rPr>
              <a:t>http://portal.tpu.ru/science/konf/radioactivity/Glavnaya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и выполнять все рекомендации изложенные там.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defRPr/>
            </a:pPr>
            <a:endParaRPr lang="ru-RU" sz="1200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929058" y="142852"/>
          <a:ext cx="1439863" cy="1366838"/>
        </p:xfrm>
        <a:graphic>
          <a:graphicData uri="http://schemas.openxmlformats.org/presentationml/2006/ole">
            <p:oleObj spid="_x0000_s1026" name="CorelDRAW" r:id="rId7" imgW="2002320" imgH="231516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wo-point-equidistant-as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627"/>
            <a:ext cx="9144000" cy="6826746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43608" y="836712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259632" y="2420888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283968" y="2348880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076056" y="2636912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6165304"/>
            <a:ext cx="56166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Места отбора проб травертинов</a:t>
            </a:r>
            <a:endParaRPr lang="ru-RU" sz="2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188640"/>
            <a:ext cx="35283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Источники Виши (Франция)</a:t>
            </a:r>
            <a:endParaRPr lang="ru-RU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08920"/>
            <a:ext cx="25557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err="1" smtClean="0">
                <a:latin typeface="Arial" pitchFamily="34" charset="0"/>
                <a:cs typeface="Arial" pitchFamily="34" charset="0"/>
              </a:rPr>
              <a:t>Памуккале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(Турция)</a:t>
            </a:r>
            <a:endParaRPr lang="ru-RU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1988840"/>
            <a:ext cx="21602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err="1" smtClean="0">
                <a:latin typeface="Arial" pitchFamily="34" charset="0"/>
                <a:cs typeface="Arial" pitchFamily="34" charset="0"/>
              </a:rPr>
              <a:t>Таловские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чаши</a:t>
            </a:r>
            <a:endParaRPr lang="ru-RU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080" y="2852936"/>
            <a:ext cx="1152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Жемчуг</a:t>
            </a:r>
            <a:endParaRPr lang="ru-RU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364088" y="2492896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580112" y="2132856"/>
            <a:ext cx="16561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Горячинск</a:t>
            </a:r>
            <a:endParaRPr lang="ru-RU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SC3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778896" cy="3179559"/>
          </a:xfrm>
          <a:prstGeom prst="rect">
            <a:avLst/>
          </a:prstGeom>
        </p:spPr>
      </p:pic>
      <p:pic>
        <p:nvPicPr>
          <p:cNvPr id="3" name="Рисунок 2" descr="_DSC3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01008"/>
            <a:ext cx="4829122" cy="3212976"/>
          </a:xfrm>
          <a:prstGeom prst="rect">
            <a:avLst/>
          </a:prstGeom>
        </p:spPr>
      </p:pic>
      <p:pic>
        <p:nvPicPr>
          <p:cNvPr id="4" name="Рисунок 3" descr="_DSC30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700808"/>
            <a:ext cx="4860032" cy="3233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5301208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Источники Виши (Франция)</a:t>
            </a:r>
            <a:endParaRPr lang="ru-RU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k9e9i6h2hal14g1hx01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3695700" cy="2771775"/>
          </a:xfrm>
          <a:prstGeom prst="rect">
            <a:avLst/>
          </a:prstGeom>
        </p:spPr>
      </p:pic>
      <p:pic>
        <p:nvPicPr>
          <p:cNvPr id="4" name="Рисунок 3" descr="6125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645024"/>
            <a:ext cx="4209180" cy="2808312"/>
          </a:xfrm>
          <a:prstGeom prst="rect">
            <a:avLst/>
          </a:prstGeom>
        </p:spPr>
      </p:pic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188640"/>
            <a:ext cx="4860032" cy="3207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2040" y="4581128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Памуккале</a:t>
            </a:r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(Турция)</a:t>
            </a:r>
            <a:endParaRPr lang="ru-RU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аловые_чаши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4032448" cy="3024336"/>
          </a:xfrm>
          <a:prstGeom prst="rect">
            <a:avLst/>
          </a:prstGeom>
        </p:spPr>
      </p:pic>
      <p:pic>
        <p:nvPicPr>
          <p:cNvPr id="3" name="Рисунок 2" descr="1252165819_8105_FT22855_cimg29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84984"/>
            <a:ext cx="4566016" cy="3424512"/>
          </a:xfrm>
          <a:prstGeom prst="rect">
            <a:avLst/>
          </a:prstGeom>
        </p:spPr>
      </p:pic>
      <p:pic>
        <p:nvPicPr>
          <p:cNvPr id="4" name="Рисунок 3" descr="tl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88640"/>
            <a:ext cx="4032448" cy="3027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2040" y="4437112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Таловские</a:t>
            </a:r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чаши (Томская область)</a:t>
            </a:r>
            <a:endParaRPr lang="ru-RU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3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88640"/>
            <a:ext cx="4248473" cy="3186354"/>
          </a:xfrm>
          <a:prstGeom prst="rect">
            <a:avLst/>
          </a:prstGeom>
        </p:spPr>
      </p:pic>
      <p:pic>
        <p:nvPicPr>
          <p:cNvPr id="4" name="Рисунок 3" descr="P1070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88640"/>
            <a:ext cx="4224469" cy="3168352"/>
          </a:xfrm>
          <a:prstGeom prst="rect">
            <a:avLst/>
          </a:prstGeom>
        </p:spPr>
      </p:pic>
      <p:pic>
        <p:nvPicPr>
          <p:cNvPr id="5" name="Рисунок 4" descr="IMG_13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429000"/>
            <a:ext cx="4248472" cy="31863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4008" y="4437112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Жемчуг, </a:t>
            </a:r>
            <a:r>
              <a:rPr lang="ru-RU" sz="32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скв</a:t>
            </a:r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Г-1 (Бурятия)</a:t>
            </a:r>
            <a:endParaRPr lang="ru-RU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3B8B-003C-472D-BB63-ED3DDF99760F}" type="slidenum">
              <a:rPr lang="ru-RU"/>
              <a:pPr/>
              <a:t>8</a:t>
            </a:fld>
            <a:endParaRPr lang="ru-RU"/>
          </a:p>
        </p:txBody>
      </p:sp>
      <p:sp>
        <p:nvSpPr>
          <p:cNvPr id="12290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4722F08-33B9-41BA-A959-5D32CC9CF351}" type="slidenum">
              <a:rPr lang="ru-RU" sz="1400"/>
              <a:pPr algn="r"/>
              <a:t>8</a:t>
            </a:fld>
            <a:endParaRPr lang="ru-RU" sz="140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0"/>
            <a:ext cx="8229600" cy="642942"/>
          </a:xfrm>
        </p:spPr>
        <p:txBody>
          <a:bodyPr>
            <a:normAutofit/>
          </a:bodyPr>
          <a:lstStyle/>
          <a:p>
            <a:r>
              <a:rPr lang="ru-RU" sz="2800" b="1" u="sng" dirty="0">
                <a:latin typeface="Arial" pitchFamily="34" charset="0"/>
                <a:cs typeface="Arial" pitchFamily="34" charset="0"/>
              </a:rPr>
              <a:t>Методы исследования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2132856"/>
            <a:ext cx="8565330" cy="2081962"/>
          </a:xfrm>
        </p:spPr>
        <p:txBody>
          <a:bodyPr>
            <a:noAutofit/>
          </a:bodyPr>
          <a:lstStyle/>
          <a:p>
            <a:pPr marL="609600" indent="-60960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Инструментальный нейтронно-активационный анализ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ИНАА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609600" indent="-609600" algn="just">
              <a:lnSpc>
                <a:spcPct val="80000"/>
              </a:lnSpc>
              <a:buFont typeface="Wingdings" pitchFamily="2" charset="2"/>
              <a:buChar char="Ø"/>
            </a:pP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609600" indent="-60960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Рентгеноструктурный анализ</a:t>
            </a:r>
          </a:p>
          <a:p>
            <a:pPr marL="609600" indent="-609600" algn="just">
              <a:lnSpc>
                <a:spcPct val="80000"/>
              </a:lnSpc>
              <a:buFont typeface="Wingdings" pitchFamily="2" charset="2"/>
              <a:buChar char="Ø"/>
            </a:pP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609600" indent="-60960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Электронная микроскопия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609600" indent="-609600" algn="just">
              <a:lnSpc>
                <a:spcPct val="80000"/>
              </a:lnSpc>
              <a:buFontTx/>
              <a:buNone/>
            </a:pPr>
            <a:endParaRPr lang="en-US" sz="2400" b="1" dirty="0" smtClean="0">
              <a:solidFill>
                <a:schemeClr val="accent2"/>
              </a:solidFill>
            </a:endParaRP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endParaRPr lang="ru-RU" sz="2400" b="1" dirty="0">
              <a:solidFill>
                <a:schemeClr val="accent2"/>
              </a:solidFill>
            </a:endParaRPr>
          </a:p>
          <a:p>
            <a:pPr marL="609600" indent="-609600" algn="ctr">
              <a:lnSpc>
                <a:spcPct val="80000"/>
              </a:lnSpc>
              <a:buFontTx/>
              <a:buNone/>
            </a:pPr>
            <a:endParaRPr lang="ru-RU" sz="2400" b="1" dirty="0">
              <a:solidFill>
                <a:schemeClr val="accent2"/>
              </a:solidFill>
            </a:endParaRPr>
          </a:p>
          <a:p>
            <a:pPr marL="609600" indent="-609600" algn="ctr">
              <a:lnSpc>
                <a:spcPct val="80000"/>
              </a:lnSpc>
              <a:buFontTx/>
              <a:buNone/>
            </a:pPr>
            <a:endParaRPr lang="ru-RU" sz="2800" dirty="0"/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827584" y="836712"/>
            <a:ext cx="75009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>
                <a:latin typeface="Arial" pitchFamily="34" charset="0"/>
                <a:cs typeface="Arial" pitchFamily="34" charset="0"/>
              </a:rPr>
              <a:t>МИНОЦ «Урановая геология» 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кафедры 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геоэкологии и геохимии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Института </a:t>
            </a:r>
            <a:r>
              <a:rPr lang="ru-RU" sz="2000" i="1" dirty="0">
                <a:latin typeface="Arial" pitchFamily="34" charset="0"/>
                <a:cs typeface="Arial" pitchFamily="34" charset="0"/>
              </a:rPr>
              <a:t>природных ресурсов ТПУ </a:t>
            </a:r>
          </a:p>
          <a:p>
            <a:pPr algn="ctr"/>
            <a:r>
              <a:rPr lang="ru-RU" sz="2000" i="1" dirty="0">
                <a:latin typeface="Arial" pitchFamily="34" charset="0"/>
                <a:cs typeface="Arial" pitchFamily="34" charset="0"/>
              </a:rPr>
              <a:t>Ядерно-геохимическая лаборатория</a:t>
            </a:r>
          </a:p>
        </p:txBody>
      </p:sp>
      <p:sp>
        <p:nvSpPr>
          <p:cNvPr id="12295" name="AutoShape 7" descr="leicaEZ4D_405-web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5301208"/>
            <a:ext cx="8280920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Масс-спектрометрия с индуктивно связанной плазмой (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ICP-MS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4581128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ООО «Химико-аналитический Центр «Плазма» (г. Томск)</a:t>
            </a:r>
            <a:endParaRPr lang="ru-RU" sz="2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001024" cy="121442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Сравнительный анализ результатов рентгенофазового анализа травертинов (Памуккале) и проб накипи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64BBD3-D9E9-48AF-B654-4603BBD5DEDD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85720" y="6072206"/>
            <a:ext cx="8572560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Основные минералы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: карбонаты кальция (около 90%), железа (сидерит), гидроокислы железа, алюмосиликаты </a:t>
            </a:r>
            <a:endParaRPr lang="ru-RU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0" y="1214422"/>
            <a:ext cx="9175750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1863</TotalTime>
  <Words>1216</Words>
  <Application>Microsoft Office PowerPoint</Application>
  <PresentationFormat>Экран (4:3)</PresentationFormat>
  <Paragraphs>543</Paragraphs>
  <Slides>26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Методы исследования</vt:lpstr>
      <vt:lpstr>Сравнительный анализ результатов рентгенофазового анализа травертинов (Памуккале) и проб накипи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Микротекстуры карбонатных травертинов скв. Г-1, п. Жемчуг (Тункинская котловина)</vt:lpstr>
      <vt:lpstr>Слайд 20</vt:lpstr>
      <vt:lpstr>В районе скв. Г-1 формируется необычно яркая радиогеохимическая аномалия травертинов по Th</vt:lpstr>
      <vt:lpstr>«Чёрный курильщик» в районе Хуан-де-Фука</vt:lpstr>
      <vt:lpstr>Слайд 23</vt:lpstr>
      <vt:lpstr>Заключение</vt:lpstr>
      <vt:lpstr>Слайд 25</vt:lpstr>
      <vt:lpstr>Слайд 26</vt:lpstr>
    </vt:vector>
  </TitlesOfParts>
  <Company>DNA Project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DNA7 X86</dc:creator>
  <cp:lastModifiedBy>DNA7 X86</cp:lastModifiedBy>
  <cp:revision>187</cp:revision>
  <dcterms:created xsi:type="dcterms:W3CDTF">2012-03-25T08:09:40Z</dcterms:created>
  <dcterms:modified xsi:type="dcterms:W3CDTF">2012-10-23T13:56:43Z</dcterms:modified>
</cp:coreProperties>
</file>