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600" r:id="rId3"/>
    <p:sldId id="589" r:id="rId4"/>
    <p:sldId id="590" r:id="rId5"/>
    <p:sldId id="593" r:id="rId6"/>
    <p:sldId id="591" r:id="rId7"/>
    <p:sldId id="592" r:id="rId8"/>
    <p:sldId id="594" r:id="rId9"/>
    <p:sldId id="595" r:id="rId10"/>
    <p:sldId id="596" r:id="rId11"/>
    <p:sldId id="597" r:id="rId12"/>
    <p:sldId id="598" r:id="rId13"/>
    <p:sldId id="599" r:id="rId14"/>
    <p:sldId id="563" r:id="rId15"/>
    <p:sldId id="564" r:id="rId16"/>
    <p:sldId id="587" r:id="rId17"/>
    <p:sldId id="588" r:id="rId18"/>
    <p:sldId id="565" r:id="rId19"/>
    <p:sldId id="465" r:id="rId20"/>
    <p:sldId id="566" r:id="rId21"/>
    <p:sldId id="567" r:id="rId22"/>
    <p:sldId id="568" r:id="rId23"/>
    <p:sldId id="569" r:id="rId24"/>
    <p:sldId id="570" r:id="rId25"/>
    <p:sldId id="571" r:id="rId26"/>
    <p:sldId id="572" r:id="rId27"/>
    <p:sldId id="539" r:id="rId28"/>
    <p:sldId id="573" r:id="rId29"/>
    <p:sldId id="540" r:id="rId30"/>
    <p:sldId id="580" r:id="rId31"/>
    <p:sldId id="541" r:id="rId32"/>
    <p:sldId id="543" r:id="rId33"/>
    <p:sldId id="544" r:id="rId34"/>
    <p:sldId id="545" r:id="rId35"/>
    <p:sldId id="547" r:id="rId36"/>
    <p:sldId id="549" r:id="rId37"/>
    <p:sldId id="548" r:id="rId38"/>
    <p:sldId id="552" r:id="rId39"/>
    <p:sldId id="550" r:id="rId40"/>
    <p:sldId id="551" r:id="rId41"/>
    <p:sldId id="542" r:id="rId42"/>
    <p:sldId id="553" r:id="rId43"/>
    <p:sldId id="554" r:id="rId44"/>
    <p:sldId id="516" r:id="rId45"/>
    <p:sldId id="518" r:id="rId46"/>
    <p:sldId id="556" r:id="rId47"/>
    <p:sldId id="557" r:id="rId48"/>
    <p:sldId id="498" r:id="rId49"/>
    <p:sldId id="535" r:id="rId50"/>
    <p:sldId id="581" r:id="rId51"/>
    <p:sldId id="582" r:id="rId52"/>
    <p:sldId id="574" r:id="rId53"/>
    <p:sldId id="555" r:id="rId54"/>
    <p:sldId id="532" r:id="rId55"/>
    <p:sldId id="485" r:id="rId56"/>
    <p:sldId id="531" r:id="rId57"/>
    <p:sldId id="583" r:id="rId58"/>
    <p:sldId id="601" r:id="rId59"/>
    <p:sldId id="602" r:id="rId60"/>
    <p:sldId id="490" r:id="rId61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43DF"/>
    <a:srgbClr val="8365E5"/>
    <a:srgbClr val="F4EFFF"/>
    <a:srgbClr val="F7F7F7"/>
    <a:srgbClr val="F1F1F1"/>
    <a:srgbClr val="FF0000"/>
    <a:srgbClr val="B8EFF6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71" autoAdjust="0"/>
    <p:restoredTop sz="99485" autoAdjust="0"/>
  </p:normalViewPr>
  <p:slideViewPr>
    <p:cSldViewPr>
      <p:cViewPr>
        <p:scale>
          <a:sx n="70" d="100"/>
          <a:sy n="70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44"/>
    </p:cViewPr>
  </p:sorterViewPr>
  <p:notesViewPr>
    <p:cSldViewPr>
      <p:cViewPr>
        <p:scale>
          <a:sx n="50" d="100"/>
          <a:sy n="50" d="100"/>
        </p:scale>
        <p:origin x="-1992" y="-27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B95B347-9C73-4D05-9A8F-85479A3D94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715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0F99940-6A76-4A36-9C00-CE209FDC38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46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3A3A6A-B77E-4FD2-B517-89113AB397E3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8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BE8DECE-E31F-4CD1-B8E1-21788EA7688B}" type="slidenum">
              <a:rPr lang="ru-RU" sz="1200"/>
              <a:pPr algn="r"/>
              <a:t>33</a:t>
            </a:fld>
            <a:endParaRPr lang="ru-RU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  <a:ln/>
        </p:spPr>
        <p:txBody>
          <a:bodyPr/>
          <a:lstStyle/>
          <a:p>
            <a:r>
              <a:rPr lang="en-GB" smtClean="0"/>
              <a:t>We can se the very effective refining processes in rang temperature from 2200 </a:t>
            </a:r>
            <a:r>
              <a:rPr lang="en-GB" baseline="30000" smtClean="0"/>
              <a:t>0</a:t>
            </a:r>
            <a:r>
              <a:rPr lang="en-GB" smtClean="0"/>
              <a:t>C up to 3000 </a:t>
            </a:r>
            <a:r>
              <a:rPr lang="en-GB" baseline="30000" smtClean="0"/>
              <a:t>0</a:t>
            </a:r>
            <a:r>
              <a:rPr lang="en-GB" smtClean="0"/>
              <a:t>C. The realization of this refining technology is possible by using inductive plasma. But the most interesting temperature range is from the melting point up to 1800 </a:t>
            </a:r>
            <a:r>
              <a:rPr lang="en-GB" baseline="30000" smtClean="0"/>
              <a:t>0</a:t>
            </a:r>
            <a:r>
              <a:rPr lang="en-GB" smtClean="0"/>
              <a:t>C because it’s suitable range for traditional refining metallurgical silicon technology.</a:t>
            </a:r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18F21CA-A1FF-45B0-9E59-741BE3ABB3BD}" type="slidenum">
              <a:rPr lang="ru-RU" sz="1200"/>
              <a:pPr algn="r"/>
              <a:t>34</a:t>
            </a:fld>
            <a:endParaRPr lang="ru-RU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31FBEF6-2DE3-4A87-AB75-3AF111EBC731}" type="slidenum">
              <a:rPr lang="ru-RU" sz="1200"/>
              <a:pPr algn="r"/>
              <a:t>35</a:t>
            </a:fld>
            <a:endParaRPr lang="ru-RU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E20C898-DC54-4E57-AE4D-50DA6C721F04}" type="slidenum">
              <a:rPr lang="ru-RU" sz="1200"/>
              <a:pPr algn="r"/>
              <a:t>36</a:t>
            </a:fld>
            <a:endParaRPr lang="ru-RU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403237-DFEF-4365-B2E2-AA4768D87028}" type="slidenum">
              <a:rPr lang="ru-RU" sz="1200"/>
              <a:pPr algn="r"/>
              <a:t>46</a:t>
            </a:fld>
            <a:endParaRPr lang="ru-RU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17E7767-7925-490A-8FAF-26E1DBFA0D82}" type="slidenum">
              <a:rPr lang="ru-RU" sz="1200"/>
              <a:pPr algn="r"/>
              <a:t>47</a:t>
            </a:fld>
            <a:endParaRPr lang="ru-RU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CD2BAD7-1721-44C0-8ABB-2E0435131693}" type="slidenum">
              <a:rPr lang="ru-RU" sz="1200"/>
              <a:pPr algn="r"/>
              <a:t>50</a:t>
            </a:fld>
            <a:endParaRPr lang="ru-RU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E4819CA-C94C-4C58-8084-F45F7E641FDB}" type="slidenum">
              <a:rPr lang="ru-RU" sz="1200"/>
              <a:pPr algn="r"/>
              <a:t>51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E6ED50-55A1-40B4-9E17-9E07867175DD}" type="slidenum">
              <a:rPr lang="ru-RU" sz="1200"/>
              <a:pPr algn="r"/>
              <a:t>57</a:t>
            </a:fld>
            <a:endParaRPr lang="ru-RU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02B27B7-661B-44B4-8F8F-5050B4D7FF0E}" type="slidenum">
              <a:rPr lang="ru-RU" sz="1200">
                <a:latin typeface="+mn-lt"/>
                <a:cs typeface="Arial" charset="0"/>
              </a:rPr>
              <a:pPr algn="r">
                <a:defRPr/>
              </a:pPr>
              <a:t>58</a:t>
            </a:fld>
            <a:endParaRPr lang="ru-RU" sz="1200">
              <a:latin typeface="+mn-lt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D131A-AC43-4BA6-8B0D-B78C1EB42AA6}" type="slidenum">
              <a:rPr lang="ru-RU"/>
              <a:pPr/>
              <a:t>9</a:t>
            </a:fld>
            <a:endParaRPr lang="ru-RU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ru-RU"/>
              <a:t>Сжать короче наглее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B05066-F6B7-4118-AAB2-DD0BE9DCF14D}" type="slidenum">
              <a:rPr lang="ru-RU"/>
              <a:pPr/>
              <a:t>10</a:t>
            </a:fld>
            <a:endParaRPr lang="ru-RU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ru-RU"/>
              <a:t>Сжать короче наглее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0849AC-5640-42BE-8AD5-AE8F9EDC8BB3}" type="slidenum">
              <a:rPr lang="ru-RU"/>
              <a:pPr/>
              <a:t>12</a:t>
            </a:fld>
            <a:endParaRPr lang="ru-RU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ru-RU"/>
              <a:t>Сжать короче наглее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0849AC-5640-42BE-8AD5-AE8F9EDC8BB3}" type="slidenum">
              <a:rPr lang="ru-RU"/>
              <a:pPr/>
              <a:t>13</a:t>
            </a:fld>
            <a:endParaRPr lang="ru-RU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ru-RU"/>
              <a:t>Сжать короче наглее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E8BD62B-B448-4E3C-8B41-3683DA700F8F}" type="slidenum">
              <a:rPr lang="ru-RU" sz="1200"/>
              <a:pPr algn="r"/>
              <a:t>32</a:t>
            </a:fld>
            <a:endParaRPr lang="ru-RU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/>
              <a:t>We can se the very effective refining processes in rang temperature from 2200 </a:t>
            </a:r>
            <a:r>
              <a:rPr lang="en-GB" baseline="30000" smtClean="0"/>
              <a:t>0</a:t>
            </a:r>
            <a:r>
              <a:rPr lang="en-GB" smtClean="0"/>
              <a:t>C up to 3000 </a:t>
            </a:r>
            <a:r>
              <a:rPr lang="en-GB" baseline="30000" smtClean="0"/>
              <a:t>0</a:t>
            </a:r>
            <a:r>
              <a:rPr lang="en-GB" smtClean="0"/>
              <a:t>C. The realization of this refining technology is possible by using inductive plasma. But the most interesting temperature range is from the melting point up to 1800 </a:t>
            </a:r>
            <a:r>
              <a:rPr lang="en-GB" baseline="30000" smtClean="0"/>
              <a:t>0</a:t>
            </a:r>
            <a:r>
              <a:rPr lang="en-GB" smtClean="0"/>
              <a:t>C because it’s suitable range for traditional refining metallurgical silicon technology.</a:t>
            </a:r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29438" y="476250"/>
            <a:ext cx="1984375" cy="56070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1550" y="476250"/>
            <a:ext cx="5805488" cy="56070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71550" y="476250"/>
            <a:ext cx="7942263" cy="56070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476250"/>
            <a:ext cx="7942263" cy="9413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71550" y="1557338"/>
            <a:ext cx="3894138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18088" y="1557338"/>
            <a:ext cx="3895725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71550" y="476250"/>
            <a:ext cx="7942263" cy="9413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71550" y="1557338"/>
            <a:ext cx="3894138" cy="21859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18088" y="1557338"/>
            <a:ext cx="3895725" cy="21859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71550" y="3895725"/>
            <a:ext cx="3894138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18088" y="3895725"/>
            <a:ext cx="3895725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476250"/>
            <a:ext cx="7942263" cy="9413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71550" y="1557338"/>
            <a:ext cx="7942263" cy="4525962"/>
          </a:xfrm>
        </p:spPr>
        <p:txBody>
          <a:bodyPr/>
          <a:lstStyle/>
          <a:p>
            <a:pPr lvl="0"/>
            <a:endParaRPr lang="ru-RU" noProof="0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476250"/>
            <a:ext cx="7942263" cy="9413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550" y="1557338"/>
            <a:ext cx="3894138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18088" y="1557338"/>
            <a:ext cx="3895725" cy="21859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18088" y="3895725"/>
            <a:ext cx="3895725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476250"/>
            <a:ext cx="7942263" cy="9413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71550" y="1557338"/>
            <a:ext cx="3894138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018088" y="1557338"/>
            <a:ext cx="3895725" cy="452596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550" y="1557338"/>
            <a:ext cx="38941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18088" y="1557338"/>
            <a:ext cx="389572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476250"/>
            <a:ext cx="7942263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557338"/>
            <a:ext cx="794226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395288" y="333375"/>
            <a:ext cx="8748712" cy="71438"/>
          </a:xfrm>
          <a:prstGeom prst="rect">
            <a:avLst/>
          </a:prstGeom>
          <a:gradFill rotWithShape="1">
            <a:gsLst>
              <a:gs pos="0">
                <a:srgbClr val="CC0000">
                  <a:alpha val="59000"/>
                </a:srgbClr>
              </a:gs>
              <a:gs pos="50000">
                <a:srgbClr val="000099"/>
              </a:gs>
              <a:gs pos="100000">
                <a:srgbClr val="CC0000">
                  <a:alpha val="59000"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31" name="Text Box 9"/>
          <p:cNvSpPr txBox="1">
            <a:spLocks noChangeArrowheads="1"/>
          </p:cNvSpPr>
          <p:nvPr userDrawn="1"/>
        </p:nvSpPr>
        <p:spPr bwMode="auto">
          <a:xfrm>
            <a:off x="808038" y="6113463"/>
            <a:ext cx="6859587" cy="3667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endParaRPr lang="en-GB" smtClean="0"/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428625" y="6491288"/>
            <a:ext cx="8715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95 лет академику </a:t>
            </a:r>
            <a:r>
              <a:rPr lang="ru-RU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Л.В.Таусону</a:t>
            </a: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, Иркутск, 23 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октября  2012 г</a:t>
            </a:r>
          </a:p>
        </p:txBody>
      </p:sp>
      <p:sp>
        <p:nvSpPr>
          <p:cNvPr id="1033" name="Rectangle 11"/>
          <p:cNvSpPr>
            <a:spLocks noChangeArrowheads="1"/>
          </p:cNvSpPr>
          <p:nvPr userDrawn="1"/>
        </p:nvSpPr>
        <p:spPr bwMode="auto">
          <a:xfrm>
            <a:off x="0" y="0"/>
            <a:ext cx="468313" cy="6858000"/>
          </a:xfrm>
          <a:prstGeom prst="rect">
            <a:avLst/>
          </a:prstGeom>
          <a:gradFill rotWithShape="1">
            <a:gsLst>
              <a:gs pos="0">
                <a:srgbClr val="006600"/>
              </a:gs>
              <a:gs pos="100000">
                <a:srgbClr val="0054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" name="Rectangle 10"/>
          <p:cNvSpPr>
            <a:spLocks noChangeArrowheads="1"/>
          </p:cNvSpPr>
          <p:nvPr userDrawn="1"/>
        </p:nvSpPr>
        <p:spPr bwMode="auto">
          <a:xfrm>
            <a:off x="428625" y="0"/>
            <a:ext cx="8715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ИГХ СО РАН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inep@igc.irk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emf"/><Relationship Id="rId4" Type="http://schemas.openxmlformats.org/officeDocument/2006/relationships/oleObject" Target="../embeddings/_____Microsoft_Excel_97-20032.xls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inep\Documents\95%20&#1083;&#1077;&#1090;\&#1055;&#1077;&#1095;&#1100;.wmv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inep\Documents\95%20&#1083;&#1077;&#1090;\&#1069;&#1042;&#1059;.wmv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2.png"/><Relationship Id="rId7" Type="http://schemas.openxmlformats.org/officeDocument/2006/relationships/image" Target="../media/image57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59.png"/><Relationship Id="rId4" Type="http://schemas.openxmlformats.org/officeDocument/2006/relationships/image" Target="../media/image54.jpeg"/><Relationship Id="rId9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9781" y="3356992"/>
            <a:ext cx="8032750" cy="7191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Александр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Иосифович Непомнящих</a:t>
            </a:r>
            <a:endParaRPr lang="ru-RU" sz="32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79388" y="5229225"/>
            <a:ext cx="8964612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Институт геохимии  им. А.П.Виноградова СО РАН</a:t>
            </a:r>
            <a:endParaRPr lang="ru-RU"/>
          </a:p>
          <a:p>
            <a:pPr>
              <a:lnSpc>
                <a:spcPct val="80000"/>
              </a:lnSpc>
              <a:defRPr/>
            </a:pPr>
            <a:r>
              <a:rPr lang="en-US" sz="2000" b="1"/>
              <a:t>E-mail: </a:t>
            </a:r>
            <a:r>
              <a:rPr lang="en-US" sz="2000" b="1">
                <a:hlinkClick r:id="rId3"/>
              </a:rPr>
              <a:t>ainep@igc.irk.ru</a:t>
            </a:r>
            <a:endParaRPr lang="en-US" sz="2000" b="1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468313" y="1556792"/>
            <a:ext cx="8675687" cy="100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4000" b="1" dirty="0" smtClean="0">
                <a:latin typeface="Times New Roman" pitchFamily="18" charset="0"/>
              </a:rPr>
              <a:t>Кремний </a:t>
            </a:r>
            <a:r>
              <a:rPr lang="ru-RU" sz="4000" b="1" dirty="0">
                <a:latin typeface="Times New Roman" pitchFamily="18" charset="0"/>
              </a:rPr>
              <a:t>для солнечной энергетики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250"/>
            <a:ext cx="8496944" cy="941388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6843DF"/>
                </a:solidFill>
              </a:rPr>
              <a:t>Термолюминесцентные монокристаллические детекторы ДТГ-4</a:t>
            </a:r>
            <a:endParaRPr lang="ru-RU" sz="3200" dirty="0"/>
          </a:p>
        </p:txBody>
      </p:sp>
      <p:pic>
        <p:nvPicPr>
          <p:cNvPr id="329731" name="Picture 3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700213"/>
            <a:ext cx="3554413" cy="4583112"/>
          </a:xfrm>
          <a:prstGeom prst="rect">
            <a:avLst/>
          </a:prstGeom>
          <a:noFill/>
        </p:spPr>
      </p:pic>
      <p:graphicFrame>
        <p:nvGraphicFramePr>
          <p:cNvPr id="32973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140200" y="3933825"/>
          <a:ext cx="458470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9" name="Equation" r:id="rId5" imgW="2057400" imgH="431640" progId="Equation.DSMT4">
                  <p:embed/>
                </p:oleObj>
              </mc:Choice>
              <mc:Fallback>
                <p:oleObj name="Equation" r:id="rId5" imgW="2057400" imgH="4316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3933825"/>
                        <a:ext cx="4584700" cy="962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9733" name="Text Box 5"/>
          <p:cNvSpPr txBox="1">
            <a:spLocks noChangeArrowheads="1"/>
          </p:cNvSpPr>
          <p:nvPr/>
        </p:nvSpPr>
        <p:spPr bwMode="auto">
          <a:xfrm>
            <a:off x="4140200" y="3141663"/>
            <a:ext cx="4824413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latin typeface="Times New Roman" pitchFamily="18" charset="0"/>
              </a:rPr>
              <a:t>Однородность </a:t>
            </a:r>
            <a:r>
              <a:rPr lang="en-US" sz="3200" b="1">
                <a:latin typeface="Times New Roman" pitchFamily="18" charset="0"/>
              </a:rPr>
              <a:t>!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329734" name="Text Box 6"/>
          <p:cNvSpPr txBox="1">
            <a:spLocks noChangeArrowheads="1"/>
          </p:cNvSpPr>
          <p:nvPr/>
        </p:nvSpPr>
        <p:spPr bwMode="auto">
          <a:xfrm>
            <a:off x="4643438" y="1700213"/>
            <a:ext cx="3600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LiF:Mg,Ti</a:t>
            </a:r>
            <a:endParaRPr lang="ru-RU" sz="3200" b="1"/>
          </a:p>
        </p:txBody>
      </p:sp>
      <p:sp>
        <p:nvSpPr>
          <p:cNvPr id="329735" name="Text Box 7"/>
          <p:cNvSpPr txBox="1">
            <a:spLocks noChangeArrowheads="1"/>
          </p:cNvSpPr>
          <p:nvPr/>
        </p:nvSpPr>
        <p:spPr bwMode="auto">
          <a:xfrm>
            <a:off x="4643438" y="2492375"/>
            <a:ext cx="367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(LiF:0.05%MgF</a:t>
            </a:r>
            <a:r>
              <a:rPr lang="en-US" baseline="-25000"/>
              <a:t>2</a:t>
            </a:r>
            <a:r>
              <a:rPr lang="en-US"/>
              <a:t>,0.0005%TiO</a:t>
            </a:r>
            <a:r>
              <a:rPr lang="en-US" baseline="-25000"/>
              <a:t>2</a:t>
            </a:r>
            <a:r>
              <a:rPr lang="en-US"/>
              <a:t>) </a:t>
            </a:r>
            <a:endParaRPr lang="ru-RU" baseline="-25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16419" name="Rectangle 3"/>
          <p:cNvSpPr>
            <a:spLocks noGrp="1" noChangeArrowheads="1"/>
          </p:cNvSpPr>
          <p:nvPr>
            <p:ph type="title"/>
          </p:nvPr>
        </p:nvSpPr>
        <p:spPr>
          <a:xfrm>
            <a:off x="703263" y="228600"/>
            <a:ext cx="7772400" cy="533400"/>
          </a:xfrm>
        </p:spPr>
        <p:txBody>
          <a:bodyPr/>
          <a:lstStyle/>
          <a:p>
            <a:r>
              <a:rPr lang="ru-RU" sz="2800" b="1" i="1" u="sng">
                <a:latin typeface="Aria Cyr" pitchFamily="34" charset="0"/>
              </a:rPr>
              <a:t>Общий вид комплекса АКИДК-201</a:t>
            </a:r>
          </a:p>
        </p:txBody>
      </p:sp>
      <p:pic>
        <p:nvPicPr>
          <p:cNvPr id="316420" name="Picture 4" descr="Kompbegi4копирова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052513"/>
            <a:ext cx="65405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2276475"/>
            <a:ext cx="8892480" cy="1728788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 i="1" dirty="0">
                <a:solidFill>
                  <a:srgbClr val="000066"/>
                </a:solidFill>
              </a:rPr>
              <a:t>   </a:t>
            </a:r>
            <a:r>
              <a:rPr lang="ru-RU" sz="2800" b="1" i="1" dirty="0">
                <a:solidFill>
                  <a:srgbClr val="000066"/>
                </a:solidFill>
              </a:rPr>
              <a:t>"Разработка  научных  и  практических</a:t>
            </a:r>
            <a:r>
              <a:rPr lang="en-US" sz="2800" b="1" i="1" dirty="0">
                <a:solidFill>
                  <a:srgbClr val="000066"/>
                </a:solidFill>
              </a:rPr>
              <a:t> </a:t>
            </a:r>
            <a:r>
              <a:rPr lang="ru-RU" sz="2800" b="1" i="1" dirty="0">
                <a:solidFill>
                  <a:srgbClr val="000066"/>
                </a:solidFill>
              </a:rPr>
              <a:t>основ  создания  и  организация  серийного</a:t>
            </a:r>
            <a:r>
              <a:rPr lang="en-US" sz="2800" b="1" i="1" dirty="0">
                <a:solidFill>
                  <a:srgbClr val="000066"/>
                </a:solidFill>
              </a:rPr>
              <a:t> </a:t>
            </a:r>
            <a:r>
              <a:rPr lang="ru-RU" sz="2800" b="1" i="1" dirty="0">
                <a:solidFill>
                  <a:srgbClr val="000066"/>
                </a:solidFill>
              </a:rPr>
              <a:t>производства  комплекса  средств  термолюминесцентной  индивидуальной дозиметрии  внешнего облучения персонала  и населения"</a:t>
            </a:r>
          </a:p>
        </p:txBody>
      </p:sp>
      <p:sp>
        <p:nvSpPr>
          <p:cNvPr id="317443" name="Text Box 3"/>
          <p:cNvSpPr txBox="1">
            <a:spLocks noChangeArrowheads="1"/>
          </p:cNvSpPr>
          <p:nvPr/>
        </p:nvSpPr>
        <p:spPr bwMode="auto">
          <a:xfrm>
            <a:off x="539552" y="4797425"/>
            <a:ext cx="8496498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 dirty="0">
                <a:latin typeface="Times New Roman" pitchFamily="18" charset="0"/>
              </a:rPr>
              <a:t>Премия правительства РФ по науке и технике за 2004 год</a:t>
            </a:r>
          </a:p>
        </p:txBody>
      </p:sp>
      <p:sp>
        <p:nvSpPr>
          <p:cNvPr id="317444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7772400" cy="1760538"/>
          </a:xfrm>
          <a:noFill/>
          <a:ln/>
        </p:spPr>
        <p:txBody>
          <a:bodyPr lIns="92075" tIns="46038" rIns="92075" bIns="46038"/>
          <a:lstStyle/>
          <a:p>
            <a:pPr algn="ctr"/>
            <a:r>
              <a:rPr lang="ru-RU" sz="3200" dirty="0">
                <a:solidFill>
                  <a:srgbClr val="6843DF"/>
                </a:solidFill>
              </a:rPr>
              <a:t>Термолюминесцентные монокристаллические детекторы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82222" y="3193764"/>
            <a:ext cx="86764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600" b="1" dirty="0"/>
              <a:t>В.Д. </a:t>
            </a:r>
            <a:r>
              <a:rPr lang="ru-RU" sz="1600" b="1" dirty="0" err="1"/>
              <a:t>Пампура</a:t>
            </a:r>
            <a:r>
              <a:rPr lang="ru-RU" sz="1600" b="1" dirty="0"/>
              <a:t>, А.И. Непомнящих, С.Н. Мироненко, Г.П. </a:t>
            </a:r>
            <a:r>
              <a:rPr lang="ru-RU" sz="1600" b="1" dirty="0" err="1"/>
              <a:t>Афонин</a:t>
            </a:r>
            <a:r>
              <a:rPr lang="ru-RU" sz="1600" b="1" dirty="0"/>
              <a:t>. Применение метода термолюминесцентной дозиметрии в </a:t>
            </a:r>
            <a:r>
              <a:rPr lang="ru-RU" sz="1600" b="1" dirty="0" err="1"/>
              <a:t>радиогеохимических</a:t>
            </a:r>
            <a:r>
              <a:rPr lang="ru-RU" sz="1600" b="1" dirty="0"/>
              <a:t> исследованиях. Геохимия, 12, 1988, </a:t>
            </a:r>
            <a:r>
              <a:rPr lang="ru-RU" sz="1600" b="1" dirty="0" smtClean="0"/>
              <a:t>с.1789-1797</a:t>
            </a:r>
            <a:endParaRPr lang="en-US" sz="1600" b="1" dirty="0" smtClean="0"/>
          </a:p>
          <a:p>
            <a:pPr algn="l"/>
            <a:r>
              <a:rPr lang="ru-RU" sz="1600" b="1" dirty="0"/>
              <a:t>А.И. Непомнящих,  Б.П. Черняго, А.Ф. Кузнецов, В.И. Медведев. Локальные выпадения на юге Иркутской области от наземных ядерных испытаний. ДАН, т. 369, N 21, 1999, с. 258-260.</a:t>
            </a:r>
          </a:p>
          <a:p>
            <a:pPr algn="l"/>
            <a:r>
              <a:rPr lang="ru-RU" sz="1600" b="1" dirty="0" err="1"/>
              <a:t>Чеpняго</a:t>
            </a:r>
            <a:r>
              <a:rPr lang="ru-RU" sz="1600" b="1" dirty="0"/>
              <a:t> Б.П., </a:t>
            </a:r>
            <a:r>
              <a:rPr lang="ru-RU" sz="1600" b="1" dirty="0" err="1"/>
              <a:t>Непомнящиx</a:t>
            </a:r>
            <a:r>
              <a:rPr lang="ru-RU" sz="1600" b="1" dirty="0"/>
              <a:t> А.И. О </a:t>
            </a:r>
            <a:r>
              <a:rPr lang="ru-RU" sz="1600" b="1" dirty="0" err="1"/>
              <a:t>pадиоактивном</a:t>
            </a:r>
            <a:r>
              <a:rPr lang="ru-RU" sz="1600" b="1" dirty="0"/>
              <a:t> </a:t>
            </a:r>
            <a:r>
              <a:rPr lang="ru-RU" sz="1600" b="1" dirty="0" err="1"/>
              <a:t>загpязнении</a:t>
            </a:r>
            <a:r>
              <a:rPr lang="ru-RU" sz="1600" b="1" dirty="0"/>
              <a:t> </a:t>
            </a:r>
            <a:r>
              <a:rPr lang="ru-RU" sz="1600" b="1" dirty="0" err="1"/>
              <a:t>теppитоpии</a:t>
            </a:r>
            <a:r>
              <a:rPr lang="ru-RU" sz="1600" b="1" dirty="0"/>
              <a:t> </a:t>
            </a:r>
            <a:r>
              <a:rPr lang="ru-RU" sz="1600" b="1" dirty="0" err="1"/>
              <a:t>Пpибайкалья</a:t>
            </a:r>
            <a:r>
              <a:rPr lang="ru-RU" sz="1600" b="1" dirty="0"/>
              <a:t> от </a:t>
            </a:r>
            <a:r>
              <a:rPr lang="ru-RU" sz="1600" b="1" dirty="0" err="1"/>
              <a:t>наземныx</a:t>
            </a:r>
            <a:r>
              <a:rPr lang="ru-RU" sz="1600" b="1" dirty="0"/>
              <a:t> </a:t>
            </a:r>
            <a:r>
              <a:rPr lang="ru-RU" sz="1600" b="1" dirty="0" err="1"/>
              <a:t>ядеpныx</a:t>
            </a:r>
            <a:r>
              <a:rPr lang="ru-RU" sz="1600" b="1" dirty="0"/>
              <a:t> </a:t>
            </a:r>
            <a:r>
              <a:rPr lang="ru-RU" sz="1600" b="1" dirty="0" err="1"/>
              <a:t>иcпытаний</a:t>
            </a:r>
            <a:r>
              <a:rPr lang="ru-RU" sz="1600" b="1" dirty="0"/>
              <a:t>. Геология и геофизика, 2008, 49, 2, стр. </a:t>
            </a:r>
            <a:r>
              <a:rPr lang="ru-RU" sz="1600" b="1" dirty="0" smtClean="0"/>
              <a:t>171-178</a:t>
            </a:r>
            <a:endParaRPr lang="en-US" sz="1600" b="1" dirty="0" smtClean="0"/>
          </a:p>
          <a:p>
            <a:pPr algn="l"/>
            <a:r>
              <a:rPr lang="en-US" sz="1600" b="1" dirty="0" smtClean="0"/>
              <a:t>B.P</a:t>
            </a:r>
            <a:r>
              <a:rPr lang="en-US" sz="1600" b="1" dirty="0"/>
              <a:t>. </a:t>
            </a:r>
            <a:r>
              <a:rPr lang="en-US" sz="1600" b="1" dirty="0" err="1" smtClean="0"/>
              <a:t>Chernyago</a:t>
            </a:r>
            <a:r>
              <a:rPr lang="en-US" sz="1600" b="1" dirty="0" smtClean="0"/>
              <a:t>, </a:t>
            </a:r>
            <a:r>
              <a:rPr lang="en-US" sz="1600" b="1" dirty="0"/>
              <a:t>A.I. </a:t>
            </a:r>
            <a:r>
              <a:rPr lang="en-US" sz="1600" b="1" dirty="0" err="1" smtClean="0"/>
              <a:t>Nepomnyashchikh</a:t>
            </a:r>
            <a:r>
              <a:rPr lang="en-US" sz="1600" b="1" dirty="0" smtClean="0"/>
              <a:t>, </a:t>
            </a:r>
            <a:r>
              <a:rPr lang="en-US" sz="1600" b="1" dirty="0"/>
              <a:t>V.I. </a:t>
            </a:r>
            <a:r>
              <a:rPr lang="en-US" sz="1600" b="1" dirty="0" smtClean="0"/>
              <a:t>Medvedev. Current radiation environment in the Central Ecological Zone of the Baikal Natural Territory. Russian Geology and Geophysics. 2012,9,926-935.  </a:t>
            </a:r>
            <a:endParaRPr lang="ru-RU" sz="1600" b="1" dirty="0" smtClean="0"/>
          </a:p>
          <a:p>
            <a:r>
              <a:rPr lang="en-US" dirty="0" smtClean="0"/>
              <a:t>  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548680"/>
            <a:ext cx="8676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 smtClean="0"/>
              <a:t>Оптические </a:t>
            </a:r>
            <a:r>
              <a:rPr lang="ru-RU" sz="2400" b="1" dirty="0" err="1" smtClean="0"/>
              <a:t>широкозонные</a:t>
            </a:r>
            <a:r>
              <a:rPr lang="ru-RU" sz="2400" b="1" dirty="0" smtClean="0"/>
              <a:t> диэлектрики</a:t>
            </a:r>
          </a:p>
          <a:p>
            <a:pPr algn="l"/>
            <a:endParaRPr lang="ru-RU" sz="2400" b="1" dirty="0"/>
          </a:p>
          <a:p>
            <a:pPr algn="l"/>
            <a:r>
              <a:rPr lang="ru-RU" sz="2400" b="1" dirty="0" smtClean="0"/>
              <a:t>Минералы со структурой берилла</a:t>
            </a:r>
          </a:p>
          <a:p>
            <a:pPr algn="l"/>
            <a:endParaRPr lang="ru-RU" sz="2400" b="1" dirty="0"/>
          </a:p>
          <a:p>
            <a:pPr algn="l"/>
            <a:r>
              <a:rPr lang="ru-RU" sz="2400" b="1" dirty="0" smtClean="0"/>
              <a:t>Радиоэкология Байкальского региона</a:t>
            </a:r>
            <a:endParaRPr lang="ru-RU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547107"/>
              </p:ext>
            </p:extLst>
          </p:nvPr>
        </p:nvGraphicFramePr>
        <p:xfrm>
          <a:off x="1128713" y="835403"/>
          <a:ext cx="7169150" cy="451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Диаграмма" r:id="rId3" imgW="9982200" imgH="7353300" progId="Excel.Chart.8">
                  <p:embed/>
                </p:oleObj>
              </mc:Choice>
              <mc:Fallback>
                <p:oleObj name="Диаграмма" r:id="rId3" imgW="9982200" imgH="7353300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713" y="835403"/>
                        <a:ext cx="7169150" cy="451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1"/>
          <p:cNvSpPr txBox="1">
            <a:spLocks noChangeArrowheads="1"/>
          </p:cNvSpPr>
          <p:nvPr/>
        </p:nvSpPr>
        <p:spPr bwMode="auto">
          <a:xfrm>
            <a:off x="827088" y="4724400"/>
            <a:ext cx="7772400" cy="213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7" tIns="35717" rIns="35717" bIns="35717" anchor="ctr"/>
          <a:lstStyle/>
          <a:p>
            <a:pPr marL="625475" indent="-401638" algn="l" defTabSz="642938">
              <a:spcBef>
                <a:spcPts val="838"/>
              </a:spcBef>
              <a:buSzPct val="171000"/>
              <a:buFont typeface="Gill Sans"/>
              <a:buChar char="•"/>
            </a:pPr>
            <a:r>
              <a:rPr lang="ru-RU" altLang="zh-TW" b="1">
                <a:cs typeface="Arial" pitchFamily="34" charset="0"/>
                <a:sym typeface="Gill Sans"/>
              </a:rPr>
              <a:t>Мировое потребление энергии</a:t>
            </a:r>
            <a:r>
              <a:rPr lang="en-US" altLang="zh-TW" b="1">
                <a:ea typeface="PMingLiU" pitchFamily="18" charset="-120"/>
                <a:cs typeface="Arial" pitchFamily="34" charset="0"/>
                <a:sym typeface="Gill Sans"/>
              </a:rPr>
              <a:t> </a:t>
            </a:r>
            <a:r>
              <a:rPr lang="ru-RU" altLang="zh-TW" b="1">
                <a:cs typeface="Arial" pitchFamily="34" charset="0"/>
                <a:sym typeface="Gill Sans"/>
              </a:rPr>
              <a:t>порядка</a:t>
            </a:r>
            <a:r>
              <a:rPr lang="en-US" altLang="zh-TW" b="1">
                <a:ea typeface="PMingLiU" pitchFamily="18" charset="-120"/>
                <a:sym typeface="Gill Sans"/>
              </a:rPr>
              <a:t> 20,500 TWh/</a:t>
            </a:r>
            <a:r>
              <a:rPr lang="ru-RU" altLang="zh-TW" b="1">
                <a:cs typeface="Arial" pitchFamily="34" charset="0"/>
                <a:sym typeface="Gill Sans"/>
              </a:rPr>
              <a:t>год</a:t>
            </a:r>
          </a:p>
          <a:p>
            <a:pPr marL="625475" indent="-401638" algn="l" defTabSz="642938">
              <a:spcBef>
                <a:spcPts val="838"/>
              </a:spcBef>
              <a:buSzPct val="171000"/>
              <a:buFont typeface="Gill Sans"/>
              <a:buChar char="•"/>
            </a:pPr>
            <a:r>
              <a:rPr lang="ru-RU" altLang="zh-TW" b="1">
                <a:cs typeface="Arial" pitchFamily="34" charset="0"/>
                <a:sym typeface="Gill Sans"/>
              </a:rPr>
              <a:t>Оценка доли выработки энергии от </a:t>
            </a:r>
            <a:r>
              <a:rPr lang="en-US" altLang="zh-TW" b="1">
                <a:ea typeface="PMingLiU" pitchFamily="18" charset="-120"/>
                <a:sym typeface="Gill Sans"/>
              </a:rPr>
              <a:t>PV: 7</a:t>
            </a:r>
            <a:r>
              <a:rPr lang="ru-RU" altLang="zh-TW" b="1">
                <a:sym typeface="Gill Sans"/>
              </a:rPr>
              <a:t>0</a:t>
            </a:r>
            <a:r>
              <a:rPr lang="en-US" altLang="zh-TW" b="1">
                <a:ea typeface="PMingLiU" pitchFamily="18" charset="-120"/>
                <a:sym typeface="Gill Sans"/>
              </a:rPr>
              <a:t> TWh/</a:t>
            </a:r>
            <a:r>
              <a:rPr lang="ru-RU" altLang="zh-TW" b="1">
                <a:cs typeface="Arial" pitchFamily="34" charset="0"/>
                <a:sym typeface="Gill Sans"/>
              </a:rPr>
              <a:t>год</a:t>
            </a:r>
          </a:p>
          <a:p>
            <a:pPr marL="625475" indent="-401638" algn="l" defTabSz="642938">
              <a:spcBef>
                <a:spcPts val="838"/>
              </a:spcBef>
              <a:buSzPct val="171000"/>
              <a:buFont typeface="Gill Sans"/>
              <a:buChar char="•"/>
            </a:pPr>
            <a:r>
              <a:rPr lang="ru-RU" altLang="zh-TW" b="1">
                <a:solidFill>
                  <a:srgbClr val="FF0000"/>
                </a:solidFill>
                <a:cs typeface="Arial" pitchFamily="34" charset="0"/>
                <a:sym typeface="Gill Sans"/>
              </a:rPr>
              <a:t>Доля выработки энергии от </a:t>
            </a:r>
            <a:r>
              <a:rPr lang="en-US" altLang="zh-TW" b="1">
                <a:solidFill>
                  <a:srgbClr val="FF0000"/>
                </a:solidFill>
                <a:ea typeface="PMingLiU" pitchFamily="18" charset="-120"/>
                <a:sym typeface="Gill Sans"/>
              </a:rPr>
              <a:t>PV</a:t>
            </a:r>
            <a:r>
              <a:rPr lang="ru-RU" altLang="zh-TW" b="1">
                <a:solidFill>
                  <a:srgbClr val="FF0000"/>
                </a:solidFill>
                <a:sym typeface="Gill Sans"/>
              </a:rPr>
              <a:t> в мире</a:t>
            </a:r>
            <a:r>
              <a:rPr lang="en-US" altLang="zh-TW" b="1">
                <a:solidFill>
                  <a:srgbClr val="FF0000"/>
                </a:solidFill>
                <a:ea typeface="PMingLiU" pitchFamily="18" charset="-120"/>
                <a:sym typeface="Gill Sans"/>
              </a:rPr>
              <a:t>: 0.</a:t>
            </a:r>
            <a:r>
              <a:rPr lang="ru-RU" altLang="zh-TW" b="1">
                <a:solidFill>
                  <a:srgbClr val="FF0000"/>
                </a:solidFill>
                <a:sym typeface="Gill Sans"/>
              </a:rPr>
              <a:t>5</a:t>
            </a:r>
            <a:r>
              <a:rPr lang="en-US" altLang="zh-TW" b="1">
                <a:solidFill>
                  <a:srgbClr val="FF0000"/>
                </a:solidFill>
                <a:ea typeface="PMingLiU" pitchFamily="18" charset="-120"/>
                <a:sym typeface="Gill Sans"/>
              </a:rPr>
              <a:t>%</a:t>
            </a:r>
            <a:r>
              <a:rPr lang="ru-RU" altLang="zh-TW" b="1">
                <a:solidFill>
                  <a:srgbClr val="FF0000"/>
                </a:solidFill>
                <a:sym typeface="Gill Sans"/>
              </a:rPr>
              <a:t>, в Европе 2 </a:t>
            </a:r>
            <a:r>
              <a:rPr lang="en-US" altLang="zh-TW" b="1">
                <a:solidFill>
                  <a:srgbClr val="FF0000"/>
                </a:solidFill>
                <a:ea typeface="PMingLiU" pitchFamily="18" charset="-120"/>
                <a:sym typeface="Gill Sans"/>
              </a:rPr>
              <a:t>%.</a:t>
            </a:r>
            <a:r>
              <a:rPr lang="ru-RU" altLang="zh-TW" b="1">
                <a:solidFill>
                  <a:srgbClr val="FF0000"/>
                </a:solidFill>
                <a:cs typeface="Arial" pitchFamily="34" charset="0"/>
                <a:sym typeface="Gill Sans"/>
              </a:rPr>
              <a:t> </a:t>
            </a:r>
          </a:p>
          <a:p>
            <a:pPr marL="625475" indent="-401638" algn="l" defTabSz="642938">
              <a:spcBef>
                <a:spcPts val="838"/>
              </a:spcBef>
              <a:buSzPct val="171000"/>
              <a:buFont typeface="Gill Sans"/>
              <a:buChar char="•"/>
            </a:pPr>
            <a:r>
              <a:rPr lang="ru-RU" altLang="zh-TW" b="1">
                <a:solidFill>
                  <a:schemeClr val="accent2"/>
                </a:solidFill>
                <a:ea typeface="PMingLiU" pitchFamily="18" charset="-120"/>
                <a:sym typeface="Gill Sans"/>
              </a:rPr>
              <a:t>Доля выработки энергии от PV</a:t>
            </a:r>
            <a:r>
              <a:rPr lang="ru-RU" altLang="zh-TW" b="1">
                <a:solidFill>
                  <a:schemeClr val="accent2"/>
                </a:solidFill>
                <a:sym typeface="Gill Sans"/>
              </a:rPr>
              <a:t> достигнет 10</a:t>
            </a:r>
            <a:r>
              <a:rPr lang="ru-RU" altLang="zh-TW" b="1">
                <a:solidFill>
                  <a:schemeClr val="accent2"/>
                </a:solidFill>
                <a:ea typeface="PMingLiU" pitchFamily="18" charset="-120"/>
                <a:sym typeface="Gill Sans"/>
              </a:rPr>
              <a:t>%</a:t>
            </a:r>
            <a:r>
              <a:rPr lang="ru-RU" altLang="zh-TW" b="1">
                <a:solidFill>
                  <a:schemeClr val="accent2"/>
                </a:solidFill>
                <a:sym typeface="Gill Sans"/>
              </a:rPr>
              <a:t> к 2020 году</a:t>
            </a:r>
            <a:r>
              <a:rPr lang="ru-RU" altLang="zh-TW" b="1">
                <a:solidFill>
                  <a:schemeClr val="accent2"/>
                </a:solidFill>
                <a:ea typeface="PMingLiU" pitchFamily="18" charset="-120"/>
                <a:sym typeface="Gill Sans"/>
              </a:rPr>
              <a:t>. </a:t>
            </a:r>
            <a:endParaRPr lang="en-US" altLang="zh-TW" b="1">
              <a:solidFill>
                <a:schemeClr val="accent2"/>
              </a:solidFill>
              <a:ea typeface="PMingLiU" pitchFamily="18" charset="-120"/>
              <a:sym typeface="Gill Sans"/>
            </a:endParaRP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700" b="1" dirty="0" smtClean="0">
                <a:solidFill>
                  <a:srgbClr val="000099"/>
                </a:solidFill>
                <a:latin typeface="Times New Roman" pitchFamily="18" charset="0"/>
                <a:sym typeface="Gill Sans"/>
              </a:rPr>
              <a:t>Кремний для солнечной энергетики (1996 г)</a:t>
            </a:r>
            <a:endParaRPr lang="ru-RU" sz="2700" b="1" dirty="0">
              <a:solidFill>
                <a:srgbClr val="000099"/>
              </a:solidFill>
              <a:latin typeface="Times New Roman" pitchFamily="18" charset="0"/>
              <a:sym typeface="Gill San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468313" y="549275"/>
            <a:ext cx="8675687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404813"/>
            <a:ext cx="8893175" cy="1584325"/>
          </a:xfrm>
          <a:noFill/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7350125" algn="l"/>
              </a:tabLst>
            </a:pPr>
            <a:r>
              <a:rPr lang="ru-RU" sz="1400" b="1" i="1" smtClean="0">
                <a:solidFill>
                  <a:srgbClr val="1E1ECC"/>
                </a:solidFill>
                <a:effectLst/>
              </a:rPr>
              <a:t>   </a:t>
            </a:r>
            <a:r>
              <a:rPr lang="ru-RU" sz="2400" b="1" i="1" smtClean="0">
                <a:solidFill>
                  <a:srgbClr val="1E1ECC"/>
                </a:solidFill>
                <a:effectLst/>
              </a:rPr>
              <a:t>За последние 10 лет</a:t>
            </a:r>
            <a:r>
              <a:rPr lang="en-US" sz="2400" b="1" i="1" smtClean="0">
                <a:solidFill>
                  <a:srgbClr val="1E1ECC"/>
                </a:solidFill>
                <a:effectLst/>
              </a:rPr>
              <a:t> </a:t>
            </a:r>
            <a:r>
              <a:rPr lang="ru-RU" sz="2400" b="1" i="1" smtClean="0">
                <a:solidFill>
                  <a:srgbClr val="1E1ECC"/>
                </a:solidFill>
                <a:effectLst/>
              </a:rPr>
              <a:t>рост мирового производства солнечных элементов составил более 25</a:t>
            </a:r>
            <a:r>
              <a:rPr lang="en-US" sz="2400" b="1" i="1" smtClean="0">
                <a:solidFill>
                  <a:srgbClr val="1E1ECC"/>
                </a:solidFill>
                <a:effectLst/>
              </a:rPr>
              <a:t> %</a:t>
            </a:r>
            <a:r>
              <a:rPr lang="ru-RU" sz="2400" b="1" i="1" smtClean="0">
                <a:solidFill>
                  <a:srgbClr val="1E1ECC"/>
                </a:solidFill>
                <a:effectLst/>
              </a:rPr>
              <a:t> ежегодно, причем в 2011 году объем продаж увеличился на 70</a:t>
            </a:r>
            <a:r>
              <a:rPr lang="en-US" sz="2400" b="1" i="1" smtClean="0">
                <a:solidFill>
                  <a:srgbClr val="1E1ECC"/>
                </a:solidFill>
                <a:effectLst/>
              </a:rPr>
              <a:t>%</a:t>
            </a:r>
            <a:r>
              <a:rPr lang="ru-RU" sz="2400" b="1" i="1" smtClean="0">
                <a:solidFill>
                  <a:srgbClr val="1E1ECC"/>
                </a:solidFill>
                <a:effectLst/>
              </a:rPr>
              <a:t>.  </a:t>
            </a:r>
            <a:endParaRPr lang="en-US" sz="2400" b="1" i="1" smtClean="0">
              <a:solidFill>
                <a:srgbClr val="1E1ECC"/>
              </a:solidFill>
              <a:effectLst/>
            </a:endParaRP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684213" y="6092825"/>
            <a:ext cx="8208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accent2"/>
                </a:solidFill>
              </a:rPr>
              <a:t>Годовой объем производства солнечных модулей</a:t>
            </a:r>
          </a:p>
        </p:txBody>
      </p:sp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0" y="1700213"/>
            <a:ext cx="8675688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" y="981075"/>
            <a:ext cx="8593138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238" y="836613"/>
            <a:ext cx="7613650" cy="527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5" y="404813"/>
            <a:ext cx="8893175" cy="1079500"/>
          </a:xfrm>
        </p:spPr>
        <p:txBody>
          <a:bodyPr/>
          <a:lstStyle/>
          <a:p>
            <a:pPr algn="ctr" eaLnBrk="1" hangingPunct="1">
              <a:spcBef>
                <a:spcPct val="50000"/>
              </a:spcBef>
              <a:buFontTx/>
              <a:buNone/>
              <a:tabLst>
                <a:tab pos="7350125" algn="l"/>
              </a:tabLst>
              <a:defRPr/>
            </a:pPr>
            <a:r>
              <a:rPr lang="ru-RU" sz="1800" b="1" i="1" dirty="0" smtClean="0">
                <a:solidFill>
                  <a:srgbClr val="1E1ECC"/>
                </a:solidFill>
              </a:rPr>
              <a:t>   </a:t>
            </a:r>
            <a:r>
              <a:rPr lang="ru-RU" sz="3200" b="1" i="1" dirty="0" smtClean="0">
                <a:solidFill>
                  <a:srgbClr val="1E1ECC"/>
                </a:solidFill>
              </a:rPr>
              <a:t>Объем инсталлированных солнечных модулей в мире достиг 6</a:t>
            </a:r>
            <a:r>
              <a:rPr lang="en-US" sz="3200" b="1" i="1" dirty="0" smtClean="0">
                <a:solidFill>
                  <a:srgbClr val="1E1ECC"/>
                </a:solidFill>
              </a:rPr>
              <a:t>9</a:t>
            </a:r>
            <a:r>
              <a:rPr lang="ru-RU" sz="3200" b="1" i="1" dirty="0" smtClean="0">
                <a:solidFill>
                  <a:srgbClr val="1E1ECC"/>
                </a:solidFill>
              </a:rPr>
              <a:t>,</a:t>
            </a:r>
            <a:r>
              <a:rPr lang="en-US" sz="3200" b="1" i="1" dirty="0" smtClean="0">
                <a:solidFill>
                  <a:srgbClr val="1E1ECC"/>
                </a:solidFill>
              </a:rPr>
              <a:t>7</a:t>
            </a:r>
            <a:r>
              <a:rPr lang="ru-RU" sz="3200" b="1" i="1" dirty="0" smtClean="0">
                <a:solidFill>
                  <a:srgbClr val="1E1ECC"/>
                </a:solidFill>
              </a:rPr>
              <a:t> ГВт</a:t>
            </a:r>
            <a:r>
              <a:rPr lang="en-US" sz="3200" b="1" i="1" dirty="0" smtClean="0">
                <a:solidFill>
                  <a:srgbClr val="1E1ECC"/>
                </a:solidFill>
              </a:rPr>
              <a:t>. 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647700" y="5661025"/>
            <a:ext cx="8496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000" b="1"/>
              <a:t>Изменение объемов инсталлированных солнечных модулей</a:t>
            </a: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200" y="1401763"/>
            <a:ext cx="8377238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539750" y="5589588"/>
            <a:ext cx="8424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Production Capacity Outlook – Crystalline technologies vs. Thin Film</a:t>
            </a: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3375"/>
            <a:ext cx="8675687" cy="513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260350"/>
            <a:ext cx="7942263" cy="941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b="1" smtClean="0">
                <a:solidFill>
                  <a:schemeClr val="tx1"/>
                </a:solidFill>
                <a:effectLst/>
              </a:rPr>
              <a:t>Содержание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96752"/>
            <a:ext cx="9074150" cy="525658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chemeClr val="tx1"/>
                </a:solidFill>
                <a:effectLst/>
              </a:rPr>
              <a:t>Историческая справка</a:t>
            </a:r>
          </a:p>
          <a:p>
            <a:pPr>
              <a:defRPr/>
            </a:pPr>
            <a:r>
              <a:rPr lang="ru-RU" sz="3200" b="1" dirty="0" smtClean="0">
                <a:solidFill>
                  <a:schemeClr val="tx1"/>
                </a:solidFill>
                <a:effectLst/>
              </a:rPr>
              <a:t>Развитие солнечной энергетики</a:t>
            </a:r>
            <a:endParaRPr lang="en-US" sz="3200" b="1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Кварцевые материалы</a:t>
            </a:r>
            <a:endParaRPr 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ru-RU" sz="3200" b="1" dirty="0" smtClean="0">
                <a:solidFill>
                  <a:schemeClr val="tx1"/>
                </a:solidFill>
                <a:effectLst/>
              </a:rPr>
              <a:t>Карбо-термическое восстановление кремния</a:t>
            </a:r>
            <a:endParaRPr lang="en-US" sz="3200" b="1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ru-RU" sz="3200" b="1" dirty="0" smtClean="0">
                <a:solidFill>
                  <a:schemeClr val="tx1"/>
                </a:solidFill>
                <a:effectLst/>
              </a:rPr>
              <a:t>Рафинирование расплава кремния</a:t>
            </a:r>
            <a:r>
              <a:rPr lang="en-US" sz="3200" b="1" dirty="0" smtClean="0">
                <a:solidFill>
                  <a:schemeClr val="tx1"/>
                </a:solidFill>
                <a:effectLst/>
              </a:rPr>
              <a:t> </a:t>
            </a:r>
          </a:p>
          <a:p>
            <a:pPr>
              <a:defRPr/>
            </a:pPr>
            <a:r>
              <a:rPr lang="ru-RU" sz="3200" b="1" dirty="0" smtClean="0">
                <a:solidFill>
                  <a:schemeClr val="tx1"/>
                </a:solidFill>
                <a:effectLst/>
              </a:rPr>
              <a:t>Выращивание слитков </a:t>
            </a:r>
            <a:r>
              <a:rPr lang="ru-RU" sz="3200" b="1" dirty="0" err="1" smtClean="0">
                <a:solidFill>
                  <a:schemeClr val="tx1"/>
                </a:solidFill>
                <a:effectLst/>
              </a:rPr>
              <a:t>мультикремния</a:t>
            </a:r>
            <a:endParaRPr lang="en-US" sz="3200" b="1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Структура </a:t>
            </a:r>
            <a:r>
              <a:rPr lang="ru-RU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межзеренных</a:t>
            </a: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границ </a:t>
            </a:r>
            <a:endParaRPr 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ru-RU" sz="3200" b="1" dirty="0" smtClean="0">
                <a:solidFill>
                  <a:schemeClr val="tx1"/>
                </a:solidFill>
                <a:effectLst/>
              </a:rPr>
              <a:t>Лабораторная пилотная линия</a:t>
            </a:r>
          </a:p>
          <a:p>
            <a:pPr>
              <a:defRPr/>
            </a:pPr>
            <a:r>
              <a:rPr lang="ru-RU" sz="3200" b="1" dirty="0" smtClean="0">
                <a:solidFill>
                  <a:schemeClr val="tx1"/>
                </a:solidFill>
                <a:effectLst/>
              </a:rPr>
              <a:t>Пилотный проект</a:t>
            </a:r>
            <a:endParaRPr lang="ru-RU" b="1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689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ChangeArrowheads="1"/>
          </p:cNvSpPr>
          <p:nvPr/>
        </p:nvSpPr>
        <p:spPr bwMode="auto">
          <a:xfrm>
            <a:off x="684213" y="2708275"/>
            <a:ext cx="7920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kumimoji="1" lang="ru-RU" sz="3600" b="1">
                <a:solidFill>
                  <a:srgbClr val="6843D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Основные проблемы при этом</a:t>
            </a:r>
          </a:p>
        </p:txBody>
      </p:sp>
      <p:sp>
        <p:nvSpPr>
          <p:cNvPr id="303107" name="Rectangle 3"/>
          <p:cNvSpPr>
            <a:spLocks noChangeArrowheads="1"/>
          </p:cNvSpPr>
          <p:nvPr/>
        </p:nvSpPr>
        <p:spPr bwMode="auto">
          <a:xfrm>
            <a:off x="539750" y="4581525"/>
            <a:ext cx="83534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buFontTx/>
              <a:buChar char="•"/>
              <a:defRPr/>
            </a:pPr>
            <a:r>
              <a:rPr kumimoji="1" lang="ru-RU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Радикальное снижение стоимости кремния</a:t>
            </a:r>
          </a:p>
        </p:txBody>
      </p:sp>
      <p:sp>
        <p:nvSpPr>
          <p:cNvPr id="303108" name="Rectangle 4"/>
          <p:cNvSpPr>
            <a:spLocks noChangeArrowheads="1"/>
          </p:cNvSpPr>
          <p:nvPr/>
        </p:nvSpPr>
        <p:spPr bwMode="auto">
          <a:xfrm>
            <a:off x="468313" y="3357563"/>
            <a:ext cx="83534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buFontTx/>
              <a:buChar char="•"/>
              <a:defRPr/>
            </a:pPr>
            <a:r>
              <a:rPr kumimoji="1" lang="ru-RU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Объемы производства кремния для солнечной энергетики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68313" y="5805488"/>
            <a:ext cx="8496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4000" b="1" i="1">
                <a:solidFill>
                  <a:srgbClr val="FF0000"/>
                </a:solidFill>
                <a:latin typeface="Lucida Console" pitchFamily="49" charset="0"/>
              </a:rPr>
              <a:t>Как их решать</a:t>
            </a:r>
            <a:r>
              <a:rPr lang="en-US" sz="4000" b="1" i="1">
                <a:solidFill>
                  <a:srgbClr val="FF0000"/>
                </a:solidFill>
                <a:latin typeface="Lucida Console" pitchFamily="49" charset="0"/>
              </a:rPr>
              <a:t>?</a:t>
            </a:r>
            <a:endParaRPr lang="ru-RU" sz="4000" b="1" i="1">
              <a:solidFill>
                <a:srgbClr val="FF0000"/>
              </a:solidFill>
              <a:latin typeface="Lucida Console" pitchFamily="49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5288" y="620713"/>
            <a:ext cx="874871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kumimoji="1" lang="ru-RU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Поскольку основным материалом для производства солнечных элементов служат пластины мульти- и монокремния, то для обеспечения растущего спроса потребуется в течение пяти лет удвоить производство кремния для солнечной энергетики.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1650" y="476250"/>
            <a:ext cx="8642350" cy="908050"/>
          </a:xfrm>
          <a:noFill/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accent2"/>
                </a:solidFill>
                <a:effectLst/>
              </a:rPr>
              <a:t>Действующая схема получения кремния для солнечных элементов (сименс процесс)</a:t>
            </a:r>
            <a:r>
              <a:rPr lang="ru-RU" sz="2800" smtClean="0">
                <a:effectLst/>
              </a:rPr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0213" y="1628775"/>
            <a:ext cx="8713787" cy="2447925"/>
          </a:xfrm>
          <a:noFill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800" smtClean="0">
                <a:effectLst/>
              </a:rPr>
              <a:t>                                </a:t>
            </a:r>
            <a:r>
              <a:rPr lang="ru-RU" sz="2800" b="1" smtClean="0">
                <a:solidFill>
                  <a:schemeClr val="tx1"/>
                </a:solidFill>
                <a:effectLst/>
                <a:latin typeface="Arial" pitchFamily="34" charset="0"/>
              </a:rPr>
              <a:t>Поликремний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Карботермия            </a:t>
            </a:r>
            <a:r>
              <a:rPr lang="en-US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   SiO</a:t>
            </a:r>
            <a:r>
              <a:rPr lang="ru-RU" sz="2000" b="1" baseline="-25000" smtClean="0">
                <a:solidFill>
                  <a:schemeClr val="tx1"/>
                </a:solidFill>
                <a:effectLst/>
                <a:latin typeface="Arial" pitchFamily="34" charset="0"/>
              </a:rPr>
              <a:t>2</a:t>
            </a:r>
            <a:r>
              <a:rPr lang="ru-RU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 + 2</a:t>
            </a:r>
            <a:r>
              <a:rPr lang="en-US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C</a:t>
            </a:r>
            <a:r>
              <a:rPr lang="ru-RU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 = </a:t>
            </a:r>
            <a:r>
              <a:rPr lang="en-US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Si</a:t>
            </a:r>
            <a:r>
              <a:rPr lang="ru-RU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 + 2</a:t>
            </a:r>
            <a:r>
              <a:rPr lang="en-US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CO</a:t>
            </a:r>
            <a:endParaRPr lang="ru-RU" sz="2000" b="1" smtClean="0">
              <a:solidFill>
                <a:schemeClr val="tx1"/>
              </a:solidFill>
              <a:effectLst/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Получение трихлорсилана   </a:t>
            </a:r>
            <a:r>
              <a:rPr lang="en-US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Si</a:t>
            </a:r>
            <a:r>
              <a:rPr lang="ru-RU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 + 3</a:t>
            </a:r>
            <a:r>
              <a:rPr lang="en-US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HCl </a:t>
            </a:r>
            <a:r>
              <a:rPr lang="ru-RU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↔ </a:t>
            </a:r>
            <a:r>
              <a:rPr lang="en-US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SiHCl</a:t>
            </a:r>
            <a:r>
              <a:rPr lang="ru-RU" sz="2000" b="1" baseline="-25000" smtClean="0">
                <a:solidFill>
                  <a:schemeClr val="tx1"/>
                </a:solidFill>
                <a:effectLst/>
                <a:latin typeface="Arial" pitchFamily="34" charset="0"/>
              </a:rPr>
              <a:t>3</a:t>
            </a:r>
            <a:r>
              <a:rPr lang="ru-RU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 + </a:t>
            </a:r>
            <a:r>
              <a:rPr lang="en-US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H</a:t>
            </a:r>
            <a:r>
              <a:rPr lang="ru-RU" sz="2000" b="1" baseline="-25000" smtClean="0">
                <a:solidFill>
                  <a:schemeClr val="tx1"/>
                </a:solidFill>
                <a:effectLst/>
                <a:latin typeface="Arial" pitchFamily="34" charset="0"/>
              </a:rPr>
              <a:t>2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Ректификация трихлорсилана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solidFill>
                  <a:schemeClr val="tx1"/>
                </a:solidFill>
                <a:effectLst/>
                <a:latin typeface="Arial" pitchFamily="34" charset="0"/>
              </a:rPr>
              <a:t>Восстановление трихлорсилана водородом и высаживание поликремния на горячем стержне либо в кипящем слое. 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50825" y="3860800"/>
            <a:ext cx="8893175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6843DF"/>
                </a:solidFill>
              </a:rPr>
              <a:t>При этом затраты электроэнергии для производства поликремния составляют порядка 170 кВт*час</a:t>
            </a:r>
            <a:r>
              <a:rPr lang="en-US" sz="2400" b="1">
                <a:solidFill>
                  <a:srgbClr val="6843DF"/>
                </a:solidFill>
              </a:rPr>
              <a:t>/</a:t>
            </a:r>
            <a:r>
              <a:rPr lang="ru-RU" sz="2400" b="1">
                <a:solidFill>
                  <a:srgbClr val="6843DF"/>
                </a:solidFill>
              </a:rPr>
              <a:t>кг, а с учетом выращивания блока мультикремния – 200 кВт*час на 1кг мульткремния.</a:t>
            </a:r>
          </a:p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6843DF"/>
                </a:solidFill>
              </a:rPr>
              <a:t>Затраты на создание производства объемом 1000 т</a:t>
            </a:r>
            <a:r>
              <a:rPr lang="en-US" sz="2400" b="1">
                <a:solidFill>
                  <a:srgbClr val="6843DF"/>
                </a:solidFill>
              </a:rPr>
              <a:t>/</a:t>
            </a:r>
            <a:r>
              <a:rPr lang="ru-RU" sz="2400" b="1">
                <a:solidFill>
                  <a:srgbClr val="6843DF"/>
                </a:solidFill>
              </a:rPr>
              <a:t>год составляют порядка 200 </a:t>
            </a:r>
            <a:r>
              <a:rPr lang="en-US" sz="2400" b="1">
                <a:solidFill>
                  <a:srgbClr val="6843DF"/>
                </a:solidFill>
              </a:rPr>
              <a:t>$</a:t>
            </a:r>
            <a:r>
              <a:rPr lang="ru-RU" sz="2400" b="1">
                <a:solidFill>
                  <a:srgbClr val="6843DF"/>
                </a:solidFill>
              </a:rPr>
              <a:t>млн.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1650" y="404813"/>
            <a:ext cx="8642350" cy="908050"/>
          </a:xfrm>
          <a:noFill/>
        </p:spPr>
        <p:txBody>
          <a:bodyPr/>
          <a:lstStyle/>
          <a:p>
            <a:pPr algn="ctr"/>
            <a:r>
              <a:rPr lang="ru-RU" sz="3600" b="1" smtClean="0">
                <a:solidFill>
                  <a:schemeClr val="tx1"/>
                </a:solidFill>
                <a:effectLst/>
              </a:rPr>
              <a:t>Технология прямого получения кремния для солнечных элементов</a:t>
            </a:r>
            <a:r>
              <a:rPr lang="ru-RU" sz="3600" smtClean="0">
                <a:effectLst/>
              </a:rPr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0213" y="2565400"/>
            <a:ext cx="8713787" cy="2232025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3200" smtClean="0">
                <a:solidFill>
                  <a:schemeClr val="tx1"/>
                </a:solidFill>
                <a:effectLst/>
              </a:rPr>
              <a:t>Карботермия - </a:t>
            </a:r>
            <a:r>
              <a:rPr lang="en-US" sz="3200" smtClean="0">
                <a:solidFill>
                  <a:schemeClr val="tx1"/>
                </a:solidFill>
                <a:effectLst/>
              </a:rPr>
              <a:t>SiO</a:t>
            </a:r>
            <a:r>
              <a:rPr lang="ru-RU" sz="3200" baseline="-25000" smtClean="0">
                <a:solidFill>
                  <a:schemeClr val="tx1"/>
                </a:solidFill>
                <a:effectLst/>
              </a:rPr>
              <a:t>2</a:t>
            </a:r>
            <a:r>
              <a:rPr lang="ru-RU" sz="3200" smtClean="0">
                <a:solidFill>
                  <a:schemeClr val="tx1"/>
                </a:solidFill>
                <a:effectLst/>
              </a:rPr>
              <a:t> + 2</a:t>
            </a:r>
            <a:r>
              <a:rPr lang="en-US" sz="3200" smtClean="0">
                <a:solidFill>
                  <a:schemeClr val="tx1"/>
                </a:solidFill>
                <a:effectLst/>
              </a:rPr>
              <a:t>C</a:t>
            </a:r>
            <a:r>
              <a:rPr lang="ru-RU" sz="3200" smtClean="0">
                <a:solidFill>
                  <a:schemeClr val="tx1"/>
                </a:solidFill>
                <a:effectLst/>
              </a:rPr>
              <a:t> = </a:t>
            </a:r>
            <a:r>
              <a:rPr lang="en-US" sz="3200" smtClean="0">
                <a:solidFill>
                  <a:schemeClr val="tx1"/>
                </a:solidFill>
                <a:effectLst/>
              </a:rPr>
              <a:t>Si</a:t>
            </a:r>
            <a:r>
              <a:rPr lang="ru-RU" sz="3200" smtClean="0">
                <a:solidFill>
                  <a:schemeClr val="tx1"/>
                </a:solidFill>
                <a:effectLst/>
              </a:rPr>
              <a:t> + 2</a:t>
            </a:r>
            <a:r>
              <a:rPr lang="en-US" sz="3200" smtClean="0">
                <a:solidFill>
                  <a:schemeClr val="tx1"/>
                </a:solidFill>
                <a:effectLst/>
              </a:rPr>
              <a:t>CO</a:t>
            </a:r>
            <a:endParaRPr lang="ru-RU" sz="3200" smtClean="0">
              <a:solidFill>
                <a:schemeClr val="tx1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ru-RU" sz="3200" smtClean="0">
                <a:solidFill>
                  <a:schemeClr val="tx1"/>
                </a:solidFill>
                <a:effectLst/>
              </a:rPr>
              <a:t>Принципиально новая технология рафинирования расплава кремния</a:t>
            </a:r>
            <a:endParaRPr lang="ru-RU" sz="3200" baseline="-25000" smtClean="0">
              <a:solidFill>
                <a:schemeClr val="tx1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ru-RU" sz="3200" smtClean="0">
                <a:solidFill>
                  <a:schemeClr val="tx1"/>
                </a:solidFill>
                <a:effectLst/>
              </a:rPr>
              <a:t>Направленная кристаллизация 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50825" y="1341438"/>
            <a:ext cx="88947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 В проекте предлагается безхлорная технология прямого получения мультикремния из высокочистого рафинированного металлургического кремния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468313" y="5613400"/>
            <a:ext cx="867568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10000"/>
              </a:spcBef>
            </a:pPr>
            <a:r>
              <a:rPr lang="ru-RU" sz="1200" b="1" i="1"/>
              <a:t>*А.И. Непомнящих,  Б.А. Красин, В.С. Романови др. Патент РФ N 2131843, 1999</a:t>
            </a:r>
          </a:p>
          <a:p>
            <a:pPr algn="l">
              <a:spcBef>
                <a:spcPct val="10000"/>
              </a:spcBef>
            </a:pPr>
            <a:r>
              <a:rPr lang="ru-RU" sz="1200" b="1" i="1"/>
              <a:t>*А.И. Непомнящих,  Б.А. Красин и др.. Известия Томского политехнического университета, том 303, вып.2, 2000, с. 176-190</a:t>
            </a:r>
          </a:p>
          <a:p>
            <a:pPr algn="l">
              <a:spcBef>
                <a:spcPct val="10000"/>
              </a:spcBef>
            </a:pPr>
            <a:r>
              <a:rPr lang="ru-RU" sz="1200" b="1" i="1"/>
              <a:t>*А</a:t>
            </a:r>
            <a:r>
              <a:rPr lang="en-US" sz="1200" b="1" i="1"/>
              <a:t>.</a:t>
            </a:r>
            <a:r>
              <a:rPr lang="ru-RU" sz="1200" b="1" i="1"/>
              <a:t>И</a:t>
            </a:r>
            <a:r>
              <a:rPr lang="en-US" sz="1200" b="1" i="1"/>
              <a:t>. </a:t>
            </a:r>
            <a:r>
              <a:rPr lang="ru-RU" sz="1200" b="1" i="1"/>
              <a:t>Непомнящих</a:t>
            </a:r>
            <a:r>
              <a:rPr lang="en-US" sz="1200" b="1" i="1"/>
              <a:t>,  </a:t>
            </a:r>
            <a:r>
              <a:rPr lang="ru-RU" sz="1200" b="1" i="1"/>
              <a:t>В</a:t>
            </a:r>
            <a:r>
              <a:rPr lang="en-US" sz="1200" b="1" i="1"/>
              <a:t>.</a:t>
            </a:r>
            <a:r>
              <a:rPr lang="ru-RU" sz="1200" b="1" i="1"/>
              <a:t>П</a:t>
            </a:r>
            <a:r>
              <a:rPr lang="en-US" sz="1200" b="1" i="1"/>
              <a:t>. </a:t>
            </a:r>
            <a:r>
              <a:rPr lang="ru-RU" sz="1200" b="1" i="1"/>
              <a:t>Еремин</a:t>
            </a:r>
            <a:r>
              <a:rPr lang="en-US" sz="1200" b="1" i="1"/>
              <a:t>, </a:t>
            </a:r>
            <a:r>
              <a:rPr lang="ru-RU" sz="1200" b="1" i="1"/>
              <a:t>Б</a:t>
            </a:r>
            <a:r>
              <a:rPr lang="en-US" sz="1200" b="1" i="1"/>
              <a:t>.</a:t>
            </a:r>
            <a:r>
              <a:rPr lang="ru-RU" sz="1200" b="1" i="1"/>
              <a:t>А</a:t>
            </a:r>
            <a:r>
              <a:rPr lang="en-US" sz="1200" b="1" i="1"/>
              <a:t>. </a:t>
            </a:r>
            <a:r>
              <a:rPr lang="ru-RU" sz="1200" b="1" i="1"/>
              <a:t>Красин. Изв. ВУЗов Материалы электронной техники, 4, 02, 2002, с. 16-24.</a:t>
            </a:r>
          </a:p>
          <a:p>
            <a:pPr algn="l">
              <a:spcBef>
                <a:spcPct val="10000"/>
              </a:spcBef>
            </a:pPr>
            <a:endParaRPr lang="ru-RU" sz="1200" b="1" i="1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68313" y="4868863"/>
            <a:ext cx="84248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Затраты электроэнергии на производство 1 кг мультикремния составляют 40 кВт</a:t>
            </a:r>
            <a:r>
              <a:rPr lang="en-US" sz="2400" b="1">
                <a:solidFill>
                  <a:srgbClr val="FF0000"/>
                </a:solidFill>
              </a:rPr>
              <a:t>*</a:t>
            </a:r>
            <a:r>
              <a:rPr lang="ru-RU" sz="2400" b="1">
                <a:solidFill>
                  <a:srgbClr val="FF0000"/>
                </a:solidFill>
              </a:rPr>
              <a:t>час</a:t>
            </a:r>
            <a:r>
              <a:rPr lang="en-US" sz="2400" b="1">
                <a:solidFill>
                  <a:srgbClr val="FF0000"/>
                </a:solidFill>
              </a:rPr>
              <a:t>/</a:t>
            </a:r>
            <a:r>
              <a:rPr lang="ru-RU" sz="2400" b="1">
                <a:solidFill>
                  <a:srgbClr val="FF0000"/>
                </a:solidFill>
              </a:rPr>
              <a:t>кг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836613"/>
            <a:ext cx="8604250" cy="941387"/>
          </a:xfrm>
          <a:noFill/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effectLst/>
              </a:rPr>
              <a:t>При этом необходимо достичь таких же электрофизических параметров, как и для кремния, полученного по сименс технологии. </a:t>
            </a:r>
            <a:endParaRPr lang="ru-RU" sz="2800" b="1" i="1" smtClean="0">
              <a:solidFill>
                <a:schemeClr val="tx1"/>
              </a:solidFill>
              <a:effectLst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2205038"/>
            <a:ext cx="7848600" cy="533400"/>
          </a:xfrm>
          <a:noFill/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ru-RU" sz="2800" b="1" smtClean="0">
                <a:solidFill>
                  <a:schemeClr val="tx1"/>
                </a:solidFill>
                <a:effectLst/>
              </a:rPr>
              <a:t>Электрофизические характеристики кремния</a:t>
            </a:r>
            <a:endParaRPr lang="ru-RU" sz="2800" b="1" i="1" smtClean="0">
              <a:solidFill>
                <a:schemeClr val="tx1"/>
              </a:solidFill>
              <a:effectLst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ru-RU" sz="2200" i="1" smtClean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90116" name="Group 4"/>
          <p:cNvGraphicFramePr>
            <a:graphicFrameLocks noGrp="1"/>
          </p:cNvGraphicFramePr>
          <p:nvPr/>
        </p:nvGraphicFramePr>
        <p:xfrm>
          <a:off x="539750" y="2924175"/>
          <a:ext cx="7993063" cy="3108852"/>
        </p:xfrm>
        <a:graphic>
          <a:graphicData uri="http://schemas.openxmlformats.org/drawingml/2006/table">
            <a:tbl>
              <a:tblPr/>
              <a:tblGrid>
                <a:gridCol w="6264275"/>
                <a:gridCol w="1728788"/>
              </a:tblGrid>
              <a:tr h="518054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Свойство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 проводимости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P-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Сопротивление, 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Ω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0,4-3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жизни, μс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≥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диффузионного пробега, μ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≥ 100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Размеры моноблоков,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≥ 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8229600" cy="720725"/>
          </a:xfrm>
          <a:noFill/>
        </p:spPr>
        <p:txBody>
          <a:bodyPr/>
          <a:lstStyle/>
          <a:p>
            <a:r>
              <a:rPr lang="en-US" sz="3200" b="1" smtClean="0">
                <a:solidFill>
                  <a:schemeClr val="tx1"/>
                </a:solidFill>
                <a:effectLst/>
              </a:rPr>
              <a:t>Требования к SoG кремнию</a:t>
            </a:r>
            <a:endParaRPr lang="ru-RU" sz="3200" b="1" smtClean="0">
              <a:solidFill>
                <a:schemeClr val="tx1"/>
              </a:solidFill>
              <a:effectLst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143000"/>
            <a:ext cx="8604250" cy="609600"/>
          </a:xfrm>
          <a:noFill/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2600" smtClean="0">
                <a:solidFill>
                  <a:schemeClr val="tx1"/>
                </a:solidFill>
                <a:effectLst/>
              </a:rPr>
              <a:t>Содержание примесей в</a:t>
            </a:r>
            <a:r>
              <a:rPr lang="en-GB" sz="2600" smtClean="0">
                <a:solidFill>
                  <a:schemeClr val="tx1"/>
                </a:solidFill>
                <a:effectLst/>
              </a:rPr>
              <a:t> SoG кремни</a:t>
            </a:r>
            <a:r>
              <a:rPr lang="ru-RU" sz="2600" smtClean="0">
                <a:solidFill>
                  <a:schemeClr val="tx1"/>
                </a:solidFill>
                <a:effectLst/>
              </a:rPr>
              <a:t>и</a:t>
            </a:r>
            <a:r>
              <a:rPr lang="en-GB" sz="2600" smtClean="0">
                <a:solidFill>
                  <a:schemeClr val="tx1"/>
                </a:solidFill>
                <a:effectLst/>
              </a:rPr>
              <a:t> </a:t>
            </a:r>
            <a:r>
              <a:rPr lang="en-GB" sz="2000" i="1" smtClean="0">
                <a:solidFill>
                  <a:schemeClr val="tx1"/>
                </a:solidFill>
                <a:effectLst/>
              </a:rPr>
              <a:t>(</a:t>
            </a:r>
            <a:r>
              <a:rPr lang="ru-RU" sz="2000" i="1" smtClean="0">
                <a:solidFill>
                  <a:schemeClr val="tx1"/>
                </a:solidFill>
                <a:effectLst/>
              </a:rPr>
              <a:t>не более,</a:t>
            </a:r>
            <a:r>
              <a:rPr lang="en-GB" sz="2000" i="1" smtClean="0">
                <a:solidFill>
                  <a:schemeClr val="tx1"/>
                </a:solidFill>
                <a:effectLst/>
              </a:rPr>
              <a:t> ppm)</a:t>
            </a:r>
            <a:endParaRPr lang="ru-RU" sz="2000" i="1" smtClean="0">
              <a:solidFill>
                <a:schemeClr val="tx1"/>
              </a:solidFill>
              <a:effectLst/>
            </a:endParaRPr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684213" y="1700213"/>
            <a:ext cx="7786687" cy="4325937"/>
            <a:chOff x="431" y="1296"/>
            <a:chExt cx="4896" cy="2826"/>
          </a:xfrm>
        </p:grpSpPr>
        <p:sp>
          <p:nvSpPr>
            <p:cNvPr id="92165" name="Rectangle 5"/>
            <p:cNvSpPr>
              <a:spLocks noChangeArrowheads="1"/>
            </p:cNvSpPr>
            <p:nvPr/>
          </p:nvSpPr>
          <p:spPr bwMode="auto">
            <a:xfrm>
              <a:off x="4274" y="3810"/>
              <a:ext cx="1053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0.1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66" name="Rectangle 6"/>
            <p:cNvSpPr>
              <a:spLocks noChangeArrowheads="1"/>
            </p:cNvSpPr>
            <p:nvPr/>
          </p:nvSpPr>
          <p:spPr bwMode="auto">
            <a:xfrm>
              <a:off x="2879" y="3810"/>
              <a:ext cx="1392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Calcium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67" name="Rectangle 7"/>
            <p:cNvSpPr>
              <a:spLocks noChangeArrowheads="1"/>
            </p:cNvSpPr>
            <p:nvPr/>
          </p:nvSpPr>
          <p:spPr bwMode="auto">
            <a:xfrm>
              <a:off x="1826" y="3810"/>
              <a:ext cx="1053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0.001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68" name="Rectangle 8"/>
            <p:cNvSpPr>
              <a:spLocks noChangeArrowheads="1"/>
            </p:cNvSpPr>
            <p:nvPr/>
          </p:nvSpPr>
          <p:spPr bwMode="auto">
            <a:xfrm>
              <a:off x="431" y="3810"/>
              <a:ext cx="1395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Titanium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69" name="Rectangle 9"/>
            <p:cNvSpPr>
              <a:spLocks noChangeArrowheads="1"/>
            </p:cNvSpPr>
            <p:nvPr/>
          </p:nvSpPr>
          <p:spPr bwMode="auto">
            <a:xfrm>
              <a:off x="4274" y="3498"/>
              <a:ext cx="1053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0.1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70" name="Rectangle 10"/>
            <p:cNvSpPr>
              <a:spLocks noChangeArrowheads="1"/>
            </p:cNvSpPr>
            <p:nvPr/>
          </p:nvSpPr>
          <p:spPr bwMode="auto">
            <a:xfrm>
              <a:off x="2879" y="3498"/>
              <a:ext cx="1392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Barium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71" name="Rectangle 11"/>
            <p:cNvSpPr>
              <a:spLocks noChangeArrowheads="1"/>
            </p:cNvSpPr>
            <p:nvPr/>
          </p:nvSpPr>
          <p:spPr bwMode="auto">
            <a:xfrm>
              <a:off x="1826" y="3498"/>
              <a:ext cx="1053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0.1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72" name="Rectangle 12"/>
            <p:cNvSpPr>
              <a:spLocks noChangeArrowheads="1"/>
            </p:cNvSpPr>
            <p:nvPr/>
          </p:nvSpPr>
          <p:spPr bwMode="auto">
            <a:xfrm>
              <a:off x="431" y="3498"/>
              <a:ext cx="1395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Aluminium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73" name="Rectangle 13"/>
            <p:cNvSpPr>
              <a:spLocks noChangeArrowheads="1"/>
            </p:cNvSpPr>
            <p:nvPr/>
          </p:nvSpPr>
          <p:spPr bwMode="auto">
            <a:xfrm>
              <a:off x="4274" y="3187"/>
              <a:ext cx="1053" cy="311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0.1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74" name="Rectangle 14"/>
            <p:cNvSpPr>
              <a:spLocks noChangeArrowheads="1"/>
            </p:cNvSpPr>
            <p:nvPr/>
          </p:nvSpPr>
          <p:spPr bwMode="auto">
            <a:xfrm>
              <a:off x="2879" y="3187"/>
              <a:ext cx="1392" cy="311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Zinc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75" name="Rectangle 15"/>
            <p:cNvSpPr>
              <a:spLocks noChangeArrowheads="1"/>
            </p:cNvSpPr>
            <p:nvPr/>
          </p:nvSpPr>
          <p:spPr bwMode="auto">
            <a:xfrm>
              <a:off x="1826" y="3187"/>
              <a:ext cx="1053" cy="311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0.5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76" name="Rectangle 16"/>
            <p:cNvSpPr>
              <a:spLocks noChangeArrowheads="1"/>
            </p:cNvSpPr>
            <p:nvPr/>
          </p:nvSpPr>
          <p:spPr bwMode="auto">
            <a:xfrm>
              <a:off x="431" y="3187"/>
              <a:ext cx="1395" cy="311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Potassium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77" name="Rectangle 17"/>
            <p:cNvSpPr>
              <a:spLocks noChangeArrowheads="1"/>
            </p:cNvSpPr>
            <p:nvPr/>
          </p:nvSpPr>
          <p:spPr bwMode="auto">
            <a:xfrm>
              <a:off x="4274" y="2875"/>
              <a:ext cx="1053" cy="309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0.01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78" name="Rectangle 18"/>
            <p:cNvSpPr>
              <a:spLocks noChangeArrowheads="1"/>
            </p:cNvSpPr>
            <p:nvPr/>
          </p:nvSpPr>
          <p:spPr bwMode="auto">
            <a:xfrm>
              <a:off x="2879" y="2875"/>
              <a:ext cx="1392" cy="309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Cobalt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79" name="Rectangle 19"/>
            <p:cNvSpPr>
              <a:spLocks noChangeArrowheads="1"/>
            </p:cNvSpPr>
            <p:nvPr/>
          </p:nvSpPr>
          <p:spPr bwMode="auto">
            <a:xfrm>
              <a:off x="1826" y="2875"/>
              <a:ext cx="1053" cy="309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0.2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80" name="Rectangle 20"/>
            <p:cNvSpPr>
              <a:spLocks noChangeArrowheads="1"/>
            </p:cNvSpPr>
            <p:nvPr/>
          </p:nvSpPr>
          <p:spPr bwMode="auto">
            <a:xfrm>
              <a:off x="431" y="2875"/>
              <a:ext cx="1395" cy="309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Magnesium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81" name="Rectangle 21"/>
            <p:cNvSpPr>
              <a:spLocks noChangeArrowheads="1"/>
            </p:cNvSpPr>
            <p:nvPr/>
          </p:nvSpPr>
          <p:spPr bwMode="auto">
            <a:xfrm>
              <a:off x="4274" y="2563"/>
              <a:ext cx="1053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0.03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82" name="Rectangle 22"/>
            <p:cNvSpPr>
              <a:spLocks noChangeArrowheads="1"/>
            </p:cNvSpPr>
            <p:nvPr/>
          </p:nvSpPr>
          <p:spPr bwMode="auto">
            <a:xfrm>
              <a:off x="2879" y="2563"/>
              <a:ext cx="1392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Iron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83" name="Rectangle 23"/>
            <p:cNvSpPr>
              <a:spLocks noChangeArrowheads="1"/>
            </p:cNvSpPr>
            <p:nvPr/>
          </p:nvSpPr>
          <p:spPr bwMode="auto">
            <a:xfrm>
              <a:off x="1826" y="2563"/>
              <a:ext cx="1053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0.2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84" name="Rectangle 24"/>
            <p:cNvSpPr>
              <a:spLocks noChangeArrowheads="1"/>
            </p:cNvSpPr>
            <p:nvPr/>
          </p:nvSpPr>
          <p:spPr bwMode="auto">
            <a:xfrm>
              <a:off x="431" y="2563"/>
              <a:ext cx="1395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Sodium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85" name="Rectangle 25"/>
            <p:cNvSpPr>
              <a:spLocks noChangeArrowheads="1"/>
            </p:cNvSpPr>
            <p:nvPr/>
          </p:nvSpPr>
          <p:spPr bwMode="auto">
            <a:xfrm>
              <a:off x="4274" y="2251"/>
              <a:ext cx="1053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0.01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86" name="Rectangle 26"/>
            <p:cNvSpPr>
              <a:spLocks noChangeArrowheads="1"/>
            </p:cNvSpPr>
            <p:nvPr/>
          </p:nvSpPr>
          <p:spPr bwMode="auto">
            <a:xfrm>
              <a:off x="2879" y="2251"/>
              <a:ext cx="1392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Manganese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87" name="Rectangle 27"/>
            <p:cNvSpPr>
              <a:spLocks noChangeArrowheads="1"/>
            </p:cNvSpPr>
            <p:nvPr/>
          </p:nvSpPr>
          <p:spPr bwMode="auto">
            <a:xfrm>
              <a:off x="1826" y="2251"/>
              <a:ext cx="1053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0.2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88" name="Rectangle 28"/>
            <p:cNvSpPr>
              <a:spLocks noChangeArrowheads="1"/>
            </p:cNvSpPr>
            <p:nvPr/>
          </p:nvSpPr>
          <p:spPr bwMode="auto">
            <a:xfrm>
              <a:off x="431" y="2251"/>
              <a:ext cx="1395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Phosphorous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89" name="Rectangle 29"/>
            <p:cNvSpPr>
              <a:spLocks noChangeArrowheads="1"/>
            </p:cNvSpPr>
            <p:nvPr/>
          </p:nvSpPr>
          <p:spPr bwMode="auto">
            <a:xfrm>
              <a:off x="4274" y="1925"/>
              <a:ext cx="1053" cy="326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0.01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90" name="Rectangle 30"/>
            <p:cNvSpPr>
              <a:spLocks noChangeArrowheads="1"/>
            </p:cNvSpPr>
            <p:nvPr/>
          </p:nvSpPr>
          <p:spPr bwMode="auto">
            <a:xfrm>
              <a:off x="2879" y="1925"/>
              <a:ext cx="1392" cy="326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Chromium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91" name="Rectangle 31"/>
            <p:cNvSpPr>
              <a:spLocks noChangeArrowheads="1"/>
            </p:cNvSpPr>
            <p:nvPr/>
          </p:nvSpPr>
          <p:spPr bwMode="auto">
            <a:xfrm>
              <a:off x="1826" y="1925"/>
              <a:ext cx="1053" cy="326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0.3</a:t>
              </a:r>
            </a:p>
          </p:txBody>
        </p:sp>
        <p:sp>
          <p:nvSpPr>
            <p:cNvPr id="92192" name="Rectangle 32"/>
            <p:cNvSpPr>
              <a:spLocks noChangeArrowheads="1"/>
            </p:cNvSpPr>
            <p:nvPr/>
          </p:nvSpPr>
          <p:spPr bwMode="auto">
            <a:xfrm>
              <a:off x="431" y="1925"/>
              <a:ext cx="1395" cy="326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Boron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93" name="Rectangle 33"/>
            <p:cNvSpPr>
              <a:spLocks noChangeArrowheads="1"/>
            </p:cNvSpPr>
            <p:nvPr/>
          </p:nvSpPr>
          <p:spPr bwMode="auto">
            <a:xfrm>
              <a:off x="4274" y="1610"/>
              <a:ext cx="1053" cy="315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0.05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94" name="Rectangle 34"/>
            <p:cNvSpPr>
              <a:spLocks noChangeArrowheads="1"/>
            </p:cNvSpPr>
            <p:nvPr/>
          </p:nvSpPr>
          <p:spPr bwMode="auto">
            <a:xfrm>
              <a:off x="2879" y="1610"/>
              <a:ext cx="1392" cy="315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Nickel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95" name="Rectangle 35"/>
            <p:cNvSpPr>
              <a:spLocks noChangeArrowheads="1"/>
            </p:cNvSpPr>
            <p:nvPr/>
          </p:nvSpPr>
          <p:spPr bwMode="auto">
            <a:xfrm>
              <a:off x="1826" y="1610"/>
              <a:ext cx="1053" cy="315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10 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96" name="Rectangle 36"/>
            <p:cNvSpPr>
              <a:spLocks noChangeArrowheads="1"/>
            </p:cNvSpPr>
            <p:nvPr/>
          </p:nvSpPr>
          <p:spPr bwMode="auto">
            <a:xfrm>
              <a:off x="431" y="1610"/>
              <a:ext cx="1395" cy="315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Oxygen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97" name="Rectangle 37"/>
            <p:cNvSpPr>
              <a:spLocks noChangeArrowheads="1"/>
            </p:cNvSpPr>
            <p:nvPr/>
          </p:nvSpPr>
          <p:spPr bwMode="auto">
            <a:xfrm>
              <a:off x="4274" y="1298"/>
              <a:ext cx="1053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0.1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98" name="Rectangle 38"/>
            <p:cNvSpPr>
              <a:spLocks noChangeArrowheads="1"/>
            </p:cNvSpPr>
            <p:nvPr/>
          </p:nvSpPr>
          <p:spPr bwMode="auto">
            <a:xfrm>
              <a:off x="2879" y="1298"/>
              <a:ext cx="1392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Copper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199" name="Rectangle 39"/>
            <p:cNvSpPr>
              <a:spLocks noChangeArrowheads="1"/>
            </p:cNvSpPr>
            <p:nvPr/>
          </p:nvSpPr>
          <p:spPr bwMode="auto">
            <a:xfrm>
              <a:off x="1826" y="1298"/>
              <a:ext cx="1053" cy="312"/>
            </a:xfrm>
            <a:prstGeom prst="rect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2200" name="Rectangle 40"/>
            <p:cNvSpPr>
              <a:spLocks noChangeArrowheads="1"/>
            </p:cNvSpPr>
            <p:nvPr/>
          </p:nvSpPr>
          <p:spPr bwMode="auto">
            <a:xfrm>
              <a:off x="432" y="1296"/>
              <a:ext cx="1395" cy="312"/>
            </a:xfrm>
            <a:prstGeom prst="rect">
              <a:avLst/>
            </a:prstGeom>
            <a:noFill/>
            <a:ln w="952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algn="just" eaLnBrk="0" hangingPunct="0">
                <a:tabLst>
                  <a:tab pos="180975" algn="l"/>
                  <a:tab pos="269875" algn="l"/>
                </a:tabLst>
                <a:defRPr/>
              </a:pPr>
              <a:r>
                <a:rPr lang="en-GB" sz="26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Carbon</a:t>
              </a:r>
              <a:endParaRPr lang="en-GB" sz="2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5402" name="Line 41"/>
            <p:cNvSpPr>
              <a:spLocks noChangeShapeType="1"/>
            </p:cNvSpPr>
            <p:nvPr/>
          </p:nvSpPr>
          <p:spPr bwMode="auto">
            <a:xfrm>
              <a:off x="431" y="1298"/>
              <a:ext cx="4896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5403" name="Line 42"/>
            <p:cNvSpPr>
              <a:spLocks noChangeShapeType="1"/>
            </p:cNvSpPr>
            <p:nvPr/>
          </p:nvSpPr>
          <p:spPr bwMode="auto">
            <a:xfrm>
              <a:off x="431" y="4122"/>
              <a:ext cx="4896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5404" name="Line 43"/>
            <p:cNvSpPr>
              <a:spLocks noChangeShapeType="1"/>
            </p:cNvSpPr>
            <p:nvPr/>
          </p:nvSpPr>
          <p:spPr bwMode="auto">
            <a:xfrm>
              <a:off x="431" y="1298"/>
              <a:ext cx="0" cy="2824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5405" name="Line 44"/>
            <p:cNvSpPr>
              <a:spLocks noChangeShapeType="1"/>
            </p:cNvSpPr>
            <p:nvPr/>
          </p:nvSpPr>
          <p:spPr bwMode="auto">
            <a:xfrm>
              <a:off x="5327" y="1298"/>
              <a:ext cx="0" cy="2824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5406" name="Line 45"/>
            <p:cNvSpPr>
              <a:spLocks noChangeShapeType="1"/>
            </p:cNvSpPr>
            <p:nvPr/>
          </p:nvSpPr>
          <p:spPr bwMode="auto">
            <a:xfrm>
              <a:off x="431" y="1610"/>
              <a:ext cx="4896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5407" name="Line 46"/>
            <p:cNvSpPr>
              <a:spLocks noChangeShapeType="1"/>
            </p:cNvSpPr>
            <p:nvPr/>
          </p:nvSpPr>
          <p:spPr bwMode="auto">
            <a:xfrm>
              <a:off x="1826" y="1298"/>
              <a:ext cx="0" cy="2824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5408" name="Line 47"/>
            <p:cNvSpPr>
              <a:spLocks noChangeShapeType="1"/>
            </p:cNvSpPr>
            <p:nvPr/>
          </p:nvSpPr>
          <p:spPr bwMode="auto">
            <a:xfrm>
              <a:off x="2879" y="1298"/>
              <a:ext cx="0" cy="2824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5409" name="Line 48"/>
            <p:cNvSpPr>
              <a:spLocks noChangeShapeType="1"/>
            </p:cNvSpPr>
            <p:nvPr/>
          </p:nvSpPr>
          <p:spPr bwMode="auto">
            <a:xfrm>
              <a:off x="4274" y="1298"/>
              <a:ext cx="0" cy="2824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5410" name="Line 49"/>
            <p:cNvSpPr>
              <a:spLocks noChangeShapeType="1"/>
            </p:cNvSpPr>
            <p:nvPr/>
          </p:nvSpPr>
          <p:spPr bwMode="auto">
            <a:xfrm>
              <a:off x="431" y="1925"/>
              <a:ext cx="4896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5411" name="Line 50"/>
            <p:cNvSpPr>
              <a:spLocks noChangeShapeType="1"/>
            </p:cNvSpPr>
            <p:nvPr/>
          </p:nvSpPr>
          <p:spPr bwMode="auto">
            <a:xfrm>
              <a:off x="431" y="2251"/>
              <a:ext cx="4896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5412" name="Line 51"/>
            <p:cNvSpPr>
              <a:spLocks noChangeShapeType="1"/>
            </p:cNvSpPr>
            <p:nvPr/>
          </p:nvSpPr>
          <p:spPr bwMode="auto">
            <a:xfrm>
              <a:off x="431" y="2563"/>
              <a:ext cx="4896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5413" name="Line 52"/>
            <p:cNvSpPr>
              <a:spLocks noChangeShapeType="1"/>
            </p:cNvSpPr>
            <p:nvPr/>
          </p:nvSpPr>
          <p:spPr bwMode="auto">
            <a:xfrm>
              <a:off x="431" y="2875"/>
              <a:ext cx="4896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5414" name="Line 53"/>
            <p:cNvSpPr>
              <a:spLocks noChangeShapeType="1"/>
            </p:cNvSpPr>
            <p:nvPr/>
          </p:nvSpPr>
          <p:spPr bwMode="auto">
            <a:xfrm>
              <a:off x="431" y="3187"/>
              <a:ext cx="4896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5415" name="Line 54"/>
            <p:cNvSpPr>
              <a:spLocks noChangeShapeType="1"/>
            </p:cNvSpPr>
            <p:nvPr/>
          </p:nvSpPr>
          <p:spPr bwMode="auto">
            <a:xfrm>
              <a:off x="431" y="3498"/>
              <a:ext cx="4896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5416" name="Line 55"/>
            <p:cNvSpPr>
              <a:spLocks noChangeShapeType="1"/>
            </p:cNvSpPr>
            <p:nvPr/>
          </p:nvSpPr>
          <p:spPr bwMode="auto">
            <a:xfrm>
              <a:off x="431" y="3810"/>
              <a:ext cx="4896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</p:grpSp>
      <p:sp>
        <p:nvSpPr>
          <p:cNvPr id="15365" name="Rectangle 56"/>
          <p:cNvSpPr>
            <a:spLocks noChangeArrowheads="1"/>
          </p:cNvSpPr>
          <p:nvPr/>
        </p:nvSpPr>
        <p:spPr bwMode="auto">
          <a:xfrm>
            <a:off x="2124075" y="6092825"/>
            <a:ext cx="482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0066"/>
                </a:solidFill>
              </a:rPr>
              <a:t>Как их обеспечить</a:t>
            </a:r>
            <a:r>
              <a:rPr lang="en-US" sz="2400" b="1">
                <a:solidFill>
                  <a:srgbClr val="FF0066"/>
                </a:solidFill>
              </a:rPr>
              <a:t>?</a:t>
            </a:r>
            <a:endParaRPr lang="en-GB" sz="2400" b="1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1650" y="692150"/>
            <a:ext cx="8642350" cy="908050"/>
          </a:xfrm>
          <a:noFill/>
        </p:spPr>
        <p:txBody>
          <a:bodyPr/>
          <a:lstStyle/>
          <a:p>
            <a:pPr algn="ctr"/>
            <a:r>
              <a:rPr lang="ru-RU" b="1" smtClean="0">
                <a:solidFill>
                  <a:srgbClr val="FF0000"/>
                </a:solidFill>
                <a:effectLst/>
              </a:rPr>
              <a:t>Что необходимо для реализации технологии</a:t>
            </a:r>
            <a:r>
              <a:rPr lang="en-US" b="1" smtClean="0">
                <a:solidFill>
                  <a:srgbClr val="FF0000"/>
                </a:solidFill>
                <a:effectLst/>
              </a:rPr>
              <a:t>?</a:t>
            </a:r>
            <a:endParaRPr lang="ru-RU" b="1" smtClean="0">
              <a:effectLst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0213" y="1628775"/>
            <a:ext cx="8713787" cy="2808288"/>
          </a:xfrm>
          <a:noFill/>
        </p:spPr>
        <p:txBody>
          <a:bodyPr/>
          <a:lstStyle/>
          <a:p>
            <a:pPr marL="685800" indent="-685800">
              <a:lnSpc>
                <a:spcPct val="80000"/>
              </a:lnSpc>
              <a:buFontTx/>
              <a:buAutoNum type="arabicPeriod"/>
            </a:pPr>
            <a:r>
              <a:rPr lang="ru-RU" sz="3200" smtClean="0">
                <a:solidFill>
                  <a:schemeClr val="tx1"/>
                </a:solidFill>
                <a:effectLst/>
              </a:rPr>
              <a:t>Высокочистые исходные материалы для карботермического восстановления кремния</a:t>
            </a:r>
            <a:r>
              <a:rPr lang="en-US" sz="3200" smtClean="0">
                <a:solidFill>
                  <a:schemeClr val="tx1"/>
                </a:solidFill>
                <a:effectLst/>
              </a:rPr>
              <a:t>:  </a:t>
            </a:r>
            <a:r>
              <a:rPr lang="ru-RU" sz="3200" smtClean="0">
                <a:solidFill>
                  <a:schemeClr val="tx1"/>
                </a:solidFill>
                <a:effectLst/>
              </a:rPr>
              <a:t>кварц</a:t>
            </a:r>
            <a:r>
              <a:rPr lang="en-US" sz="3200" smtClean="0">
                <a:solidFill>
                  <a:schemeClr val="tx1"/>
                </a:solidFill>
                <a:effectLst/>
              </a:rPr>
              <a:t> </a:t>
            </a:r>
            <a:r>
              <a:rPr lang="ru-RU" sz="3200" smtClean="0">
                <a:solidFill>
                  <a:schemeClr val="tx1"/>
                </a:solidFill>
                <a:effectLst/>
              </a:rPr>
              <a:t>и углеродистый восстановитель</a:t>
            </a:r>
            <a:endParaRPr lang="en-US" sz="3200" smtClean="0">
              <a:solidFill>
                <a:schemeClr val="tx1"/>
              </a:solidFill>
              <a:effectLst/>
            </a:endParaRPr>
          </a:p>
          <a:p>
            <a:pPr marL="685800" indent="-685800">
              <a:lnSpc>
                <a:spcPct val="80000"/>
              </a:lnSpc>
              <a:buFontTx/>
              <a:buAutoNum type="arabicPeriod"/>
            </a:pPr>
            <a:r>
              <a:rPr lang="ru-RU" sz="3200" smtClean="0">
                <a:solidFill>
                  <a:schemeClr val="tx1"/>
                </a:solidFill>
                <a:effectLst/>
              </a:rPr>
              <a:t>Тигли из кварцевой керамики для выращивания блока мультикремния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39750" y="4437063"/>
            <a:ext cx="8604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>
                <a:solidFill>
                  <a:srgbClr val="FF0000"/>
                </a:solidFill>
                <a:latin typeface="Times New Roman" pitchFamily="18" charset="0"/>
              </a:rPr>
              <a:t>Прежде всего необходим сверхчистый природный кварцевый материал для обеих частей технологии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ix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981075"/>
            <a:ext cx="4608513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mix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981075"/>
            <a:ext cx="3111500" cy="4824413"/>
          </a:xfrm>
          <a:noFill/>
        </p:spPr>
      </p:pic>
      <p:pic>
        <p:nvPicPr>
          <p:cNvPr id="17412" name="Picture 4" descr="mix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067175" y="3573463"/>
            <a:ext cx="4608513" cy="2376487"/>
          </a:xfrm>
          <a:noFill/>
        </p:spPr>
      </p:pic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8532812" cy="720725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3400" b="1" smtClean="0">
                <a:solidFill>
                  <a:schemeClr val="tx1"/>
                </a:solidFill>
                <a:effectLst/>
              </a:rPr>
              <a:t>Суперкварциты Восточного Саяна</a:t>
            </a:r>
            <a:endParaRPr lang="en-GB" sz="3400" b="1" smtClean="0">
              <a:solidFill>
                <a:schemeClr val="tx1"/>
              </a:solidFill>
              <a:effectLst/>
            </a:endParaRP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827088" y="4437063"/>
            <a:ext cx="7775575" cy="1552575"/>
          </a:xfrm>
          <a:prstGeom prst="rect">
            <a:avLst/>
          </a:prstGeom>
          <a:gradFill rotWithShape="1">
            <a:gsLst>
              <a:gs pos="0">
                <a:schemeClr val="accent1">
                  <a:alpha val="57001"/>
                </a:schemeClr>
              </a:gs>
              <a:gs pos="100000">
                <a:schemeClr val="accent1">
                  <a:gamma/>
                  <a:tint val="75686"/>
                  <a:invGamma/>
                  <a:alpha val="59000"/>
                </a:scheme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Необходимыми качествами обладают особо чистые кварциты месторождения «Бурал-Сардаг»</a:t>
            </a:r>
            <a:r>
              <a:rPr lang="en-GB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(</a:t>
            </a:r>
            <a:r>
              <a:rPr lang="ru-RU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сумма примесей не более</a:t>
            </a:r>
            <a:r>
              <a:rPr lang="en-GB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GB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 ppm)</a:t>
            </a:r>
            <a:r>
              <a:rPr lang="ru-RU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открытое Институтом геохимии в Восточном Саяне</a:t>
            </a:r>
            <a:endParaRPr lang="en-GB" sz="24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11188" y="61658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395288" y="5949950"/>
            <a:ext cx="892968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400" b="1" i="1"/>
              <a:t>*Е.И. Воробьев, А.М. Спиридонов, А.И. Непомнящих,  М.И. Кузьмин. ДАН, 2003, т. 390, 2, 219-223.</a:t>
            </a:r>
          </a:p>
          <a:p>
            <a:pPr algn="l">
              <a:spcBef>
                <a:spcPct val="50000"/>
              </a:spcBef>
            </a:pPr>
            <a:r>
              <a:rPr lang="ru-RU" sz="1400" b="1" i="1"/>
              <a:t>*А.М.Федоров, В.А.Макрыгина, А.Е.Будяк, А.И.Непомнящих. ДАН, 2012, т. 442, 2, с. 1-6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1650" y="692150"/>
            <a:ext cx="8642350" cy="908050"/>
          </a:xfrm>
          <a:noFill/>
        </p:spPr>
        <p:txBody>
          <a:bodyPr/>
          <a:lstStyle/>
          <a:p>
            <a:pPr algn="ctr"/>
            <a:r>
              <a:rPr lang="ru-RU" b="1" smtClean="0">
                <a:solidFill>
                  <a:srgbClr val="FF0000"/>
                </a:solidFill>
                <a:effectLst/>
              </a:rPr>
              <a:t>Месторождение Бурал-Сардаг</a:t>
            </a:r>
            <a:r>
              <a:rPr lang="en-US" b="1" smtClean="0">
                <a:effectLst/>
              </a:rPr>
              <a:t> </a:t>
            </a:r>
            <a:endParaRPr lang="ru-RU" b="1" smtClean="0">
              <a:effectLst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0213" y="1628775"/>
            <a:ext cx="8713787" cy="3671888"/>
          </a:xfrm>
          <a:noFill/>
        </p:spPr>
        <p:txBody>
          <a:bodyPr/>
          <a:lstStyle/>
          <a:p>
            <a:pPr marL="685800" indent="-685800">
              <a:lnSpc>
                <a:spcPct val="80000"/>
              </a:lnSpc>
              <a:buFontTx/>
              <a:buAutoNum type="arabicPeriod"/>
            </a:pPr>
            <a:r>
              <a:rPr lang="ru-RU" altLang="ko-KR" sz="2400" b="1" smtClean="0">
                <a:solidFill>
                  <a:schemeClr val="tx1"/>
                </a:solidFill>
                <a:effectLst/>
              </a:rPr>
              <a:t>Запасы кварцитов в продуктивных телах по категориям С1+С2 в объеме 972967.67 тонн, в том числе суперкварцитов – 66617.74 тонны, микрокварцитов – 807563.17 тонны</a:t>
            </a:r>
          </a:p>
          <a:p>
            <a:pPr marL="685800" indent="-685800">
              <a:lnSpc>
                <a:spcPct val="80000"/>
              </a:lnSpc>
              <a:buFontTx/>
              <a:buAutoNum type="arabicPeriod"/>
            </a:pPr>
            <a:r>
              <a:rPr lang="ru-RU" altLang="ko-KR" sz="2400" b="1" smtClean="0">
                <a:solidFill>
                  <a:schemeClr val="tx1"/>
                </a:solidFill>
                <a:effectLst/>
              </a:rPr>
              <a:t>Суммарное содержание примесей как в суперкварцитах, так и в мелкозернистых кварцитах месторождения Бурал-Сардаг не превышает 100 ррм  </a:t>
            </a:r>
            <a:endParaRPr lang="en-US" altLang="ko-KR" sz="2400" b="1" smtClean="0">
              <a:solidFill>
                <a:schemeClr val="tx1"/>
              </a:solidFill>
              <a:effectLst/>
              <a:ea typeface="Gulim" pitchFamily="34" charset="-127"/>
            </a:endParaRPr>
          </a:p>
          <a:p>
            <a:pPr marL="685800" indent="-685800">
              <a:lnSpc>
                <a:spcPct val="80000"/>
              </a:lnSpc>
              <a:buFontTx/>
              <a:buAutoNum type="arabicPeriod"/>
            </a:pPr>
            <a:r>
              <a:rPr lang="ru-RU" sz="2400" b="1" smtClean="0">
                <a:solidFill>
                  <a:schemeClr val="hlink"/>
                </a:solidFill>
                <a:effectLst/>
              </a:rPr>
              <a:t>Прогнозные запасы светло серых кварцитов на площади месторождения Бурал-Сардаг (среднее содержание примесей 250 ррм) по оценкам А.М.Федорова* составляют 83 млн.тонн</a:t>
            </a:r>
          </a:p>
        </p:txBody>
      </p:sp>
      <p:sp>
        <p:nvSpPr>
          <p:cNvPr id="18436" name="Text Box 95"/>
          <p:cNvSpPr txBox="1">
            <a:spLocks noChangeArrowheads="1"/>
          </p:cNvSpPr>
          <p:nvPr/>
        </p:nvSpPr>
        <p:spPr bwMode="auto">
          <a:xfrm>
            <a:off x="468313" y="5516563"/>
            <a:ext cx="8675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/>
              <a:t>*А.М.Федоров. Геохимия и условия образования особо чистых кварцитов на примере проявлений Восточного Саяна. Автореферат канд.дисс.Иркутск,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476250"/>
            <a:ext cx="8353425" cy="94138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3600" b="1" i="1" smtClean="0">
                <a:solidFill>
                  <a:srgbClr val="FF0000"/>
                </a:solidFill>
              </a:rPr>
              <a:t>Суперкварциты Бурал-Сардага</a:t>
            </a:r>
            <a:endParaRPr lang="en-GB" sz="3600" b="1" i="1" smtClean="0">
              <a:solidFill>
                <a:srgbClr val="FF0000"/>
              </a:solidFill>
            </a:endParaRPr>
          </a:p>
        </p:txBody>
      </p:sp>
      <p:graphicFrame>
        <p:nvGraphicFramePr>
          <p:cNvPr id="96259" name="Group 3"/>
          <p:cNvGraphicFramePr>
            <a:graphicFrameLocks noGrp="1"/>
          </p:cNvGraphicFramePr>
          <p:nvPr/>
        </p:nvGraphicFramePr>
        <p:xfrm>
          <a:off x="539750" y="1989138"/>
          <a:ext cx="8459788" cy="854076"/>
        </p:xfrm>
        <a:graphic>
          <a:graphicData uri="http://schemas.openxmlformats.org/drawingml/2006/table">
            <a:tbl>
              <a:tblPr/>
              <a:tblGrid>
                <a:gridCol w="649288"/>
                <a:gridCol w="649287"/>
                <a:gridCol w="654050"/>
                <a:gridCol w="647700"/>
                <a:gridCol w="649288"/>
                <a:gridCol w="654050"/>
                <a:gridCol w="649287"/>
                <a:gridCol w="654050"/>
                <a:gridCol w="554038"/>
                <a:gridCol w="746125"/>
                <a:gridCol w="650875"/>
                <a:gridCol w="649287"/>
                <a:gridCol w="652463"/>
              </a:tblGrid>
              <a:tr h="4270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Al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Ca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Mg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Fe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Ti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Mn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Na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K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Li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Cu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∑</a:t>
                      </a:r>
                      <a:r>
                        <a:rPr kumimoji="0" lang="en-US" sz="2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10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B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P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41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4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6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4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0,1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0.2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17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0.3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0.05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82 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0.1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0.2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303" name="Text Box 47"/>
          <p:cNvSpPr txBox="1">
            <a:spLocks noChangeArrowheads="1"/>
          </p:cNvSpPr>
          <p:nvPr/>
        </p:nvSpPr>
        <p:spPr bwMode="auto">
          <a:xfrm>
            <a:off x="611188" y="1484313"/>
            <a:ext cx="835342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Содержание примесей в суперкварцитах</a:t>
            </a: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, ppm</a:t>
            </a: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w</a:t>
            </a:r>
            <a:endParaRPr lang="ru-RU" sz="2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96304" name="Group 48"/>
          <p:cNvGraphicFramePr>
            <a:graphicFrameLocks noGrp="1"/>
          </p:cNvGraphicFramePr>
          <p:nvPr/>
        </p:nvGraphicFramePr>
        <p:xfrm>
          <a:off x="611188" y="3644900"/>
          <a:ext cx="8353425" cy="863600"/>
        </p:xfrm>
        <a:graphic>
          <a:graphicData uri="http://schemas.openxmlformats.org/drawingml/2006/table">
            <a:tbl>
              <a:tblPr/>
              <a:tblGrid>
                <a:gridCol w="600075"/>
                <a:gridCol w="563562"/>
                <a:gridCol w="612775"/>
                <a:gridCol w="557213"/>
                <a:gridCol w="560387"/>
                <a:gridCol w="614363"/>
                <a:gridCol w="685800"/>
                <a:gridCol w="585787"/>
                <a:gridCol w="695325"/>
                <a:gridCol w="698500"/>
                <a:gridCol w="781050"/>
                <a:gridCol w="679450"/>
                <a:gridCol w="719138"/>
              </a:tblGrid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Mg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Fe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Mn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Na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Cu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∑</a:t>
                      </a:r>
                      <a:r>
                        <a:rPr kumimoji="0" lang="en-US" sz="2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</a:rPr>
                        <a:t>2.3</a:t>
                      </a:r>
                      <a:endParaRPr kumimoji="0" lang="ru-RU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8.6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348" name="Text Box 92"/>
          <p:cNvSpPr txBox="1">
            <a:spLocks noChangeArrowheads="1"/>
          </p:cNvSpPr>
          <p:nvPr/>
        </p:nvSpPr>
        <p:spPr bwMode="auto">
          <a:xfrm>
            <a:off x="395288" y="3141663"/>
            <a:ext cx="8748712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1900" b="1">
                <a:effectLst>
                  <a:outerShdw blurRad="38100" dist="38100" dir="2700000" algn="tl">
                    <a:srgbClr val="FFFFFF"/>
                  </a:outerShdw>
                </a:effectLst>
              </a:rPr>
              <a:t>Содержание примесей в кварцевой крупке из суперкварцитов</a:t>
            </a:r>
            <a:r>
              <a:rPr lang="en-GB" sz="1900" b="1">
                <a:effectLst>
                  <a:outerShdw blurRad="38100" dist="38100" dir="2700000" algn="tl">
                    <a:srgbClr val="FFFFFF"/>
                  </a:outerShdw>
                </a:effectLst>
              </a:rPr>
              <a:t>,ppmw</a:t>
            </a:r>
            <a:endParaRPr lang="ru-RU" sz="19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6349" name="Text Box 93"/>
          <p:cNvSpPr txBox="1">
            <a:spLocks noChangeArrowheads="1"/>
          </p:cNvSpPr>
          <p:nvPr/>
        </p:nvSpPr>
        <p:spPr bwMode="auto">
          <a:xfrm>
            <a:off x="611188" y="4652963"/>
            <a:ext cx="8353425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200" b="1">
                <a:effectLst>
                  <a:outerShdw blurRad="38100" dist="38100" dir="2700000" algn="tl">
                    <a:srgbClr val="FFFFFF"/>
                  </a:outerShdw>
                </a:effectLst>
              </a:rPr>
              <a:t>Высокочистая кварцевая крупка является исходным материалом для производства тиглей и кремния</a:t>
            </a:r>
            <a:r>
              <a:rPr lang="en-US" sz="2200" b="1"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endParaRPr lang="ru-RU" sz="22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9550" name="Picture 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734" t="41315" r="27596" b="46506"/>
          <a:stretch>
            <a:fillRect/>
          </a:stretch>
        </p:blipFill>
        <p:spPr bwMode="auto">
          <a:xfrm>
            <a:off x="971550" y="5373688"/>
            <a:ext cx="163671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1" name="Picture 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96" t="78963" r="65443" b="14394"/>
          <a:stretch>
            <a:fillRect/>
          </a:stretch>
        </p:blipFill>
        <p:spPr bwMode="auto">
          <a:xfrm>
            <a:off x="5651500" y="5589588"/>
            <a:ext cx="122555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352" name="Text Box 96"/>
          <p:cNvSpPr txBox="1">
            <a:spLocks noChangeArrowheads="1"/>
          </p:cNvSpPr>
          <p:nvPr/>
        </p:nvSpPr>
        <p:spPr bwMode="auto">
          <a:xfrm>
            <a:off x="2484438" y="5373688"/>
            <a:ext cx="2232025" cy="1006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Тигель из кварцевой керамики</a:t>
            </a:r>
          </a:p>
        </p:txBody>
      </p:sp>
      <p:sp>
        <p:nvSpPr>
          <p:cNvPr id="96353" name="Text Box 97"/>
          <p:cNvSpPr txBox="1">
            <a:spLocks noChangeArrowheads="1"/>
          </p:cNvSpPr>
          <p:nvPr/>
        </p:nvSpPr>
        <p:spPr bwMode="auto">
          <a:xfrm>
            <a:off x="6948488" y="5734050"/>
            <a:ext cx="1944687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UMG-Si</a:t>
            </a:r>
            <a:endParaRPr lang="ru-RU" sz="2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ChangeArrowheads="1"/>
          </p:cNvSpPr>
          <p:nvPr/>
        </p:nvSpPr>
        <p:spPr bwMode="auto">
          <a:xfrm>
            <a:off x="914400" y="228600"/>
            <a:ext cx="784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defRPr/>
            </a:pPr>
            <a:r>
              <a:rPr lang="ru-RU" sz="4200" b="1">
                <a:effectLst>
                  <a:outerShdw blurRad="38100" dist="38100" dir="2700000" algn="tl">
                    <a:srgbClr val="FFFFFF"/>
                  </a:outerShdw>
                </a:effectLst>
              </a:rPr>
              <a:t>Эксперимент</a:t>
            </a:r>
            <a:endParaRPr lang="en-US" sz="2300" b="1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143000"/>
            <a:ext cx="7772400" cy="685800"/>
          </a:xfrm>
          <a:noFill/>
        </p:spPr>
        <p:txBody>
          <a:bodyPr/>
          <a:lstStyle/>
          <a:p>
            <a:r>
              <a:rPr lang="ru-RU" sz="3000" smtClean="0">
                <a:solidFill>
                  <a:schemeClr val="tx1"/>
                </a:solidFill>
                <a:effectLst/>
              </a:rPr>
              <a:t>Февраль</a:t>
            </a:r>
            <a:r>
              <a:rPr lang="en-GB" sz="3000" smtClean="0">
                <a:solidFill>
                  <a:schemeClr val="tx1"/>
                </a:solidFill>
                <a:effectLst/>
              </a:rPr>
              <a:t> 1999: </a:t>
            </a:r>
            <a:r>
              <a:rPr lang="ru-RU" sz="2200" i="1" smtClean="0">
                <a:solidFill>
                  <a:schemeClr val="tx1"/>
                </a:solidFill>
                <a:effectLst/>
              </a:rPr>
              <a:t>получение высокочистого кремния на одной из</a:t>
            </a:r>
            <a:r>
              <a:rPr lang="en-GB" sz="2200" i="1" smtClean="0">
                <a:solidFill>
                  <a:schemeClr val="tx1"/>
                </a:solidFill>
                <a:effectLst/>
              </a:rPr>
              <a:t> 25 МVА </a:t>
            </a:r>
            <a:r>
              <a:rPr lang="ru-RU" sz="2200" i="1" smtClean="0">
                <a:solidFill>
                  <a:schemeClr val="tx1"/>
                </a:solidFill>
                <a:effectLst/>
              </a:rPr>
              <a:t>печей ЗАО «Кремний»</a:t>
            </a:r>
            <a:r>
              <a:rPr lang="en-GB" sz="2200" i="1" smtClean="0">
                <a:solidFill>
                  <a:schemeClr val="tx1"/>
                </a:solidFill>
                <a:effectLst/>
              </a:rPr>
              <a:t> </a:t>
            </a:r>
            <a:endParaRPr lang="ru-RU" sz="2200" i="1" smtClean="0">
              <a:solidFill>
                <a:schemeClr val="tx1"/>
              </a:solidFill>
              <a:effectLst/>
            </a:endParaRPr>
          </a:p>
        </p:txBody>
      </p:sp>
      <p:pic>
        <p:nvPicPr>
          <p:cNvPr id="17412" name="Picture 4" descr="Sme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475"/>
            <a:ext cx="5976938" cy="400050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>
            <a:outerShdw dist="179605" dir="2700000" algn="ctr" rotWithShape="0">
              <a:srgbClr val="4D4D4D">
                <a:alpha val="50000"/>
              </a:srgbClr>
            </a:outerShdw>
          </a:effec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227763" y="2781300"/>
            <a:ext cx="273685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latin typeface="Times New Roman" pitchFamily="18" charset="0"/>
              </a:rPr>
              <a:t>Состав шихты</a:t>
            </a:r>
            <a:r>
              <a:rPr lang="en-US" sz="2000">
                <a:latin typeface="Times New Roman" pitchFamily="18" charset="0"/>
              </a:rPr>
              <a:t>:</a:t>
            </a:r>
            <a:endParaRPr lang="ru-RU" sz="20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2000">
                <a:latin typeface="Times New Roman" pitchFamily="18" charset="0"/>
              </a:rPr>
              <a:t>Черемшанский кварцит</a:t>
            </a:r>
          </a:p>
          <a:p>
            <a:pPr>
              <a:spcBef>
                <a:spcPct val="50000"/>
              </a:spcBef>
            </a:pPr>
            <a:r>
              <a:rPr lang="ru-RU" sz="2000">
                <a:latin typeface="Times New Roman" pitchFamily="18" charset="0"/>
              </a:rPr>
              <a:t>Древесный уголь</a:t>
            </a:r>
            <a:r>
              <a:rPr lang="en-US" sz="2000">
                <a:latin typeface="Times New Roman" pitchFamily="18" charset="0"/>
              </a:rPr>
              <a:t> </a:t>
            </a:r>
            <a:r>
              <a:rPr lang="ru-RU" sz="2000">
                <a:latin typeface="Times New Roman" pitchFamily="18" charset="0"/>
              </a:rPr>
              <a:t>завода г. Амзя</a:t>
            </a:r>
          </a:p>
          <a:p>
            <a:pPr>
              <a:spcBef>
                <a:spcPct val="50000"/>
              </a:spcBef>
            </a:pPr>
            <a:r>
              <a:rPr lang="ru-RU" sz="2000">
                <a:latin typeface="Times New Roman" pitchFamily="18" charset="0"/>
              </a:rPr>
              <a:t>Ангарский нефтекокс</a:t>
            </a:r>
          </a:p>
          <a:p>
            <a:pPr>
              <a:spcBef>
                <a:spcPct val="50000"/>
              </a:spcBef>
            </a:pPr>
            <a:r>
              <a:rPr lang="ru-RU" sz="2000">
                <a:latin typeface="Times New Roman" pitchFamily="18" charset="0"/>
              </a:rPr>
              <a:t>Щепа березы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700" b="1" dirty="0" smtClean="0">
                <a:solidFill>
                  <a:srgbClr val="000099"/>
                </a:solidFill>
                <a:latin typeface="Times New Roman" pitchFamily="18" charset="0"/>
                <a:sym typeface="Gill Sans"/>
              </a:rPr>
              <a:t>Лаборатория синтеза минералов</a:t>
            </a:r>
            <a:endParaRPr lang="ru-RU" sz="2700" b="1" dirty="0">
              <a:solidFill>
                <a:srgbClr val="000099"/>
              </a:solidFill>
              <a:latin typeface="Times New Roman" pitchFamily="18" charset="0"/>
              <a:sym typeface="Gill Sans"/>
            </a:endParaRPr>
          </a:p>
        </p:txBody>
      </p:sp>
      <p:pic>
        <p:nvPicPr>
          <p:cNvPr id="83971" name="Picture 3" descr="C:\DEPT\2012\Боб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7577138" cy="58277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76250"/>
            <a:ext cx="7942263" cy="941388"/>
          </a:xfrm>
          <a:noFill/>
        </p:spPr>
        <p:txBody>
          <a:bodyPr/>
          <a:lstStyle/>
          <a:p>
            <a:r>
              <a:rPr lang="ru-RU" sz="3100" b="1" smtClean="0">
                <a:solidFill>
                  <a:schemeClr val="tx1"/>
                </a:solidFill>
                <a:effectLst/>
              </a:rPr>
              <a:t>Требования к высокочистому рафинированному кремнию, ррм</a:t>
            </a:r>
          </a:p>
        </p:txBody>
      </p:sp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611188" y="2276475"/>
            <a:ext cx="8388350" cy="4019550"/>
            <a:chOff x="288" y="1440"/>
            <a:chExt cx="5284" cy="2532"/>
          </a:xfrm>
        </p:grpSpPr>
        <p:sp>
          <p:nvSpPr>
            <p:cNvPr id="21509" name="Rectangle 4"/>
            <p:cNvSpPr>
              <a:spLocks noChangeArrowheads="1"/>
            </p:cNvSpPr>
            <p:nvPr/>
          </p:nvSpPr>
          <p:spPr bwMode="auto">
            <a:xfrm>
              <a:off x="3126" y="3761"/>
              <a:ext cx="2446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99.9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10" name="Rectangle 5"/>
            <p:cNvSpPr>
              <a:spLocks noChangeArrowheads="1"/>
            </p:cNvSpPr>
            <p:nvPr/>
          </p:nvSpPr>
          <p:spPr bwMode="auto">
            <a:xfrm>
              <a:off x="288" y="3761"/>
              <a:ext cx="283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Base element, %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11" name="Rectangle 6"/>
            <p:cNvSpPr>
              <a:spLocks noChangeArrowheads="1"/>
            </p:cNvSpPr>
            <p:nvPr/>
          </p:nvSpPr>
          <p:spPr bwMode="auto">
            <a:xfrm>
              <a:off x="3126" y="3550"/>
              <a:ext cx="2446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1000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12" name="Rectangle 7"/>
            <p:cNvSpPr>
              <a:spLocks noChangeArrowheads="1"/>
            </p:cNvSpPr>
            <p:nvPr/>
          </p:nvSpPr>
          <p:spPr bwMode="auto">
            <a:xfrm>
              <a:off x="288" y="3550"/>
              <a:ext cx="283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Total impurities, </a:t>
              </a:r>
              <a:r>
                <a:rPr lang="en-GB" sz="1700" i="1">
                  <a:latin typeface="Times New Roman" pitchFamily="18" charset="0"/>
                  <a:cs typeface="Times New Roman" pitchFamily="18" charset="0"/>
                </a:rPr>
                <a:t>not more than in ppm</a:t>
              </a:r>
              <a:endParaRPr lang="en-GB" sz="1700" i="1">
                <a:latin typeface="Times New Roman" pitchFamily="18" charset="0"/>
              </a:endParaRPr>
            </a:p>
          </p:txBody>
        </p:sp>
        <p:sp>
          <p:nvSpPr>
            <p:cNvPr id="21513" name="Rectangle 8"/>
            <p:cNvSpPr>
              <a:spLocks noChangeArrowheads="1"/>
            </p:cNvSpPr>
            <p:nvPr/>
          </p:nvSpPr>
          <p:spPr bwMode="auto">
            <a:xfrm>
              <a:off x="4464" y="3339"/>
              <a:ext cx="110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ru-RU" sz="2400" i="1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14" name="Rectangle 9"/>
            <p:cNvSpPr>
              <a:spLocks noChangeArrowheads="1"/>
            </p:cNvSpPr>
            <p:nvPr/>
          </p:nvSpPr>
          <p:spPr bwMode="auto">
            <a:xfrm>
              <a:off x="3126" y="3339"/>
              <a:ext cx="133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Vanadium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15" name="Rectangle 10"/>
            <p:cNvSpPr>
              <a:spLocks noChangeArrowheads="1"/>
            </p:cNvSpPr>
            <p:nvPr/>
          </p:nvSpPr>
          <p:spPr bwMode="auto">
            <a:xfrm>
              <a:off x="1579" y="3339"/>
              <a:ext cx="1547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ru-RU" sz="2400" i="1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16" name="Rectangle 11"/>
            <p:cNvSpPr>
              <a:spLocks noChangeArrowheads="1"/>
            </p:cNvSpPr>
            <p:nvPr/>
          </p:nvSpPr>
          <p:spPr bwMode="auto">
            <a:xfrm>
              <a:off x="288" y="3339"/>
              <a:ext cx="1291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Zirconium 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17" name="Rectangle 12"/>
            <p:cNvSpPr>
              <a:spLocks noChangeArrowheads="1"/>
            </p:cNvSpPr>
            <p:nvPr/>
          </p:nvSpPr>
          <p:spPr bwMode="auto">
            <a:xfrm>
              <a:off x="4464" y="3128"/>
              <a:ext cx="110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ru-RU" sz="2400" i="1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18" name="Rectangle 13"/>
            <p:cNvSpPr>
              <a:spLocks noChangeArrowheads="1"/>
            </p:cNvSpPr>
            <p:nvPr/>
          </p:nvSpPr>
          <p:spPr bwMode="auto">
            <a:xfrm>
              <a:off x="3126" y="3128"/>
              <a:ext cx="133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Calcium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19" name="Rectangle 14"/>
            <p:cNvSpPr>
              <a:spLocks noChangeArrowheads="1"/>
            </p:cNvSpPr>
            <p:nvPr/>
          </p:nvSpPr>
          <p:spPr bwMode="auto">
            <a:xfrm>
              <a:off x="1579" y="3128"/>
              <a:ext cx="1547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ru-RU" sz="2400" i="1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20" name="Rectangle 15"/>
            <p:cNvSpPr>
              <a:spLocks noChangeArrowheads="1"/>
            </p:cNvSpPr>
            <p:nvPr/>
          </p:nvSpPr>
          <p:spPr bwMode="auto">
            <a:xfrm>
              <a:off x="288" y="3128"/>
              <a:ext cx="1291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Titanium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21" name="Rectangle 16"/>
            <p:cNvSpPr>
              <a:spLocks noChangeArrowheads="1"/>
            </p:cNvSpPr>
            <p:nvPr/>
          </p:nvSpPr>
          <p:spPr bwMode="auto">
            <a:xfrm>
              <a:off x="4464" y="2917"/>
              <a:ext cx="110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ru-RU" sz="2400" i="1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22" name="Rectangle 17"/>
            <p:cNvSpPr>
              <a:spLocks noChangeArrowheads="1"/>
            </p:cNvSpPr>
            <p:nvPr/>
          </p:nvSpPr>
          <p:spPr bwMode="auto">
            <a:xfrm>
              <a:off x="3126" y="2917"/>
              <a:ext cx="133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Barium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23" name="Rectangle 18"/>
            <p:cNvSpPr>
              <a:spLocks noChangeArrowheads="1"/>
            </p:cNvSpPr>
            <p:nvPr/>
          </p:nvSpPr>
          <p:spPr bwMode="auto">
            <a:xfrm>
              <a:off x="1579" y="2917"/>
              <a:ext cx="1547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ru-RU" sz="2400" i="1">
                  <a:latin typeface="Times New Roman" pitchFamily="18" charset="0"/>
                  <a:cs typeface="Times New Roman" pitchFamily="18" charset="0"/>
                </a:rPr>
                <a:t>30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24" name="Rectangle 19"/>
            <p:cNvSpPr>
              <a:spLocks noChangeArrowheads="1"/>
            </p:cNvSpPr>
            <p:nvPr/>
          </p:nvSpPr>
          <p:spPr bwMode="auto">
            <a:xfrm>
              <a:off x="288" y="2917"/>
              <a:ext cx="1291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Aluminium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25" name="Rectangle 20"/>
            <p:cNvSpPr>
              <a:spLocks noChangeArrowheads="1"/>
            </p:cNvSpPr>
            <p:nvPr/>
          </p:nvSpPr>
          <p:spPr bwMode="auto">
            <a:xfrm>
              <a:off x="4464" y="2706"/>
              <a:ext cx="110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26" name="Rectangle 21"/>
            <p:cNvSpPr>
              <a:spLocks noChangeArrowheads="1"/>
            </p:cNvSpPr>
            <p:nvPr/>
          </p:nvSpPr>
          <p:spPr bwMode="auto">
            <a:xfrm>
              <a:off x="3126" y="2706"/>
              <a:ext cx="133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Zinc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27" name="Rectangle 22"/>
            <p:cNvSpPr>
              <a:spLocks noChangeArrowheads="1"/>
            </p:cNvSpPr>
            <p:nvPr/>
          </p:nvSpPr>
          <p:spPr bwMode="auto">
            <a:xfrm>
              <a:off x="1579" y="2706"/>
              <a:ext cx="1547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28" name="Rectangle 23"/>
            <p:cNvSpPr>
              <a:spLocks noChangeArrowheads="1"/>
            </p:cNvSpPr>
            <p:nvPr/>
          </p:nvSpPr>
          <p:spPr bwMode="auto">
            <a:xfrm>
              <a:off x="288" y="2706"/>
              <a:ext cx="1291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Potassium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29" name="Rectangle 24"/>
            <p:cNvSpPr>
              <a:spLocks noChangeArrowheads="1"/>
            </p:cNvSpPr>
            <p:nvPr/>
          </p:nvSpPr>
          <p:spPr bwMode="auto">
            <a:xfrm>
              <a:off x="4464" y="2495"/>
              <a:ext cx="110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30" name="Rectangle 25"/>
            <p:cNvSpPr>
              <a:spLocks noChangeArrowheads="1"/>
            </p:cNvSpPr>
            <p:nvPr/>
          </p:nvSpPr>
          <p:spPr bwMode="auto">
            <a:xfrm>
              <a:off x="3126" y="2495"/>
              <a:ext cx="133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Cobalt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31" name="Rectangle 26"/>
            <p:cNvSpPr>
              <a:spLocks noChangeArrowheads="1"/>
            </p:cNvSpPr>
            <p:nvPr/>
          </p:nvSpPr>
          <p:spPr bwMode="auto">
            <a:xfrm>
              <a:off x="1579" y="2495"/>
              <a:ext cx="1547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32" name="Rectangle 27"/>
            <p:cNvSpPr>
              <a:spLocks noChangeArrowheads="1"/>
            </p:cNvSpPr>
            <p:nvPr/>
          </p:nvSpPr>
          <p:spPr bwMode="auto">
            <a:xfrm>
              <a:off x="288" y="2495"/>
              <a:ext cx="1291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Magnesium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33" name="Rectangle 28"/>
            <p:cNvSpPr>
              <a:spLocks noChangeArrowheads="1"/>
            </p:cNvSpPr>
            <p:nvPr/>
          </p:nvSpPr>
          <p:spPr bwMode="auto">
            <a:xfrm>
              <a:off x="4464" y="2284"/>
              <a:ext cx="110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300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34" name="Rectangle 29"/>
            <p:cNvSpPr>
              <a:spLocks noChangeArrowheads="1"/>
            </p:cNvSpPr>
            <p:nvPr/>
          </p:nvSpPr>
          <p:spPr bwMode="auto">
            <a:xfrm>
              <a:off x="3126" y="2284"/>
              <a:ext cx="133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Iron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35" name="Rectangle 30"/>
            <p:cNvSpPr>
              <a:spLocks noChangeArrowheads="1"/>
            </p:cNvSpPr>
            <p:nvPr/>
          </p:nvSpPr>
          <p:spPr bwMode="auto">
            <a:xfrm>
              <a:off x="1579" y="2284"/>
              <a:ext cx="1547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36" name="Rectangle 31"/>
            <p:cNvSpPr>
              <a:spLocks noChangeArrowheads="1"/>
            </p:cNvSpPr>
            <p:nvPr/>
          </p:nvSpPr>
          <p:spPr bwMode="auto">
            <a:xfrm>
              <a:off x="288" y="2284"/>
              <a:ext cx="1291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Sodium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37" name="Rectangle 32"/>
            <p:cNvSpPr>
              <a:spLocks noChangeArrowheads="1"/>
            </p:cNvSpPr>
            <p:nvPr/>
          </p:nvSpPr>
          <p:spPr bwMode="auto">
            <a:xfrm>
              <a:off x="4464" y="2073"/>
              <a:ext cx="110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38" name="Rectangle 33"/>
            <p:cNvSpPr>
              <a:spLocks noChangeArrowheads="1"/>
            </p:cNvSpPr>
            <p:nvPr/>
          </p:nvSpPr>
          <p:spPr bwMode="auto">
            <a:xfrm>
              <a:off x="3126" y="2073"/>
              <a:ext cx="133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Manganese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39" name="Rectangle 34"/>
            <p:cNvSpPr>
              <a:spLocks noChangeArrowheads="1"/>
            </p:cNvSpPr>
            <p:nvPr/>
          </p:nvSpPr>
          <p:spPr bwMode="auto">
            <a:xfrm>
              <a:off x="1579" y="2073"/>
              <a:ext cx="1547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ru-RU" sz="2400" i="1">
                  <a:latin typeface="Times New Roman" pitchFamily="18" charset="0"/>
                  <a:cs typeface="Times New Roman" pitchFamily="18" charset="0"/>
                </a:rPr>
                <a:t>0.3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40" name="Rectangle 35"/>
            <p:cNvSpPr>
              <a:spLocks noChangeArrowheads="1"/>
            </p:cNvSpPr>
            <p:nvPr/>
          </p:nvSpPr>
          <p:spPr bwMode="auto">
            <a:xfrm>
              <a:off x="288" y="2073"/>
              <a:ext cx="1291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Phosphorous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41" name="Rectangle 36"/>
            <p:cNvSpPr>
              <a:spLocks noChangeArrowheads="1"/>
            </p:cNvSpPr>
            <p:nvPr/>
          </p:nvSpPr>
          <p:spPr bwMode="auto">
            <a:xfrm>
              <a:off x="4464" y="1862"/>
              <a:ext cx="110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42" name="Rectangle 37"/>
            <p:cNvSpPr>
              <a:spLocks noChangeArrowheads="1"/>
            </p:cNvSpPr>
            <p:nvPr/>
          </p:nvSpPr>
          <p:spPr bwMode="auto">
            <a:xfrm>
              <a:off x="3126" y="1862"/>
              <a:ext cx="133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Chromium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43" name="Rectangle 38"/>
            <p:cNvSpPr>
              <a:spLocks noChangeArrowheads="1"/>
            </p:cNvSpPr>
            <p:nvPr/>
          </p:nvSpPr>
          <p:spPr bwMode="auto">
            <a:xfrm>
              <a:off x="1579" y="1862"/>
              <a:ext cx="1547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0.3</a:t>
              </a:r>
              <a:endParaRPr lang="en-GB" sz="2400" i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544" name="Rectangle 39"/>
            <p:cNvSpPr>
              <a:spLocks noChangeArrowheads="1"/>
            </p:cNvSpPr>
            <p:nvPr/>
          </p:nvSpPr>
          <p:spPr bwMode="auto">
            <a:xfrm>
              <a:off x="288" y="1862"/>
              <a:ext cx="1291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Boron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45" name="Rectangle 40"/>
            <p:cNvSpPr>
              <a:spLocks noChangeArrowheads="1"/>
            </p:cNvSpPr>
            <p:nvPr/>
          </p:nvSpPr>
          <p:spPr bwMode="auto">
            <a:xfrm>
              <a:off x="4464" y="1651"/>
              <a:ext cx="110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46" name="Rectangle 41"/>
            <p:cNvSpPr>
              <a:spLocks noChangeArrowheads="1"/>
            </p:cNvSpPr>
            <p:nvPr/>
          </p:nvSpPr>
          <p:spPr bwMode="auto">
            <a:xfrm>
              <a:off x="3126" y="1651"/>
              <a:ext cx="133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Nickel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47" name="Rectangle 42"/>
            <p:cNvSpPr>
              <a:spLocks noChangeArrowheads="1"/>
            </p:cNvSpPr>
            <p:nvPr/>
          </p:nvSpPr>
          <p:spPr bwMode="auto">
            <a:xfrm>
              <a:off x="1579" y="1651"/>
              <a:ext cx="1547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50 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48" name="Rectangle 43"/>
            <p:cNvSpPr>
              <a:spLocks noChangeArrowheads="1"/>
            </p:cNvSpPr>
            <p:nvPr/>
          </p:nvSpPr>
          <p:spPr bwMode="auto">
            <a:xfrm>
              <a:off x="288" y="1651"/>
              <a:ext cx="1291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Oxygen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49" name="Rectangle 44"/>
            <p:cNvSpPr>
              <a:spLocks noChangeArrowheads="1"/>
            </p:cNvSpPr>
            <p:nvPr/>
          </p:nvSpPr>
          <p:spPr bwMode="auto">
            <a:xfrm>
              <a:off x="4464" y="1440"/>
              <a:ext cx="110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50" name="Rectangle 45"/>
            <p:cNvSpPr>
              <a:spLocks noChangeArrowheads="1"/>
            </p:cNvSpPr>
            <p:nvPr/>
          </p:nvSpPr>
          <p:spPr bwMode="auto">
            <a:xfrm>
              <a:off x="3126" y="1440"/>
              <a:ext cx="1338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Copper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51" name="Rectangle 46"/>
            <p:cNvSpPr>
              <a:spLocks noChangeArrowheads="1"/>
            </p:cNvSpPr>
            <p:nvPr/>
          </p:nvSpPr>
          <p:spPr bwMode="auto">
            <a:xfrm>
              <a:off x="1579" y="1440"/>
              <a:ext cx="1547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ru-RU" sz="2400" i="1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52" name="Rectangle 47"/>
            <p:cNvSpPr>
              <a:spLocks noChangeArrowheads="1"/>
            </p:cNvSpPr>
            <p:nvPr/>
          </p:nvSpPr>
          <p:spPr bwMode="auto">
            <a:xfrm>
              <a:off x="288" y="1440"/>
              <a:ext cx="1291" cy="211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342900" indent="-342900" algn="just" eaLnBrk="0" hangingPunct="0">
                <a:lnSpc>
                  <a:spcPct val="85000"/>
                </a:lnSpc>
                <a:buClr>
                  <a:schemeClr val="bg1"/>
                </a:buClr>
                <a:tabLst>
                  <a:tab pos="180975" algn="l"/>
                  <a:tab pos="269875" algn="l"/>
                </a:tabLst>
              </a:pPr>
              <a:r>
                <a:rPr lang="en-GB" sz="2400" i="1">
                  <a:latin typeface="Times New Roman" pitchFamily="18" charset="0"/>
                  <a:cs typeface="Times New Roman" pitchFamily="18" charset="0"/>
                </a:rPr>
                <a:t>Carbon</a:t>
              </a:r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1553" name="Line 48"/>
            <p:cNvSpPr>
              <a:spLocks noChangeShapeType="1"/>
            </p:cNvSpPr>
            <p:nvPr/>
          </p:nvSpPr>
          <p:spPr bwMode="auto">
            <a:xfrm>
              <a:off x="288" y="1440"/>
              <a:ext cx="5284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54" name="Line 49"/>
            <p:cNvSpPr>
              <a:spLocks noChangeShapeType="1"/>
            </p:cNvSpPr>
            <p:nvPr/>
          </p:nvSpPr>
          <p:spPr bwMode="auto">
            <a:xfrm>
              <a:off x="288" y="3972"/>
              <a:ext cx="5284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55" name="Line 50"/>
            <p:cNvSpPr>
              <a:spLocks noChangeShapeType="1"/>
            </p:cNvSpPr>
            <p:nvPr/>
          </p:nvSpPr>
          <p:spPr bwMode="auto">
            <a:xfrm>
              <a:off x="288" y="1440"/>
              <a:ext cx="0" cy="2532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56" name="Line 51"/>
            <p:cNvSpPr>
              <a:spLocks noChangeShapeType="1"/>
            </p:cNvSpPr>
            <p:nvPr/>
          </p:nvSpPr>
          <p:spPr bwMode="auto">
            <a:xfrm>
              <a:off x="5572" y="1440"/>
              <a:ext cx="0" cy="2532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57" name="Line 52"/>
            <p:cNvSpPr>
              <a:spLocks noChangeShapeType="1"/>
            </p:cNvSpPr>
            <p:nvPr/>
          </p:nvSpPr>
          <p:spPr bwMode="auto">
            <a:xfrm>
              <a:off x="288" y="1651"/>
              <a:ext cx="528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58" name="Line 53"/>
            <p:cNvSpPr>
              <a:spLocks noChangeShapeType="1"/>
            </p:cNvSpPr>
            <p:nvPr/>
          </p:nvSpPr>
          <p:spPr bwMode="auto">
            <a:xfrm>
              <a:off x="1579" y="1440"/>
              <a:ext cx="0" cy="211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59" name="Line 54"/>
            <p:cNvSpPr>
              <a:spLocks noChangeShapeType="1"/>
            </p:cNvSpPr>
            <p:nvPr/>
          </p:nvSpPr>
          <p:spPr bwMode="auto">
            <a:xfrm>
              <a:off x="3126" y="1440"/>
              <a:ext cx="0" cy="2532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60" name="Line 55"/>
            <p:cNvSpPr>
              <a:spLocks noChangeShapeType="1"/>
            </p:cNvSpPr>
            <p:nvPr/>
          </p:nvSpPr>
          <p:spPr bwMode="auto">
            <a:xfrm>
              <a:off x="4464" y="1440"/>
              <a:ext cx="0" cy="211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61" name="Line 56"/>
            <p:cNvSpPr>
              <a:spLocks noChangeShapeType="1"/>
            </p:cNvSpPr>
            <p:nvPr/>
          </p:nvSpPr>
          <p:spPr bwMode="auto">
            <a:xfrm>
              <a:off x="288" y="1862"/>
              <a:ext cx="528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62" name="Line 57"/>
            <p:cNvSpPr>
              <a:spLocks noChangeShapeType="1"/>
            </p:cNvSpPr>
            <p:nvPr/>
          </p:nvSpPr>
          <p:spPr bwMode="auto">
            <a:xfrm>
              <a:off x="288" y="2073"/>
              <a:ext cx="528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63" name="Line 58"/>
            <p:cNvSpPr>
              <a:spLocks noChangeShapeType="1"/>
            </p:cNvSpPr>
            <p:nvPr/>
          </p:nvSpPr>
          <p:spPr bwMode="auto">
            <a:xfrm>
              <a:off x="288" y="2284"/>
              <a:ext cx="528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64" name="Line 59"/>
            <p:cNvSpPr>
              <a:spLocks noChangeShapeType="1"/>
            </p:cNvSpPr>
            <p:nvPr/>
          </p:nvSpPr>
          <p:spPr bwMode="auto">
            <a:xfrm>
              <a:off x="288" y="2495"/>
              <a:ext cx="528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65" name="Line 60"/>
            <p:cNvSpPr>
              <a:spLocks noChangeShapeType="1"/>
            </p:cNvSpPr>
            <p:nvPr/>
          </p:nvSpPr>
          <p:spPr bwMode="auto">
            <a:xfrm>
              <a:off x="288" y="2706"/>
              <a:ext cx="528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66" name="Line 61"/>
            <p:cNvSpPr>
              <a:spLocks noChangeShapeType="1"/>
            </p:cNvSpPr>
            <p:nvPr/>
          </p:nvSpPr>
          <p:spPr bwMode="auto">
            <a:xfrm>
              <a:off x="288" y="2917"/>
              <a:ext cx="528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67" name="Line 62"/>
            <p:cNvSpPr>
              <a:spLocks noChangeShapeType="1"/>
            </p:cNvSpPr>
            <p:nvPr/>
          </p:nvSpPr>
          <p:spPr bwMode="auto">
            <a:xfrm>
              <a:off x="288" y="3128"/>
              <a:ext cx="528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68" name="Line 63"/>
            <p:cNvSpPr>
              <a:spLocks noChangeShapeType="1"/>
            </p:cNvSpPr>
            <p:nvPr/>
          </p:nvSpPr>
          <p:spPr bwMode="auto">
            <a:xfrm>
              <a:off x="288" y="3339"/>
              <a:ext cx="528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69" name="Line 64"/>
            <p:cNvSpPr>
              <a:spLocks noChangeShapeType="1"/>
            </p:cNvSpPr>
            <p:nvPr/>
          </p:nvSpPr>
          <p:spPr bwMode="auto">
            <a:xfrm>
              <a:off x="288" y="3550"/>
              <a:ext cx="528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1570" name="Line 65"/>
            <p:cNvSpPr>
              <a:spLocks noChangeShapeType="1"/>
            </p:cNvSpPr>
            <p:nvPr/>
          </p:nvSpPr>
          <p:spPr bwMode="auto">
            <a:xfrm>
              <a:off x="288" y="3761"/>
              <a:ext cx="528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ru-RU"/>
            </a:p>
          </p:txBody>
        </p:sp>
      </p:grpSp>
      <p:sp>
        <p:nvSpPr>
          <p:cNvPr id="21508" name="Rectangle 66"/>
          <p:cNvSpPr>
            <a:spLocks noChangeArrowheads="1"/>
          </p:cNvSpPr>
          <p:nvPr/>
        </p:nvSpPr>
        <p:spPr bwMode="auto">
          <a:xfrm>
            <a:off x="539750" y="1628775"/>
            <a:ext cx="86042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sz="2600">
                <a:latin typeface="Times New Roman" pitchFamily="18" charset="0"/>
              </a:rPr>
              <a:t>Содержание примесей в</a:t>
            </a:r>
            <a:r>
              <a:rPr lang="en-GB" sz="2600">
                <a:latin typeface="Times New Roman" pitchFamily="18" charset="0"/>
              </a:rPr>
              <a:t> UMG кремни</a:t>
            </a:r>
            <a:r>
              <a:rPr lang="ru-RU" sz="2600">
                <a:latin typeface="Times New Roman" pitchFamily="18" charset="0"/>
              </a:rPr>
              <a:t>и</a:t>
            </a:r>
            <a:r>
              <a:rPr lang="en-GB" sz="2600">
                <a:latin typeface="Times New Roman" pitchFamily="18" charset="0"/>
              </a:rPr>
              <a:t> </a:t>
            </a:r>
            <a:r>
              <a:rPr lang="en-GB" sz="2000" i="1">
                <a:latin typeface="Times New Roman" pitchFamily="18" charset="0"/>
              </a:rPr>
              <a:t>(</a:t>
            </a:r>
            <a:r>
              <a:rPr lang="ru-RU" sz="2000" i="1">
                <a:latin typeface="Times New Roman" pitchFamily="18" charset="0"/>
              </a:rPr>
              <a:t>не более,</a:t>
            </a:r>
            <a:r>
              <a:rPr lang="en-GB" sz="2000" i="1">
                <a:latin typeface="Times New Roman" pitchFamily="18" charset="0"/>
              </a:rPr>
              <a:t> ppmw)</a:t>
            </a:r>
            <a:endParaRPr lang="ru-RU" sz="2000" i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84213" y="620713"/>
            <a:ext cx="7380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ru-RU" sz="2400" b="1"/>
              <a:t>С</a:t>
            </a:r>
            <a:r>
              <a:rPr lang="ru-RU" sz="2400" b="1">
                <a:cs typeface="Times New Roman" pitchFamily="18" charset="0"/>
              </a:rPr>
              <a:t>одержание химических примесей в сырье, </a:t>
            </a:r>
            <a:r>
              <a:rPr lang="en-US" sz="2400" b="1">
                <a:cs typeface="Times New Roman" pitchFamily="18" charset="0"/>
              </a:rPr>
              <a:t>ppmw</a:t>
            </a:r>
            <a:endParaRPr lang="ru-RU" sz="2400" b="1"/>
          </a:p>
        </p:txBody>
      </p:sp>
      <p:graphicFrame>
        <p:nvGraphicFramePr>
          <p:cNvPr id="202755" name="Group 3"/>
          <p:cNvGraphicFramePr>
            <a:graphicFrameLocks noGrp="1"/>
          </p:cNvGraphicFramePr>
          <p:nvPr/>
        </p:nvGraphicFramePr>
        <p:xfrm>
          <a:off x="647700" y="1052513"/>
          <a:ext cx="8496300" cy="1776413"/>
        </p:xfrm>
        <a:graphic>
          <a:graphicData uri="http://schemas.openxmlformats.org/drawingml/2006/table">
            <a:tbl>
              <a:tblPr/>
              <a:tblGrid>
                <a:gridCol w="1150937"/>
                <a:gridCol w="792163"/>
                <a:gridCol w="719137"/>
                <a:gridCol w="576263"/>
                <a:gridCol w="573087"/>
                <a:gridCol w="520700"/>
                <a:gridCol w="635000"/>
                <a:gridCol w="576263"/>
                <a:gridCol w="647700"/>
                <a:gridCol w="576262"/>
                <a:gridCol w="649288"/>
                <a:gridCol w="503237"/>
                <a:gridCol w="576263"/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charset="-5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Сырье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Al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Fe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Mg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Ca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Ti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Mn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Ni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V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Cu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Zr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B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Р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755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165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800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7.5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20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65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80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30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55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40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50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873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175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850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27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70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35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37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50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8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30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29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89" name="Text Box 136"/>
          <p:cNvSpPr txBox="1">
            <a:spLocks noChangeArrowheads="1"/>
          </p:cNvSpPr>
          <p:nvPr/>
        </p:nvSpPr>
        <p:spPr bwMode="auto">
          <a:xfrm>
            <a:off x="395288" y="5661025"/>
            <a:ext cx="8532812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10000"/>
              </a:spcBef>
            </a:pPr>
            <a:r>
              <a:rPr lang="ru-RU" sz="1200" b="1" i="1"/>
              <a:t>*A.I.Nepomnyashikh,  V.A. Fedosenko, V.P. Eremin and B.A. Krasin. Low cost multicrystal-line silicon for solar cells.  Silicon for chemical industry VI, Loen-Norway, 2002, p. 191-196</a:t>
            </a:r>
          </a:p>
          <a:p>
            <a:pPr algn="l">
              <a:spcBef>
                <a:spcPct val="10000"/>
              </a:spcBef>
            </a:pPr>
            <a:r>
              <a:rPr lang="ru-RU" sz="1200" b="1" i="1"/>
              <a:t>*A.I. Nepomnyaschikh, A.V.Zolotaiko, B.A. Krasin and I.A.Eliseev. Direct production of multicrystalline solar silicon from high purity metallurgical silicon. Silicon for chemical industry VII, Trondheim, 2004, p. </a:t>
            </a:r>
            <a:r>
              <a:rPr lang="en-US" sz="1200" b="1" i="1"/>
              <a:t>299</a:t>
            </a:r>
            <a:r>
              <a:rPr lang="ru-RU" sz="1200" b="1" i="1"/>
              <a:t>-</a:t>
            </a:r>
            <a:r>
              <a:rPr lang="en-US" sz="1200" b="1" i="1"/>
              <a:t>306</a:t>
            </a:r>
            <a:r>
              <a:rPr lang="ru-RU" sz="1200" b="1" i="1"/>
              <a:t>.</a:t>
            </a:r>
            <a:r>
              <a:rPr lang="ru-RU" sz="1400" b="1"/>
              <a:t> </a:t>
            </a:r>
          </a:p>
        </p:txBody>
      </p:sp>
      <p:pic>
        <p:nvPicPr>
          <p:cNvPr id="22590" name="Диаграмма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2924175"/>
            <a:ext cx="49688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115888"/>
            <a:ext cx="7942262" cy="941387"/>
          </a:xfrm>
          <a:noFill/>
        </p:spPr>
        <p:txBody>
          <a:bodyPr/>
          <a:lstStyle/>
          <a:p>
            <a:r>
              <a:rPr lang="ru-RU" sz="3700" b="1" smtClean="0">
                <a:solidFill>
                  <a:schemeClr val="tx1"/>
                </a:solidFill>
                <a:effectLst/>
              </a:rPr>
              <a:t>Удаление бора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755650" y="2205038"/>
          <a:ext cx="7835900" cy="359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Лист" r:id="rId4" imgW="3610051" imgH="1657502" progId="Excel.Sheet.8">
                  <p:embed/>
                </p:oleObj>
              </mc:Choice>
              <mc:Fallback>
                <p:oleObj name="Лист" r:id="rId4" imgW="3610051" imgH="1657502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205038"/>
                        <a:ext cx="7835900" cy="3597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44" name="Text Box 4"/>
          <p:cNvSpPr txBox="1">
            <a:spLocks noChangeArrowheads="1"/>
          </p:cNvSpPr>
          <p:nvPr/>
        </p:nvSpPr>
        <p:spPr bwMode="auto">
          <a:xfrm>
            <a:off x="1908175" y="2349500"/>
            <a:ext cx="67516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300"/>
              </a:spcAft>
              <a:defRPr/>
            </a:pPr>
            <a:r>
              <a:rPr lang="ru-RU" sz="1400" b="1">
                <a:effectLst>
                  <a:outerShdw blurRad="38100" dist="38100" dir="2700000" algn="tl">
                    <a:srgbClr val="FFFFFF"/>
                  </a:outerShdw>
                </a:effectLst>
              </a:rPr>
              <a:t>Зависимость содержания бора в расплаве кремния от температуры</a:t>
            </a:r>
          </a:p>
        </p:txBody>
      </p:sp>
      <p:sp>
        <p:nvSpPr>
          <p:cNvPr id="368645" name="Text Box 5"/>
          <p:cNvSpPr txBox="1">
            <a:spLocks noChangeArrowheads="1"/>
          </p:cNvSpPr>
          <p:nvPr/>
        </p:nvSpPr>
        <p:spPr bwMode="auto">
          <a:xfrm>
            <a:off x="684213" y="1341438"/>
            <a:ext cx="799306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Для расчетов использовалась система</a:t>
            </a:r>
            <a:r>
              <a:rPr lang="en-GB" b="1">
                <a:effectLst>
                  <a:outerShdw blurRad="38100" dist="38100" dir="2700000" algn="tl">
                    <a:srgbClr val="FFFFFF"/>
                  </a:outerShdw>
                </a:effectLst>
              </a:rPr>
              <a:t> Si–B–H</a:t>
            </a:r>
            <a:r>
              <a:rPr lang="en-GB" baseline="-25000"/>
              <a:t>2</a:t>
            </a:r>
            <a:r>
              <a:rPr lang="en-GB" b="1">
                <a:effectLst>
                  <a:outerShdw blurRad="38100" dist="38100" dir="2700000" algn="tl">
                    <a:srgbClr val="FFFFFF"/>
                  </a:outerShdw>
                </a:effectLst>
              </a:rPr>
              <a:t>O–Ar (or air), 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с</a:t>
            </a:r>
            <a:r>
              <a:rPr lang="en-GB" b="1">
                <a:effectLst>
                  <a:outerShdw blurRad="38100" dist="38100" dir="2700000" algn="tl">
                    <a:srgbClr val="FFFFFF"/>
                  </a:outerShdw>
                </a:effectLst>
              </a:rPr>
              <a:t> 1 mol Si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  <a:r>
              <a:rPr lang="en-GB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содержащщая</a:t>
            </a:r>
            <a:r>
              <a:rPr lang="en-GB" b="1">
                <a:effectLst>
                  <a:outerShdw blurRad="38100" dist="38100" dir="2700000" algn="tl">
                    <a:srgbClr val="FFFFFF"/>
                  </a:outerShdw>
                </a:effectLst>
              </a:rPr>
              <a:t> 3 - 60 ppm B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 с добавлением </a:t>
            </a:r>
            <a:r>
              <a:rPr lang="en-GB" b="1">
                <a:effectLst>
                  <a:outerShdw blurRad="38100" dist="38100" dir="2700000" algn="tl">
                    <a:srgbClr val="FFFFFF"/>
                  </a:outerShdw>
                </a:effectLst>
              </a:rPr>
              <a:t> 0.5 mol 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увлажненного газа.</a:t>
            </a:r>
            <a:r>
              <a:rPr lang="en-GB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Температурный интервал был</a:t>
            </a:r>
            <a:r>
              <a:rPr lang="en-GB" b="1">
                <a:effectLst>
                  <a:outerShdw blurRad="38100" dist="38100" dir="2700000" algn="tl">
                    <a:srgbClr val="FFFFFF"/>
                  </a:outerShdw>
                </a:effectLst>
              </a:rPr>
              <a:t> 1000 - 3000 </a:t>
            </a:r>
            <a:r>
              <a:rPr lang="en-GB" b="1" baseline="30000"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r>
              <a:rPr lang="en-GB" b="1">
                <a:effectLst>
                  <a:outerShdw blurRad="38100" dist="38100" dir="2700000" algn="tl">
                    <a:srgbClr val="FFFFFF"/>
                  </a:outerShdw>
                </a:effectLst>
              </a:rPr>
              <a:t>C</a:t>
            </a:r>
            <a:r>
              <a:rPr lang="ru-RU"/>
              <a:t> </a:t>
            </a:r>
          </a:p>
        </p:txBody>
      </p:sp>
      <p:sp>
        <p:nvSpPr>
          <p:cNvPr id="2054" name="Rectangle 2"/>
          <p:cNvSpPr>
            <a:spLocks noChangeArrowheads="1"/>
          </p:cNvSpPr>
          <p:nvPr/>
        </p:nvSpPr>
        <p:spPr bwMode="auto">
          <a:xfrm>
            <a:off x="769938" y="836613"/>
            <a:ext cx="83740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ru-RU" sz="2800"/>
              <a:t>Рафинирование расплава кремния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95288" y="5734050"/>
            <a:ext cx="856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latin typeface="Times New Roman" pitchFamily="18" charset="0"/>
              </a:rPr>
              <a:t>*И.А. Елисеев. Компьютерное моделирование процессов рафинирования кремния для солнечной энергетики. 2-я школа-семинар молодых ученых России «Проблемы устойчивого развития региона» г. Улан-Удэ 2001г.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333375"/>
            <a:ext cx="7942263" cy="941388"/>
          </a:xfrm>
          <a:noFill/>
        </p:spPr>
        <p:txBody>
          <a:bodyPr/>
          <a:lstStyle/>
          <a:p>
            <a:r>
              <a:rPr lang="ru-RU" sz="3700" b="1" smtClean="0">
                <a:solidFill>
                  <a:schemeClr val="tx1"/>
                </a:solidFill>
                <a:effectLst/>
              </a:rPr>
              <a:t>Удаление бора</a:t>
            </a:r>
          </a:p>
        </p:txBody>
      </p:sp>
      <p:sp>
        <p:nvSpPr>
          <p:cNvPr id="310275" name="Text Box 3"/>
          <p:cNvSpPr txBox="1">
            <a:spLocks noChangeArrowheads="1"/>
          </p:cNvSpPr>
          <p:nvPr/>
        </p:nvSpPr>
        <p:spPr bwMode="auto">
          <a:xfrm>
            <a:off x="539750" y="5445125"/>
            <a:ext cx="8353425" cy="504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r>
              <a:rPr lang="ru-RU" sz="1400" b="1">
                <a:effectLst>
                  <a:outerShdw blurRad="38100" dist="38100" dir="2700000" algn="tl">
                    <a:srgbClr val="FFFFFF"/>
                  </a:outerShdw>
                </a:effectLst>
              </a:rPr>
              <a:t>Зависимость концентрации соединений бора и кремния от температуры.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412875"/>
            <a:ext cx="5976937" cy="413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323850" y="5876925"/>
            <a:ext cx="8820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 i="1"/>
              <a:t>*A.I. Nepomnyaschikh, A.V.Zolotaiko, I.A.Eliseev </a:t>
            </a:r>
            <a:r>
              <a:rPr lang="en-US" sz="1200" b="1" i="1"/>
              <a:t>et all. Silicon for chemical industry VII, Trondheim, 2004, p. 299-306. </a:t>
            </a:r>
            <a:endParaRPr lang="ru-RU" sz="1200" b="1" i="1"/>
          </a:p>
          <a:p>
            <a:pPr>
              <a:spcBef>
                <a:spcPct val="50000"/>
              </a:spcBef>
            </a:pPr>
            <a:r>
              <a:rPr lang="ru-RU" sz="1200" b="1" i="1"/>
              <a:t>*Елисеев И.А., Непомнящих А.И., Бычинский В.А Изв. ВУЗов. Материалы электронной техники, 2007,1, с.53-60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051050" y="4724400"/>
            <a:ext cx="1957388" cy="11525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476250"/>
            <a:ext cx="4032250" cy="941388"/>
          </a:xfrm>
          <a:noFill/>
        </p:spPr>
        <p:txBody>
          <a:bodyPr/>
          <a:lstStyle/>
          <a:p>
            <a:r>
              <a:rPr lang="ru-RU" b="1" smtClean="0">
                <a:solidFill>
                  <a:schemeClr val="tx1"/>
                </a:solidFill>
                <a:effectLst/>
              </a:rPr>
              <a:t>Эксперимент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802188" y="1052513"/>
            <a:ext cx="4341812" cy="4824412"/>
          </a:xfrm>
          <a:noFill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2800" smtClean="0">
                <a:effectLst/>
              </a:rPr>
              <a:t>    </a:t>
            </a:r>
            <a:r>
              <a:rPr lang="ru-RU" sz="2800" smtClean="0">
                <a:solidFill>
                  <a:schemeClr val="tx1"/>
                </a:solidFill>
                <a:effectLst/>
              </a:rPr>
              <a:t>В</a:t>
            </a:r>
            <a:r>
              <a:rPr lang="en-US" sz="2600" smtClean="0">
                <a:solidFill>
                  <a:schemeClr val="tx1"/>
                </a:solidFill>
                <a:effectLst/>
              </a:rPr>
              <a:t> 2003 </a:t>
            </a:r>
            <a:r>
              <a:rPr lang="ru-RU" sz="2600" smtClean="0">
                <a:solidFill>
                  <a:schemeClr val="tx1"/>
                </a:solidFill>
                <a:effectLst/>
              </a:rPr>
              <a:t>мы провели эксперимент</a:t>
            </a:r>
            <a:r>
              <a:rPr lang="en-US" sz="2600" smtClean="0">
                <a:solidFill>
                  <a:schemeClr val="tx1"/>
                </a:solidFill>
                <a:effectLst/>
              </a:rPr>
              <a:t> </a:t>
            </a:r>
            <a:r>
              <a:rPr lang="ru-RU" sz="2600" smtClean="0">
                <a:solidFill>
                  <a:schemeClr val="tx1"/>
                </a:solidFill>
                <a:effectLst/>
              </a:rPr>
              <a:t>на</a:t>
            </a:r>
            <a:r>
              <a:rPr lang="en-US" sz="2600" smtClean="0">
                <a:solidFill>
                  <a:schemeClr val="tx1"/>
                </a:solidFill>
                <a:effectLst/>
              </a:rPr>
              <a:t> 16.5 </a:t>
            </a:r>
            <a:r>
              <a:rPr lang="ru-RU" sz="2600" smtClean="0">
                <a:solidFill>
                  <a:schemeClr val="tx1"/>
                </a:solidFill>
                <a:effectLst/>
              </a:rPr>
              <a:t>МВА</a:t>
            </a:r>
            <a:r>
              <a:rPr lang="en-US" sz="2600" smtClean="0">
                <a:solidFill>
                  <a:schemeClr val="tx1"/>
                </a:solidFill>
                <a:effectLst/>
              </a:rPr>
              <a:t> </a:t>
            </a:r>
            <a:r>
              <a:rPr lang="ru-RU" sz="2600" smtClean="0">
                <a:solidFill>
                  <a:schemeClr val="tx1"/>
                </a:solidFill>
                <a:effectLst/>
              </a:rPr>
              <a:t>электротермической печи ЗАО</a:t>
            </a:r>
            <a:r>
              <a:rPr lang="en-US" sz="2600" smtClean="0">
                <a:solidFill>
                  <a:schemeClr val="tx1"/>
                </a:solidFill>
                <a:effectLst/>
              </a:rPr>
              <a:t> “</a:t>
            </a:r>
            <a:r>
              <a:rPr lang="ru-RU" sz="2600" smtClean="0">
                <a:solidFill>
                  <a:schemeClr val="tx1"/>
                </a:solidFill>
                <a:effectLst/>
              </a:rPr>
              <a:t>Кремний</a:t>
            </a:r>
            <a:r>
              <a:rPr lang="en-US" sz="2600" smtClean="0">
                <a:solidFill>
                  <a:schemeClr val="tx1"/>
                </a:solidFill>
                <a:effectLst/>
              </a:rPr>
              <a:t>” (</a:t>
            </a:r>
            <a:r>
              <a:rPr lang="ru-RU" sz="2600" smtClean="0">
                <a:solidFill>
                  <a:schemeClr val="tx1"/>
                </a:solidFill>
                <a:effectLst/>
              </a:rPr>
              <a:t>г.Шелехов</a:t>
            </a:r>
            <a:r>
              <a:rPr lang="en-US" sz="2600" smtClean="0">
                <a:solidFill>
                  <a:schemeClr val="tx1"/>
                </a:solidFill>
                <a:effectLst/>
              </a:rPr>
              <a:t>).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600" smtClean="0">
                <a:solidFill>
                  <a:schemeClr val="tx1"/>
                </a:solidFill>
                <a:effectLst/>
              </a:rPr>
              <a:t>    </a:t>
            </a:r>
            <a:r>
              <a:rPr lang="ru-RU" sz="2600" smtClean="0">
                <a:solidFill>
                  <a:schemeClr val="tx1"/>
                </a:solidFill>
                <a:effectLst/>
              </a:rPr>
              <a:t>Масса расплава кремния в ковше была</a:t>
            </a:r>
            <a:r>
              <a:rPr lang="en-GB" sz="2600" smtClean="0">
                <a:solidFill>
                  <a:schemeClr val="tx1"/>
                </a:solidFill>
                <a:effectLst/>
              </a:rPr>
              <a:t> 3000 kg, </a:t>
            </a:r>
            <a:r>
              <a:rPr lang="ru-RU" sz="2600" smtClean="0">
                <a:solidFill>
                  <a:schemeClr val="tx1"/>
                </a:solidFill>
                <a:effectLst/>
              </a:rPr>
              <a:t>количество водяного пара</a:t>
            </a:r>
            <a:r>
              <a:rPr lang="en-GB" sz="2600" smtClean="0">
                <a:solidFill>
                  <a:schemeClr val="tx1"/>
                </a:solidFill>
                <a:effectLst/>
              </a:rPr>
              <a:t> 9 kg </a:t>
            </a:r>
            <a:r>
              <a:rPr lang="ru-RU" sz="2600" smtClean="0">
                <a:solidFill>
                  <a:schemeClr val="tx1"/>
                </a:solidFill>
                <a:effectLst/>
              </a:rPr>
              <a:t>и количество воздуха</a:t>
            </a:r>
            <a:r>
              <a:rPr lang="en-GB" sz="2600" smtClean="0">
                <a:solidFill>
                  <a:schemeClr val="tx1"/>
                </a:solidFill>
                <a:effectLst/>
              </a:rPr>
              <a:t> 206 m</a:t>
            </a:r>
            <a:r>
              <a:rPr lang="en-GB" sz="2600" baseline="30000" smtClean="0">
                <a:solidFill>
                  <a:schemeClr val="tx1"/>
                </a:solidFill>
                <a:effectLst/>
              </a:rPr>
              <a:t>3</a:t>
            </a:r>
            <a:r>
              <a:rPr lang="en-GB" sz="2600" smtClean="0">
                <a:solidFill>
                  <a:schemeClr val="tx1"/>
                </a:solidFill>
                <a:effectLst/>
              </a:rPr>
              <a:t>. </a:t>
            </a:r>
            <a:r>
              <a:rPr lang="ru-RU" sz="2600" smtClean="0">
                <a:solidFill>
                  <a:schemeClr val="tx1"/>
                </a:solidFill>
                <a:effectLst/>
              </a:rPr>
              <a:t>Для эксперимента был специально разработан и изготовлен генератор влажности</a:t>
            </a:r>
            <a:r>
              <a:rPr lang="en-GB" sz="2600" smtClean="0">
                <a:solidFill>
                  <a:schemeClr val="tx1"/>
                </a:solidFill>
                <a:effectLst/>
              </a:rPr>
              <a:t>. </a:t>
            </a:r>
            <a:endParaRPr lang="ru-RU" sz="2600" smtClean="0">
              <a:solidFill>
                <a:schemeClr val="tx1"/>
              </a:solidFill>
              <a:effectLst/>
            </a:endParaRP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2051050" y="2133600"/>
            <a:ext cx="1979613" cy="25288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auto">
          <a:xfrm>
            <a:off x="2771775" y="4508500"/>
            <a:ext cx="557213" cy="433388"/>
          </a:xfrm>
          <a:prstGeom prst="upArrow">
            <a:avLst>
              <a:gd name="adj1" fmla="val 32870"/>
              <a:gd name="adj2" fmla="val 3203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276600" y="2781300"/>
            <a:ext cx="114300" cy="1190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2759075" y="4246563"/>
            <a:ext cx="115888" cy="1190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09" name="Oval 9"/>
          <p:cNvSpPr>
            <a:spLocks noChangeArrowheads="1"/>
          </p:cNvSpPr>
          <p:nvPr/>
        </p:nvSpPr>
        <p:spPr bwMode="auto">
          <a:xfrm>
            <a:off x="3101975" y="4246563"/>
            <a:ext cx="114300" cy="1190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0" name="Oval 10"/>
          <p:cNvSpPr>
            <a:spLocks noChangeArrowheads="1"/>
          </p:cNvSpPr>
          <p:nvPr/>
        </p:nvSpPr>
        <p:spPr bwMode="auto">
          <a:xfrm>
            <a:off x="2873375" y="4127500"/>
            <a:ext cx="114300" cy="1190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1" name="Oval 11"/>
          <p:cNvSpPr>
            <a:spLocks noChangeArrowheads="1"/>
          </p:cNvSpPr>
          <p:nvPr/>
        </p:nvSpPr>
        <p:spPr bwMode="auto">
          <a:xfrm>
            <a:off x="3216275" y="4127500"/>
            <a:ext cx="114300" cy="1190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2" name="Oval 12"/>
          <p:cNvSpPr>
            <a:spLocks noChangeArrowheads="1"/>
          </p:cNvSpPr>
          <p:nvPr/>
        </p:nvSpPr>
        <p:spPr bwMode="auto">
          <a:xfrm>
            <a:off x="2987675" y="4365625"/>
            <a:ext cx="114300" cy="1206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3" name="Oval 13"/>
          <p:cNvSpPr>
            <a:spLocks noChangeArrowheads="1"/>
          </p:cNvSpPr>
          <p:nvPr/>
        </p:nvSpPr>
        <p:spPr bwMode="auto">
          <a:xfrm>
            <a:off x="2644775" y="4006850"/>
            <a:ext cx="115888" cy="1206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4" name="Oval 14"/>
          <p:cNvSpPr>
            <a:spLocks noChangeArrowheads="1"/>
          </p:cNvSpPr>
          <p:nvPr/>
        </p:nvSpPr>
        <p:spPr bwMode="auto">
          <a:xfrm>
            <a:off x="3101975" y="4246563"/>
            <a:ext cx="115888" cy="1190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5" name="Oval 15"/>
          <p:cNvSpPr>
            <a:spLocks noChangeArrowheads="1"/>
          </p:cNvSpPr>
          <p:nvPr/>
        </p:nvSpPr>
        <p:spPr bwMode="auto">
          <a:xfrm>
            <a:off x="3059113" y="3860800"/>
            <a:ext cx="114300" cy="1190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6" name="Oval 16"/>
          <p:cNvSpPr>
            <a:spLocks noChangeArrowheads="1"/>
          </p:cNvSpPr>
          <p:nvPr/>
        </p:nvSpPr>
        <p:spPr bwMode="auto">
          <a:xfrm>
            <a:off x="2771775" y="3933825"/>
            <a:ext cx="115888" cy="1190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7" name="Oval 17"/>
          <p:cNvSpPr>
            <a:spLocks noChangeArrowheads="1"/>
          </p:cNvSpPr>
          <p:nvPr/>
        </p:nvSpPr>
        <p:spPr bwMode="auto">
          <a:xfrm>
            <a:off x="3216275" y="4006850"/>
            <a:ext cx="115888" cy="1206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8" name="Oval 18"/>
          <p:cNvSpPr>
            <a:spLocks noChangeArrowheads="1"/>
          </p:cNvSpPr>
          <p:nvPr/>
        </p:nvSpPr>
        <p:spPr bwMode="auto">
          <a:xfrm>
            <a:off x="2987675" y="4006850"/>
            <a:ext cx="114300" cy="1206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9" name="Oval 19"/>
          <p:cNvSpPr>
            <a:spLocks noChangeArrowheads="1"/>
          </p:cNvSpPr>
          <p:nvPr/>
        </p:nvSpPr>
        <p:spPr bwMode="auto">
          <a:xfrm>
            <a:off x="3149600" y="3817938"/>
            <a:ext cx="114300" cy="1190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20" name="Oval 20"/>
          <p:cNvSpPr>
            <a:spLocks noChangeArrowheads="1"/>
          </p:cNvSpPr>
          <p:nvPr/>
        </p:nvSpPr>
        <p:spPr bwMode="auto">
          <a:xfrm>
            <a:off x="2843213" y="2997200"/>
            <a:ext cx="115887" cy="1190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21" name="Oval 21"/>
          <p:cNvSpPr>
            <a:spLocks noChangeArrowheads="1"/>
          </p:cNvSpPr>
          <p:nvPr/>
        </p:nvSpPr>
        <p:spPr bwMode="auto">
          <a:xfrm>
            <a:off x="3330575" y="3887788"/>
            <a:ext cx="115888" cy="1190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22" name="Oval 22"/>
          <p:cNvSpPr>
            <a:spLocks noChangeArrowheads="1"/>
          </p:cNvSpPr>
          <p:nvPr/>
        </p:nvSpPr>
        <p:spPr bwMode="auto">
          <a:xfrm>
            <a:off x="3059113" y="3284538"/>
            <a:ext cx="115887" cy="1206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23" name="Oval 23"/>
          <p:cNvSpPr>
            <a:spLocks noChangeArrowheads="1"/>
          </p:cNvSpPr>
          <p:nvPr/>
        </p:nvSpPr>
        <p:spPr bwMode="auto">
          <a:xfrm>
            <a:off x="2873375" y="3768725"/>
            <a:ext cx="114300" cy="1190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24" name="Oval 24"/>
          <p:cNvSpPr>
            <a:spLocks noChangeArrowheads="1"/>
          </p:cNvSpPr>
          <p:nvPr/>
        </p:nvSpPr>
        <p:spPr bwMode="auto">
          <a:xfrm>
            <a:off x="2644775" y="3648075"/>
            <a:ext cx="117475" cy="1206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25" name="Oval 25"/>
          <p:cNvSpPr>
            <a:spLocks noChangeArrowheads="1"/>
          </p:cNvSpPr>
          <p:nvPr/>
        </p:nvSpPr>
        <p:spPr bwMode="auto">
          <a:xfrm>
            <a:off x="3276600" y="3429000"/>
            <a:ext cx="115888" cy="1190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26" name="Oval 26"/>
          <p:cNvSpPr>
            <a:spLocks noChangeArrowheads="1"/>
          </p:cNvSpPr>
          <p:nvPr/>
        </p:nvSpPr>
        <p:spPr bwMode="auto">
          <a:xfrm>
            <a:off x="2771775" y="3716338"/>
            <a:ext cx="115888" cy="1190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27" name="Oval 27"/>
          <p:cNvSpPr>
            <a:spLocks noChangeArrowheads="1"/>
          </p:cNvSpPr>
          <p:nvPr/>
        </p:nvSpPr>
        <p:spPr bwMode="auto">
          <a:xfrm>
            <a:off x="2873375" y="3529013"/>
            <a:ext cx="114300" cy="1190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28" name="Oval 28"/>
          <p:cNvSpPr>
            <a:spLocks noChangeArrowheads="1"/>
          </p:cNvSpPr>
          <p:nvPr/>
        </p:nvSpPr>
        <p:spPr bwMode="auto">
          <a:xfrm>
            <a:off x="2644775" y="3409950"/>
            <a:ext cx="117475" cy="1190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29" name="Oval 29"/>
          <p:cNvSpPr>
            <a:spLocks noChangeArrowheads="1"/>
          </p:cNvSpPr>
          <p:nvPr/>
        </p:nvSpPr>
        <p:spPr bwMode="auto">
          <a:xfrm>
            <a:off x="3101975" y="3648075"/>
            <a:ext cx="114300" cy="1190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30" name="Oval 30"/>
          <p:cNvSpPr>
            <a:spLocks noChangeArrowheads="1"/>
          </p:cNvSpPr>
          <p:nvPr/>
        </p:nvSpPr>
        <p:spPr bwMode="auto">
          <a:xfrm rot="-1526173">
            <a:off x="2268538" y="2565400"/>
            <a:ext cx="457200" cy="119063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31" name="Oval 31"/>
          <p:cNvSpPr>
            <a:spLocks noChangeArrowheads="1"/>
          </p:cNvSpPr>
          <p:nvPr/>
        </p:nvSpPr>
        <p:spPr bwMode="auto">
          <a:xfrm rot="-3218568">
            <a:off x="2301875" y="3106738"/>
            <a:ext cx="477838" cy="11271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eaVert"/>
          <a:lstStyle/>
          <a:p>
            <a:endParaRPr lang="ru-RU"/>
          </a:p>
        </p:txBody>
      </p:sp>
      <p:sp>
        <p:nvSpPr>
          <p:cNvPr id="25632" name="Oval 32"/>
          <p:cNvSpPr>
            <a:spLocks noChangeArrowheads="1"/>
          </p:cNvSpPr>
          <p:nvPr/>
        </p:nvSpPr>
        <p:spPr bwMode="auto">
          <a:xfrm rot="192929">
            <a:off x="2846388" y="2244725"/>
            <a:ext cx="457200" cy="117475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33" name="Oval 33"/>
          <p:cNvSpPr>
            <a:spLocks noChangeArrowheads="1"/>
          </p:cNvSpPr>
          <p:nvPr/>
        </p:nvSpPr>
        <p:spPr bwMode="auto">
          <a:xfrm rot="2727502">
            <a:off x="3351213" y="2425700"/>
            <a:ext cx="476250" cy="114300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10800000" vert="eaVert"/>
          <a:lstStyle/>
          <a:p>
            <a:endParaRPr lang="ru-RU"/>
          </a:p>
        </p:txBody>
      </p:sp>
      <p:sp>
        <p:nvSpPr>
          <p:cNvPr id="25634" name="Oval 34"/>
          <p:cNvSpPr>
            <a:spLocks noChangeArrowheads="1"/>
          </p:cNvSpPr>
          <p:nvPr/>
        </p:nvSpPr>
        <p:spPr bwMode="auto">
          <a:xfrm rot="3653932">
            <a:off x="3309938" y="3251200"/>
            <a:ext cx="477837" cy="112713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10800000" vert="eaVert"/>
          <a:lstStyle/>
          <a:p>
            <a:endParaRPr lang="ru-RU"/>
          </a:p>
        </p:txBody>
      </p:sp>
      <p:sp>
        <p:nvSpPr>
          <p:cNvPr id="25635" name="Oval 35"/>
          <p:cNvSpPr>
            <a:spLocks noChangeArrowheads="1"/>
          </p:cNvSpPr>
          <p:nvPr/>
        </p:nvSpPr>
        <p:spPr bwMode="auto">
          <a:xfrm rot="-6315307">
            <a:off x="2244725" y="3667126"/>
            <a:ext cx="477837" cy="14446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eaVert"/>
          <a:lstStyle/>
          <a:p>
            <a:endParaRPr lang="ru-RU"/>
          </a:p>
        </p:txBody>
      </p:sp>
      <p:sp>
        <p:nvSpPr>
          <p:cNvPr id="25636" name="Oval 36"/>
          <p:cNvSpPr>
            <a:spLocks noChangeArrowheads="1"/>
          </p:cNvSpPr>
          <p:nvPr/>
        </p:nvSpPr>
        <p:spPr bwMode="auto">
          <a:xfrm rot="-3629345">
            <a:off x="3206750" y="4129088"/>
            <a:ext cx="477838" cy="11271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eaVert"/>
          <a:lstStyle/>
          <a:p>
            <a:endParaRPr lang="ru-RU"/>
          </a:p>
        </p:txBody>
      </p:sp>
      <p:sp>
        <p:nvSpPr>
          <p:cNvPr id="25637" name="Oval 37"/>
          <p:cNvSpPr>
            <a:spLocks noChangeArrowheads="1"/>
          </p:cNvSpPr>
          <p:nvPr/>
        </p:nvSpPr>
        <p:spPr bwMode="auto">
          <a:xfrm rot="1252031">
            <a:off x="2771775" y="2636838"/>
            <a:ext cx="457200" cy="11906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38" name="Rectangle 38"/>
          <p:cNvSpPr>
            <a:spLocks noChangeArrowheads="1"/>
          </p:cNvSpPr>
          <p:nvPr/>
        </p:nvSpPr>
        <p:spPr bwMode="auto">
          <a:xfrm>
            <a:off x="2790825" y="4935538"/>
            <a:ext cx="457200" cy="239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39" name="AutoShape 39"/>
          <p:cNvSpPr>
            <a:spLocks noChangeArrowheads="1"/>
          </p:cNvSpPr>
          <p:nvPr/>
        </p:nvSpPr>
        <p:spPr bwMode="auto">
          <a:xfrm flipH="1">
            <a:off x="2905125" y="5054600"/>
            <a:ext cx="457200" cy="358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40" name="AutoShape 40"/>
          <p:cNvSpPr>
            <a:spLocks noChangeArrowheads="1"/>
          </p:cNvSpPr>
          <p:nvPr/>
        </p:nvSpPr>
        <p:spPr bwMode="auto">
          <a:xfrm rot="11348192" flipH="1">
            <a:off x="2616200" y="4854575"/>
            <a:ext cx="457200" cy="600075"/>
          </a:xfrm>
          <a:custGeom>
            <a:avLst/>
            <a:gdLst>
              <a:gd name="T0" fmla="*/ 2147483647 w 21600"/>
              <a:gd name="T1" fmla="*/ 14564139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036" y="11310"/>
                </a:moveTo>
                <a:cubicBezTo>
                  <a:pt x="18048" y="11140"/>
                  <a:pt x="18055" y="10970"/>
                  <a:pt x="18055" y="10800"/>
                </a:cubicBezTo>
                <a:cubicBezTo>
                  <a:pt x="18055" y="6793"/>
                  <a:pt x="14806" y="3545"/>
                  <a:pt x="10800" y="3545"/>
                </a:cubicBezTo>
                <a:cubicBezTo>
                  <a:pt x="7308" y="3544"/>
                  <a:pt x="4312" y="6031"/>
                  <a:pt x="3669" y="9463"/>
                </a:cubicBezTo>
                <a:lnTo>
                  <a:pt x="184" y="8810"/>
                </a:lnTo>
                <a:cubicBezTo>
                  <a:pt x="1142" y="3701"/>
                  <a:pt x="5602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053"/>
                  <a:pt x="21591" y="11307"/>
                  <a:pt x="21573" y="11560"/>
                </a:cubicBezTo>
                <a:lnTo>
                  <a:pt x="24266" y="11750"/>
                </a:lnTo>
                <a:lnTo>
                  <a:pt x="19490" y="15897"/>
                </a:lnTo>
                <a:lnTo>
                  <a:pt x="15343" y="11120"/>
                </a:lnTo>
                <a:lnTo>
                  <a:pt x="18036" y="1131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41" name="Rectangle 41"/>
          <p:cNvSpPr>
            <a:spLocks noChangeArrowheads="1"/>
          </p:cNvSpPr>
          <p:nvPr/>
        </p:nvSpPr>
        <p:spPr bwMode="auto">
          <a:xfrm>
            <a:off x="2124075" y="5038725"/>
            <a:ext cx="485775" cy="6953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r>
              <a:rPr lang="ru-RU" sz="1200"/>
              <a:t>H</a:t>
            </a:r>
            <a:r>
              <a:rPr lang="ru-RU" sz="1200" baseline="-25000"/>
              <a:t>2</a:t>
            </a:r>
            <a:r>
              <a:rPr lang="ru-RU" sz="1200"/>
              <a:t>O</a:t>
            </a:r>
            <a:endParaRPr lang="ru-RU"/>
          </a:p>
        </p:txBody>
      </p:sp>
      <p:sp>
        <p:nvSpPr>
          <p:cNvPr id="25642" name="Rectangle 42"/>
          <p:cNvSpPr>
            <a:spLocks noChangeArrowheads="1"/>
          </p:cNvSpPr>
          <p:nvPr/>
        </p:nvSpPr>
        <p:spPr bwMode="auto">
          <a:xfrm>
            <a:off x="2562225" y="5076825"/>
            <a:ext cx="166688" cy="936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43" name="Rectangle 43"/>
          <p:cNvSpPr>
            <a:spLocks noChangeArrowheads="1"/>
          </p:cNvSpPr>
          <p:nvPr/>
        </p:nvSpPr>
        <p:spPr bwMode="auto">
          <a:xfrm>
            <a:off x="3348038" y="5300663"/>
            <a:ext cx="969962" cy="98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44" name="Oval 44"/>
          <p:cNvSpPr>
            <a:spLocks noChangeArrowheads="1"/>
          </p:cNvSpPr>
          <p:nvPr/>
        </p:nvSpPr>
        <p:spPr bwMode="auto">
          <a:xfrm>
            <a:off x="3324225" y="4826000"/>
            <a:ext cx="231775" cy="2508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45" name="AutoShape 45"/>
          <p:cNvSpPr>
            <a:spLocks noChangeArrowheads="1"/>
          </p:cNvSpPr>
          <p:nvPr/>
        </p:nvSpPr>
        <p:spPr bwMode="auto">
          <a:xfrm>
            <a:off x="3332163" y="4843463"/>
            <a:ext cx="215900" cy="214312"/>
          </a:xfrm>
          <a:custGeom>
            <a:avLst/>
            <a:gdLst>
              <a:gd name="T0" fmla="*/ 1077501496 w 21600"/>
              <a:gd name="T1" fmla="*/ 0 h 21600"/>
              <a:gd name="T2" fmla="*/ 269380332 w 21600"/>
              <a:gd name="T3" fmla="*/ 1038454294 h 21600"/>
              <a:gd name="T4" fmla="*/ 1077501496 w 21600"/>
              <a:gd name="T5" fmla="*/ 519227147 h 21600"/>
              <a:gd name="T6" fmla="*/ 1885632815 w 21600"/>
              <a:gd name="T7" fmla="*/ 103845429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46" name="Oval 46"/>
          <p:cNvSpPr>
            <a:spLocks noChangeArrowheads="1"/>
          </p:cNvSpPr>
          <p:nvPr/>
        </p:nvSpPr>
        <p:spPr bwMode="auto">
          <a:xfrm>
            <a:off x="3387725" y="4983163"/>
            <a:ext cx="107950" cy="1031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47" name="Line 47"/>
          <p:cNvSpPr>
            <a:spLocks noChangeShapeType="1"/>
          </p:cNvSpPr>
          <p:nvPr/>
        </p:nvSpPr>
        <p:spPr bwMode="auto">
          <a:xfrm>
            <a:off x="3381375" y="4892675"/>
            <a:ext cx="63500" cy="123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48" name="Oval 48"/>
          <p:cNvSpPr>
            <a:spLocks noChangeArrowheads="1"/>
          </p:cNvSpPr>
          <p:nvPr/>
        </p:nvSpPr>
        <p:spPr bwMode="auto">
          <a:xfrm>
            <a:off x="3602038" y="4826000"/>
            <a:ext cx="231775" cy="2508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49" name="AutoShape 49"/>
          <p:cNvSpPr>
            <a:spLocks noChangeArrowheads="1"/>
          </p:cNvSpPr>
          <p:nvPr/>
        </p:nvSpPr>
        <p:spPr bwMode="auto">
          <a:xfrm>
            <a:off x="3609975" y="4843463"/>
            <a:ext cx="215900" cy="214312"/>
          </a:xfrm>
          <a:custGeom>
            <a:avLst/>
            <a:gdLst>
              <a:gd name="T0" fmla="*/ 1077501496 w 21600"/>
              <a:gd name="T1" fmla="*/ 0 h 21600"/>
              <a:gd name="T2" fmla="*/ 269380332 w 21600"/>
              <a:gd name="T3" fmla="*/ 1038454294 h 21600"/>
              <a:gd name="T4" fmla="*/ 1077501496 w 21600"/>
              <a:gd name="T5" fmla="*/ 519227147 h 21600"/>
              <a:gd name="T6" fmla="*/ 1885632815 w 21600"/>
              <a:gd name="T7" fmla="*/ 103845429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50" name="Oval 50"/>
          <p:cNvSpPr>
            <a:spLocks noChangeArrowheads="1"/>
          </p:cNvSpPr>
          <p:nvPr/>
        </p:nvSpPr>
        <p:spPr bwMode="auto">
          <a:xfrm>
            <a:off x="3667125" y="4983163"/>
            <a:ext cx="106363" cy="1031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51" name="Line 51"/>
          <p:cNvSpPr>
            <a:spLocks noChangeShapeType="1"/>
          </p:cNvSpPr>
          <p:nvPr/>
        </p:nvSpPr>
        <p:spPr bwMode="auto">
          <a:xfrm flipH="1">
            <a:off x="3722688" y="4875213"/>
            <a:ext cx="7937" cy="1412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52" name="Text Box 52"/>
          <p:cNvSpPr txBox="1">
            <a:spLocks noChangeArrowheads="1"/>
          </p:cNvSpPr>
          <p:nvPr/>
        </p:nvSpPr>
        <p:spPr bwMode="auto">
          <a:xfrm>
            <a:off x="4294188" y="5057775"/>
            <a:ext cx="782637" cy="590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sz="1200"/>
          </a:p>
          <a:p>
            <a:r>
              <a:rPr lang="ru-RU" sz="1600"/>
              <a:t>Gas </a:t>
            </a:r>
          </a:p>
        </p:txBody>
      </p:sp>
      <p:sp>
        <p:nvSpPr>
          <p:cNvPr id="25653" name="Line 53"/>
          <p:cNvSpPr>
            <a:spLocks noChangeShapeType="1"/>
          </p:cNvSpPr>
          <p:nvPr/>
        </p:nvSpPr>
        <p:spPr bwMode="auto">
          <a:xfrm flipH="1">
            <a:off x="3690938" y="5359400"/>
            <a:ext cx="4445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54" name="AutoShape 54"/>
          <p:cNvSpPr>
            <a:spLocks/>
          </p:cNvSpPr>
          <p:nvPr/>
        </p:nvSpPr>
        <p:spPr bwMode="auto">
          <a:xfrm>
            <a:off x="684213" y="3644900"/>
            <a:ext cx="1557337" cy="649288"/>
          </a:xfrm>
          <a:prstGeom prst="borderCallout3">
            <a:avLst>
              <a:gd name="adj1" fmla="val 17602"/>
              <a:gd name="adj2" fmla="val -4894"/>
              <a:gd name="adj3" fmla="val 17602"/>
              <a:gd name="adj4" fmla="val -4894"/>
              <a:gd name="adj5" fmla="val 131051"/>
              <a:gd name="adj6" fmla="val -4894"/>
              <a:gd name="adj7" fmla="val 244745"/>
              <a:gd name="adj8" fmla="val 10061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ru-RU" sz="1400"/>
              <a:t>Water vapour generator</a:t>
            </a:r>
          </a:p>
        </p:txBody>
      </p:sp>
      <p:sp>
        <p:nvSpPr>
          <p:cNvPr id="25655" name="AutoShape 55"/>
          <p:cNvSpPr>
            <a:spLocks/>
          </p:cNvSpPr>
          <p:nvPr/>
        </p:nvSpPr>
        <p:spPr bwMode="auto">
          <a:xfrm>
            <a:off x="1258888" y="2281238"/>
            <a:ext cx="668337" cy="296862"/>
          </a:xfrm>
          <a:prstGeom prst="borderCallout2">
            <a:avLst>
              <a:gd name="adj1" fmla="val 38505"/>
              <a:gd name="adj2" fmla="val 111403"/>
              <a:gd name="adj3" fmla="val 38505"/>
              <a:gd name="adj4" fmla="val 168171"/>
              <a:gd name="adj5" fmla="val 151338"/>
              <a:gd name="adj6" fmla="val 21662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ru-RU" sz="1400"/>
              <a:t>Slag</a:t>
            </a:r>
          </a:p>
        </p:txBody>
      </p:sp>
      <p:sp>
        <p:nvSpPr>
          <p:cNvPr id="25656" name="AutoShape 56"/>
          <p:cNvSpPr>
            <a:spLocks/>
          </p:cNvSpPr>
          <p:nvPr/>
        </p:nvSpPr>
        <p:spPr bwMode="auto">
          <a:xfrm>
            <a:off x="649288" y="2997200"/>
            <a:ext cx="1550987" cy="503238"/>
          </a:xfrm>
          <a:prstGeom prst="borderCallout2">
            <a:avLst>
              <a:gd name="adj1" fmla="val 22713"/>
              <a:gd name="adj2" fmla="val 104912"/>
              <a:gd name="adj3" fmla="val 22713"/>
              <a:gd name="adj4" fmla="val 129579"/>
              <a:gd name="adj5" fmla="val 155204"/>
              <a:gd name="adj6" fmla="val 16469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400">
                <a:solidFill>
                  <a:srgbClr val="000000"/>
                </a:solidFill>
              </a:rPr>
              <a:t>Bubbling by humidified gas</a:t>
            </a:r>
            <a:endParaRPr lang="ru-RU" sz="1400"/>
          </a:p>
        </p:txBody>
      </p:sp>
      <p:sp>
        <p:nvSpPr>
          <p:cNvPr id="25657" name="Line 57"/>
          <p:cNvSpPr>
            <a:spLocks noChangeShapeType="1"/>
          </p:cNvSpPr>
          <p:nvPr/>
        </p:nvSpPr>
        <p:spPr bwMode="auto">
          <a:xfrm flipV="1">
            <a:off x="2987675" y="3500438"/>
            <a:ext cx="0" cy="5762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58" name="Text Box 36"/>
          <p:cNvSpPr txBox="1">
            <a:spLocks noChangeArrowheads="1"/>
          </p:cNvSpPr>
          <p:nvPr/>
        </p:nvSpPr>
        <p:spPr bwMode="auto">
          <a:xfrm>
            <a:off x="539750" y="5949950"/>
            <a:ext cx="8604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1"/>
              <a:t>*</a:t>
            </a:r>
            <a:r>
              <a:rPr lang="ru-RU" sz="1600" b="1" i="1"/>
              <a:t>A.I. Nepomnyaschikh, A.V.Zolotaiko, I.A.Eliseev </a:t>
            </a:r>
            <a:r>
              <a:rPr lang="en-US" sz="1600" b="1" i="1"/>
              <a:t>et all.</a:t>
            </a:r>
            <a:r>
              <a:rPr lang="ru-RU" sz="1600" b="1" i="1"/>
              <a:t> </a:t>
            </a:r>
            <a:r>
              <a:rPr lang="en-US" sz="1600" b="1" i="1"/>
              <a:t>Silicon for chemical industry VII, Trondheim, 2004, p. 79-89.</a:t>
            </a:r>
            <a:r>
              <a:rPr lang="ru-RU" sz="1600" b="1" i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Эксперимент</a:t>
            </a:r>
          </a:p>
        </p:txBody>
      </p:sp>
      <p:graphicFrame>
        <p:nvGraphicFramePr>
          <p:cNvPr id="24616" name="Group 40"/>
          <p:cNvGraphicFramePr>
            <a:graphicFrameLocks noGrp="1"/>
          </p:cNvGraphicFramePr>
          <p:nvPr/>
        </p:nvGraphicFramePr>
        <p:xfrm>
          <a:off x="539750" y="1989138"/>
          <a:ext cx="8353425" cy="2254250"/>
        </p:xfrm>
        <a:graphic>
          <a:graphicData uri="http://schemas.openxmlformats.org/drawingml/2006/table">
            <a:tbl>
              <a:tblPr/>
              <a:tblGrid>
                <a:gridCol w="846138"/>
                <a:gridCol w="1127125"/>
                <a:gridCol w="1339850"/>
                <a:gridCol w="1128712"/>
                <a:gridCol w="812800"/>
                <a:gridCol w="1073150"/>
                <a:gridCol w="1077913"/>
                <a:gridCol w="947737"/>
              </a:tblGrid>
              <a:tr h="100834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T, </a:t>
                      </a:r>
                      <a:r>
                        <a:rPr kumimoji="0" lang="en-GB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arb. M</a:t>
                      </a:r>
                      <a:r>
                        <a:rPr kumimoji="0" lang="en-GB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(mol)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arb. M</a:t>
                      </a:r>
                      <a:r>
                        <a:rPr kumimoji="0" lang="en-GB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water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(mol)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arb. M</a:t>
                      </a:r>
                      <a:r>
                        <a:rPr kumimoji="0" lang="en-GB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air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(mol)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Content of B, ppmw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Content of Fe, ppmw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63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GB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GB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GB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GB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95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0.005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0.08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0.34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0.31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1811" name="Rectangle 35"/>
          <p:cNvSpPr>
            <a:spLocks noChangeArrowheads="1"/>
          </p:cNvSpPr>
          <p:nvPr/>
        </p:nvSpPr>
        <p:spPr bwMode="auto">
          <a:xfrm>
            <a:off x="971550" y="4652963"/>
            <a:ext cx="6508750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52352" bIns="0" anchor="ctr">
            <a:spAutoFit/>
          </a:bodyPr>
          <a:lstStyle/>
          <a:p>
            <a:pPr algn="l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baseline="-30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концентрация примесей в нерафинированном кремнии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b="1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algn="l" eaLnBrk="0" hangingPunct="0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baseline="-30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концентрация примесей в рафинированном кремнии</a:t>
            </a:r>
            <a:r>
              <a:rPr lang="en-US">
                <a:latin typeface="Times New Roman" pitchFamily="18" charset="0"/>
              </a:rPr>
              <a:t> </a:t>
            </a:r>
            <a:endParaRPr lang="en-US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 eaLnBrk="0" hangingPunct="0">
              <a:defRPr/>
            </a:pPr>
            <a:endParaRPr lang="en-US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6660" name="Text Box 36"/>
          <p:cNvSpPr txBox="1">
            <a:spLocks noChangeArrowheads="1"/>
          </p:cNvSpPr>
          <p:nvPr/>
        </p:nvSpPr>
        <p:spPr bwMode="auto">
          <a:xfrm>
            <a:off x="539750" y="5516563"/>
            <a:ext cx="8604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1"/>
              <a:t>*</a:t>
            </a:r>
            <a:r>
              <a:rPr lang="ru-RU" sz="1600" b="1" i="1"/>
              <a:t>A.I. Nepomnyaschikh, A.V.Zolotaiko, I.A.Eliseev </a:t>
            </a:r>
            <a:r>
              <a:rPr lang="en-US" sz="1600" b="1" i="1"/>
              <a:t>et all.</a:t>
            </a:r>
            <a:r>
              <a:rPr lang="ru-RU" sz="1600" b="1" i="1"/>
              <a:t> </a:t>
            </a:r>
            <a:r>
              <a:rPr lang="en-US" sz="1600" b="1" i="1"/>
              <a:t>Silicon for chemical industry VII, Trondheim, 2004, p. 79-89.</a:t>
            </a:r>
            <a:r>
              <a:rPr lang="ru-RU" sz="1600" b="1" i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76250"/>
            <a:ext cx="8675687" cy="649288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ko-KR" sz="2400" b="1" smtClean="0">
                <a:solidFill>
                  <a:srgbClr val="FF0000"/>
                </a:solidFill>
              </a:rPr>
              <a:t>Получение высокочистого рафинированного кремния</a:t>
            </a:r>
            <a:r>
              <a:rPr lang="ru-RU" altLang="ko-KR" sz="2400" smtClean="0"/>
              <a:t> </a:t>
            </a:r>
            <a:endParaRPr lang="ru-RU" sz="2400" smtClean="0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539750" y="1136650"/>
            <a:ext cx="591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ru-RU" b="1">
                <a:cs typeface="Times New Roman" pitchFamily="18" charset="0"/>
              </a:rPr>
              <a:t>Таблица. Содержание примесей в компонентах шихты</a:t>
            </a:r>
            <a:endParaRPr lang="ru-RU"/>
          </a:p>
        </p:txBody>
      </p:sp>
      <p:graphicFrame>
        <p:nvGraphicFramePr>
          <p:cNvPr id="318468" name="Group 4"/>
          <p:cNvGraphicFramePr>
            <a:graphicFrameLocks noGrp="1"/>
          </p:cNvGraphicFramePr>
          <p:nvPr/>
        </p:nvGraphicFramePr>
        <p:xfrm>
          <a:off x="323850" y="1557338"/>
          <a:ext cx="8820150" cy="2408236"/>
        </p:xfrm>
        <a:graphic>
          <a:graphicData uri="http://schemas.openxmlformats.org/drawingml/2006/table">
            <a:tbl>
              <a:tblPr/>
              <a:tblGrid>
                <a:gridCol w="2165350"/>
                <a:gridCol w="619125"/>
                <a:gridCol w="565150"/>
                <a:gridCol w="611188"/>
                <a:gridCol w="579437"/>
                <a:gridCol w="522288"/>
                <a:gridCol w="595312"/>
                <a:gridCol w="593725"/>
                <a:gridCol w="596900"/>
                <a:gridCol w="557213"/>
                <a:gridCol w="479425"/>
                <a:gridCol w="455612"/>
                <a:gridCol w="479425"/>
              </a:tblGrid>
              <a:tr h="5791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Материал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Установленная массовая доля примесей,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ppmw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3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Элементы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Al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Fe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B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Ti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Ni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Cr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V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Zr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Ca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Na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Кварц "Сарыкуль"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0.2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0,7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Древесный уголь, зольность 1 %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0.4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Электрод, зольность 0,5 %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0,4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727" name="Picture 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078288"/>
            <a:ext cx="309721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28" name="Text Box 80"/>
          <p:cNvSpPr txBox="1">
            <a:spLocks noChangeArrowheads="1"/>
          </p:cNvSpPr>
          <p:nvPr/>
        </p:nvSpPr>
        <p:spPr bwMode="auto">
          <a:xfrm>
            <a:off x="3203575" y="4221163"/>
            <a:ext cx="576103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altLang="ko-KR" sz="2000" b="1"/>
              <a:t>Проведены подготовительные работы по отработке процесса рафинирования расплава кремния увлажненной газовой смесью на руднотермической печи 9.6 КВА МК «KazSilicon» в г.Уштобе Республики Казахстан, </a:t>
            </a:r>
            <a:r>
              <a:rPr lang="ru-RU" sz="2000" b="1"/>
              <a:t>декабрь 2007</a:t>
            </a:r>
            <a:r>
              <a:rPr lang="ru-RU" altLang="ko-KR" sz="2000" b="1"/>
              <a:t>. </a:t>
            </a:r>
            <a:endParaRPr lang="ru-RU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температу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268413"/>
            <a:ext cx="8353425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68313" y="5589588"/>
            <a:ext cx="8675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ru-RU"/>
              <a:t>Изменение температуры в ковше(</a:t>
            </a:r>
            <a:r>
              <a:rPr lang="ru-RU" baseline="30000"/>
              <a:t>0</a:t>
            </a:r>
            <a:r>
              <a:rPr lang="ru-RU"/>
              <a:t>С) и объема подаваемого газа по времени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H="1">
            <a:off x="2916238" y="4437063"/>
            <a:ext cx="863600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6300788" y="2420938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22566" name="Rectangle 6"/>
          <p:cNvSpPr>
            <a:spLocks noChangeArrowheads="1"/>
          </p:cNvSpPr>
          <p:nvPr/>
        </p:nvSpPr>
        <p:spPr bwMode="auto">
          <a:xfrm>
            <a:off x="468313" y="476250"/>
            <a:ext cx="867568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ru-RU" altLang="ko-KR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Получение высокочистого рафинированного кремния</a:t>
            </a:r>
            <a:r>
              <a:rPr lang="ru-RU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sz="2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Выращивание слитков мультикремния</a:t>
            </a:r>
            <a:r>
              <a:rPr lang="en-US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ru-RU" sz="3200" b="1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9699" name="Picture 3" descr="DSCN000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908050"/>
            <a:ext cx="8424863" cy="5143500"/>
          </a:xfrm>
          <a:noFill/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042988" y="6021388"/>
            <a:ext cx="7705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Block</a:t>
            </a:r>
            <a:r>
              <a:rPr lang="ru-RU" sz="2000" b="1"/>
              <a:t> 125*125*250 </a:t>
            </a:r>
            <a:r>
              <a:rPr lang="en-US" sz="2000" b="1"/>
              <a:t>mm</a:t>
            </a:r>
            <a:endParaRPr lang="ru-RU" sz="20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7090" name="Group 2"/>
          <p:cNvGraphicFramePr>
            <a:graphicFrameLocks noGrp="1"/>
          </p:cNvGraphicFramePr>
          <p:nvPr>
            <p:ph sz="half" idx="4294967295"/>
          </p:nvPr>
        </p:nvGraphicFramePr>
        <p:xfrm>
          <a:off x="755650" y="476250"/>
          <a:ext cx="8137525" cy="3568772"/>
        </p:xfrm>
        <a:graphic>
          <a:graphicData uri="http://schemas.openxmlformats.org/drawingml/2006/table">
            <a:tbl>
              <a:tblPr/>
              <a:tblGrid>
                <a:gridCol w="785813"/>
                <a:gridCol w="1089025"/>
                <a:gridCol w="819150"/>
                <a:gridCol w="1223962"/>
                <a:gridCol w="815975"/>
                <a:gridCol w="1227138"/>
                <a:gridCol w="952500"/>
                <a:gridCol w="1223962"/>
              </a:tblGrid>
              <a:tr h="396780">
                <a:tc gridSpan="8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Равновесные коэффициенты распределения примесей в кремнии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62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Zr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78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Nb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78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78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Cd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Mn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Sb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78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7177" name="Group 89"/>
          <p:cNvGraphicFramePr>
            <a:graphicFrameLocks noGrp="1"/>
          </p:cNvGraphicFramePr>
          <p:nvPr>
            <p:ph sz="half" idx="4294967295"/>
          </p:nvPr>
        </p:nvGraphicFramePr>
        <p:xfrm>
          <a:off x="827088" y="5084763"/>
          <a:ext cx="8066087" cy="1190625"/>
        </p:xfrm>
        <a:graphic>
          <a:graphicData uri="http://schemas.openxmlformats.org/drawingml/2006/table">
            <a:tbl>
              <a:tblPr/>
              <a:tblGrid>
                <a:gridCol w="1384300"/>
                <a:gridCol w="1141412"/>
                <a:gridCol w="1143000"/>
                <a:gridCol w="1141413"/>
                <a:gridCol w="1382712"/>
                <a:gridCol w="1144588"/>
                <a:gridCol w="728662"/>
              </a:tblGrid>
              <a:tr h="397087">
                <a:tc grid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Эффективные коэффициенты распределения примесей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44" marB="4574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64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44" marB="4574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44" marB="4574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44" marB="4574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44" marB="4574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Mn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44" marB="4574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44" marB="4574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44" marB="4574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708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44" marB="4574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44" marB="4574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44" marB="4574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44" marB="4574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44" marB="4574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2*10</a:t>
                      </a:r>
                      <a:r>
                        <a:rPr kumimoji="0" 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44" marB="4574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44" marB="4574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837" name="Picture 169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149725"/>
            <a:ext cx="63627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700" b="1" dirty="0" smtClean="0">
                <a:solidFill>
                  <a:srgbClr val="000099"/>
                </a:solidFill>
                <a:latin typeface="Times New Roman" pitchFamily="18" charset="0"/>
                <a:sym typeface="Gill Sans"/>
              </a:rPr>
              <a:t>Отдел твердотельных материалов</a:t>
            </a:r>
            <a:endParaRPr lang="ru-RU" sz="2700" b="1" dirty="0">
              <a:solidFill>
                <a:srgbClr val="000099"/>
              </a:solidFill>
              <a:latin typeface="Times New Roman" pitchFamily="18" charset="0"/>
              <a:sym typeface="Gill Sans"/>
            </a:endParaRPr>
          </a:p>
        </p:txBody>
      </p:sp>
      <p:pic>
        <p:nvPicPr>
          <p:cNvPr id="84995" name="Picture 3" descr="комна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842493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611188" y="404813"/>
            <a:ext cx="7380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ru-RU" sz="2400" b="1"/>
              <a:t>С</a:t>
            </a:r>
            <a:r>
              <a:rPr lang="ru-RU" sz="2400" b="1">
                <a:cs typeface="Times New Roman" pitchFamily="18" charset="0"/>
              </a:rPr>
              <a:t>одержание примесей в сырье, </a:t>
            </a:r>
            <a:r>
              <a:rPr lang="en-US" b="1"/>
              <a:t>ppmw</a:t>
            </a:r>
            <a:endParaRPr lang="ru-RU" b="1"/>
          </a:p>
        </p:txBody>
      </p:sp>
      <p:graphicFrame>
        <p:nvGraphicFramePr>
          <p:cNvPr id="218115" name="Group 3"/>
          <p:cNvGraphicFramePr>
            <a:graphicFrameLocks noGrp="1"/>
          </p:cNvGraphicFramePr>
          <p:nvPr/>
        </p:nvGraphicFramePr>
        <p:xfrm>
          <a:off x="468313" y="836613"/>
          <a:ext cx="8496300" cy="1776413"/>
        </p:xfrm>
        <a:graphic>
          <a:graphicData uri="http://schemas.openxmlformats.org/drawingml/2006/table">
            <a:tbl>
              <a:tblPr/>
              <a:tblGrid>
                <a:gridCol w="1150937"/>
                <a:gridCol w="792163"/>
                <a:gridCol w="719137"/>
                <a:gridCol w="576263"/>
                <a:gridCol w="573087"/>
                <a:gridCol w="520700"/>
                <a:gridCol w="635000"/>
                <a:gridCol w="576263"/>
                <a:gridCol w="647700"/>
                <a:gridCol w="576262"/>
                <a:gridCol w="649288"/>
                <a:gridCol w="503237"/>
                <a:gridCol w="576263"/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charset="-5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Сырье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Al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Fe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Mg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Ca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Ti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Mn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Ni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V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Cu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Zr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B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Р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755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165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800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7.5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20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65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80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30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55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40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50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873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175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850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27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70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35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37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50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8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30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29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805" name="Rectangle 61"/>
          <p:cNvSpPr>
            <a:spLocks noChangeArrowheads="1"/>
          </p:cNvSpPr>
          <p:nvPr/>
        </p:nvSpPr>
        <p:spPr bwMode="auto">
          <a:xfrm>
            <a:off x="539750" y="2636838"/>
            <a:ext cx="860425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ru-RU" sz="2300" b="1">
                <a:cs typeface="Times New Roman" pitchFamily="18" charset="0"/>
              </a:rPr>
              <a:t>Содержание примесей в образцах </a:t>
            </a:r>
            <a:r>
              <a:rPr lang="ru-RU" sz="2300" b="1">
                <a:latin typeface="Times New Roman" pitchFamily="18" charset="0"/>
              </a:rPr>
              <a:t>мульти</a:t>
            </a:r>
            <a:r>
              <a:rPr lang="ru-RU" sz="2300" b="1">
                <a:cs typeface="Times New Roman" pitchFamily="18" charset="0"/>
              </a:rPr>
              <a:t>кремния, </a:t>
            </a:r>
            <a:r>
              <a:rPr lang="en-US" b="1"/>
              <a:t>ppmw</a:t>
            </a:r>
            <a:endParaRPr lang="ru-RU" b="1"/>
          </a:p>
        </p:txBody>
      </p:sp>
      <p:graphicFrame>
        <p:nvGraphicFramePr>
          <p:cNvPr id="218174" name="Group 62"/>
          <p:cNvGraphicFramePr>
            <a:graphicFrameLocks noGrp="1"/>
          </p:cNvGraphicFramePr>
          <p:nvPr/>
        </p:nvGraphicFramePr>
        <p:xfrm>
          <a:off x="468313" y="3068638"/>
          <a:ext cx="8496300" cy="1741487"/>
        </p:xfrm>
        <a:graphic>
          <a:graphicData uri="http://schemas.openxmlformats.org/drawingml/2006/table">
            <a:tbl>
              <a:tblPr/>
              <a:tblGrid>
                <a:gridCol w="1098550"/>
                <a:gridCol w="806450"/>
                <a:gridCol w="735012"/>
                <a:gridCol w="600075"/>
                <a:gridCol w="576263"/>
                <a:gridCol w="503237"/>
                <a:gridCol w="647700"/>
                <a:gridCol w="576263"/>
                <a:gridCol w="647700"/>
                <a:gridCol w="576262"/>
                <a:gridCol w="649288"/>
                <a:gridCol w="503237"/>
                <a:gridCol w="576263"/>
              </a:tblGrid>
              <a:tr h="640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Образец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Al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Fe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Mg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Ca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Ti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Mn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Ni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V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Cu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Zr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B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P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4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Крс-47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8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Крс-60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0.1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0.4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0.1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КРС-26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0.2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0.1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0,01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0,2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0,01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0,1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7" marB="4573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878" name="Text Box 136"/>
          <p:cNvSpPr txBox="1">
            <a:spLocks noChangeArrowheads="1"/>
          </p:cNvSpPr>
          <p:nvPr/>
        </p:nvSpPr>
        <p:spPr bwMode="auto">
          <a:xfrm>
            <a:off x="539750" y="5300663"/>
            <a:ext cx="860425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10000"/>
              </a:spcBef>
            </a:pPr>
            <a:r>
              <a:rPr lang="ru-RU" sz="1400" b="1" i="1"/>
              <a:t>*A.I.Nepomnyashikh,  V.A. Fedosenko, V.P. Eremin and B.A. Krasin. Low cost multicrystal-line silicon for solar cells.  Silicon for chemical industry VI, Loen-Norway, 2002, p. 191-196</a:t>
            </a:r>
          </a:p>
          <a:p>
            <a:pPr algn="l">
              <a:spcBef>
                <a:spcPct val="10000"/>
              </a:spcBef>
            </a:pPr>
            <a:r>
              <a:rPr lang="ru-RU" sz="1400" b="1" i="1"/>
              <a:t>*A.I. Nepomnyaschikh, A.V.Zolotaiko, B.A. Krasin and I.A.Eliseev. Direct production of multicrystalline solar silicon from high purity metallurgical silicon. Silicon for chemical industry VII, Trondheim, 2004, p. </a:t>
            </a:r>
            <a:r>
              <a:rPr lang="en-US" sz="1400" b="1" i="1"/>
              <a:t>299</a:t>
            </a:r>
            <a:r>
              <a:rPr lang="ru-RU" sz="1400" b="1" i="1"/>
              <a:t>-</a:t>
            </a:r>
            <a:r>
              <a:rPr lang="en-US" sz="1400" b="1" i="1"/>
              <a:t>306</a:t>
            </a:r>
            <a:r>
              <a:rPr lang="ru-RU" sz="1400" b="1" i="1"/>
              <a:t>.</a:t>
            </a:r>
            <a:r>
              <a:rPr lang="ru-RU" sz="1400" b="1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68313" y="414338"/>
            <a:ext cx="86756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800" b="1"/>
              <a:t>Степень очистки при направленной кристаллизации</a:t>
            </a:r>
          </a:p>
        </p:txBody>
      </p:sp>
      <p:graphicFrame>
        <p:nvGraphicFramePr>
          <p:cNvPr id="30792" name="Group 72"/>
          <p:cNvGraphicFramePr>
            <a:graphicFrameLocks noGrp="1"/>
          </p:cNvGraphicFramePr>
          <p:nvPr/>
        </p:nvGraphicFramePr>
        <p:xfrm>
          <a:off x="971550" y="1268413"/>
          <a:ext cx="7288213" cy="4775203"/>
        </p:xfrm>
        <a:graphic>
          <a:graphicData uri="http://schemas.openxmlformats.org/drawingml/2006/table">
            <a:tbl>
              <a:tblPr/>
              <a:tblGrid>
                <a:gridCol w="1289050"/>
                <a:gridCol w="2028825"/>
                <a:gridCol w="2225675"/>
                <a:gridCol w="1744663"/>
              </a:tblGrid>
              <a:tr h="396293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Примесь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примеси, ppmw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Кратность очистки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Исходное сырье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Мультикремний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629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Fe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1000.0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3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200.0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Ca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Ti 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700.0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V 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5000.0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Zr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3000.0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Ni 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400.0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Mn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4000.0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3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3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835" name="Text Box 67"/>
          <p:cNvSpPr txBox="1">
            <a:spLocks noChangeArrowheads="1"/>
          </p:cNvSpPr>
          <p:nvPr/>
        </p:nvSpPr>
        <p:spPr bwMode="auto">
          <a:xfrm>
            <a:off x="395288" y="6165850"/>
            <a:ext cx="8569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2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551656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>
              <a:latin typeface="Times New Roman" pitchFamily="18" charset="0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566102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>
              <a:latin typeface="Times New Roman" pitchFamily="18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19250" y="4005263"/>
            <a:ext cx="6588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/>
              <a:t>Распределение примесей в блоках мультикремния, ppmw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50825" y="6165850"/>
            <a:ext cx="8497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>
              <a:latin typeface="Tahoma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430338" y="2405063"/>
            <a:ext cx="62833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981075"/>
            <a:ext cx="593407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468313" y="3429000"/>
            <a:ext cx="8675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>
                <a:solidFill>
                  <a:srgbClr val="000000"/>
                </a:solidFill>
                <a:latin typeface="Tahoma" pitchFamily="34" charset="0"/>
              </a:rPr>
              <a:t>Структура межзеренных границ мультикремния, выращенных при разных скоростях</a:t>
            </a:r>
            <a:r>
              <a:rPr lang="en-US">
                <a:solidFill>
                  <a:srgbClr val="000000"/>
                </a:solidFill>
                <a:latin typeface="Tahoma" pitchFamily="34" charset="0"/>
              </a:rPr>
              <a:t>: A - </a:t>
            </a:r>
            <a:r>
              <a:rPr lang="en-US"/>
              <a:t>5 </a:t>
            </a:r>
            <a:r>
              <a:rPr lang="ru-RU"/>
              <a:t>мм</a:t>
            </a:r>
            <a:r>
              <a:rPr lang="en-US"/>
              <a:t>/</a:t>
            </a:r>
            <a:r>
              <a:rPr lang="ru-RU"/>
              <a:t>час</a:t>
            </a:r>
            <a:r>
              <a:rPr lang="en-US"/>
              <a:t>, B – 10 </a:t>
            </a:r>
            <a:r>
              <a:rPr lang="ru-RU"/>
              <a:t>мм</a:t>
            </a:r>
            <a:r>
              <a:rPr lang="en-US"/>
              <a:t>/</a:t>
            </a:r>
            <a:r>
              <a:rPr lang="ru-RU"/>
              <a:t>час</a:t>
            </a:r>
            <a:r>
              <a:rPr lang="en-US"/>
              <a:t>, C – 15 </a:t>
            </a:r>
            <a:r>
              <a:rPr lang="ru-RU"/>
              <a:t>мм</a:t>
            </a:r>
            <a:r>
              <a:rPr lang="en-US"/>
              <a:t>/</a:t>
            </a:r>
            <a:r>
              <a:rPr lang="ru-RU"/>
              <a:t>час</a:t>
            </a:r>
            <a:r>
              <a:rPr lang="en-US">
                <a:solidFill>
                  <a:srgbClr val="000000"/>
                </a:solidFill>
                <a:latin typeface="Tahoma" pitchFamily="34" charset="0"/>
              </a:rPr>
              <a:t> </a:t>
            </a: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>
            <a:off x="3048000" y="-74136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31862" name="Group 118"/>
          <p:cNvGraphicFramePr>
            <a:graphicFrameLocks noGrp="1"/>
          </p:cNvGraphicFramePr>
          <p:nvPr>
            <p:ph/>
          </p:nvPr>
        </p:nvGraphicFramePr>
        <p:xfrm>
          <a:off x="576263" y="4437063"/>
          <a:ext cx="8567737" cy="1920877"/>
        </p:xfrm>
        <a:graphic>
          <a:graphicData uri="http://schemas.openxmlformats.org/drawingml/2006/table">
            <a:tbl>
              <a:tblPr/>
              <a:tblGrid>
                <a:gridCol w="949325"/>
                <a:gridCol w="925512"/>
                <a:gridCol w="668338"/>
                <a:gridCol w="669925"/>
                <a:gridCol w="669925"/>
                <a:gridCol w="668337"/>
                <a:gridCol w="669925"/>
                <a:gridCol w="668338"/>
                <a:gridCol w="669925"/>
                <a:gridCol w="669925"/>
                <a:gridCol w="668337"/>
                <a:gridCol w="669925"/>
              </a:tblGrid>
              <a:tr h="27441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Ingots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Impurit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y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charset="-52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10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11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"A"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Fe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4,1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4,7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3,7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2,4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3,8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1,8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2,5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4,5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4,6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1524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Ni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0,2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0,2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0,2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0,3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0,6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0,4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0,4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0,8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0,5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75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11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"B"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Fe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0,9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1,2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1,1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3,3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1414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2353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99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5,4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34709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Ni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0,8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0,9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0,15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0,24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40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74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3,3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1,1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0,45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1472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11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"C"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Fe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290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177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20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15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189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6103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23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23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Ni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0,2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0,2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7,3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5,9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0,8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0,3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7,1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324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0,3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charset="-52"/>
                        </a:rPr>
                        <a:t>0,2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905" name="Rectangle 113"/>
          <p:cNvSpPr>
            <a:spLocks noChangeArrowheads="1"/>
          </p:cNvSpPr>
          <p:nvPr/>
        </p:nvSpPr>
        <p:spPr bwMode="auto">
          <a:xfrm>
            <a:off x="395288" y="333375"/>
            <a:ext cx="87487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000" b="1"/>
              <a:t>Распределение примесей вдоль блока и структура мультикремния очень сильно зависят от условий роста.</a:t>
            </a:r>
          </a:p>
        </p:txBody>
      </p:sp>
      <p:sp>
        <p:nvSpPr>
          <p:cNvPr id="33906" name="Text Box 114"/>
          <p:cNvSpPr txBox="1">
            <a:spLocks noChangeArrowheads="1"/>
          </p:cNvSpPr>
          <p:nvPr/>
        </p:nvSpPr>
        <p:spPr bwMode="auto">
          <a:xfrm>
            <a:off x="611188" y="6308725"/>
            <a:ext cx="8532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*</a:t>
            </a:r>
            <a:r>
              <a:rPr lang="ru-RU" sz="1400" b="1"/>
              <a:t>А.И.Непомнящих</a:t>
            </a:r>
            <a:r>
              <a:rPr lang="en-US" sz="1400" b="1"/>
              <a:t> </a:t>
            </a:r>
            <a:r>
              <a:rPr lang="ru-RU" sz="1400" b="1"/>
              <a:t>и др. Письма в ЖТФ, 2011, том 37, вып.37, вып.15, стр. 103-110</a:t>
            </a:r>
            <a:r>
              <a:rPr lang="ru-RU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773238"/>
            <a:ext cx="6696075" cy="35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39750" y="5516563"/>
            <a:ext cx="8388350" cy="6492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ru-RU" sz="1600">
                <a:latin typeface="Times New Roman" pitchFamily="18" charset="0"/>
                <a:ea typeface="Batang" pitchFamily="18" charset="-127"/>
              </a:rPr>
              <a:t>Структура межзеренных границ мультикремния, выращенных при разных скоростях</a:t>
            </a:r>
            <a:r>
              <a:rPr lang="ru-RU" sz="1600">
                <a:latin typeface="Times New Roman" pitchFamily="18" charset="0"/>
              </a:rPr>
              <a:t>  вращения </a:t>
            </a:r>
            <a:r>
              <a:rPr lang="ru-RU" altLang="ko-KR" sz="1600">
                <a:latin typeface="Times New Roman" pitchFamily="18" charset="0"/>
                <a:ea typeface="Batang" pitchFamily="18" charset="-127"/>
              </a:rPr>
              <a:t>(A - </a:t>
            </a:r>
            <a:r>
              <a:rPr lang="en-US" altLang="ko-KR" sz="1600">
                <a:latin typeface="Times New Roman" pitchFamily="18" charset="0"/>
                <a:ea typeface="Batang" pitchFamily="18" charset="-127"/>
              </a:rPr>
              <a:t>1 min</a:t>
            </a:r>
            <a:r>
              <a:rPr lang="en-US" altLang="ko-KR" sz="1600" baseline="30000">
                <a:latin typeface="Times New Roman" pitchFamily="18" charset="0"/>
                <a:ea typeface="Batang" pitchFamily="18" charset="-127"/>
              </a:rPr>
              <a:t>-1</a:t>
            </a:r>
            <a:r>
              <a:rPr lang="en-US" altLang="ko-KR" sz="1600">
                <a:latin typeface="Times New Roman" pitchFamily="18" charset="0"/>
                <a:ea typeface="Batang" pitchFamily="18" charset="-127"/>
              </a:rPr>
              <a:t>, B – 0.5 min</a:t>
            </a:r>
            <a:r>
              <a:rPr lang="en-US" altLang="ko-KR" sz="1600" baseline="30000">
                <a:latin typeface="Times New Roman" pitchFamily="18" charset="0"/>
                <a:ea typeface="Batang" pitchFamily="18" charset="-127"/>
              </a:rPr>
              <a:t>-1</a:t>
            </a:r>
            <a:r>
              <a:rPr lang="en-US" altLang="ko-KR" sz="1600">
                <a:latin typeface="Times New Roman" pitchFamily="18" charset="0"/>
                <a:ea typeface="Batang" pitchFamily="18" charset="-127"/>
              </a:rPr>
              <a:t>)</a:t>
            </a:r>
            <a:r>
              <a:rPr lang="en-US" altLang="ko-KR" sz="1000" baseline="30000">
                <a:latin typeface="Times New Roman" pitchFamily="18" charset="0"/>
                <a:ea typeface="Batang" pitchFamily="18" charset="-127"/>
              </a:rPr>
              <a:t> </a:t>
            </a:r>
            <a:endParaRPr lang="ru-RU" sz="1000" baseline="30000">
              <a:latin typeface="Times New Roman" pitchFamily="18" charset="0"/>
              <a:ea typeface="Batang" pitchFamily="18" charset="-127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6327775"/>
            <a:ext cx="88566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180975" algn="l"/>
              </a:tabLst>
            </a:pPr>
            <a:r>
              <a:rPr lang="en-US" sz="1200" b="1"/>
              <a:t>*K.A. Kokh, V.N. Popov, A.E. Kokh, B.A. Krasin, A.I. Nepomnyaschikh. Journal of crystal growth, 2007, 303, p.253-257</a:t>
            </a:r>
          </a:p>
        </p:txBody>
      </p:sp>
      <p:sp>
        <p:nvSpPr>
          <p:cNvPr id="34821" name="Text Box 10"/>
          <p:cNvSpPr txBox="1">
            <a:spLocks noChangeArrowheads="1"/>
          </p:cNvSpPr>
          <p:nvPr/>
        </p:nvSpPr>
        <p:spPr bwMode="auto">
          <a:xfrm>
            <a:off x="539750" y="692150"/>
            <a:ext cx="8496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Влияние скорости вращения на колонную структуру блоков мультикремния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539750" y="476250"/>
            <a:ext cx="86042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3200" b="1">
                <a:effectLst>
                  <a:outerShdw blurRad="38100" dist="38100" dir="2700000" algn="tl">
                    <a:srgbClr val="FFFFFF"/>
                  </a:outerShdw>
                </a:effectLst>
              </a:rPr>
              <a:t>Типы межзеренных границ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773238"/>
            <a:ext cx="83883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468313" y="5229225"/>
            <a:ext cx="86756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/>
              <a:t>Границы изучали на электронно зондовом рентгеноспектральном микроанализаторе JXA8200 (JEOL Ltd, Япония) в режиме электронного микроскопа во вторичных и обратно рассеянных электронах. 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0" y="551656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>
              <a:latin typeface="Times New Roman" pitchFamily="18" charset="0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0" y="566102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>
              <a:latin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0" y="5683250"/>
            <a:ext cx="882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>
              <a:latin typeface="Times New Roman" pitchFamily="18" charset="0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1430338" y="2405063"/>
            <a:ext cx="62833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pSp>
        <p:nvGrpSpPr>
          <p:cNvPr id="36870" name="Group 7"/>
          <p:cNvGrpSpPr>
            <a:grpSpLocks/>
          </p:cNvGrpSpPr>
          <p:nvPr/>
        </p:nvGrpSpPr>
        <p:grpSpPr bwMode="auto">
          <a:xfrm>
            <a:off x="611188" y="836613"/>
            <a:ext cx="7345362" cy="4897437"/>
            <a:chOff x="1881" y="1134"/>
            <a:chExt cx="8581" cy="3409"/>
          </a:xfrm>
        </p:grpSpPr>
        <p:grpSp>
          <p:nvGrpSpPr>
            <p:cNvPr id="36872" name="Group 8"/>
            <p:cNvGrpSpPr>
              <a:grpSpLocks/>
            </p:cNvGrpSpPr>
            <p:nvPr/>
          </p:nvGrpSpPr>
          <p:grpSpPr bwMode="auto">
            <a:xfrm>
              <a:off x="1881" y="1134"/>
              <a:ext cx="8581" cy="3409"/>
              <a:chOff x="1881" y="1127"/>
              <a:chExt cx="8581" cy="3409"/>
            </a:xfrm>
          </p:grpSpPr>
          <p:pic>
            <p:nvPicPr>
              <p:cNvPr id="36874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30000" contrast="66000"/>
              </a:blip>
              <a:srcRect/>
              <a:stretch>
                <a:fillRect/>
              </a:stretch>
            </p:blipFill>
            <p:spPr bwMode="auto">
              <a:xfrm>
                <a:off x="6210" y="1127"/>
                <a:ext cx="4252" cy="3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6875" name="Group 10"/>
              <p:cNvGrpSpPr>
                <a:grpSpLocks/>
              </p:cNvGrpSpPr>
              <p:nvPr/>
            </p:nvGrpSpPr>
            <p:grpSpPr bwMode="auto">
              <a:xfrm>
                <a:off x="1881" y="1134"/>
                <a:ext cx="4252" cy="3402"/>
                <a:chOff x="1881" y="1134"/>
                <a:chExt cx="4252" cy="3402"/>
              </a:xfrm>
            </p:grpSpPr>
            <p:pic>
              <p:nvPicPr>
                <p:cNvPr id="36876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>
                  <a:lum bright="36000" contrast="66000"/>
                </a:blip>
                <a:srcRect/>
                <a:stretch>
                  <a:fillRect/>
                </a:stretch>
              </p:blipFill>
              <p:spPr bwMode="auto">
                <a:xfrm>
                  <a:off x="1881" y="1134"/>
                  <a:ext cx="4252" cy="34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877" name="Rectangle 12"/>
                <p:cNvSpPr>
                  <a:spLocks noChangeArrowheads="1"/>
                </p:cNvSpPr>
                <p:nvPr/>
              </p:nvSpPr>
              <p:spPr bwMode="auto">
                <a:xfrm>
                  <a:off x="3520" y="2133"/>
                  <a:ext cx="1539" cy="1107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36873" name="AutoShape 13"/>
            <p:cNvSpPr>
              <a:spLocks noChangeArrowheads="1"/>
            </p:cNvSpPr>
            <p:nvPr/>
          </p:nvSpPr>
          <p:spPr bwMode="auto">
            <a:xfrm>
              <a:off x="4761" y="2574"/>
              <a:ext cx="2340" cy="179"/>
            </a:xfrm>
            <a:prstGeom prst="rightArrow">
              <a:avLst>
                <a:gd name="adj1" fmla="val 50000"/>
                <a:gd name="adj2" fmla="val 326816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6871" name="Text Box 14"/>
          <p:cNvSpPr txBox="1">
            <a:spLocks noChangeArrowheads="1"/>
          </p:cNvSpPr>
          <p:nvPr/>
        </p:nvSpPr>
        <p:spPr bwMode="auto">
          <a:xfrm>
            <a:off x="395288" y="5949950"/>
            <a:ext cx="8748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/>
              <a:t>Межзеренные границы в мультикремнии не содержат примесей</a:t>
            </a:r>
            <a:r>
              <a:rPr lang="en-US"/>
              <a:t> </a:t>
            </a:r>
            <a:r>
              <a:rPr lang="ru-RU">
                <a:solidFill>
                  <a:srgbClr val="000000"/>
                </a:solidFill>
                <a:latin typeface="Tahoma" pitchFamily="34" charset="0"/>
              </a:rPr>
              <a:t>(х370 и х1000).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ChangeArrowheads="1"/>
          </p:cNvSpPr>
          <p:nvPr/>
        </p:nvSpPr>
        <p:spPr bwMode="auto">
          <a:xfrm>
            <a:off x="914400" y="533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defRPr/>
            </a:pPr>
            <a:endParaRPr lang="ru-RU" sz="24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476250"/>
            <a:ext cx="8532812" cy="9413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3000" b="1" smtClean="0">
                <a:solidFill>
                  <a:schemeClr val="tx1"/>
                </a:solidFill>
                <a:effectLst/>
              </a:rPr>
              <a:t>Технология получения</a:t>
            </a:r>
            <a:r>
              <a:rPr lang="en-GB" sz="3000" b="1" smtClean="0">
                <a:solidFill>
                  <a:schemeClr val="tx1"/>
                </a:solidFill>
                <a:effectLst/>
              </a:rPr>
              <a:t> SoG</a:t>
            </a:r>
            <a:r>
              <a:rPr lang="ru-RU" sz="3000" b="1" smtClean="0">
                <a:solidFill>
                  <a:schemeClr val="tx1"/>
                </a:solidFill>
                <a:effectLst/>
              </a:rPr>
              <a:t> мультикремния</a:t>
            </a:r>
          </a:p>
        </p:txBody>
      </p:sp>
      <p:sp>
        <p:nvSpPr>
          <p:cNvPr id="313348" name="Text Box 4"/>
          <p:cNvSpPr txBox="1">
            <a:spLocks noChangeArrowheads="1"/>
          </p:cNvSpPr>
          <p:nvPr/>
        </p:nvSpPr>
        <p:spPr bwMode="auto">
          <a:xfrm>
            <a:off x="755650" y="1052513"/>
            <a:ext cx="792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 примесей в исходных материалах</a:t>
            </a: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, ppmw.</a:t>
            </a:r>
          </a:p>
        </p:txBody>
      </p:sp>
      <p:graphicFrame>
        <p:nvGraphicFramePr>
          <p:cNvPr id="35907" name="Group 67"/>
          <p:cNvGraphicFramePr>
            <a:graphicFrameLocks noGrp="1"/>
          </p:cNvGraphicFramePr>
          <p:nvPr/>
        </p:nvGraphicFramePr>
        <p:xfrm>
          <a:off x="539750" y="1484313"/>
          <a:ext cx="8459788" cy="5078413"/>
        </p:xfrm>
        <a:graphic>
          <a:graphicData uri="http://schemas.openxmlformats.org/drawingml/2006/table">
            <a:tbl>
              <a:tblPr/>
              <a:tblGrid>
                <a:gridCol w="1409700"/>
                <a:gridCol w="2687638"/>
                <a:gridCol w="2166937"/>
                <a:gridCol w="2195513"/>
              </a:tblGrid>
              <a:tr h="963613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 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Кварцит</a:t>
                      </a:r>
                      <a:r>
                        <a:rPr kumimoji="0" lang="ru-RU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,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Древесный уголь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Электрод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Бурал-Сардаг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Ash: 1.1%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1%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Fe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Al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Ca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P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Ti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Ni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Cr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  <a:tab pos="269875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4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620713"/>
            <a:ext cx="8675687" cy="936625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3000" b="1" smtClean="0">
                <a:solidFill>
                  <a:schemeClr val="tx1"/>
                </a:solidFill>
                <a:effectLst/>
              </a:rPr>
              <a:t>Технология получения</a:t>
            </a:r>
            <a:r>
              <a:rPr lang="en-GB" sz="3000" b="1" smtClean="0">
                <a:solidFill>
                  <a:schemeClr val="tx1"/>
                </a:solidFill>
                <a:effectLst/>
              </a:rPr>
              <a:t> SoG</a:t>
            </a:r>
            <a:r>
              <a:rPr lang="ru-RU" sz="3000" b="1" smtClean="0">
                <a:solidFill>
                  <a:schemeClr val="tx1"/>
                </a:solidFill>
                <a:effectLst/>
              </a:rPr>
              <a:t> мультикремния</a:t>
            </a:r>
          </a:p>
        </p:txBody>
      </p:sp>
      <p:sp>
        <p:nvSpPr>
          <p:cNvPr id="315437" name="Text Box 45"/>
          <p:cNvSpPr txBox="1">
            <a:spLocks noChangeArrowheads="1"/>
          </p:cNvSpPr>
          <p:nvPr/>
        </p:nvSpPr>
        <p:spPr bwMode="auto">
          <a:xfrm>
            <a:off x="611188" y="1268413"/>
            <a:ext cx="8208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ru-RU" altLang="ko-KR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ko-KR" sz="20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Ожидаемое содержание примесей в кремнии (Si ~6n), </a:t>
            </a:r>
            <a:r>
              <a:rPr lang="ru-RU" sz="2000" b="1" smtClean="0"/>
              <a:t>ppmw</a:t>
            </a:r>
            <a:endParaRPr lang="en-GB" sz="2000" b="1" smtClean="0"/>
          </a:p>
        </p:txBody>
      </p:sp>
      <p:graphicFrame>
        <p:nvGraphicFramePr>
          <p:cNvPr id="36933" name="Group 69"/>
          <p:cNvGraphicFramePr>
            <a:graphicFrameLocks noGrp="1"/>
          </p:cNvGraphicFramePr>
          <p:nvPr/>
        </p:nvGraphicFramePr>
        <p:xfrm>
          <a:off x="468313" y="1700213"/>
          <a:ext cx="8496300" cy="4432300"/>
        </p:xfrm>
        <a:graphic>
          <a:graphicData uri="http://schemas.openxmlformats.org/drawingml/2006/table">
            <a:tbl>
              <a:tblPr/>
              <a:tblGrid>
                <a:gridCol w="917575"/>
                <a:gridCol w="2825750"/>
                <a:gridCol w="2520950"/>
                <a:gridCol w="2232025"/>
              </a:tblGrid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Нерафинированный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Рафинированный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Мультикремний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Fe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300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100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charset="-52"/>
                        </a:rPr>
                        <a:t>0.5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Al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350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charset="-52"/>
                        </a:rPr>
                        <a:t>0.1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Ca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460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charset="-52"/>
                        </a:rPr>
                        <a:t>0.7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Ti 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20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10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charset="-52"/>
                        </a:rPr>
                        <a:t>0.01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V 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10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10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charset="-52"/>
                        </a:rPr>
                        <a:t>0.01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Zr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10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10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charset="-52"/>
                        </a:rPr>
                        <a:t>0.02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Ni 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10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10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charset="-52"/>
                        </a:rPr>
                        <a:t>0.1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Mn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10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charset="-52"/>
                        </a:rPr>
                        <a:t>0.01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B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0.3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charset="-52"/>
                        </a:rPr>
                        <a:t>0.3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P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10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0.3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charset="-52"/>
                        </a:rPr>
                        <a:t>0.1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78" name="Text Box 71"/>
          <p:cNvSpPr txBox="1">
            <a:spLocks noChangeArrowheads="1"/>
          </p:cNvSpPr>
          <p:nvPr/>
        </p:nvSpPr>
        <p:spPr bwMode="auto">
          <a:xfrm>
            <a:off x="4211638" y="6165850"/>
            <a:ext cx="252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HP-1</a:t>
            </a:r>
            <a:endParaRPr lang="ru-RU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3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Карбо-термическое восстановление кремния</a:t>
            </a:r>
          </a:p>
        </p:txBody>
      </p:sp>
      <p:pic>
        <p:nvPicPr>
          <p:cNvPr id="39939" name="Рисунок 1" descr="E:\SEA\фотографии установки\DSC03076.JPG"/>
          <p:cNvPicPr>
            <a:picLocks noChangeArrowheads="1"/>
          </p:cNvPicPr>
          <p:nvPr/>
        </p:nvPicPr>
        <p:blipFill>
          <a:blip r:embed="rId2" cstate="print"/>
          <a:srcRect l="-8521" r="-8777"/>
          <a:stretch>
            <a:fillRect/>
          </a:stretch>
        </p:blipFill>
        <p:spPr bwMode="auto">
          <a:xfrm>
            <a:off x="5867400" y="3500438"/>
            <a:ext cx="32766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6084888" y="1196975"/>
            <a:ext cx="2501900" cy="384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altLang="ko-KR" sz="1600" b="1">
                <a:latin typeface="Times New Roman" pitchFamily="18" charset="0"/>
                <a:ea typeface="Batang" pitchFamily="18" charset="-127"/>
              </a:rPr>
              <a:t>Electro-arc furnace</a:t>
            </a:r>
            <a:endParaRPr lang="ru-RU" sz="1600" b="1"/>
          </a:p>
        </p:txBody>
      </p: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684213" y="1196975"/>
            <a:ext cx="489585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/>
              <a:t>Создана лабораторная электродуговая установка постоянного тока мощностью 100 КВт. Установка может работать при напряжении 65-70 В и токе 1500А. Графитовый тигель составляет в длину 400мм и диаметром 200мм, диаметр электрода 75мм. Тигель является вторым электродом. Выливка кремния производится через верхний желоб.</a:t>
            </a:r>
          </a:p>
        </p:txBody>
      </p:sp>
      <p:pic>
        <p:nvPicPr>
          <p:cNvPr id="39942" name="Picture 166" descr="DSC030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1557338"/>
            <a:ext cx="2808287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4292600"/>
            <a:ext cx="2374900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172"/>
          <p:cNvSpPr txBox="1">
            <a:spLocks noChangeArrowheads="1"/>
          </p:cNvSpPr>
          <p:nvPr/>
        </p:nvSpPr>
        <p:spPr bwMode="auto">
          <a:xfrm>
            <a:off x="649435" y="3763881"/>
            <a:ext cx="266382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0000"/>
                </a:solidFill>
              </a:rPr>
              <a:t>В качестве восстановителя может быть использован гранулированный углерод-углеродистый восстановитель, разработанный ИППУ СО РАН.</a:t>
            </a:r>
            <a:r>
              <a:rPr lang="en-US" b="1" dirty="0"/>
              <a:t>  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3" descr="E:\SEA\Новая папка (3)\IMG_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4581525"/>
            <a:ext cx="2160588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1341438"/>
            <a:ext cx="223043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557338"/>
            <a:ext cx="201612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10"/>
          <p:cNvSpPr txBox="1">
            <a:spLocks noChangeArrowheads="1"/>
          </p:cNvSpPr>
          <p:nvPr/>
        </p:nvSpPr>
        <p:spPr bwMode="auto">
          <a:xfrm>
            <a:off x="5148263" y="2852738"/>
            <a:ext cx="338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Гранулированный восстановитель</a:t>
            </a:r>
          </a:p>
        </p:txBody>
      </p:sp>
      <p:sp>
        <p:nvSpPr>
          <p:cNvPr id="40966" name="Text Box 11"/>
          <p:cNvSpPr txBox="1">
            <a:spLocks noChangeArrowheads="1"/>
          </p:cNvSpPr>
          <p:nvPr/>
        </p:nvSpPr>
        <p:spPr bwMode="auto">
          <a:xfrm>
            <a:off x="684213" y="3141663"/>
            <a:ext cx="3527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Высокочистая кварцевая крупка</a:t>
            </a:r>
          </a:p>
        </p:txBody>
      </p:sp>
      <p:pic>
        <p:nvPicPr>
          <p:cNvPr id="40967" name="Рисунок 2" descr="E:\SEA\Новая папка (3)\IMG_1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213100"/>
            <a:ext cx="2160588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Rectangle 14"/>
          <p:cNvSpPr>
            <a:spLocks noChangeArrowheads="1"/>
          </p:cNvSpPr>
          <p:nvPr/>
        </p:nvSpPr>
        <p:spPr bwMode="auto">
          <a:xfrm>
            <a:off x="6047581" y="6197353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Брикет</a:t>
            </a:r>
          </a:p>
        </p:txBody>
      </p:sp>
      <p:sp>
        <p:nvSpPr>
          <p:cNvPr id="40969" name="Text Box 15"/>
          <p:cNvSpPr txBox="1">
            <a:spLocks noChangeArrowheads="1"/>
          </p:cNvSpPr>
          <p:nvPr/>
        </p:nvSpPr>
        <p:spPr bwMode="auto">
          <a:xfrm>
            <a:off x="755650" y="3789363"/>
            <a:ext cx="4249738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Для карботермического восстановления кремния нами разработан способ изготовления брикета на основе обогащенной кварцевой крупки и гранулированного углерод-углеродистого восстановителя</a:t>
            </a:r>
            <a:r>
              <a:rPr lang="en-US" b="1"/>
              <a:t>. </a:t>
            </a:r>
            <a:r>
              <a:rPr lang="ru-RU" b="1"/>
              <a:t>В качестве связующего используется гель кремниевой кислоты.</a:t>
            </a:r>
          </a:p>
        </p:txBody>
      </p:sp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395288" y="476250"/>
            <a:ext cx="8893175" cy="9413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r>
              <a:rPr lang="ru-RU" sz="3000" b="1">
                <a:effectLst>
                  <a:outerShdw blurRad="38100" dist="38100" dir="2700000" algn="tl">
                    <a:srgbClr val="FFFFFF"/>
                  </a:outerShdw>
                </a:effectLst>
              </a:rPr>
              <a:t>Карбо-термическое восстановление кремния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700" b="1" dirty="0" smtClean="0">
                <a:solidFill>
                  <a:srgbClr val="000099"/>
                </a:solidFill>
                <a:latin typeface="Times New Roman" pitchFamily="18" charset="0"/>
                <a:sym typeface="Gill Sans"/>
              </a:rPr>
              <a:t>Отдел твердотельных материалов</a:t>
            </a:r>
            <a:endParaRPr lang="ru-RU" sz="2700" b="1" dirty="0">
              <a:solidFill>
                <a:srgbClr val="000099"/>
              </a:solidFill>
              <a:latin typeface="Times New Roman" pitchFamily="18" charset="0"/>
              <a:sym typeface="Gill Sans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66941" y="1772816"/>
            <a:ext cx="12619479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ChangeArrowheads="1"/>
          </p:cNvSpPr>
          <p:nvPr/>
        </p:nvSpPr>
        <p:spPr bwMode="auto">
          <a:xfrm>
            <a:off x="914400" y="533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defRPr/>
            </a:pPr>
            <a:endParaRPr lang="ru-RU" sz="24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476250"/>
            <a:ext cx="8532812" cy="9413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3000" b="1" smtClean="0">
                <a:solidFill>
                  <a:schemeClr val="tx1"/>
                </a:solidFill>
                <a:effectLst/>
              </a:rPr>
              <a:t>Технология получения</a:t>
            </a:r>
            <a:r>
              <a:rPr lang="en-GB" sz="3000" b="1" smtClean="0">
                <a:solidFill>
                  <a:schemeClr val="tx1"/>
                </a:solidFill>
                <a:effectLst/>
              </a:rPr>
              <a:t> SoG</a:t>
            </a:r>
            <a:r>
              <a:rPr lang="ru-RU" sz="3000" b="1" smtClean="0">
                <a:solidFill>
                  <a:schemeClr val="tx1"/>
                </a:solidFill>
                <a:effectLst/>
              </a:rPr>
              <a:t> мультикремния</a:t>
            </a:r>
          </a:p>
        </p:txBody>
      </p:sp>
      <p:sp>
        <p:nvSpPr>
          <p:cNvPr id="313348" name="Text Box 4"/>
          <p:cNvSpPr txBox="1">
            <a:spLocks noChangeArrowheads="1"/>
          </p:cNvSpPr>
          <p:nvPr/>
        </p:nvSpPr>
        <p:spPr bwMode="auto">
          <a:xfrm>
            <a:off x="755650" y="1052513"/>
            <a:ext cx="792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 примесей в исходных материалах</a:t>
            </a: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, ppmw.</a:t>
            </a:r>
          </a:p>
        </p:txBody>
      </p:sp>
      <p:graphicFrame>
        <p:nvGraphicFramePr>
          <p:cNvPr id="106793" name="Group 297"/>
          <p:cNvGraphicFramePr>
            <a:graphicFrameLocks noGrp="1"/>
          </p:cNvGraphicFramePr>
          <p:nvPr/>
        </p:nvGraphicFramePr>
        <p:xfrm>
          <a:off x="827088" y="1628775"/>
          <a:ext cx="7999412" cy="4248151"/>
        </p:xfrm>
        <a:graphic>
          <a:graphicData uri="http://schemas.openxmlformats.org/drawingml/2006/table">
            <a:tbl>
              <a:tblPr/>
              <a:tblGrid>
                <a:gridCol w="576262"/>
                <a:gridCol w="1624013"/>
                <a:gridCol w="3309937"/>
                <a:gridCol w="2489200"/>
              </a:tblGrid>
              <a:tr h="968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Кварцевая крупка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Гранулированный восстановитель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Электрод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PMingLiU" pitchFamily="18" charset="-120"/>
                        </a:rPr>
                        <a:t>Fe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PMingLiU" pitchFamily="18" charset="-120"/>
                        </a:rPr>
                        <a:t>Al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4,5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PMingLiU" pitchFamily="18" charset="-120"/>
                        </a:rPr>
                        <a:t>Ca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PMingLiU" pitchFamily="18" charset="-120"/>
                        </a:rPr>
                        <a:t>P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PMingLiU" pitchFamily="18" charset="-120"/>
                        </a:rPr>
                        <a:t>B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PMingLiU" pitchFamily="18" charset="-120"/>
                        </a:rPr>
                        <a:t>Ti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PMingLiU" pitchFamily="18" charset="-120"/>
                        </a:rPr>
                        <a:t>Ni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PMingLiU" pitchFamily="18" charset="-120"/>
                        </a:rPr>
                        <a:t>Cr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4"/>
          <p:cNvSpPr>
            <a:spLocks noGrp="1" noChangeArrowheads="1"/>
          </p:cNvSpPr>
          <p:nvPr>
            <p:ph type="title" idx="4294967295"/>
          </p:nvPr>
        </p:nvSpPr>
        <p:spPr>
          <a:xfrm>
            <a:off x="475652" y="331788"/>
            <a:ext cx="8675687" cy="936625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3000" b="1" dirty="0" smtClean="0">
                <a:solidFill>
                  <a:schemeClr val="tx1"/>
                </a:solidFill>
                <a:effectLst/>
              </a:rPr>
              <a:t>Технология получения</a:t>
            </a:r>
            <a:r>
              <a:rPr lang="en-GB" sz="30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GB" sz="3000" b="1" dirty="0" err="1" smtClean="0">
                <a:solidFill>
                  <a:schemeClr val="tx1"/>
                </a:solidFill>
                <a:effectLst/>
              </a:rPr>
              <a:t>SoG</a:t>
            </a:r>
            <a:r>
              <a:rPr lang="ru-RU" sz="30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  <a:effectLst/>
              </a:rPr>
              <a:t>мультикремния</a:t>
            </a:r>
            <a:endParaRPr lang="ru-RU" sz="3000" b="1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315437" name="Text Box 45"/>
          <p:cNvSpPr txBox="1">
            <a:spLocks noChangeArrowheads="1"/>
          </p:cNvSpPr>
          <p:nvPr/>
        </p:nvSpPr>
        <p:spPr bwMode="auto">
          <a:xfrm>
            <a:off x="716906" y="908720"/>
            <a:ext cx="8208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ru-RU" altLang="ko-KR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ko-K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Ожидаемое содержание примесей в кремнии (</a:t>
            </a:r>
            <a:r>
              <a:rPr lang="ru-RU" altLang="ko-K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Si</a:t>
            </a:r>
            <a:r>
              <a:rPr lang="ru-RU" altLang="ko-K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~7n), </a:t>
            </a:r>
            <a:r>
              <a:rPr lang="en-US" b="1" dirty="0" err="1" smtClean="0"/>
              <a:t>ppmw</a:t>
            </a:r>
            <a:r>
              <a:rPr lang="ru-RU" altLang="ko-KR" sz="2000" dirty="0" smtClean="0"/>
              <a:t> </a:t>
            </a:r>
            <a:endParaRPr lang="en-GB" sz="2000" dirty="0" smtClean="0"/>
          </a:p>
        </p:txBody>
      </p:sp>
      <p:graphicFrame>
        <p:nvGraphicFramePr>
          <p:cNvPr id="108854" name="Group 3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156364"/>
              </p:ext>
            </p:extLst>
          </p:nvPr>
        </p:nvGraphicFramePr>
        <p:xfrm>
          <a:off x="558800" y="1351699"/>
          <a:ext cx="8459787" cy="4870661"/>
        </p:xfrm>
        <a:graphic>
          <a:graphicData uri="http://schemas.openxmlformats.org/drawingml/2006/table">
            <a:tbl>
              <a:tblPr/>
              <a:tblGrid>
                <a:gridCol w="615950"/>
                <a:gridCol w="2479675"/>
                <a:gridCol w="2736850"/>
                <a:gridCol w="2627312"/>
              </a:tblGrid>
              <a:tr h="11885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Нерафинированный кремний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Рафинированный кремний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Мультикремний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5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Fe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17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0,05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Al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0,02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Ca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0.1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0,03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Ti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0,001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Ni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0,02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Cr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0,06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0.3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0.1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0,1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0,07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064" name="Text Box 311"/>
          <p:cNvSpPr txBox="1">
            <a:spLocks noChangeArrowheads="1"/>
          </p:cNvSpPr>
          <p:nvPr/>
        </p:nvSpPr>
        <p:spPr bwMode="auto">
          <a:xfrm>
            <a:off x="3678105" y="6166427"/>
            <a:ext cx="273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HP-2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0" y="551656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>
              <a:latin typeface="Times New Roman" pitchFamily="18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566102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>
              <a:latin typeface="Times New Roman" pitchFamily="18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0" y="5683250"/>
            <a:ext cx="882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>
              <a:latin typeface="Times New Roman" pitchFamily="18" charset="0"/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250825" y="6165850"/>
            <a:ext cx="8497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>
              <a:latin typeface="Tahoma" pitchFamily="34" charset="0"/>
            </a:endParaRPr>
          </a:p>
        </p:txBody>
      </p:sp>
      <p:pic>
        <p:nvPicPr>
          <p:cNvPr id="44038" name="Рисунок 2" descr="C:\foto\Установки\2009_11_24\IMG_1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3644900"/>
            <a:ext cx="2124075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Рисунок 2" descr="\\JUMBO\Silicon\Описание экспериментов\2-я плавка\IMG_0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644900"/>
            <a:ext cx="2708275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Рисунок 1" descr="C:\foto\Установки\2009_11_24\IMG_1557-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557338"/>
            <a:ext cx="2366962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Рисунок 6" descr="C:\foto\Установки\Печь 2009_06_23\IMG_94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628775"/>
            <a:ext cx="3008312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Рисунок 1" descr="C:\foto\Установки\2009_11_25\IMG_15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1628775"/>
            <a:ext cx="24003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5959475" y="2630488"/>
            <a:ext cx="184150" cy="1476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1200">
                <a:latin typeface="Times New Roman" pitchFamily="18" charset="0"/>
                <a:ea typeface="Batang" pitchFamily="18" charset="-127"/>
              </a:rPr>
              <a:t>B</a:t>
            </a:r>
            <a:endParaRPr lang="ru-RU">
              <a:latin typeface="Tahoma" pitchFamily="34" charset="0"/>
            </a:endParaRP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8451850" y="2630488"/>
            <a:ext cx="182563" cy="1476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1200">
                <a:latin typeface="Times New Roman" pitchFamily="18" charset="0"/>
                <a:ea typeface="Batang" pitchFamily="18" charset="-127"/>
              </a:rPr>
              <a:t>C</a:t>
            </a:r>
            <a:endParaRPr lang="ru-RU">
              <a:latin typeface="Tahoma" pitchFamily="34" charset="0"/>
            </a:endParaRP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2828925" y="2630488"/>
            <a:ext cx="182563" cy="1476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1200">
                <a:latin typeface="Times New Roman" pitchFamily="18" charset="0"/>
                <a:ea typeface="Batang" pitchFamily="18" charset="-127"/>
              </a:rPr>
              <a:t>A</a:t>
            </a:r>
            <a:endParaRPr lang="ru-RU">
              <a:latin typeface="Tahoma" pitchFamily="34" charset="0"/>
            </a:endParaRP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3162300" y="5991225"/>
            <a:ext cx="184150" cy="1476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1200">
                <a:latin typeface="Times New Roman" pitchFamily="18" charset="0"/>
                <a:ea typeface="Batang" pitchFamily="18" charset="-127"/>
              </a:rPr>
              <a:t>D</a:t>
            </a:r>
            <a:endParaRPr lang="ru-RU">
              <a:latin typeface="Tahoma" pitchFamily="34" charset="0"/>
            </a:endParaRP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5424488" y="5991225"/>
            <a:ext cx="184150" cy="1476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1200">
                <a:latin typeface="Times New Roman" pitchFamily="18" charset="0"/>
                <a:ea typeface="Batang" pitchFamily="18" charset="-127"/>
              </a:rPr>
              <a:t>E</a:t>
            </a:r>
            <a:endParaRPr lang="ru-RU">
              <a:latin typeface="Tahoma" pitchFamily="34" charset="0"/>
            </a:endParaRPr>
          </a:p>
        </p:txBody>
      </p:sp>
      <p:pic>
        <p:nvPicPr>
          <p:cNvPr id="44048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5963" y="3644900"/>
            <a:ext cx="260508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8172450" y="5949950"/>
            <a:ext cx="184150" cy="1476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1200">
                <a:latin typeface="Times New Roman" pitchFamily="18" charset="0"/>
                <a:ea typeface="Batang" pitchFamily="18" charset="-127"/>
              </a:rPr>
              <a:t>F</a:t>
            </a:r>
            <a:endParaRPr lang="ru-RU">
              <a:latin typeface="Tahoma" pitchFamily="34" charset="0"/>
            </a:endParaRP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395288" y="333375"/>
            <a:ext cx="8748712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/>
              <a:t>Экспериментальные образцы кремния и кварцевой крупки получены на лабораторной пилотной линии ИГХ СО РАН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333375"/>
            <a:ext cx="7942263" cy="576263"/>
          </a:xfrm>
          <a:noFill/>
        </p:spPr>
        <p:txBody>
          <a:bodyPr/>
          <a:lstStyle/>
          <a:p>
            <a:r>
              <a:rPr lang="ru-RU" sz="3600" smtClean="0">
                <a:solidFill>
                  <a:schemeClr val="tx1"/>
                </a:solidFill>
                <a:effectLst/>
              </a:rPr>
              <a:t>Электротермическая печь</a:t>
            </a:r>
          </a:p>
        </p:txBody>
      </p:sp>
      <p:pic>
        <p:nvPicPr>
          <p:cNvPr id="45059" name="Picture 3" descr="DSC030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836613"/>
            <a:ext cx="7561263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70" name="Печь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0"/>
            <a:ext cx="8135938" cy="650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0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0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7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0470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333375"/>
            <a:ext cx="7942263" cy="576263"/>
          </a:xfrm>
        </p:spPr>
        <p:txBody>
          <a:bodyPr/>
          <a:lstStyle/>
          <a:p>
            <a:pPr>
              <a:defRPr/>
            </a:pPr>
            <a:r>
              <a:rPr lang="ru-RU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Высокотемпературная установка</a:t>
            </a:r>
          </a:p>
        </p:txBody>
      </p:sp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468313" y="5516563"/>
            <a:ext cx="84248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000" b="1"/>
              <a:t>Создана высокотемпературная установка с генератором газовой смеси для рафинирования расплава кремния при температурах до 1750 </a:t>
            </a:r>
            <a:r>
              <a:rPr lang="ru-RU" sz="2000" b="1" baseline="30000"/>
              <a:t>О</a:t>
            </a:r>
            <a:r>
              <a:rPr lang="ru-RU" sz="2000" b="1"/>
              <a:t>С.</a:t>
            </a:r>
          </a:p>
        </p:txBody>
      </p:sp>
      <p:pic>
        <p:nvPicPr>
          <p:cNvPr id="47108" name="Picture 1" descr="D:\СК_реализация\Проект Солнечный кремний\Предприятия\00_Кремниевые технологии\База ИГХ\P1173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908050"/>
            <a:ext cx="6192838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ЭВУ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0"/>
            <a:ext cx="7991475" cy="639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1" fill="hold"/>
                                        <p:tgtEl>
                                          <p:spTgt spid="1894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94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94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94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44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4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76250"/>
            <a:ext cx="8675687" cy="6492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b="1" smtClean="0">
                <a:solidFill>
                  <a:schemeClr val="tx1"/>
                </a:solidFill>
                <a:effectLst/>
                <a:latin typeface="Times New Roman" pitchFamily="18" charset="0"/>
              </a:rPr>
              <a:t>Экспериментальные образцы </a:t>
            </a:r>
            <a:r>
              <a:rPr lang="en-GB" sz="2800" b="1" smtClean="0">
                <a:solidFill>
                  <a:schemeClr val="tx1"/>
                </a:solidFill>
                <a:effectLst/>
                <a:latin typeface="Times New Roman" pitchFamily="18" charset="0"/>
              </a:rPr>
              <a:t> SoG</a:t>
            </a:r>
            <a:r>
              <a:rPr lang="ru-RU" sz="2800" b="1" smtClean="0">
                <a:solidFill>
                  <a:schemeClr val="tx1"/>
                </a:solidFill>
                <a:effectLst/>
                <a:latin typeface="Times New Roman" pitchFamily="18" charset="0"/>
              </a:rPr>
              <a:t> мультикремния</a:t>
            </a:r>
          </a:p>
        </p:txBody>
      </p:sp>
      <p:graphicFrame>
        <p:nvGraphicFramePr>
          <p:cNvPr id="112822" name="Group 1206"/>
          <p:cNvGraphicFramePr>
            <a:graphicFrameLocks noGrp="1"/>
          </p:cNvGraphicFramePr>
          <p:nvPr/>
        </p:nvGraphicFramePr>
        <p:xfrm>
          <a:off x="900113" y="4437063"/>
          <a:ext cx="7488237" cy="2103438"/>
        </p:xfrm>
        <a:graphic>
          <a:graphicData uri="http://schemas.openxmlformats.org/drawingml/2006/table">
            <a:tbl>
              <a:tblPr/>
              <a:tblGrid>
                <a:gridCol w="1295400"/>
                <a:gridCol w="720725"/>
                <a:gridCol w="1543050"/>
                <a:gridCol w="800100"/>
                <a:gridCol w="2046287"/>
                <a:gridCol w="1082675"/>
              </a:tblGrid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Образец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p/n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ρ, Ом·см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τ. мкс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μ, см</a:t>
                      </a:r>
                      <a:r>
                        <a:rPr kumimoji="0" 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/(В·с)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n, см</a:t>
                      </a:r>
                      <a:r>
                        <a:rPr kumimoji="0" 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63н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0,22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2,1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175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1,6·10</a:t>
                      </a:r>
                      <a:r>
                        <a:rPr kumimoji="0" 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64н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0,66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254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3,7·10</a:t>
                      </a:r>
                      <a:r>
                        <a:rPr kumimoji="0" 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185" name="Text Box 174"/>
          <p:cNvSpPr txBox="1">
            <a:spLocks noChangeArrowheads="1"/>
          </p:cNvSpPr>
          <p:nvPr/>
        </p:nvSpPr>
        <p:spPr bwMode="auto">
          <a:xfrm>
            <a:off x="827088" y="3860800"/>
            <a:ext cx="7272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Электрофизические характеристики образцов</a:t>
            </a:r>
          </a:p>
        </p:txBody>
      </p:sp>
      <p:graphicFrame>
        <p:nvGraphicFramePr>
          <p:cNvPr id="112819" name="Group 1203"/>
          <p:cNvGraphicFramePr>
            <a:graphicFrameLocks noGrp="1"/>
          </p:cNvGraphicFramePr>
          <p:nvPr/>
        </p:nvGraphicFramePr>
        <p:xfrm>
          <a:off x="827088" y="2205038"/>
          <a:ext cx="7848600" cy="1298710"/>
        </p:xfrm>
        <a:graphic>
          <a:graphicData uri="http://schemas.openxmlformats.org/drawingml/2006/table">
            <a:tbl>
              <a:tblPr/>
              <a:tblGrid>
                <a:gridCol w="1241425"/>
                <a:gridCol w="642937"/>
                <a:gridCol w="525463"/>
                <a:gridCol w="528637"/>
                <a:gridCol w="527050"/>
                <a:gridCol w="757238"/>
                <a:gridCol w="642937"/>
                <a:gridCol w="527050"/>
                <a:gridCol w="642938"/>
                <a:gridCol w="642937"/>
                <a:gridCol w="527050"/>
                <a:gridCol w="642938"/>
              </a:tblGrid>
              <a:tr h="5029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Образец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Fe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Al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Ca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Ti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V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Zr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Ni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Cr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Mn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B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P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0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КРС 63Н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3,1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0,002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0,01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0,07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0,02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0,05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5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КРС 64Н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0,85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0,002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0,01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0,01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0,07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698" marB="4569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3348" name="Text Box 4"/>
          <p:cNvSpPr txBox="1">
            <a:spLocks noChangeArrowheads="1"/>
          </p:cNvSpPr>
          <p:nvPr/>
        </p:nvSpPr>
        <p:spPr bwMode="auto">
          <a:xfrm>
            <a:off x="539750" y="1557338"/>
            <a:ext cx="860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ru-RU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 примесей в экспериментальных образцах мультикремния</a:t>
            </a:r>
            <a:r>
              <a:rPr lang="en-GB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, ppmw.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80B0467-5F68-4994-8D59-7A50B8596133}" type="slidenum">
              <a:rPr lang="ru-RU" sz="120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58</a:t>
            </a:fld>
            <a:endParaRPr lang="ru-RU" sz="1200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70659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536825"/>
            <a:ext cx="1728787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r="4892"/>
          <a:stretch>
            <a:fillRect/>
          </a:stretch>
        </p:blipFill>
        <p:spPr bwMode="auto">
          <a:xfrm>
            <a:off x="2843213" y="1042988"/>
            <a:ext cx="20891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2" descr="D:\СК_реализация\Проект Солнечный кремний\Темы проекта СК\Кремний металлургический\Оборудование\ДПР-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716338"/>
            <a:ext cx="142875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" descr="C:\Users\Romanov\Desktop\GTDSS450logoSL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997200"/>
            <a:ext cx="222726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Rectangle 144"/>
          <p:cNvSpPr>
            <a:spLocks noChangeArrowheads="1"/>
          </p:cNvSpPr>
          <p:nvPr/>
        </p:nvSpPr>
        <p:spPr bwMode="auto">
          <a:xfrm>
            <a:off x="6227763" y="836613"/>
            <a:ext cx="277336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478" tIns="41738" rIns="83478" bIns="41738"/>
          <a:lstStyle/>
          <a:p>
            <a:pPr algn="r" defTabSz="1001713">
              <a:lnSpc>
                <a:spcPts val="1300"/>
              </a:lnSpc>
              <a:spcAft>
                <a:spcPts val="600"/>
              </a:spcAft>
            </a:pPr>
            <a:r>
              <a:rPr lang="en-US" sz="2400" b="1">
                <a:solidFill>
                  <a:srgbClr val="376092"/>
                </a:solidFill>
                <a:latin typeface="Arial Black" pitchFamily="34" charset="0"/>
                <a:cs typeface="Arial" pitchFamily="34" charset="0"/>
              </a:rPr>
              <a:t>Pilot line</a:t>
            </a:r>
          </a:p>
        </p:txBody>
      </p:sp>
      <p:sp>
        <p:nvSpPr>
          <p:cNvPr id="70664" name="Rectangle 109"/>
          <p:cNvSpPr>
            <a:spLocks noChangeArrowheads="1"/>
          </p:cNvSpPr>
          <p:nvPr/>
        </p:nvSpPr>
        <p:spPr bwMode="auto">
          <a:xfrm>
            <a:off x="1042988" y="3933825"/>
            <a:ext cx="14287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5" rIns="91408" bIns="45705" anchor="ctr"/>
          <a:lstStyle/>
          <a:p>
            <a:r>
              <a:rPr lang="en-US" b="1">
                <a:solidFill>
                  <a:schemeClr val="accent2"/>
                </a:solidFill>
              </a:rPr>
              <a:t>High-purity quartz grit</a:t>
            </a:r>
          </a:p>
          <a:p>
            <a:r>
              <a:rPr lang="en-US" b="1">
                <a:solidFill>
                  <a:schemeClr val="accent2"/>
                </a:solidFill>
              </a:rPr>
              <a:t>400 Mt</a:t>
            </a:r>
            <a:endParaRPr lang="ru-RU" b="1">
              <a:solidFill>
                <a:schemeClr val="accent2"/>
              </a:solidFill>
            </a:endParaRPr>
          </a:p>
        </p:txBody>
      </p:sp>
      <p:sp>
        <p:nvSpPr>
          <p:cNvPr id="70665" name="Rectangle 109"/>
          <p:cNvSpPr>
            <a:spLocks noChangeArrowheads="1"/>
          </p:cNvSpPr>
          <p:nvPr/>
        </p:nvSpPr>
        <p:spPr bwMode="auto">
          <a:xfrm>
            <a:off x="2916238" y="2492375"/>
            <a:ext cx="20161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5" rIns="91408" bIns="45705" anchor="ctr"/>
          <a:lstStyle/>
          <a:p>
            <a:pPr>
              <a:lnSpc>
                <a:spcPts val="1800"/>
              </a:lnSpc>
            </a:pPr>
            <a:r>
              <a:rPr lang="en-US" b="1">
                <a:solidFill>
                  <a:schemeClr val="accent2"/>
                </a:solidFill>
              </a:rPr>
              <a:t>Quartz crucibles </a:t>
            </a:r>
            <a:r>
              <a:rPr lang="en-US" b="1">
                <a:solidFill>
                  <a:schemeClr val="accent2"/>
                </a:solidFill>
                <a:cs typeface="Arial" pitchFamily="34" charset="0"/>
              </a:rPr>
              <a:t>8 000</a:t>
            </a:r>
            <a:r>
              <a:rPr lang="ru-RU" sz="120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b="1">
                <a:solidFill>
                  <a:schemeClr val="accent2"/>
                </a:solidFill>
              </a:rPr>
              <a:t>per years</a:t>
            </a:r>
            <a:endParaRPr lang="ru-RU" b="1">
              <a:solidFill>
                <a:schemeClr val="accent2"/>
              </a:solidFill>
            </a:endParaRPr>
          </a:p>
        </p:txBody>
      </p:sp>
      <p:sp>
        <p:nvSpPr>
          <p:cNvPr id="70666" name="Rectangle 109"/>
          <p:cNvSpPr>
            <a:spLocks noChangeArrowheads="1"/>
          </p:cNvSpPr>
          <p:nvPr/>
        </p:nvSpPr>
        <p:spPr bwMode="auto">
          <a:xfrm>
            <a:off x="2916238" y="5949950"/>
            <a:ext cx="25923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5" rIns="91408" bIns="45705" anchor="ctr"/>
          <a:lstStyle/>
          <a:p>
            <a:r>
              <a:rPr lang="en-US" b="1">
                <a:solidFill>
                  <a:srgbClr val="002060"/>
                </a:solidFill>
              </a:rPr>
              <a:t>UMG silicon</a:t>
            </a:r>
          </a:p>
          <a:p>
            <a:r>
              <a:rPr lang="en-US" b="1">
                <a:solidFill>
                  <a:srgbClr val="002060"/>
                </a:solidFill>
              </a:rPr>
              <a:t>500 Mt</a:t>
            </a:r>
            <a:endParaRPr lang="ru-RU" b="1">
              <a:solidFill>
                <a:schemeClr val="tx2"/>
              </a:solidFill>
            </a:endParaRPr>
          </a:p>
          <a:p>
            <a:pPr>
              <a:lnSpc>
                <a:spcPts val="1400"/>
              </a:lnSpc>
            </a:pPr>
            <a:endParaRPr lang="ru-RU" sz="120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70667" name="Rectangle 109"/>
          <p:cNvSpPr>
            <a:spLocks noChangeArrowheads="1"/>
          </p:cNvSpPr>
          <p:nvPr/>
        </p:nvSpPr>
        <p:spPr bwMode="auto">
          <a:xfrm>
            <a:off x="5508625" y="4292600"/>
            <a:ext cx="29527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5" rIns="91408" bIns="45705" anchor="ctr"/>
          <a:lstStyle/>
          <a:p>
            <a:pPr>
              <a:lnSpc>
                <a:spcPts val="1800"/>
              </a:lnSpc>
            </a:pPr>
            <a:r>
              <a:rPr lang="en-US" b="1">
                <a:solidFill>
                  <a:schemeClr val="accent2"/>
                </a:solidFill>
              </a:rPr>
              <a:t>Multicrystaline Silicon 400 Mt</a:t>
            </a:r>
            <a:endParaRPr lang="ru-RU" b="1">
              <a:solidFill>
                <a:schemeClr val="accent2"/>
              </a:solidFill>
            </a:endParaRPr>
          </a:p>
        </p:txBody>
      </p:sp>
      <p:pic>
        <p:nvPicPr>
          <p:cNvPr id="70668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084763"/>
            <a:ext cx="23336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4" t="56816" b="33218"/>
          <a:stretch>
            <a:fillRect/>
          </a:stretch>
        </p:blipFill>
        <p:spPr bwMode="auto">
          <a:xfrm>
            <a:off x="5651500" y="1916113"/>
            <a:ext cx="147955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0" name="TextBox 22"/>
          <p:cNvSpPr txBox="1">
            <a:spLocks noChangeArrowheads="1"/>
          </p:cNvSpPr>
          <p:nvPr/>
        </p:nvSpPr>
        <p:spPr bwMode="auto">
          <a:xfrm>
            <a:off x="357188" y="214313"/>
            <a:ext cx="8429625" cy="519112"/>
          </a:xfrm>
          <a:prstGeom prst="rect">
            <a:avLst/>
          </a:prstGeom>
          <a:blipFill dpi="0" rotWithShape="1">
            <a:blip r:embed="rId9">
              <a:alphaModFix amt="37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sz="2800" b="1">
                <a:solidFill>
                  <a:srgbClr val="376092"/>
                </a:solidFill>
              </a:rPr>
              <a:t>Products</a:t>
            </a:r>
            <a:endParaRPr lang="ru-RU" sz="2800" b="1">
              <a:solidFill>
                <a:srgbClr val="376092"/>
              </a:solidFill>
            </a:endParaRPr>
          </a:p>
        </p:txBody>
      </p:sp>
      <p:sp>
        <p:nvSpPr>
          <p:cNvPr id="70671" name="AutoShape 5"/>
          <p:cNvSpPr>
            <a:spLocks noChangeArrowheads="1"/>
          </p:cNvSpPr>
          <p:nvPr/>
        </p:nvSpPr>
        <p:spPr bwMode="auto">
          <a:xfrm rot="-1435915">
            <a:off x="2268538" y="2060575"/>
            <a:ext cx="338137" cy="180975"/>
          </a:xfrm>
          <a:prstGeom prst="rightArrow">
            <a:avLst>
              <a:gd name="adj1" fmla="val 50000"/>
              <a:gd name="adj2" fmla="val 76692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endParaRPr lang="ru-RU">
              <a:cs typeface="Arial" pitchFamily="34" charset="0"/>
            </a:endParaRPr>
          </a:p>
        </p:txBody>
      </p:sp>
      <p:sp>
        <p:nvSpPr>
          <p:cNvPr id="70672" name="AutoShape 5"/>
          <p:cNvSpPr>
            <a:spLocks noChangeArrowheads="1"/>
          </p:cNvSpPr>
          <p:nvPr/>
        </p:nvSpPr>
        <p:spPr bwMode="auto">
          <a:xfrm rot="2007465">
            <a:off x="5308600" y="3078163"/>
            <a:ext cx="338138" cy="180975"/>
          </a:xfrm>
          <a:prstGeom prst="rightArrow">
            <a:avLst>
              <a:gd name="adj1" fmla="val 50000"/>
              <a:gd name="adj2" fmla="val 76692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endParaRPr lang="ru-RU">
              <a:cs typeface="Arial" pitchFamily="34" charset="0"/>
            </a:endParaRPr>
          </a:p>
        </p:txBody>
      </p:sp>
      <p:sp>
        <p:nvSpPr>
          <p:cNvPr id="70673" name="AutoShape 5"/>
          <p:cNvSpPr>
            <a:spLocks noChangeArrowheads="1"/>
          </p:cNvSpPr>
          <p:nvPr/>
        </p:nvSpPr>
        <p:spPr bwMode="auto">
          <a:xfrm rot="-1545814">
            <a:off x="5380038" y="4708525"/>
            <a:ext cx="338137" cy="180975"/>
          </a:xfrm>
          <a:prstGeom prst="rightArrow">
            <a:avLst>
              <a:gd name="adj1" fmla="val 50000"/>
              <a:gd name="adj2" fmla="val 76692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endParaRPr lang="ru-RU">
              <a:cs typeface="Arial" pitchFamily="34" charset="0"/>
            </a:endParaRPr>
          </a:p>
        </p:txBody>
      </p:sp>
      <p:pic>
        <p:nvPicPr>
          <p:cNvPr id="70674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052513"/>
            <a:ext cx="11207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5" name="Rectangle 109"/>
          <p:cNvSpPr>
            <a:spLocks noChangeArrowheads="1"/>
          </p:cNvSpPr>
          <p:nvPr/>
        </p:nvSpPr>
        <p:spPr bwMode="auto">
          <a:xfrm>
            <a:off x="7596188" y="2708275"/>
            <a:ext cx="12858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5" rIns="91408" bIns="45705" anchor="ctr"/>
          <a:lstStyle/>
          <a:p>
            <a:r>
              <a:rPr lang="en-US" sz="1600" b="1">
                <a:solidFill>
                  <a:schemeClr val="accent2"/>
                </a:solidFill>
                <a:cs typeface="Arial" pitchFamily="34" charset="0"/>
              </a:rPr>
              <a:t>Wafers</a:t>
            </a:r>
          </a:p>
          <a:p>
            <a:r>
              <a:rPr lang="en-US" sz="1600" b="1">
                <a:solidFill>
                  <a:schemeClr val="accent2"/>
                </a:solidFill>
                <a:cs typeface="Arial" pitchFamily="34" charset="0"/>
              </a:rPr>
              <a:t>5 790 000</a:t>
            </a:r>
          </a:p>
          <a:p>
            <a:endParaRPr lang="ru-RU" sz="1600" b="1">
              <a:solidFill>
                <a:schemeClr val="accent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2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83" name="Group 35"/>
          <p:cNvGraphicFramePr>
            <a:graphicFrameLocks noGrp="1"/>
          </p:cNvGraphicFramePr>
          <p:nvPr>
            <p:ph idx="1"/>
          </p:nvPr>
        </p:nvGraphicFramePr>
        <p:xfrm>
          <a:off x="755650" y="1700213"/>
          <a:ext cx="8388350" cy="4460879"/>
        </p:xfrm>
        <a:graphic>
          <a:graphicData uri="http://schemas.openxmlformats.org/drawingml/2006/table">
            <a:tbl>
              <a:tblPr/>
              <a:tblGrid>
                <a:gridCol w="4176713"/>
                <a:gridCol w="1944687"/>
                <a:gridCol w="2266950"/>
              </a:tblGrid>
              <a:tr h="155446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Gulim" pitchFamily="34" charset="-127"/>
                        </a:rPr>
                        <a:t>Work to be done</a:t>
                      </a:r>
                      <a:r>
                        <a:rPr kumimoji="0" lang="ru-RU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Duration of works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Days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Expenditures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Thousand r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ubles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44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Preparation of pilot project</a:t>
                      </a: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122</a:t>
                      </a: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2 400</a:t>
                      </a: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91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Experimental &amp; Industrial Production (EIP)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Quartz concentrates</a:t>
                      </a: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254</a:t>
                      </a: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135 220</a:t>
                      </a: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2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EIP Quartz crucibles</a:t>
                      </a: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342</a:t>
                      </a: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131 500</a:t>
                      </a: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2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EIP Multi-silicon</a:t>
                      </a: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</a:t>
                      </a: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375 700</a:t>
                      </a: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708" name="Rectangle 144"/>
          <p:cNvSpPr>
            <a:spLocks noChangeArrowheads="1"/>
          </p:cNvSpPr>
          <p:nvPr/>
        </p:nvSpPr>
        <p:spPr bwMode="auto">
          <a:xfrm>
            <a:off x="1403350" y="620713"/>
            <a:ext cx="27733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478" tIns="41738" rIns="83478" bIns="41738"/>
          <a:lstStyle/>
          <a:p>
            <a:pPr algn="r" defTabSz="1001713">
              <a:lnSpc>
                <a:spcPts val="1300"/>
              </a:lnSpc>
              <a:spcAft>
                <a:spcPts val="600"/>
              </a:spcAft>
            </a:pPr>
            <a:endParaRPr lang="en-US" sz="2400" b="1">
              <a:solidFill>
                <a:srgbClr val="376092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1709" name="Text Box 31"/>
          <p:cNvSpPr txBox="1">
            <a:spLocks noChangeArrowheads="1"/>
          </p:cNvSpPr>
          <p:nvPr/>
        </p:nvSpPr>
        <p:spPr bwMode="auto">
          <a:xfrm>
            <a:off x="971550" y="765175"/>
            <a:ext cx="3816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/>
              <a:t>Pilot line</a:t>
            </a:r>
            <a:endParaRPr lang="ru-RU" sz="3200" b="1"/>
          </a:p>
        </p:txBody>
      </p:sp>
    </p:spTree>
    <p:extLst>
      <p:ext uri="{BB962C8B-B14F-4D97-AF65-F5344CB8AC3E}">
        <p14:creationId xmlns:p14="http://schemas.microsoft.com/office/powerpoint/2010/main" val="171861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700" b="1" dirty="0" smtClean="0">
                <a:solidFill>
                  <a:srgbClr val="000099"/>
                </a:solidFill>
                <a:latin typeface="Times New Roman" pitchFamily="18" charset="0"/>
                <a:sym typeface="Gill Sans"/>
              </a:rPr>
              <a:t>Отдел твердотельных материалов</a:t>
            </a:r>
            <a:endParaRPr lang="ru-RU" sz="2700" b="1" dirty="0">
              <a:solidFill>
                <a:srgbClr val="000099"/>
              </a:solidFill>
              <a:latin typeface="Times New Roman" pitchFamily="18" charset="0"/>
              <a:sym typeface="Gill Sans"/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4498" y="1196752"/>
            <a:ext cx="7278476" cy="460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Изображение 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8964613" cy="600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0" y="3213100"/>
            <a:ext cx="90011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7200">
                <a:solidFill>
                  <a:schemeClr val="bg1"/>
                </a:solidFill>
                <a:latin typeface="Monotype Corsiva" pitchFamily="66" charset="0"/>
              </a:rPr>
              <a:t>Спасибо за внимание</a:t>
            </a:r>
            <a:r>
              <a:rPr lang="en-GB" sz="7200">
                <a:solidFill>
                  <a:schemeClr val="bg1"/>
                </a:solidFill>
                <a:latin typeface="Monotype Corsiva" pitchFamily="66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700" b="1" dirty="0" smtClean="0">
                <a:solidFill>
                  <a:srgbClr val="000099"/>
                </a:solidFill>
                <a:latin typeface="Times New Roman" pitchFamily="18" charset="0"/>
                <a:sym typeface="Gill Sans"/>
              </a:rPr>
              <a:t>Отдел твердотельных материалов</a:t>
            </a:r>
            <a:endParaRPr lang="ru-RU" sz="2700" b="1" dirty="0">
              <a:solidFill>
                <a:srgbClr val="000099"/>
              </a:solidFill>
              <a:latin typeface="Times New Roman" pitchFamily="18" charset="0"/>
              <a:sym typeface="Gill Sans"/>
            </a:endParaRPr>
          </a:p>
        </p:txBody>
      </p:sp>
      <p:pic>
        <p:nvPicPr>
          <p:cNvPr id="88066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64704"/>
            <a:ext cx="7272808" cy="550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700" b="1" dirty="0" smtClean="0">
                <a:solidFill>
                  <a:srgbClr val="000099"/>
                </a:solidFill>
                <a:latin typeface="Times New Roman" pitchFamily="18" charset="0"/>
                <a:sym typeface="Gill Sans"/>
              </a:rPr>
              <a:t>Отдел твердотельных материалов</a:t>
            </a:r>
            <a:endParaRPr lang="ru-RU" sz="2700" b="1" dirty="0">
              <a:solidFill>
                <a:srgbClr val="000099"/>
              </a:solidFill>
              <a:latin typeface="Times New Roman" pitchFamily="18" charset="0"/>
              <a:sym typeface="Gill Sans"/>
            </a:endParaRPr>
          </a:p>
        </p:txBody>
      </p:sp>
      <p:sp>
        <p:nvSpPr>
          <p:cNvPr id="890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89089" name="Group 1"/>
          <p:cNvGrpSpPr>
            <a:grpSpLocks/>
          </p:cNvGrpSpPr>
          <p:nvPr/>
        </p:nvGrpSpPr>
        <p:grpSpPr bwMode="auto">
          <a:xfrm>
            <a:off x="539552" y="1412776"/>
            <a:ext cx="8424936" cy="4968552"/>
            <a:chOff x="1512" y="11463"/>
            <a:chExt cx="8863" cy="3958"/>
          </a:xfrm>
        </p:grpSpPr>
        <p:grpSp>
          <p:nvGrpSpPr>
            <p:cNvPr id="89094" name="Group 6"/>
            <p:cNvGrpSpPr>
              <a:grpSpLocks/>
            </p:cNvGrpSpPr>
            <p:nvPr/>
          </p:nvGrpSpPr>
          <p:grpSpPr bwMode="auto">
            <a:xfrm>
              <a:off x="1518" y="11463"/>
              <a:ext cx="8857" cy="3451"/>
              <a:chOff x="0" y="0"/>
              <a:chExt cx="5556" cy="1873"/>
            </a:xfrm>
          </p:grpSpPr>
          <p:pic>
            <p:nvPicPr>
              <p:cNvPr id="89097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1556" cy="1860"/>
              </a:xfrm>
              <a:prstGeom prst="rect">
                <a:avLst/>
              </a:prstGeom>
              <a:noFill/>
            </p:spPr>
          </p:pic>
          <p:pic>
            <p:nvPicPr>
              <p:cNvPr id="89096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19679"/>
              <a:stretch>
                <a:fillRect/>
              </a:stretch>
            </p:blipFill>
            <p:spPr bwMode="auto">
              <a:xfrm>
                <a:off x="1577" y="0"/>
                <a:ext cx="2074" cy="1865"/>
              </a:xfrm>
              <a:prstGeom prst="rect">
                <a:avLst/>
              </a:prstGeom>
              <a:noFill/>
            </p:spPr>
          </p:pic>
          <p:pic>
            <p:nvPicPr>
              <p:cNvPr id="89095" name="Рисунок 1" descr="IMG_1557-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32767"/>
              <a:stretch>
                <a:fillRect/>
              </a:stretch>
            </p:blipFill>
            <p:spPr bwMode="auto">
              <a:xfrm>
                <a:off x="3670" y="0"/>
                <a:ext cx="1886" cy="1873"/>
              </a:xfrm>
              <a:prstGeom prst="rect">
                <a:avLst/>
              </a:prstGeom>
              <a:noFill/>
            </p:spPr>
          </p:pic>
        </p:grpSp>
        <p:sp>
          <p:nvSpPr>
            <p:cNvPr id="89093" name="Text Box 5"/>
            <p:cNvSpPr txBox="1">
              <a:spLocks noChangeArrowheads="1"/>
            </p:cNvSpPr>
            <p:nvPr/>
          </p:nvSpPr>
          <p:spPr bwMode="auto">
            <a:xfrm>
              <a:off x="1512" y="14883"/>
              <a:ext cx="8843" cy="5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9092" name="Text Box 4"/>
            <p:cNvSpPr txBox="1">
              <a:spLocks noChangeArrowheads="1"/>
            </p:cNvSpPr>
            <p:nvPr/>
          </p:nvSpPr>
          <p:spPr bwMode="auto">
            <a:xfrm>
              <a:off x="1518" y="11679"/>
              <a:ext cx="395" cy="41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Times New Roman" pitchFamily="18" charset="0"/>
                </a:rPr>
                <a:t>a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9091" name="Text Box 3"/>
            <p:cNvSpPr txBox="1">
              <a:spLocks noChangeArrowheads="1"/>
            </p:cNvSpPr>
            <p:nvPr/>
          </p:nvSpPr>
          <p:spPr bwMode="auto">
            <a:xfrm>
              <a:off x="4074" y="11608"/>
              <a:ext cx="395" cy="41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Times New Roman" pitchFamily="18" charset="0"/>
                </a:rPr>
                <a:t>b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9090" name="Text Box 2"/>
            <p:cNvSpPr txBox="1">
              <a:spLocks noChangeArrowheads="1"/>
            </p:cNvSpPr>
            <p:nvPr/>
          </p:nvSpPr>
          <p:spPr bwMode="auto">
            <a:xfrm>
              <a:off x="7471" y="11668"/>
              <a:ext cx="395" cy="41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Times New Roman" pitchFamily="18" charset="0"/>
                </a:rPr>
                <a:t>c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713"/>
            <a:ext cx="8496944" cy="941387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6843DF"/>
                </a:solidFill>
              </a:rPr>
              <a:t>Термолюминесцентные монокристаллические детекторы ДТГ-4</a:t>
            </a:r>
          </a:p>
        </p:txBody>
      </p:sp>
      <p:pic>
        <p:nvPicPr>
          <p:cNvPr id="312323" name="Picture 3" descr="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916113"/>
            <a:ext cx="5949950" cy="3949700"/>
          </a:xfrm>
          <a:prstGeom prst="rect">
            <a:avLst/>
          </a:prstGeom>
          <a:noFill/>
        </p:spPr>
      </p:pic>
      <p:sp>
        <p:nvSpPr>
          <p:cNvPr id="312324" name="Text Box 4"/>
          <p:cNvSpPr txBox="1">
            <a:spLocks noChangeArrowheads="1"/>
          </p:cNvSpPr>
          <p:nvPr/>
        </p:nvSpPr>
        <p:spPr bwMode="auto">
          <a:xfrm>
            <a:off x="468313" y="5805488"/>
            <a:ext cx="8280400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FF0000"/>
                </a:solidFill>
                <a:latin typeface="Times New Roman" pitchFamily="18" charset="0"/>
              </a:rPr>
              <a:t>Чернобыль – 26 апреля 1986 года.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30459</TotalTime>
  <Words>2986</Words>
  <Application>Microsoft Office PowerPoint</Application>
  <PresentationFormat>Экран (4:3)</PresentationFormat>
  <Paragraphs>1002</Paragraphs>
  <Slides>60</Slides>
  <Notes>19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60</vt:i4>
      </vt:variant>
    </vt:vector>
  </HeadingPairs>
  <TitlesOfParts>
    <vt:vector size="64" baseType="lpstr">
      <vt:lpstr>Оформление по умолчанию</vt:lpstr>
      <vt:lpstr>Equation</vt:lpstr>
      <vt:lpstr>Диаграмма</vt:lpstr>
      <vt:lpstr>Лист</vt:lpstr>
      <vt:lpstr>Презентация PowerPoint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Термолюминесцентные монокристаллические детекторы ДТГ-4</vt:lpstr>
      <vt:lpstr>Термолюминесцентные монокристаллические детекторы ДТГ-4</vt:lpstr>
      <vt:lpstr>Общий вид комплекса АКИДК-201</vt:lpstr>
      <vt:lpstr>Термолюминесцентные монокристаллические детекторы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Действующая схема получения кремния для солнечных элементов (сименс процесс) </vt:lpstr>
      <vt:lpstr>Технология прямого получения кремния для солнечных элементов </vt:lpstr>
      <vt:lpstr>При этом необходимо достичь таких же электрофизических параметров, как и для кремния, полученного по сименс технологии. </vt:lpstr>
      <vt:lpstr>Требования к SoG кремнию</vt:lpstr>
      <vt:lpstr>Что необходимо для реализации технологии?</vt:lpstr>
      <vt:lpstr>Суперкварциты Восточного Саяна</vt:lpstr>
      <vt:lpstr>Месторождение Бурал-Сардаг </vt:lpstr>
      <vt:lpstr>Суперкварциты Бурал-Сардага</vt:lpstr>
      <vt:lpstr>Презентация PowerPoint</vt:lpstr>
      <vt:lpstr>Требования к высокочистому рафинированному кремнию, ррм</vt:lpstr>
      <vt:lpstr>Презентация PowerPoint</vt:lpstr>
      <vt:lpstr>Удаление бора</vt:lpstr>
      <vt:lpstr>Удаление бора</vt:lpstr>
      <vt:lpstr>Эксперимент</vt:lpstr>
      <vt:lpstr>Эксперимент</vt:lpstr>
      <vt:lpstr>Получение высокочистого рафинированного кремния </vt:lpstr>
      <vt:lpstr>Презентация PowerPoint</vt:lpstr>
      <vt:lpstr>Выращивание слитков мультикремния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Технология получения SoG мультикремния</vt:lpstr>
      <vt:lpstr>Технология получения SoG мультикремния</vt:lpstr>
      <vt:lpstr>Карбо-термическое восстановление кремния</vt:lpstr>
      <vt:lpstr>Презентация PowerPoint</vt:lpstr>
      <vt:lpstr>Технология получения SoG мультикремния</vt:lpstr>
      <vt:lpstr>Технология получения SoG мультикремния</vt:lpstr>
      <vt:lpstr>Презентация PowerPoint</vt:lpstr>
      <vt:lpstr>Электротермическая печь</vt:lpstr>
      <vt:lpstr>Презентация PowerPoint</vt:lpstr>
      <vt:lpstr>Высокотемпературная установка</vt:lpstr>
      <vt:lpstr>Презентация PowerPoint</vt:lpstr>
      <vt:lpstr>Экспериментальные образцы  SoG мультикремния</vt:lpstr>
      <vt:lpstr>Презентация PowerPoint</vt:lpstr>
      <vt:lpstr>Презентация PowerPoint</vt:lpstr>
      <vt:lpstr>Презентация PowerPoint</vt:lpstr>
    </vt:vector>
  </TitlesOfParts>
  <Company>Институт геохимии СО РАН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CONTENTS</dc:title>
  <dc:creator>ainep</dc:creator>
  <cp:lastModifiedBy>Непомнящих Александр Иосифович</cp:lastModifiedBy>
  <cp:revision>409</cp:revision>
  <dcterms:created xsi:type="dcterms:W3CDTF">2004-09-15T05:15:01Z</dcterms:created>
  <dcterms:modified xsi:type="dcterms:W3CDTF">2012-10-22T13:22:58Z</dcterms:modified>
</cp:coreProperties>
</file>