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notesMasterIdLst>
    <p:notesMasterId r:id="rId8"/>
  </p:notesMasterIdLst>
  <p:sldIdLst>
    <p:sldId id="493" r:id="rId2"/>
    <p:sldId id="496" r:id="rId3"/>
    <p:sldId id="497" r:id="rId4"/>
    <p:sldId id="495" r:id="rId5"/>
    <p:sldId id="494" r:id="rId6"/>
    <p:sldId id="492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CC"/>
    <a:srgbClr val="FF3300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Заявки</c:v>
                </c:pt>
              </c:strCache>
            </c:strRef>
          </c:tx>
          <c:spPr>
            <a:ln w="57150" cap="rnd">
              <a:solidFill>
                <a:schemeClr val="bg2">
                  <a:lumMod val="2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95000"/>
                  <a:lumOff val="5000"/>
                </a:schemeClr>
              </a:solidFill>
              <a:ln w="57150">
                <a:solidFill>
                  <a:schemeClr val="bg2">
                    <a:lumMod val="25000"/>
                  </a:schemeClr>
                </a:solidFill>
              </a:ln>
              <a:effectLst/>
            </c:spPr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234</c:v>
                </c:pt>
                <c:pt idx="1">
                  <c:v>229</c:v>
                </c:pt>
                <c:pt idx="2">
                  <c:v>262</c:v>
                </c:pt>
                <c:pt idx="3">
                  <c:v>225</c:v>
                </c:pt>
                <c:pt idx="4">
                  <c:v>255</c:v>
                </c:pt>
                <c:pt idx="5">
                  <c:v>242</c:v>
                </c:pt>
                <c:pt idx="6">
                  <c:v>237</c:v>
                </c:pt>
                <c:pt idx="7">
                  <c:v>220</c:v>
                </c:pt>
                <c:pt idx="8">
                  <c:v>209</c:v>
                </c:pt>
              </c:numCache>
            </c:numRef>
          </c:val>
        </c:ser>
        <c:dLbls>
          <c:showVal val="1"/>
        </c:dLbls>
        <c:marker val="1"/>
        <c:axId val="45008000"/>
        <c:axId val="45009920"/>
      </c:lineChart>
      <c:catAx>
        <c:axId val="45008000"/>
        <c:scaling>
          <c:orientation val="minMax"/>
        </c:scaling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b="1" dirty="0" smtClean="0">
                    <a:solidFill>
                      <a:srgbClr val="002060"/>
                    </a:solidFill>
                  </a:rPr>
                  <a:t>год</a:t>
                </a:r>
                <a:endParaRPr lang="ru-RU" b="1" dirty="0">
                  <a:solidFill>
                    <a:srgbClr val="002060"/>
                  </a:solidFill>
                </a:endParaRP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009920"/>
        <c:crosses val="autoZero"/>
        <c:auto val="1"/>
        <c:lblAlgn val="ctr"/>
        <c:lblOffset val="100"/>
      </c:catAx>
      <c:valAx>
        <c:axId val="45009920"/>
        <c:scaling>
          <c:orientation val="minMax"/>
          <c:min val="10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b="1" dirty="0" smtClean="0">
                    <a:solidFill>
                      <a:srgbClr val="002060"/>
                    </a:solidFill>
                  </a:rPr>
                  <a:t>Заявки на выдачу</a:t>
                </a:r>
                <a:r>
                  <a:rPr lang="ru-RU" b="1" baseline="0" dirty="0" smtClean="0">
                    <a:solidFill>
                      <a:srgbClr val="002060"/>
                    </a:solidFill>
                  </a:rPr>
                  <a:t> патента</a:t>
                </a:r>
                <a:endParaRPr lang="ru-RU" b="1" dirty="0">
                  <a:solidFill>
                    <a:srgbClr val="002060"/>
                  </a:solidFill>
                </a:endParaRP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008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</c:chart>
  <c:spPr>
    <a:solidFill>
      <a:schemeClr val="bg1">
        <a:lumMod val="95000"/>
      </a:schemeClr>
    </a:solidFill>
    <a:ln>
      <a:noFill/>
    </a:ln>
    <a:effectLst/>
  </c:spPr>
  <c:txPr>
    <a:bodyPr/>
    <a:lstStyle/>
    <a:p>
      <a:pPr>
        <a:defRPr sz="24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Лист1!$E$1</c:f>
              <c:strCache>
                <c:ptCount val="1"/>
                <c:pt idx="0">
                  <c:v>Заявки</c:v>
                </c:pt>
              </c:strCache>
            </c:strRef>
          </c:tx>
          <c:spPr>
            <a:ln w="38100" cap="rnd">
              <a:solidFill>
                <a:schemeClr val="accent1">
                  <a:alpha val="8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Лист1!$D$2:$D$10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Лист1!$E$2:$E$10</c:f>
              <c:numCache>
                <c:formatCode>General</c:formatCode>
                <c:ptCount val="9"/>
                <c:pt idx="0">
                  <c:v>112</c:v>
                </c:pt>
                <c:pt idx="1">
                  <c:v>128</c:v>
                </c:pt>
                <c:pt idx="2">
                  <c:v>142</c:v>
                </c:pt>
                <c:pt idx="3">
                  <c:v>168</c:v>
                </c:pt>
                <c:pt idx="4">
                  <c:v>199</c:v>
                </c:pt>
                <c:pt idx="5">
                  <c:v>184</c:v>
                </c:pt>
                <c:pt idx="6">
                  <c:v>165</c:v>
                </c:pt>
                <c:pt idx="7">
                  <c:v>176</c:v>
                </c:pt>
                <c:pt idx="8">
                  <c:v>210</c:v>
                </c:pt>
              </c:numCache>
            </c:numRef>
          </c:val>
        </c:ser>
        <c:dLbls>
          <c:showVal val="1"/>
        </c:dLbls>
        <c:marker val="1"/>
        <c:axId val="44960768"/>
        <c:axId val="45126784"/>
      </c:lineChart>
      <c:catAx>
        <c:axId val="44960768"/>
        <c:scaling>
          <c:orientation val="minMax"/>
        </c:scaling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>
                    <a:solidFill>
                      <a:srgbClr val="002060"/>
                    </a:solidFill>
                  </a:rPr>
                  <a:t>год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126784"/>
        <c:crosses val="autoZero"/>
        <c:auto val="1"/>
        <c:lblAlgn val="ctr"/>
        <c:lblOffset val="100"/>
      </c:catAx>
      <c:valAx>
        <c:axId val="4512678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>
                    <a:solidFill>
                      <a:srgbClr val="002060"/>
                    </a:solidFill>
                  </a:rPr>
                  <a:t>Заявки на выдачу патента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crossAx val="44960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24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Лист1!$B$24</c:f>
              <c:strCache>
                <c:ptCount val="1"/>
                <c:pt idx="0">
                  <c:v>Коэф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6689517784317192E-2"/>
                  <c:y val="5.555555555555549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7512376822711088E-2"/>
                  <c:y val="-7.1428571428571438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Лист1!$A$25:$A$33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Лист1!$B$25:$B$33</c:f>
              <c:numCache>
                <c:formatCode>_-* #,##0.00_р_._-;\-* #,##0.00_р_._-;_-* "-"??_р_._-;_-@_-</c:formatCode>
                <c:ptCount val="9"/>
                <c:pt idx="0">
                  <c:v>1.7</c:v>
                </c:pt>
                <c:pt idx="1">
                  <c:v>1.76</c:v>
                </c:pt>
                <c:pt idx="2">
                  <c:v>2</c:v>
                </c:pt>
                <c:pt idx="3">
                  <c:v>1.9500000000000002</c:v>
                </c:pt>
                <c:pt idx="4">
                  <c:v>2.25</c:v>
                </c:pt>
                <c:pt idx="5">
                  <c:v>2.11</c:v>
                </c:pt>
                <c:pt idx="6">
                  <c:v>2.04</c:v>
                </c:pt>
                <c:pt idx="7">
                  <c:v>2</c:v>
                </c:pt>
                <c:pt idx="8">
                  <c:v>2.12</c:v>
                </c:pt>
              </c:numCache>
            </c:numRef>
          </c:val>
        </c:ser>
        <c:dLbls>
          <c:showVal val="1"/>
        </c:dLbls>
        <c:marker val="1"/>
        <c:axId val="56576256"/>
        <c:axId val="56603008"/>
      </c:lineChart>
      <c:catAx>
        <c:axId val="56576256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>
                    <a:solidFill>
                      <a:srgbClr val="002060"/>
                    </a:solidFill>
                  </a:rPr>
                  <a:t>год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603008"/>
        <c:crosses val="autoZero"/>
        <c:auto val="1"/>
        <c:lblAlgn val="ctr"/>
        <c:lblOffset val="100"/>
      </c:catAx>
      <c:valAx>
        <c:axId val="56603008"/>
        <c:scaling>
          <c:orientation val="minMax"/>
          <c:min val="0.75000000000000022"/>
        </c:scaling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>
                    <a:solidFill>
                      <a:srgbClr val="002060"/>
                    </a:solidFill>
                  </a:rPr>
                  <a:t>Коэффициент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_-* #,##0.00_р_._-;\-* #,##0.00_р_._-;_-* &quot;-&quot;??_р_._-;_-@_-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576256"/>
        <c:crosses val="autoZero"/>
        <c:crossBetween val="between"/>
        <c:majorUnit val="0.25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24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solidFill>
          <a:schemeClr val="bg1"/>
        </a:solidFill>
        <a:ln>
          <a:noFill/>
        </a:ln>
        <a:effectLst/>
        <a:sp3d/>
      </c:spPr>
    </c:floor>
    <c:sideWall>
      <c:spPr>
        <a:solidFill>
          <a:schemeClr val="bg1"/>
        </a:solidFill>
        <a:ln>
          <a:noFill/>
        </a:ln>
        <a:effectLst/>
        <a:sp3d/>
      </c:spPr>
    </c:sideWall>
    <c:backWall>
      <c:spPr>
        <a:solidFill>
          <a:schemeClr val="bg1"/>
        </a:solidFill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Лист1!$B$46</c:f>
              <c:strCache>
                <c:ptCount val="1"/>
                <c:pt idx="0">
                  <c:v>Изобретения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  <a:sp3d/>
          </c:spPr>
          <c:dLbls>
            <c:dLbl>
              <c:idx val="2"/>
              <c:layout>
                <c:manualLayout>
                  <c:x val="-1.0947349785448422E-16"/>
                  <c:y val="-1.490444723669201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Лист1!$A$47:$A$51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Лист1!$B$47:$B$51</c:f>
              <c:numCache>
                <c:formatCode>General</c:formatCode>
                <c:ptCount val="5"/>
                <c:pt idx="0">
                  <c:v>82</c:v>
                </c:pt>
                <c:pt idx="1">
                  <c:v>101</c:v>
                </c:pt>
                <c:pt idx="2">
                  <c:v>103</c:v>
                </c:pt>
                <c:pt idx="3">
                  <c:v>101</c:v>
                </c:pt>
                <c:pt idx="4">
                  <c:v>122</c:v>
                </c:pt>
              </c:numCache>
            </c:numRef>
          </c:val>
        </c:ser>
        <c:ser>
          <c:idx val="1"/>
          <c:order val="1"/>
          <c:tx>
            <c:strRef>
              <c:f>Лист1!$C$46</c:f>
              <c:strCache>
                <c:ptCount val="1"/>
                <c:pt idx="0">
                  <c:v>Полезные модели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dLbls>
            <c:dLbl>
              <c:idx val="1"/>
              <c:layout>
                <c:manualLayout>
                  <c:x val="1.9406889716205633E-2"/>
                  <c:y val="-7.4522236183460081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6421214375250851E-2"/>
                  <c:y val="2.4840745394486686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435539034296241E-2"/>
                  <c:y val="4.9681490788972904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3885402727637652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Лист1!$A$47:$A$51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Лист1!$C$47:$C$51</c:f>
              <c:numCache>
                <c:formatCode>General</c:formatCode>
                <c:ptCount val="5"/>
                <c:pt idx="0">
                  <c:v>82</c:v>
                </c:pt>
                <c:pt idx="1">
                  <c:v>79</c:v>
                </c:pt>
                <c:pt idx="2">
                  <c:v>82</c:v>
                </c:pt>
                <c:pt idx="3">
                  <c:v>92</c:v>
                </c:pt>
                <c:pt idx="4">
                  <c:v>110</c:v>
                </c:pt>
              </c:numCache>
            </c:numRef>
          </c:val>
        </c:ser>
        <c:dLbls>
          <c:showVal val="1"/>
        </c:dLbls>
        <c:shape val="box"/>
        <c:axId val="45193088"/>
        <c:axId val="45203456"/>
        <c:axId val="0"/>
      </c:bar3DChart>
      <c:catAx>
        <c:axId val="45193088"/>
        <c:scaling>
          <c:orientation val="minMax"/>
        </c:scaling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год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203456"/>
        <c:crosses val="autoZero"/>
        <c:auto val="1"/>
        <c:lblAlgn val="ctr"/>
        <c:lblOffset val="100"/>
      </c:catAx>
      <c:valAx>
        <c:axId val="4520345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Количество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193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2000" b="1">
          <a:solidFill>
            <a:srgbClr val="002060"/>
          </a:solidFill>
        </a:defRPr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C71E5-0FD4-43B6-95DC-5717D814DBA7}" type="datetimeFigureOut">
              <a:rPr lang="ru-RU" smtClean="0"/>
              <a:pPr/>
              <a:t>28.09.2015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0947BD-7286-44FE-8752-130E93A5E3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2109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D468-C805-40CD-B44E-7264AD4B70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64FA-D391-4BD6-A641-14B00B19A4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5B692-AB20-46E5-A8A7-4FA26FAB00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33FA-2204-4A37-B330-0503121513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5C37-DB90-4A96-A96C-2695D9E8A5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2641-36D8-47A1-B0F4-5FD6DC01B7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BDA3-B171-4456-B987-BB23E4DCD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32F2-8ABB-47B6-B4C0-8A8F67B2D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ED8A-8B2C-4C86-BEB8-7233A31AAE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CED2D-1B60-4BB3-924D-91570EB197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8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2"/>
            <a:ext cx="609600" cy="365125"/>
          </a:xfrm>
        </p:spPr>
        <p:txBody>
          <a:bodyPr/>
          <a:lstStyle/>
          <a:p>
            <a:fld id="{04A05EC6-4E67-442B-B6C3-17156FFFC0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6C9D92-B64F-4E3C-A706-952E47351FD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980728"/>
            <a:ext cx="8503096" cy="3587824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solidFill>
                  <a:srgbClr val="002060"/>
                </a:solidFill>
              </a:rPr>
              <a:t>Патентная активность </a:t>
            </a:r>
            <a:r>
              <a:rPr lang="ru-RU" sz="6000" smtClean="0">
                <a:solidFill>
                  <a:srgbClr val="002060"/>
                </a:solidFill>
              </a:rPr>
              <a:t>участников </a:t>
            </a:r>
            <a:r>
              <a:rPr lang="ru-RU" sz="6000" smtClean="0">
                <a:solidFill>
                  <a:srgbClr val="002060"/>
                </a:solidFill>
              </a:rPr>
              <a:t>омского инновационного </a:t>
            </a:r>
            <a:r>
              <a:rPr lang="ru-RU" sz="6000" dirty="0" smtClean="0">
                <a:solidFill>
                  <a:srgbClr val="002060"/>
                </a:solidFill>
              </a:rPr>
              <a:t>сообщества</a:t>
            </a:r>
            <a:endParaRPr lang="ru-RU" sz="60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936" y="4869160"/>
            <a:ext cx="7854696" cy="1752600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Миллер Максим Александрович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Начальник отдела науки и инновационных технологий Министерства промышленности, транспорта и инновационных технологий Омской области 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8107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964488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Динамика подачи заявок </a:t>
            </a:r>
            <a:r>
              <a:rPr lang="ru-RU" sz="3600" b="1" u="sng" dirty="0" smtClean="0">
                <a:solidFill>
                  <a:srgbClr val="00206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на выдачу патента на изобретение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в Омской области</a:t>
            </a:r>
            <a:endParaRPr lang="ru-RU" sz="3600" b="1" dirty="0">
              <a:solidFill>
                <a:srgbClr val="00206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59865277"/>
              </p:ext>
            </p:extLst>
          </p:nvPr>
        </p:nvGraphicFramePr>
        <p:xfrm>
          <a:off x="323528" y="1556792"/>
          <a:ext cx="864096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913023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964488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Динамика подачи заявок </a:t>
            </a:r>
            <a:r>
              <a:rPr lang="ru-RU" sz="3600" b="1" u="sng" dirty="0" smtClean="0">
                <a:solidFill>
                  <a:srgbClr val="00206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на выдачу патента на полезную модель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в Омской области</a:t>
            </a:r>
            <a:endParaRPr lang="ru-RU" sz="3600" b="1" dirty="0">
              <a:solidFill>
                <a:srgbClr val="00206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40924997"/>
              </p:ext>
            </p:extLst>
          </p:nvPr>
        </p:nvGraphicFramePr>
        <p:xfrm>
          <a:off x="467544" y="1484784"/>
          <a:ext cx="849694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94741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43767" y="116632"/>
            <a:ext cx="8964488" cy="197971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ru-RU" sz="3600" b="1" u="sng" dirty="0" smtClean="0">
                <a:solidFill>
                  <a:srgbClr val="00206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Коэффициент изобретательной активности в Омской области </a:t>
            </a:r>
            <a:r>
              <a:rPr lang="ru-RU" sz="4000" b="1" u="sng" dirty="0" smtClean="0">
                <a:solidFill>
                  <a:srgbClr val="00206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(количество поданных заявок на выдачу патентов на изобретение и полезную модель на 10000 чел. населения)</a:t>
            </a:r>
            <a:endParaRPr lang="ru-RU" sz="2800" b="1" dirty="0">
              <a:solidFill>
                <a:srgbClr val="00206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04854745"/>
              </p:ext>
            </p:extLst>
          </p:nvPr>
        </p:nvGraphicFramePr>
        <p:xfrm>
          <a:off x="143767" y="2057400"/>
          <a:ext cx="8820721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551609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1487" y="0"/>
            <a:ext cx="8229600" cy="155679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Использование результатов интеллектуальной деятельности в Омской области</a:t>
            </a:r>
            <a:endParaRPr lang="ru-RU" sz="3600" b="1" dirty="0">
              <a:solidFill>
                <a:srgbClr val="00206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68242519"/>
              </p:ext>
            </p:extLst>
          </p:nvPr>
        </p:nvGraphicFramePr>
        <p:xfrm>
          <a:off x="457200" y="1556792"/>
          <a:ext cx="850728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81864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44824"/>
            <a:ext cx="82105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7200" b="1" dirty="0">
                <a:solidFill>
                  <a:srgbClr val="00206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СПАСИБО</a:t>
            </a:r>
          </a:p>
          <a:p>
            <a:pPr indent="450215" algn="ctr">
              <a:spcAft>
                <a:spcPts val="0"/>
              </a:spcAft>
            </a:pPr>
            <a:r>
              <a:rPr lang="ru-RU" sz="7200" b="1" dirty="0">
                <a:solidFill>
                  <a:srgbClr val="00206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xmlns="" val="871727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2998</TotalTime>
  <Words>106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Патентная активность участников омского инновационного сообщества</vt:lpstr>
      <vt:lpstr>Динамика подачи заявок на выдачу патента на изобретение в Омской области</vt:lpstr>
      <vt:lpstr>Динамика подачи заявок на выдачу патента на полезную модель в Омской области</vt:lpstr>
      <vt:lpstr>Слайд 4</vt:lpstr>
      <vt:lpstr>Использование результатов интеллектуальной деятельности в Омской области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Причины перехода к товарно-денежному обмену</dc:title>
  <dc:creator>user</dc:creator>
  <cp:lastModifiedBy>mmiller</cp:lastModifiedBy>
  <cp:revision>167</cp:revision>
  <dcterms:created xsi:type="dcterms:W3CDTF">2009-04-06T09:08:19Z</dcterms:created>
  <dcterms:modified xsi:type="dcterms:W3CDTF">2015-09-28T09:53:14Z</dcterms:modified>
</cp:coreProperties>
</file>