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71" r:id="rId8"/>
    <p:sldId id="265" r:id="rId9"/>
    <p:sldId id="263" r:id="rId10"/>
    <p:sldId id="266" r:id="rId11"/>
    <p:sldId id="270" r:id="rId12"/>
    <p:sldId id="268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2934" y="-10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5.3465336230111751E-2"/>
          <c:y val="6.771161096719587E-2"/>
          <c:w val="0.51843092614515984"/>
          <c:h val="0.8176712406063249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explosion val="25"/>
          <c:dLbls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Лист1!$A$2:$A$9</c:f>
              <c:strCache>
                <c:ptCount val="8"/>
                <c:pt idx="0">
                  <c:v>муниципальная</c:v>
                </c:pt>
                <c:pt idx="1">
                  <c:v>центральная библиотека субъекта федерации</c:v>
                </c:pt>
                <c:pt idx="2">
                  <c:v>учебного заведения</c:v>
                </c:pt>
                <c:pt idx="3">
                  <c:v>ведомственная</c:v>
                </c:pt>
                <c:pt idx="4">
                  <c:v>предприятия / организации</c:v>
                </c:pt>
                <c:pt idx="5">
                  <c:v>филиал</c:v>
                </c:pt>
                <c:pt idx="6">
                  <c:v>федеральная</c:v>
                </c:pt>
                <c:pt idx="7">
                  <c:v>сельская или в составе клуба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201</c:v>
                </c:pt>
                <c:pt idx="1">
                  <c:v>48</c:v>
                </c:pt>
                <c:pt idx="2">
                  <c:v>44</c:v>
                </c:pt>
                <c:pt idx="3">
                  <c:v>14</c:v>
                </c:pt>
                <c:pt idx="4">
                  <c:v>11</c:v>
                </c:pt>
                <c:pt idx="5">
                  <c:v>8</c:v>
                </c:pt>
                <c:pt idx="6">
                  <c:v>6</c:v>
                </c:pt>
                <c:pt idx="7">
                  <c:v>3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58783665434677834"/>
          <c:y val="2.3127753981892329E-2"/>
          <c:w val="0.40195926402056886"/>
          <c:h val="0.97687224601810763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Лист1!$A$2:$A$8</c:f>
              <c:strCache>
                <c:ptCount val="7"/>
                <c:pt idx="0">
                  <c:v>Youtube</c:v>
                </c:pt>
                <c:pt idx="1">
                  <c:v>instagram</c:v>
                </c:pt>
                <c:pt idx="2">
                  <c:v>SlideShare</c:v>
                </c:pt>
                <c:pt idx="3">
                  <c:v>Flicker</c:v>
                </c:pt>
                <c:pt idx="4">
                  <c:v>Pinterest</c:v>
                </c:pt>
                <c:pt idx="5">
                  <c:v>Picasa</c:v>
                </c:pt>
                <c:pt idx="6">
                  <c:v>Другие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204</c:v>
                </c:pt>
                <c:pt idx="1">
                  <c:v>49</c:v>
                </c:pt>
                <c:pt idx="2">
                  <c:v>29</c:v>
                </c:pt>
                <c:pt idx="3">
                  <c:v>7</c:v>
                </c:pt>
                <c:pt idx="4">
                  <c:v>6</c:v>
                </c:pt>
                <c:pt idx="5">
                  <c:v>6</c:v>
                </c:pt>
                <c:pt idx="6">
                  <c:v>16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213 / 70 более 1</c:v>
                </c:pt>
              </c:strCache>
            </c:strRef>
          </c:tx>
          <c:explosion val="25"/>
          <c:dLbls>
            <c:dLbl>
              <c:idx val="0"/>
              <c:layout/>
              <c:showVal val="1"/>
            </c:dLbl>
            <c:dLbl>
              <c:idx val="1"/>
              <c:layout/>
              <c:showVal val="1"/>
            </c:dLbl>
            <c:dLbl>
              <c:idx val="2"/>
              <c:layout/>
              <c:showVal val="1"/>
            </c:dLbl>
            <c:dLbl>
              <c:idx val="3"/>
              <c:layout/>
              <c:showVal val="1"/>
            </c:dLbl>
            <c:dLbl>
              <c:idx val="4"/>
              <c:layout/>
              <c:showVal val="1"/>
            </c:dLbl>
            <c:delete val="1"/>
          </c:dLbls>
          <c:cat>
            <c:strRef>
              <c:f>Лист1!$A$2:$A$6</c:f>
              <c:strCache>
                <c:ptCount val="5"/>
                <c:pt idx="0">
                  <c:v>Яндекс-диск</c:v>
                </c:pt>
                <c:pt idx="1">
                  <c:v>Google-Drive</c:v>
                </c:pt>
                <c:pt idx="2">
                  <c:v>Сloud.mail.ru</c:v>
                </c:pt>
                <c:pt idx="3">
                  <c:v>OneDrive (ранее SkyDrive)</c:v>
                </c:pt>
                <c:pt idx="4">
                  <c:v>Dropbox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178</c:v>
                </c:pt>
                <c:pt idx="1">
                  <c:v>66</c:v>
                </c:pt>
                <c:pt idx="2">
                  <c:v>34</c:v>
                </c:pt>
                <c:pt idx="3">
                  <c:v>15</c:v>
                </c:pt>
                <c:pt idx="4">
                  <c:v>3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Лист1!$A$2:$A$11</c:f>
              <c:strCache>
                <c:ptCount val="10"/>
                <c:pt idx="0">
                  <c:v>Calameo</c:v>
                </c:pt>
                <c:pt idx="1">
                  <c:v>LearningApps</c:v>
                </c:pt>
                <c:pt idx="2">
                  <c:v>Glogster</c:v>
                </c:pt>
                <c:pt idx="3">
                  <c:v>Animoto</c:v>
                </c:pt>
                <c:pt idx="4">
                  <c:v>ZooBurst</c:v>
                </c:pt>
                <c:pt idx="5">
                  <c:v>Smore</c:v>
                </c:pt>
                <c:pt idx="6">
                  <c:v>Cacoo</c:v>
                </c:pt>
                <c:pt idx="7">
                  <c:v>Prezi</c:v>
                </c:pt>
                <c:pt idx="8">
                  <c:v> ThingLink</c:v>
                </c:pt>
                <c:pt idx="9">
                  <c:v>Другие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88</c:v>
                </c:pt>
                <c:pt idx="1">
                  <c:v>25</c:v>
                </c:pt>
                <c:pt idx="2">
                  <c:v>20</c:v>
                </c:pt>
                <c:pt idx="3">
                  <c:v>18</c:v>
                </c:pt>
                <c:pt idx="4">
                  <c:v>14</c:v>
                </c:pt>
                <c:pt idx="5">
                  <c:v>12</c:v>
                </c:pt>
                <c:pt idx="6">
                  <c:v>3</c:v>
                </c:pt>
                <c:pt idx="7">
                  <c:v>5</c:v>
                </c:pt>
                <c:pt idx="8">
                  <c:v>3</c:v>
                </c:pt>
                <c:pt idx="9">
                  <c:v>20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69251352509507713"/>
          <c:y val="0.14281812819000236"/>
          <c:w val="0.26837082864641931"/>
          <c:h val="0.71436353843391731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6838A45-B43F-4563-B41E-AAEEB49E87D9}" type="datetimeFigureOut">
              <a:rPr lang="ru-RU" smtClean="0"/>
              <a:pPr/>
              <a:t>05.10.2016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4827F76-E8B8-4E6D-9AD2-660E8D1671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38A45-B43F-4563-B41E-AAEEB49E87D9}" type="datetimeFigureOut">
              <a:rPr lang="ru-RU" smtClean="0"/>
              <a:pPr/>
              <a:t>05.10.2016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27F76-E8B8-4E6D-9AD2-660E8D1671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38A45-B43F-4563-B41E-AAEEB49E87D9}" type="datetimeFigureOut">
              <a:rPr lang="ru-RU" smtClean="0"/>
              <a:pPr/>
              <a:t>05.10.2016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27F76-E8B8-4E6D-9AD2-660E8D1671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6838A45-B43F-4563-B41E-AAEEB49E87D9}" type="datetimeFigureOut">
              <a:rPr lang="ru-RU" smtClean="0"/>
              <a:pPr/>
              <a:t>05.10.2016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4827F76-E8B8-4E6D-9AD2-660E8D16715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6838A45-B43F-4563-B41E-AAEEB49E87D9}" type="datetimeFigureOut">
              <a:rPr lang="ru-RU" smtClean="0"/>
              <a:pPr/>
              <a:t>05.10.2016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4827F76-E8B8-4E6D-9AD2-660E8D1671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38A45-B43F-4563-B41E-AAEEB49E87D9}" type="datetimeFigureOut">
              <a:rPr lang="ru-RU" smtClean="0"/>
              <a:pPr/>
              <a:t>05.10.2016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27F76-E8B8-4E6D-9AD2-660E8D16715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38A45-B43F-4563-B41E-AAEEB49E87D9}" type="datetimeFigureOut">
              <a:rPr lang="ru-RU" smtClean="0"/>
              <a:pPr/>
              <a:t>05.10.2016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27F76-E8B8-4E6D-9AD2-660E8D16715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6838A45-B43F-4563-B41E-AAEEB49E87D9}" type="datetimeFigureOut">
              <a:rPr lang="ru-RU" smtClean="0"/>
              <a:pPr/>
              <a:t>05.10.2016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4827F76-E8B8-4E6D-9AD2-660E8D16715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38A45-B43F-4563-B41E-AAEEB49E87D9}" type="datetimeFigureOut">
              <a:rPr lang="ru-RU" smtClean="0"/>
              <a:pPr/>
              <a:t>05.10.2016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27F76-E8B8-4E6D-9AD2-660E8D1671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6838A45-B43F-4563-B41E-AAEEB49E87D9}" type="datetimeFigureOut">
              <a:rPr lang="ru-RU" smtClean="0"/>
              <a:pPr/>
              <a:t>05.10.2016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4827F76-E8B8-4E6D-9AD2-660E8D16715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6838A45-B43F-4563-B41E-AAEEB49E87D9}" type="datetimeFigureOut">
              <a:rPr lang="ru-RU" smtClean="0"/>
              <a:pPr/>
              <a:t>05.10.2016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4827F76-E8B8-4E6D-9AD2-660E8D16715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6838A45-B43F-4563-B41E-AAEEB49E87D9}" type="datetimeFigureOut">
              <a:rPr lang="ru-RU" smtClean="0"/>
              <a:pPr/>
              <a:t>05.10.2016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4827F76-E8B8-4E6D-9AD2-660E8D16715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>
    <p:fade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Применение облачных сервисов в библиотеках: результаты исследования.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0" y="5429264"/>
            <a:ext cx="6172200" cy="945658"/>
          </a:xfrm>
        </p:spPr>
        <p:txBody>
          <a:bodyPr>
            <a:normAutofit/>
          </a:bodyPr>
          <a:lstStyle/>
          <a:p>
            <a:r>
              <a:rPr lang="ru-RU" dirty="0" smtClean="0"/>
              <a:t>Васильева Наталья Валерьевна,</a:t>
            </a:r>
          </a:p>
          <a:p>
            <a:r>
              <a:rPr lang="ru-RU" dirty="0" smtClean="0"/>
              <a:t>ГПНТБ СО РАН.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Сервисы для работы с документами через </a:t>
            </a:r>
            <a:r>
              <a:rPr lang="ru-RU" dirty="0" err="1" smtClean="0"/>
              <a:t>веб-браузер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42910" y="2357430"/>
            <a:ext cx="8072494" cy="4000528"/>
          </a:xfrm>
        </p:spPr>
        <p:txBody>
          <a:bodyPr>
            <a:normAutofit/>
          </a:bodyPr>
          <a:lstStyle/>
          <a:p>
            <a:pPr marL="274320" lvl="1">
              <a:spcBef>
                <a:spcPts val="600"/>
              </a:spcBef>
              <a:buSzPct val="70000"/>
              <a:buFont typeface="Wingdings"/>
              <a:buChar char=""/>
            </a:pPr>
            <a:r>
              <a:rPr lang="ru-RU" sz="2400" dirty="0" err="1" smtClean="0"/>
              <a:t>Google</a:t>
            </a:r>
            <a:r>
              <a:rPr lang="ru-RU" sz="2400" dirty="0" smtClean="0"/>
              <a:t> </a:t>
            </a:r>
            <a:r>
              <a:rPr lang="ru-RU" sz="2400" dirty="0" err="1" smtClean="0"/>
              <a:t>Docs</a:t>
            </a:r>
            <a:r>
              <a:rPr lang="ru-RU" sz="2400" dirty="0" smtClean="0"/>
              <a:t>                             – 76 </a:t>
            </a:r>
            <a:endParaRPr lang="ru-RU" sz="1800" dirty="0" smtClean="0"/>
          </a:p>
          <a:p>
            <a:pPr marL="274320" lvl="1">
              <a:spcBef>
                <a:spcPts val="600"/>
              </a:spcBef>
              <a:buSzPct val="70000"/>
              <a:buFont typeface="Wingdings"/>
              <a:buChar char=""/>
            </a:pPr>
            <a:r>
              <a:rPr lang="ru-RU" sz="2400" dirty="0" err="1" smtClean="0"/>
              <a:t>Microsoft</a:t>
            </a:r>
            <a:r>
              <a:rPr lang="ru-RU" sz="2400" dirty="0" smtClean="0"/>
              <a:t> </a:t>
            </a:r>
            <a:r>
              <a:rPr lang="ru-RU" sz="2400" dirty="0" err="1" smtClean="0"/>
              <a:t>Office</a:t>
            </a:r>
            <a:r>
              <a:rPr lang="ru-RU" sz="2400" dirty="0" smtClean="0"/>
              <a:t> </a:t>
            </a:r>
            <a:r>
              <a:rPr lang="ru-RU" sz="2400" dirty="0" err="1" smtClean="0"/>
              <a:t>Web</a:t>
            </a:r>
            <a:r>
              <a:rPr lang="ru-RU" sz="2400" dirty="0" smtClean="0"/>
              <a:t> </a:t>
            </a:r>
            <a:r>
              <a:rPr lang="ru-RU" sz="2400" dirty="0" err="1" smtClean="0"/>
              <a:t>Apps</a:t>
            </a:r>
            <a:r>
              <a:rPr lang="ru-RU" sz="2400" dirty="0" smtClean="0"/>
              <a:t>     – 17</a:t>
            </a:r>
            <a:endParaRPr lang="ru-RU" sz="1800" dirty="0" smtClean="0"/>
          </a:p>
          <a:p>
            <a:pPr marL="274320" lvl="1">
              <a:spcBef>
                <a:spcPts val="600"/>
              </a:spcBef>
              <a:buSzPct val="70000"/>
              <a:buFont typeface="Wingdings"/>
              <a:buChar char=""/>
            </a:pPr>
            <a:r>
              <a:rPr lang="ru-RU" sz="2400" dirty="0" err="1" smtClean="0"/>
              <a:t>Apple</a:t>
            </a:r>
            <a:r>
              <a:rPr lang="ru-RU" sz="2400" dirty="0" smtClean="0"/>
              <a:t> </a:t>
            </a:r>
            <a:r>
              <a:rPr lang="ru-RU" sz="2400" dirty="0" err="1" smtClean="0"/>
              <a:t>iWork</a:t>
            </a:r>
            <a:r>
              <a:rPr lang="ru-RU" sz="2400" dirty="0" smtClean="0"/>
              <a:t> (</a:t>
            </a:r>
            <a:r>
              <a:rPr lang="ru-RU" sz="2400" dirty="0" err="1" smtClean="0"/>
              <a:t>iCloud</a:t>
            </a:r>
            <a:r>
              <a:rPr lang="ru-RU" sz="2400" dirty="0" smtClean="0"/>
              <a:t>)              – 2</a:t>
            </a:r>
            <a:endParaRPr lang="ru-RU" sz="1800" dirty="0" smtClean="0"/>
          </a:p>
          <a:p>
            <a:pPr marL="274320" lvl="1">
              <a:spcBef>
                <a:spcPts val="600"/>
              </a:spcBef>
              <a:buSzPct val="70000"/>
              <a:buFont typeface="Wingdings"/>
              <a:buChar char=""/>
            </a:pPr>
            <a:r>
              <a:rPr lang="ru-RU" sz="2400" dirty="0" err="1" smtClean="0"/>
              <a:t>МойОфис</a:t>
            </a:r>
            <a:r>
              <a:rPr lang="en-US" sz="2400" dirty="0" smtClean="0"/>
              <a:t> (</a:t>
            </a:r>
            <a:r>
              <a:rPr lang="ru-RU" sz="2400" dirty="0" err="1" smtClean="0"/>
              <a:t>myOffice.ru</a:t>
            </a:r>
            <a:r>
              <a:rPr lang="en-US" sz="2400" dirty="0" smtClean="0"/>
              <a:t>)</a:t>
            </a:r>
            <a:r>
              <a:rPr lang="ru-RU" sz="2400" dirty="0" smtClean="0"/>
              <a:t>         – 6</a:t>
            </a:r>
          </a:p>
          <a:p>
            <a:pPr marL="274320" lvl="1">
              <a:spcBef>
                <a:spcPts val="600"/>
              </a:spcBef>
              <a:buSzPct val="70000"/>
              <a:buFont typeface="Wingdings"/>
              <a:buChar char=""/>
            </a:pPr>
            <a:endParaRPr lang="ru-RU" sz="2400" dirty="0" smtClean="0"/>
          </a:p>
          <a:p>
            <a:pPr marL="274320" lvl="1">
              <a:spcBef>
                <a:spcPts val="600"/>
              </a:spcBef>
              <a:buSzPct val="70000"/>
              <a:buFont typeface="Wingdings"/>
              <a:buChar char=""/>
            </a:pPr>
            <a:r>
              <a:rPr lang="en-US" sz="2400" dirty="0" smtClean="0"/>
              <a:t>cloud.mail.ru </a:t>
            </a:r>
            <a:r>
              <a:rPr lang="ru-RU" sz="2400" dirty="0" smtClean="0"/>
              <a:t>                          – 9</a:t>
            </a:r>
          </a:p>
          <a:p>
            <a:pPr marL="274320" lvl="1">
              <a:spcBef>
                <a:spcPts val="600"/>
              </a:spcBef>
              <a:buSzPct val="70000"/>
              <a:buFont typeface="Wingdings"/>
              <a:buChar char=""/>
            </a:pPr>
            <a:r>
              <a:rPr lang="ru-RU" sz="2400" dirty="0" err="1" smtClean="0"/>
              <a:t>Яндекс</a:t>
            </a:r>
            <a:r>
              <a:rPr lang="ru-RU" sz="2400" dirty="0" smtClean="0"/>
              <a:t> Диск                           – 9</a:t>
            </a:r>
          </a:p>
          <a:p>
            <a:pPr marL="274320" lvl="1">
              <a:spcBef>
                <a:spcPts val="600"/>
              </a:spcBef>
              <a:buSzPct val="70000"/>
              <a:buFont typeface="Wingdings"/>
              <a:buChar char=""/>
            </a:pPr>
            <a:endParaRPr lang="ru-RU" sz="2400" dirty="0" smtClean="0"/>
          </a:p>
          <a:p>
            <a:endParaRPr lang="ru-RU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428596" y="1500174"/>
            <a:ext cx="7500990" cy="10001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106 респондентов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~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31,6%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Сторонние интернет-ресурсы для хранения информации и ее передачи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28596" y="1643050"/>
          <a:ext cx="74676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85720" y="1428736"/>
            <a:ext cx="55007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lain" startAt="213"/>
            </a:pPr>
            <a:r>
              <a:rPr lang="ru-RU" dirty="0" smtClean="0"/>
              <a:t> респондентов  (63,6 %) </a:t>
            </a:r>
          </a:p>
          <a:p>
            <a:pPr marL="342900" indent="-342900"/>
            <a:r>
              <a:rPr lang="ru-RU" dirty="0" smtClean="0"/>
              <a:t>70 используют более одного сервиса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01014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Специальное программное обеспечение, доступное через </a:t>
            </a:r>
            <a:r>
              <a:rPr lang="ru-RU" dirty="0" err="1" smtClean="0"/>
              <a:t>веб-браузер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85720" y="1428736"/>
            <a:ext cx="5500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ru-RU" dirty="0" smtClean="0"/>
              <a:t>134 библиотеки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3940180"/>
          </a:xfrm>
        </p:spPr>
        <p:txBody>
          <a:bodyPr>
            <a:normAutofit/>
          </a:bodyPr>
          <a:lstStyle/>
          <a:p>
            <a:r>
              <a:rPr lang="ru-RU" dirty="0" smtClean="0"/>
              <a:t>Спасибо за внимание!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642910" y="5715016"/>
            <a:ext cx="6172200" cy="94565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Васильева Наталья Валерьевна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lang="en-US" sz="2400" dirty="0" smtClean="0"/>
              <a:t>cloudforlibrary@gmail.com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368412"/>
          </a:xfrm>
        </p:spPr>
        <p:txBody>
          <a:bodyPr>
            <a:normAutofit fontScale="90000"/>
          </a:bodyPr>
          <a:lstStyle/>
          <a:p>
            <a:r>
              <a:rPr lang="ru-RU" i="1" dirty="0" smtClean="0"/>
              <a:t>Сферы библиотечной деятельности, где применяются облачные технологии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071678"/>
            <a:ext cx="7467600" cy="4402274"/>
          </a:xfrm>
        </p:spPr>
        <p:txBody>
          <a:bodyPr/>
          <a:lstStyle/>
          <a:p>
            <a:r>
              <a:rPr lang="ru-RU" dirty="0" smtClean="0"/>
              <a:t>создание библиотечных сайтов и </a:t>
            </a:r>
            <a:r>
              <a:rPr lang="ru-RU" dirty="0" err="1" smtClean="0"/>
              <a:t>блогов</a:t>
            </a:r>
            <a:r>
              <a:rPr lang="ru-RU" dirty="0" smtClean="0"/>
              <a:t>;</a:t>
            </a:r>
          </a:p>
          <a:p>
            <a:r>
              <a:rPr lang="ru-RU" dirty="0" smtClean="0"/>
              <a:t>продвижение и реклама услуг библиотек;</a:t>
            </a:r>
          </a:p>
          <a:p>
            <a:r>
              <a:rPr lang="ru-RU" dirty="0" err="1" smtClean="0"/>
              <a:t>репозитории</a:t>
            </a:r>
            <a:r>
              <a:rPr lang="ru-RU" dirty="0" smtClean="0"/>
              <a:t>;</a:t>
            </a:r>
          </a:p>
          <a:p>
            <a:r>
              <a:rPr lang="ru-RU" dirty="0" smtClean="0"/>
              <a:t>совместное использование ресурсов и хранение информации;</a:t>
            </a:r>
          </a:p>
          <a:p>
            <a:r>
              <a:rPr lang="ru-RU" dirty="0" smtClean="0"/>
              <a:t>автоматизация библиотек;</a:t>
            </a:r>
          </a:p>
          <a:p>
            <a:r>
              <a:rPr lang="ru-RU" dirty="0" smtClean="0"/>
              <a:t>электронный каталог, доступный </a:t>
            </a:r>
            <a:r>
              <a:rPr lang="ru-RU" dirty="0" err="1" smtClean="0"/>
              <a:t>онлайн</a:t>
            </a:r>
            <a:r>
              <a:rPr lang="ru-RU" dirty="0" smtClean="0"/>
              <a:t>, и системы интегрированного поиска.</a:t>
            </a:r>
          </a:p>
          <a:p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85728"/>
            <a:ext cx="7467600" cy="1071570"/>
          </a:xfrm>
        </p:spPr>
        <p:txBody>
          <a:bodyPr/>
          <a:lstStyle/>
          <a:p>
            <a:r>
              <a:rPr lang="ru-RU" dirty="0" smtClean="0"/>
              <a:t>Интерактивная анкета</a:t>
            </a:r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1684" y="1571612"/>
            <a:ext cx="7828220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4786322"/>
            <a:ext cx="5972188" cy="1687630"/>
          </a:xfrm>
        </p:spPr>
        <p:txBody>
          <a:bodyPr/>
          <a:lstStyle/>
          <a:p>
            <a:r>
              <a:rPr lang="ru-RU" dirty="0" smtClean="0"/>
              <a:t>33</a:t>
            </a:r>
            <a:r>
              <a:rPr lang="en-US" dirty="0" smtClean="0"/>
              <a:t>7</a:t>
            </a:r>
            <a:r>
              <a:rPr lang="ru-RU" dirty="0" smtClean="0"/>
              <a:t> заполненных анкет</a:t>
            </a:r>
          </a:p>
          <a:p>
            <a:r>
              <a:rPr lang="ru-RU" dirty="0" smtClean="0"/>
              <a:t>335 библиотек приняли участие</a:t>
            </a:r>
          </a:p>
          <a:p>
            <a:r>
              <a:rPr lang="ru-RU" dirty="0" smtClean="0"/>
              <a:t>2 повторных анкеты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География библиотек, участвовавших в опросе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714488"/>
            <a:ext cx="7467600" cy="4759464"/>
          </a:xfrm>
        </p:spPr>
        <p:txBody>
          <a:bodyPr/>
          <a:lstStyle/>
          <a:p>
            <a:r>
              <a:rPr lang="ru-RU" dirty="0" smtClean="0"/>
              <a:t>Библиотеки </a:t>
            </a:r>
            <a:r>
              <a:rPr lang="ru-RU" dirty="0" smtClean="0"/>
              <a:t>70 </a:t>
            </a:r>
            <a:r>
              <a:rPr lang="ru-RU" dirty="0" smtClean="0"/>
              <a:t>субъектов Российской федерации  – более 82% (из 85)</a:t>
            </a:r>
          </a:p>
          <a:p>
            <a:r>
              <a:rPr lang="ru-RU" dirty="0" smtClean="0"/>
              <a:t>4 библиотеки Республики Беларусь</a:t>
            </a:r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Свердловская область – 29 (</a:t>
            </a:r>
            <a:r>
              <a:rPr lang="en-US" dirty="0" smtClean="0"/>
              <a:t>~ 8,6</a:t>
            </a:r>
            <a:r>
              <a:rPr lang="ru-RU" dirty="0" smtClean="0"/>
              <a:t> </a:t>
            </a:r>
            <a:r>
              <a:rPr lang="en-US" dirty="0" smtClean="0"/>
              <a:t>%</a:t>
            </a:r>
            <a:r>
              <a:rPr lang="ru-RU" dirty="0" smtClean="0"/>
              <a:t>)</a:t>
            </a:r>
          </a:p>
          <a:p>
            <a:r>
              <a:rPr lang="ru-RU" dirty="0" smtClean="0"/>
              <a:t>Новосибирская область – 27 (</a:t>
            </a:r>
            <a:r>
              <a:rPr lang="en-US" dirty="0" smtClean="0"/>
              <a:t>8 %</a:t>
            </a:r>
            <a:r>
              <a:rPr lang="ru-RU" dirty="0" smtClean="0"/>
              <a:t>)</a:t>
            </a:r>
          </a:p>
          <a:p>
            <a:r>
              <a:rPr lang="ru-RU" dirty="0" smtClean="0"/>
              <a:t>Кемеровская область – 11 (</a:t>
            </a:r>
            <a:r>
              <a:rPr lang="en-US" dirty="0" smtClean="0"/>
              <a:t>~ </a:t>
            </a:r>
            <a:r>
              <a:rPr lang="ru-RU" dirty="0" smtClean="0"/>
              <a:t>3</a:t>
            </a:r>
            <a:r>
              <a:rPr lang="en-US" dirty="0" smtClean="0"/>
              <a:t>,</a:t>
            </a:r>
            <a:r>
              <a:rPr lang="ru-RU" dirty="0" smtClean="0"/>
              <a:t>3 </a:t>
            </a:r>
            <a:r>
              <a:rPr lang="en-US" dirty="0" smtClean="0"/>
              <a:t>%</a:t>
            </a:r>
            <a:r>
              <a:rPr lang="ru-RU" dirty="0" smtClean="0"/>
              <a:t>)</a:t>
            </a:r>
          </a:p>
          <a:p>
            <a:r>
              <a:rPr lang="ru-RU" dirty="0" smtClean="0"/>
              <a:t>Мурманская область – 11 (</a:t>
            </a:r>
            <a:r>
              <a:rPr lang="en-US" dirty="0" smtClean="0"/>
              <a:t>~ </a:t>
            </a:r>
            <a:r>
              <a:rPr lang="ru-RU" dirty="0" smtClean="0"/>
              <a:t>3</a:t>
            </a:r>
            <a:r>
              <a:rPr lang="en-US" dirty="0" smtClean="0"/>
              <a:t>,</a:t>
            </a:r>
            <a:r>
              <a:rPr lang="ru-RU" dirty="0" smtClean="0"/>
              <a:t>3 </a:t>
            </a:r>
            <a:r>
              <a:rPr lang="en-US" dirty="0" smtClean="0"/>
              <a:t>%</a:t>
            </a:r>
            <a:r>
              <a:rPr lang="ru-RU" dirty="0" smtClean="0"/>
              <a:t>)</a:t>
            </a:r>
          </a:p>
          <a:p>
            <a:r>
              <a:rPr lang="ru-RU" dirty="0" smtClean="0"/>
              <a:t>Пермский край – 10 (</a:t>
            </a:r>
            <a:r>
              <a:rPr lang="en-US" dirty="0" smtClean="0"/>
              <a:t>~ </a:t>
            </a:r>
            <a:r>
              <a:rPr lang="ru-RU" dirty="0" smtClean="0"/>
              <a:t>3 </a:t>
            </a:r>
            <a:r>
              <a:rPr lang="en-US" dirty="0" smtClean="0"/>
              <a:t>%</a:t>
            </a:r>
            <a:r>
              <a:rPr lang="ru-RU" dirty="0" smtClean="0"/>
              <a:t>)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DXLuPeR8Jfo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357158" y="571480"/>
            <a:ext cx="8258205" cy="4943173"/>
          </a:xfr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46"/>
          </a:xfrm>
        </p:spPr>
        <p:txBody>
          <a:bodyPr/>
          <a:lstStyle/>
          <a:p>
            <a:r>
              <a:rPr lang="ru-RU" dirty="0" smtClean="0"/>
              <a:t>Библиотеки – респонденты опроса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6867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По читательской аудитории</a:t>
            </a:r>
            <a:br>
              <a:rPr lang="ru-RU" sz="3200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500034" y="1600200"/>
          <a:ext cx="7424766" cy="4153392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4786346"/>
                <a:gridCol w="1285884"/>
                <a:gridCol w="1352536"/>
              </a:tblGrid>
              <a:tr h="461488">
                <a:tc>
                  <a:txBody>
                    <a:bodyPr/>
                    <a:lstStyle/>
                    <a:p>
                      <a:pPr marL="0" algn="l" rtl="0" eaLnBrk="1" fontAlgn="b" latinLnBrk="0" hangingPunct="1">
                        <a:defRPr sz="1800" b="0" i="0" u="none" strike="noStrike" kern="1200" baseline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r>
                        <a:rPr kumimoji="0" lang="ru-RU" sz="1800" u="none" strike="noStrike" kern="1200" baseline="0" dirty="0" smtClean="0"/>
                        <a:t>  Публичная</a:t>
                      </a:r>
                      <a:endParaRPr kumimoji="0" lang="ru-RU" sz="1800" b="0" i="0" u="none" strike="noStrike" kern="1200" baseline="0" dirty="0">
                        <a:solidFill>
                          <a:prstClr val="black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defRPr sz="1800" b="0" i="0" u="none" strike="noStrike" kern="1200" baseline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r>
                        <a:rPr kumimoji="0" lang="ru-RU" sz="1800" u="none" strike="noStrike" kern="1200" baseline="0" dirty="0"/>
                        <a:t>210</a:t>
                      </a:r>
                      <a:endParaRPr kumimoji="0" lang="ru-RU" sz="1800" b="0" i="0" u="none" strike="noStrike" kern="1200" baseline="0" dirty="0">
                        <a:solidFill>
                          <a:prstClr val="black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defRPr sz="1800" b="0" i="0" u="none" strike="noStrike" kern="1200" baseline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r>
                        <a:rPr kumimoji="0" lang="ru-RU" sz="1800" u="none" strike="noStrike" kern="1200" baseline="0" dirty="0"/>
                        <a:t>62,7%</a:t>
                      </a:r>
                      <a:endParaRPr kumimoji="0" lang="ru-RU" sz="1800" b="0" i="0" u="none" strike="noStrike" kern="1200" baseline="0" dirty="0">
                        <a:solidFill>
                          <a:prstClr val="black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61488">
                <a:tc>
                  <a:txBody>
                    <a:bodyPr/>
                    <a:lstStyle/>
                    <a:p>
                      <a:pPr marL="0" algn="l" rtl="0" eaLnBrk="1" fontAlgn="b" latinLnBrk="0" hangingPunct="1">
                        <a:defRPr sz="1800" b="0" i="0" u="none" strike="noStrike" kern="1200" baseline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r>
                        <a:rPr kumimoji="0" lang="ru-RU" sz="1800" u="none" strike="noStrike" kern="1200" baseline="0" dirty="0" smtClean="0"/>
                        <a:t>  Библиотека </a:t>
                      </a:r>
                      <a:r>
                        <a:rPr kumimoji="0" lang="ru-RU" sz="1800" u="none" strike="noStrike" kern="1200" baseline="0" dirty="0"/>
                        <a:t>вуза</a:t>
                      </a:r>
                      <a:endParaRPr kumimoji="0" lang="ru-RU" sz="1800" b="0" i="0" u="none" strike="noStrike" kern="1200" baseline="0" dirty="0">
                        <a:solidFill>
                          <a:prstClr val="black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defRPr sz="1800" b="0" i="0" u="none" strike="noStrike" kern="1200" baseline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r>
                        <a:rPr kumimoji="0" lang="ru-RU" sz="1800" u="none" strike="noStrike" kern="1200" baseline="0" dirty="0"/>
                        <a:t>42</a:t>
                      </a:r>
                      <a:endParaRPr kumimoji="0" lang="ru-RU" sz="1800" b="0" i="0" u="none" strike="noStrike" kern="1200" baseline="0" dirty="0">
                        <a:solidFill>
                          <a:prstClr val="black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defRPr sz="1800" b="0" i="0" u="none" strike="noStrike" kern="1200" baseline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r>
                        <a:rPr kumimoji="0" lang="ru-RU" sz="1800" u="none" strike="noStrike" kern="1200" baseline="0" dirty="0"/>
                        <a:t>12,5%</a:t>
                      </a:r>
                      <a:endParaRPr kumimoji="0" lang="ru-RU" sz="1800" b="0" i="0" u="none" strike="noStrike" kern="1200" baseline="0" dirty="0">
                        <a:solidFill>
                          <a:prstClr val="black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61488">
                <a:tc>
                  <a:txBody>
                    <a:bodyPr/>
                    <a:lstStyle/>
                    <a:p>
                      <a:pPr marL="0" algn="l" rtl="0" eaLnBrk="1" fontAlgn="b" latinLnBrk="0" hangingPunct="1">
                        <a:defRPr sz="1800" b="0" i="0" u="none" strike="noStrike" kern="1200" baseline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r>
                        <a:rPr kumimoji="0" lang="ru-RU" sz="1800" u="none" strike="noStrike" kern="1200" baseline="0" dirty="0" smtClean="0"/>
                        <a:t>  Специальная</a:t>
                      </a:r>
                      <a:endParaRPr kumimoji="0" lang="ru-RU" sz="1800" b="0" i="0" u="none" strike="noStrike" kern="1200" baseline="0" dirty="0">
                        <a:solidFill>
                          <a:prstClr val="black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defRPr sz="1800" b="0" i="0" u="none" strike="noStrike" kern="1200" baseline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r>
                        <a:rPr kumimoji="0" lang="ru-RU" sz="1800" u="none" strike="noStrike" kern="1200" baseline="0" dirty="0"/>
                        <a:t>19</a:t>
                      </a:r>
                      <a:endParaRPr kumimoji="0" lang="ru-RU" sz="1800" b="0" i="0" u="none" strike="noStrike" kern="1200" baseline="0" dirty="0">
                        <a:solidFill>
                          <a:prstClr val="black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defRPr sz="1800" b="0" i="0" u="none" strike="noStrike" kern="1200" baseline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r>
                        <a:rPr kumimoji="0" lang="ru-RU" sz="1800" u="none" strike="noStrike" kern="1200" baseline="0" dirty="0"/>
                        <a:t>5,7%</a:t>
                      </a:r>
                      <a:endParaRPr kumimoji="0" lang="ru-RU" sz="1800" b="0" i="0" u="none" strike="noStrike" kern="1200" baseline="0" dirty="0">
                        <a:solidFill>
                          <a:prstClr val="black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61488">
                <a:tc>
                  <a:txBody>
                    <a:bodyPr/>
                    <a:lstStyle/>
                    <a:p>
                      <a:pPr marL="0" algn="l" rtl="0" eaLnBrk="1" fontAlgn="b" latinLnBrk="0" hangingPunct="1">
                        <a:defRPr sz="1800" b="0" i="0" u="none" strike="noStrike" kern="1200" baseline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r>
                        <a:rPr kumimoji="0" lang="ru-RU" sz="1800" u="none" strike="noStrike" kern="1200" baseline="0" dirty="0" smtClean="0"/>
                        <a:t>  Академическая</a:t>
                      </a:r>
                      <a:endParaRPr kumimoji="0" lang="ru-RU" sz="1800" b="0" i="0" u="none" strike="noStrike" kern="1200" baseline="0" dirty="0">
                        <a:solidFill>
                          <a:prstClr val="black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defRPr sz="1800" b="0" i="0" u="none" strike="noStrike" kern="1200" baseline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r>
                        <a:rPr kumimoji="0" lang="ru-RU" sz="1800" u="none" strike="noStrike" kern="1200" baseline="0" dirty="0"/>
                        <a:t>13</a:t>
                      </a:r>
                      <a:endParaRPr kumimoji="0" lang="ru-RU" sz="1800" b="0" i="0" u="none" strike="noStrike" kern="1200" baseline="0" dirty="0">
                        <a:solidFill>
                          <a:prstClr val="black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defRPr sz="1800" b="0" i="0" u="none" strike="noStrike" kern="1200" baseline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r>
                        <a:rPr kumimoji="0" lang="ru-RU" sz="1800" u="none" strike="noStrike" kern="1200" baseline="0" dirty="0"/>
                        <a:t>3,9%</a:t>
                      </a:r>
                      <a:endParaRPr kumimoji="0" lang="ru-RU" sz="1800" b="0" i="0" u="none" strike="noStrike" kern="1200" baseline="0" dirty="0">
                        <a:solidFill>
                          <a:prstClr val="black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61488">
                <a:tc>
                  <a:txBody>
                    <a:bodyPr/>
                    <a:lstStyle/>
                    <a:p>
                      <a:pPr marL="0" algn="l" rtl="0" eaLnBrk="1" fontAlgn="b" latinLnBrk="0" hangingPunct="1">
                        <a:defRPr sz="1800" b="0" i="0" u="none" strike="noStrike" kern="1200" baseline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r>
                        <a:rPr kumimoji="0" lang="ru-RU" sz="1800" u="none" strike="noStrike" kern="1200" baseline="0" dirty="0" smtClean="0"/>
                        <a:t>  Детская</a:t>
                      </a:r>
                      <a:endParaRPr kumimoji="0" lang="ru-RU" sz="1800" b="0" i="0" u="none" strike="noStrike" kern="1200" baseline="0" dirty="0">
                        <a:solidFill>
                          <a:prstClr val="black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defRPr sz="1800" b="0" i="0" u="none" strike="noStrike" kern="1200" baseline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r>
                        <a:rPr kumimoji="0" lang="ru-RU" sz="1800" u="none" strike="noStrike" kern="1200" baseline="0" dirty="0"/>
                        <a:t>21</a:t>
                      </a:r>
                      <a:endParaRPr kumimoji="0" lang="ru-RU" sz="1800" b="0" i="0" u="none" strike="noStrike" kern="1200" baseline="0" dirty="0">
                        <a:solidFill>
                          <a:prstClr val="black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defRPr sz="1800" b="0" i="0" u="none" strike="noStrike" kern="1200" baseline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r>
                        <a:rPr kumimoji="0" lang="ru-RU" sz="1800" u="none" strike="noStrike" kern="1200" baseline="0" dirty="0"/>
                        <a:t>6,3%</a:t>
                      </a:r>
                      <a:endParaRPr kumimoji="0" lang="ru-RU" sz="1800" b="0" i="0" u="none" strike="noStrike" kern="1200" baseline="0" dirty="0">
                        <a:solidFill>
                          <a:prstClr val="black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61488">
                <a:tc>
                  <a:txBody>
                    <a:bodyPr/>
                    <a:lstStyle/>
                    <a:p>
                      <a:pPr marL="0" algn="l" rtl="0" eaLnBrk="1" fontAlgn="b" latinLnBrk="0" hangingPunct="1">
                        <a:defRPr sz="1800" b="0" i="0" u="none" strike="noStrike" kern="1200" baseline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r>
                        <a:rPr kumimoji="0" lang="ru-RU" sz="1800" u="none" strike="noStrike" kern="1200" baseline="0" dirty="0" smtClean="0"/>
                        <a:t>  Детская</a:t>
                      </a:r>
                      <a:r>
                        <a:rPr kumimoji="0" lang="ru-RU" sz="1800" u="none" strike="noStrike" kern="1200" baseline="0" dirty="0"/>
                        <a:t>, Юношеская</a:t>
                      </a:r>
                      <a:endParaRPr kumimoji="0" lang="ru-RU" sz="1800" b="0" i="0" u="none" strike="noStrike" kern="1200" baseline="0" dirty="0">
                        <a:solidFill>
                          <a:prstClr val="black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defRPr sz="1800" b="0" i="0" u="none" strike="noStrike" kern="1200" baseline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r>
                        <a:rPr kumimoji="0" lang="ru-RU" sz="1800" u="none" strike="noStrike" kern="1200" baseline="0" dirty="0"/>
                        <a:t>5</a:t>
                      </a:r>
                      <a:endParaRPr kumimoji="0" lang="ru-RU" sz="1800" b="0" i="0" u="none" strike="noStrike" kern="1200" baseline="0" dirty="0">
                        <a:solidFill>
                          <a:prstClr val="black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defRPr sz="1800" b="0" i="0" u="none" strike="noStrike" kern="1200" baseline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r>
                        <a:rPr kumimoji="0" lang="ru-RU" sz="1800" u="none" strike="noStrike" kern="1200" baseline="0" dirty="0"/>
                        <a:t>1,5%</a:t>
                      </a:r>
                      <a:endParaRPr kumimoji="0" lang="ru-RU" sz="1800" b="0" i="0" u="none" strike="noStrike" kern="1200" baseline="0" dirty="0">
                        <a:solidFill>
                          <a:prstClr val="black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61488">
                <a:tc>
                  <a:txBody>
                    <a:bodyPr/>
                    <a:lstStyle/>
                    <a:p>
                      <a:pPr marL="0" algn="l" rtl="0" eaLnBrk="1" fontAlgn="b" latinLnBrk="0" hangingPunct="1">
                        <a:defRPr sz="1800" b="0" i="0" u="none" strike="noStrike" kern="1200" baseline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r>
                        <a:rPr kumimoji="0" lang="ru-RU" sz="1800" u="none" strike="noStrike" kern="1200" baseline="0" dirty="0" smtClean="0"/>
                        <a:t>  Школьная</a:t>
                      </a:r>
                      <a:endParaRPr kumimoji="0" lang="ru-RU" sz="1800" b="0" i="0" u="none" strike="noStrike" kern="1200" baseline="0" dirty="0">
                        <a:solidFill>
                          <a:prstClr val="black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defRPr sz="1800" b="0" i="0" u="none" strike="noStrike" kern="1200" baseline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r>
                        <a:rPr kumimoji="0" lang="ru-RU" sz="1800" u="none" strike="noStrike" kern="1200" baseline="0" dirty="0"/>
                        <a:t>4</a:t>
                      </a:r>
                      <a:endParaRPr kumimoji="0" lang="ru-RU" sz="1800" b="0" i="0" u="none" strike="noStrike" kern="1200" baseline="0" dirty="0">
                        <a:solidFill>
                          <a:prstClr val="black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defRPr sz="1800" b="0" i="0" u="none" strike="noStrike" kern="1200" baseline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r>
                        <a:rPr kumimoji="0" lang="ru-RU" sz="1800" u="none" strike="noStrike" kern="1200" baseline="0" dirty="0"/>
                        <a:t>1,2%</a:t>
                      </a:r>
                      <a:endParaRPr kumimoji="0" lang="ru-RU" sz="1800" b="0" i="0" u="none" strike="noStrike" kern="1200" baseline="0" dirty="0">
                        <a:solidFill>
                          <a:prstClr val="black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61488">
                <a:tc>
                  <a:txBody>
                    <a:bodyPr/>
                    <a:lstStyle/>
                    <a:p>
                      <a:pPr marL="0" algn="l" rtl="0" eaLnBrk="1" fontAlgn="b" latinLnBrk="0" hangingPunct="1">
                        <a:defRPr sz="1800" b="0" i="0" u="none" strike="noStrike" kern="1200" baseline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r>
                        <a:rPr kumimoji="0" lang="ru-RU" sz="1800" u="none" strike="noStrike" kern="1200" baseline="0" dirty="0" smtClean="0"/>
                        <a:t>  Юношеская</a:t>
                      </a:r>
                      <a:endParaRPr kumimoji="0" lang="ru-RU" sz="1800" b="0" i="0" u="none" strike="noStrike" kern="1200" baseline="0" dirty="0">
                        <a:solidFill>
                          <a:prstClr val="black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defRPr sz="1800" b="0" i="0" u="none" strike="noStrike" kern="1200" baseline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r>
                        <a:rPr kumimoji="0" lang="ru-RU" sz="1800" u="none" strike="noStrike" kern="1200" baseline="0" dirty="0"/>
                        <a:t>6</a:t>
                      </a:r>
                      <a:endParaRPr kumimoji="0" lang="ru-RU" sz="1800" b="0" i="0" u="none" strike="noStrike" kern="1200" baseline="0" dirty="0">
                        <a:solidFill>
                          <a:prstClr val="black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defRPr sz="1800" b="0" i="0" u="none" strike="noStrike" kern="1200" baseline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r>
                        <a:rPr kumimoji="0" lang="ru-RU" sz="1800" u="none" strike="noStrike" kern="1200" baseline="0" dirty="0"/>
                        <a:t>1,8%</a:t>
                      </a:r>
                      <a:endParaRPr kumimoji="0" lang="ru-RU" sz="1800" b="0" i="0" u="none" strike="noStrike" kern="1200" baseline="0" dirty="0">
                        <a:solidFill>
                          <a:prstClr val="black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61488">
                <a:tc>
                  <a:txBody>
                    <a:bodyPr/>
                    <a:lstStyle/>
                    <a:p>
                      <a:pPr marL="0" algn="l" rtl="0" eaLnBrk="1" fontAlgn="b" latinLnBrk="0" hangingPunct="1">
                        <a:defRPr sz="1800" b="0" i="0" u="none" strike="noStrike" kern="1200" baseline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r>
                        <a:rPr kumimoji="0" lang="ru-RU" sz="1800" u="none" strike="noStrike" kern="1200" baseline="0" dirty="0" smtClean="0"/>
                        <a:t>  Другие</a:t>
                      </a:r>
                      <a:endParaRPr kumimoji="0" lang="ru-RU" sz="1800" b="0" i="0" u="none" strike="noStrike" kern="1200" baseline="0" dirty="0">
                        <a:solidFill>
                          <a:prstClr val="black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defRPr sz="1800" b="0" i="0" u="none" strike="noStrike" kern="1200" baseline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r>
                        <a:rPr kumimoji="0" lang="ru-RU" sz="1800" u="none" strike="noStrike" kern="1200" baseline="0" dirty="0"/>
                        <a:t>15</a:t>
                      </a:r>
                      <a:endParaRPr kumimoji="0" lang="ru-RU" sz="1800" b="0" i="0" u="none" strike="noStrike" kern="1200" baseline="0" dirty="0">
                        <a:solidFill>
                          <a:prstClr val="black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defRPr sz="1800" b="0" i="0" u="none" strike="noStrike" kern="1200" baseline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r>
                        <a:rPr kumimoji="0" lang="ru-RU" sz="1800" u="none" strike="noStrike" kern="1200" baseline="0" dirty="0"/>
                        <a:t>4,5%</a:t>
                      </a:r>
                      <a:endParaRPr kumimoji="0" lang="ru-RU" sz="1800" b="0" i="0" u="none" strike="noStrike" kern="1200" baseline="0" dirty="0">
                        <a:solidFill>
                          <a:prstClr val="black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143116"/>
            <a:ext cx="2185974" cy="4330836"/>
          </a:xfrm>
        </p:spPr>
        <p:txBody>
          <a:bodyPr/>
          <a:lstStyle/>
          <a:p>
            <a:r>
              <a:rPr lang="en-US" dirty="0" err="1" smtClean="0"/>
              <a:t>Youtube</a:t>
            </a:r>
            <a:endParaRPr lang="ru-RU" dirty="0" smtClean="0"/>
          </a:p>
          <a:p>
            <a:r>
              <a:rPr lang="en-US" dirty="0" err="1" smtClean="0"/>
              <a:t>Instagram</a:t>
            </a:r>
            <a:endParaRPr lang="ru-RU" dirty="0" smtClean="0"/>
          </a:p>
          <a:p>
            <a:r>
              <a:rPr lang="en-US" dirty="0" err="1" smtClean="0"/>
              <a:t>SlideShare</a:t>
            </a:r>
            <a:endParaRPr lang="ru-RU" dirty="0" smtClean="0"/>
          </a:p>
          <a:p>
            <a:r>
              <a:rPr lang="en-US" dirty="0" smtClean="0"/>
              <a:t>Flicker</a:t>
            </a:r>
            <a:endParaRPr lang="ru-RU" dirty="0" smtClean="0"/>
          </a:p>
          <a:p>
            <a:r>
              <a:rPr lang="en-US" dirty="0" err="1" smtClean="0"/>
              <a:t>Pinterest</a:t>
            </a:r>
            <a:endParaRPr lang="ru-RU" dirty="0" smtClean="0"/>
          </a:p>
          <a:p>
            <a:r>
              <a:rPr lang="en-US" dirty="0" smtClean="0"/>
              <a:t>Picasa</a:t>
            </a:r>
            <a:endParaRPr lang="ru-RU" dirty="0" smtClean="0"/>
          </a:p>
          <a:p>
            <a:r>
              <a:rPr lang="ru-RU" dirty="0" smtClean="0"/>
              <a:t>другие</a:t>
            </a:r>
            <a:r>
              <a:rPr lang="en-US" dirty="0" smtClean="0"/>
              <a:t> </a:t>
            </a:r>
            <a:endParaRPr lang="ru-RU" dirty="0" smtClean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Социальные сервисы для публикации презентаций, фото- и видеоматериалов.</a:t>
            </a:r>
            <a:endParaRPr lang="ru-RU" dirty="0"/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3929058" y="2143116"/>
            <a:ext cx="4429156" cy="300039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r>
              <a:rPr lang="ru-RU" sz="2400" dirty="0" smtClean="0"/>
              <a:t>Более 65% библиотек  (219)</a:t>
            </a:r>
            <a:endParaRPr lang="ru-RU" sz="2400" dirty="0"/>
          </a:p>
          <a:p>
            <a:pPr lvl="1"/>
            <a:endParaRPr lang="ru-RU" sz="2400" dirty="0" smtClean="0"/>
          </a:p>
          <a:p>
            <a:pPr marL="274320" lvl="1" indent="-274320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</a:pPr>
            <a:r>
              <a:rPr lang="ru-RU" sz="2400" dirty="0"/>
              <a:t>148 – только один из сервисов</a:t>
            </a:r>
          </a:p>
          <a:p>
            <a:pPr marL="274320" lvl="1" indent="-274320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</a:pPr>
            <a:r>
              <a:rPr lang="ru-RU" sz="2400" dirty="0" smtClean="0"/>
              <a:t>52 – </a:t>
            </a:r>
            <a:r>
              <a:rPr lang="ru-RU" sz="2400" dirty="0"/>
              <a:t>два сервиса</a:t>
            </a:r>
          </a:p>
          <a:p>
            <a:pPr marL="274320" lvl="1" indent="-274320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</a:pPr>
            <a:r>
              <a:rPr lang="ru-RU" sz="2400" dirty="0"/>
              <a:t>19 – три и более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7901014" cy="98903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Социальные сервисы для публикации презентаций, фото- и видеоматериалов.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Другая 1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0070C0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389</TotalTime>
  <Words>330</Words>
  <Application>Microsoft Office PowerPoint</Application>
  <PresentationFormat>Экран (4:3)</PresentationFormat>
  <Paragraphs>89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Эркер</vt:lpstr>
      <vt:lpstr>Применение облачных сервисов в библиотеках: результаты исследования.</vt:lpstr>
      <vt:lpstr>Сферы библиотечной деятельности, где применяются облачные технологии</vt:lpstr>
      <vt:lpstr>Интерактивная анкета</vt:lpstr>
      <vt:lpstr>География библиотек, участвовавших в опросе</vt:lpstr>
      <vt:lpstr>Слайд 5</vt:lpstr>
      <vt:lpstr>Библиотеки – респонденты опроса</vt:lpstr>
      <vt:lpstr>По читательской аудитории </vt:lpstr>
      <vt:lpstr>Социальные сервисы для публикации презентаций, фото- и видеоматериалов.</vt:lpstr>
      <vt:lpstr>Социальные сервисы для публикации презентаций, фото- и видеоматериалов.</vt:lpstr>
      <vt:lpstr>Сервисы для работы с документами через веб-браузер</vt:lpstr>
      <vt:lpstr>Сторонние интернет-ресурсы для хранения информации и ее передачи</vt:lpstr>
      <vt:lpstr>Специальное программное обеспечение, доступное через веб-браузер</vt:lpstr>
      <vt:lpstr>Спасибо за внимание! 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Применение облачных сервисов в библиотеках: результаты исследования.</dc:title>
  <dc:creator>nataly</dc:creator>
  <cp:lastModifiedBy>nataly</cp:lastModifiedBy>
  <cp:revision>39</cp:revision>
  <dcterms:created xsi:type="dcterms:W3CDTF">2016-10-04T12:54:53Z</dcterms:created>
  <dcterms:modified xsi:type="dcterms:W3CDTF">2016-10-04T19:53:10Z</dcterms:modified>
</cp:coreProperties>
</file>