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94" r:id="rId4"/>
    <p:sldId id="267" r:id="rId5"/>
    <p:sldId id="302" r:id="rId6"/>
    <p:sldId id="292" r:id="rId7"/>
    <p:sldId id="298" r:id="rId8"/>
    <p:sldId id="305" r:id="rId9"/>
    <p:sldId id="306" r:id="rId10"/>
    <p:sldId id="303" r:id="rId11"/>
    <p:sldId id="304" r:id="rId12"/>
    <p:sldId id="301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6DCBF-7A19-4BC9-8D4E-65CADC24D44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CA7D2-906B-457F-88F0-056264AA220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Учет научных публикаций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4B475EC0-BDB8-4879-809A-B0262CC28497}" type="parTrans" cxnId="{36593F08-24F0-491C-97B8-3E021DFFF346}">
      <dgm:prSet/>
      <dgm:spPr/>
      <dgm:t>
        <a:bodyPr/>
        <a:lstStyle/>
        <a:p>
          <a:endParaRPr lang="ru-RU"/>
        </a:p>
      </dgm:t>
    </dgm:pt>
    <dgm:pt modelId="{789082D6-B717-42BE-805B-3D0EC4CC25AB}" type="sibTrans" cxnId="{36593F08-24F0-491C-97B8-3E021DFFF346}">
      <dgm:prSet/>
      <dgm:spPr/>
      <dgm:t>
        <a:bodyPr/>
        <a:lstStyle/>
        <a:p>
          <a:endParaRPr lang="ru-RU"/>
        </a:p>
      </dgm:t>
    </dgm:pt>
    <dgm:pt modelId="{660E58B5-1F5D-457E-BAE1-8C6D407F2D0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Продвижение научных публикаций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CD2436E8-9DFE-4E9C-BD41-58B70C783146}" type="parTrans" cxnId="{F816DD1A-4330-45EC-82D6-B09CCD0F73C3}">
      <dgm:prSet/>
      <dgm:spPr/>
      <dgm:t>
        <a:bodyPr/>
        <a:lstStyle/>
        <a:p>
          <a:endParaRPr lang="ru-RU"/>
        </a:p>
      </dgm:t>
    </dgm:pt>
    <dgm:pt modelId="{14043FF4-DC28-404C-9EEA-945FA31F387E}" type="sibTrans" cxnId="{F816DD1A-4330-45EC-82D6-B09CCD0F73C3}">
      <dgm:prSet/>
      <dgm:spPr/>
      <dgm:t>
        <a:bodyPr/>
        <a:lstStyle/>
        <a:p>
          <a:endParaRPr lang="ru-RU"/>
        </a:p>
      </dgm:t>
    </dgm:pt>
    <dgm:pt modelId="{622C27AB-8CC1-44B1-AFB6-0927257AF4D0}" type="pres">
      <dgm:prSet presAssocID="{3246DCBF-7A19-4BC9-8D4E-65CADC24D4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CDF37-535B-4E09-8526-9DC95F6922D0}" type="pres">
      <dgm:prSet presAssocID="{3246DCBF-7A19-4BC9-8D4E-65CADC24D448}" presName="divider" presStyleLbl="fgShp" presStyleIdx="0" presStyleCnt="1"/>
      <dgm:spPr/>
    </dgm:pt>
    <dgm:pt modelId="{D194B6B2-752D-4A49-8F4E-3C593E46EEC3}" type="pres">
      <dgm:prSet presAssocID="{8F9CA7D2-906B-457F-88F0-056264AA2207}" presName="downArrow" presStyleLbl="node1" presStyleIdx="0" presStyleCnt="2"/>
      <dgm:spPr/>
    </dgm:pt>
    <dgm:pt modelId="{51790760-6865-4D12-BD0B-D0259D0FFFE2}" type="pres">
      <dgm:prSet presAssocID="{8F9CA7D2-906B-457F-88F0-056264AA2207}" presName="downArrowText" presStyleLbl="revTx" presStyleIdx="0" presStyleCnt="2" custScaleX="16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7B87A-C150-42C5-A257-9255971DD387}" type="pres">
      <dgm:prSet presAssocID="{660E58B5-1F5D-457E-BAE1-8C6D407F2D06}" presName="upArrow" presStyleLbl="node1" presStyleIdx="1" presStyleCnt="2"/>
      <dgm:spPr/>
    </dgm:pt>
    <dgm:pt modelId="{B223737D-163F-4447-8137-444BEDAFDDFB}" type="pres">
      <dgm:prSet presAssocID="{660E58B5-1F5D-457E-BAE1-8C6D407F2D06}" presName="upArrowText" presStyleLbl="revTx" presStyleIdx="1" presStyleCnt="2" custScaleX="15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B313C-B417-4576-B23E-030D65920C79}" type="presOf" srcId="{8F9CA7D2-906B-457F-88F0-056264AA2207}" destId="{51790760-6865-4D12-BD0B-D0259D0FFFE2}" srcOrd="0" destOrd="0" presId="urn:microsoft.com/office/officeart/2005/8/layout/arrow3"/>
    <dgm:cxn modelId="{B34ABFDB-1FD9-4A8E-8D3E-BDCCB210D807}" type="presOf" srcId="{660E58B5-1F5D-457E-BAE1-8C6D407F2D06}" destId="{B223737D-163F-4447-8137-444BEDAFDDFB}" srcOrd="0" destOrd="0" presId="urn:microsoft.com/office/officeart/2005/8/layout/arrow3"/>
    <dgm:cxn modelId="{F816DD1A-4330-45EC-82D6-B09CCD0F73C3}" srcId="{3246DCBF-7A19-4BC9-8D4E-65CADC24D448}" destId="{660E58B5-1F5D-457E-BAE1-8C6D407F2D06}" srcOrd="1" destOrd="0" parTransId="{CD2436E8-9DFE-4E9C-BD41-58B70C783146}" sibTransId="{14043FF4-DC28-404C-9EEA-945FA31F387E}"/>
    <dgm:cxn modelId="{36593F08-24F0-491C-97B8-3E021DFFF346}" srcId="{3246DCBF-7A19-4BC9-8D4E-65CADC24D448}" destId="{8F9CA7D2-906B-457F-88F0-056264AA2207}" srcOrd="0" destOrd="0" parTransId="{4B475EC0-BDB8-4879-809A-B0262CC28497}" sibTransId="{789082D6-B717-42BE-805B-3D0EC4CC25AB}"/>
    <dgm:cxn modelId="{F1DB83FF-CECB-4643-BBC3-A2D92655F040}" type="presOf" srcId="{3246DCBF-7A19-4BC9-8D4E-65CADC24D448}" destId="{622C27AB-8CC1-44B1-AFB6-0927257AF4D0}" srcOrd="0" destOrd="0" presId="urn:microsoft.com/office/officeart/2005/8/layout/arrow3"/>
    <dgm:cxn modelId="{2DE48D24-446B-4DF6-9818-D350BD536250}" type="presParOf" srcId="{622C27AB-8CC1-44B1-AFB6-0927257AF4D0}" destId="{B44CDF37-535B-4E09-8526-9DC95F6922D0}" srcOrd="0" destOrd="0" presId="urn:microsoft.com/office/officeart/2005/8/layout/arrow3"/>
    <dgm:cxn modelId="{2FBFFD45-08AF-4375-A6C0-33199BD54AA8}" type="presParOf" srcId="{622C27AB-8CC1-44B1-AFB6-0927257AF4D0}" destId="{D194B6B2-752D-4A49-8F4E-3C593E46EEC3}" srcOrd="1" destOrd="0" presId="urn:microsoft.com/office/officeart/2005/8/layout/arrow3"/>
    <dgm:cxn modelId="{B2927D05-90EF-4150-BC71-99AEB200D365}" type="presParOf" srcId="{622C27AB-8CC1-44B1-AFB6-0927257AF4D0}" destId="{51790760-6865-4D12-BD0B-D0259D0FFFE2}" srcOrd="2" destOrd="0" presId="urn:microsoft.com/office/officeart/2005/8/layout/arrow3"/>
    <dgm:cxn modelId="{4605F2BA-B752-482B-843E-97320501FA1B}" type="presParOf" srcId="{622C27AB-8CC1-44B1-AFB6-0927257AF4D0}" destId="{C637B87A-C150-42C5-A257-9255971DD387}" srcOrd="3" destOrd="0" presId="urn:microsoft.com/office/officeart/2005/8/layout/arrow3"/>
    <dgm:cxn modelId="{0CA5622E-F914-4DF0-804B-B373C2D80EFC}" type="presParOf" srcId="{622C27AB-8CC1-44B1-AFB6-0927257AF4D0}" destId="{B223737D-163F-4447-8137-444BEDAFDDF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CDF37-535B-4E09-8526-9DC95F6922D0}">
      <dsp:nvSpPr>
        <dsp:cNvPr id="0" name=""/>
        <dsp:cNvSpPr/>
      </dsp:nvSpPr>
      <dsp:spPr>
        <a:xfrm rot="21300000">
          <a:off x="28060" y="1789078"/>
          <a:ext cx="9087879" cy="10406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4B6B2-752D-4A49-8F4E-3C593E46EEC3}">
      <dsp:nvSpPr>
        <dsp:cNvPr id="0" name=""/>
        <dsp:cNvSpPr/>
      </dsp:nvSpPr>
      <dsp:spPr>
        <a:xfrm>
          <a:off x="1097280" y="230942"/>
          <a:ext cx="2743200" cy="184754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90760-6865-4D12-BD0B-D0259D0FFFE2}">
      <dsp:nvSpPr>
        <dsp:cNvPr id="0" name=""/>
        <dsp:cNvSpPr/>
      </dsp:nvSpPr>
      <dsp:spPr>
        <a:xfrm>
          <a:off x="3870252" y="0"/>
          <a:ext cx="4878214" cy="193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3">
                  <a:lumMod val="50000"/>
                </a:schemeClr>
              </a:solidFill>
            </a:rPr>
            <a:t>Учет научных публикаций</a:t>
          </a:r>
          <a:endParaRPr lang="ru-RU" sz="33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70252" y="0"/>
        <a:ext cx="4878214" cy="1939919"/>
      </dsp:txXfrm>
    </dsp:sp>
    <dsp:sp modelId="{C637B87A-C150-42C5-A257-9255971DD387}">
      <dsp:nvSpPr>
        <dsp:cNvPr id="0" name=""/>
        <dsp:cNvSpPr/>
      </dsp:nvSpPr>
      <dsp:spPr>
        <a:xfrm>
          <a:off x="5303519" y="2540370"/>
          <a:ext cx="2743200" cy="184754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737D-163F-4447-8137-444BEDAFDDFB}">
      <dsp:nvSpPr>
        <dsp:cNvPr id="0" name=""/>
        <dsp:cNvSpPr/>
      </dsp:nvSpPr>
      <dsp:spPr>
        <a:xfrm>
          <a:off x="539554" y="2678936"/>
          <a:ext cx="4590170" cy="193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50000"/>
                </a:schemeClr>
              </a:solidFill>
            </a:rPr>
            <a:t>Продвижение научных публикаций</a:t>
          </a:r>
          <a:endParaRPr lang="ru-RU" sz="3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39554" y="2678936"/>
        <a:ext cx="4590170" cy="193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1B6D0E-42E4-44F5-AE21-67C2EA3450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803726C-AADE-4FEA-AE9A-B1F36734D5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21F0A-2A99-461F-85D3-E39EF86AA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0F0A-2842-49EA-B229-63C0FC636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56E23-58C8-4480-8ABF-E5B9732A6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DA457-25A3-48BE-BE0E-A8A4EBF85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4B080-9A4D-4B05-8D5B-A13F64195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207B1-5A39-4469-86BA-42692F8B6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DD35-5876-4B7F-9D32-46C9CF2F5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5C78C-0555-4A11-A80E-C89CC52A5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C6C44-E313-4198-A70F-B6A12419E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95829-CCD6-4626-860B-45CAA34FD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3C34-8E28-4715-8E02-4B684F5F6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C2337-53DA-4260-8389-F13833743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5FEDD-2712-42B3-AA2B-98D3DF82F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Библиотека традиционная и электронная: смыслы и ценности, Новосибирск, 4-6 октября 2016 г.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2B2B245-7608-4D52-844F-348BD44208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@icm.krasn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elena@icm.krasn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920037" cy="324008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БАЗА ДАННЫХ ТРУДОВ СОТРУДНИКОВ КАК СРЕДСТВО УЧЕТА И ПРОДВИЖЕНИЯ НАУЧНЫХ ПУБЛИКАЦИЙ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4370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dirty="0" err="1" smtClean="0">
                <a:solidFill>
                  <a:schemeClr val="tx2"/>
                </a:solidFill>
              </a:rPr>
              <a:t>Е.В.Ковязина</a:t>
            </a:r>
            <a:endParaRPr lang="ru-RU" sz="2000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2"/>
                </a:solidFill>
              </a:rPr>
              <a:t>Институт вычислительного моделирования СО РАН</a:t>
            </a:r>
            <a:endParaRPr lang="en-US" sz="2000" i="1" dirty="0" smtClean="0">
              <a:solidFill>
                <a:schemeClr val="tx2"/>
              </a:solidFill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elena@icm.krasn.ru</a:t>
            </a:r>
            <a:endParaRPr lang="ru-RU" sz="20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19256" cy="205678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Реализация прав авторов публикации посредством лицензирования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221088"/>
            <a:ext cx="9396536" cy="32388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Пример использования свободной лицензии 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Creative Common</a:t>
            </a: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: 	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CC by-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</a:rPr>
              <a:t>nc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</a:rPr>
              <a:t>sa</a:t>
            </a:r>
            <a:endParaRPr lang="en-US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с указанием авторства, только некоммерческое использование, с наследованием авторской лицензии)</a:t>
            </a:r>
            <a:endParaRPr lang="ru-RU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200px-CC-logo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5575267" cy="1338064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520" y="6381750"/>
            <a:ext cx="8568952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556792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Повышение эффективности поиска текстов публикаций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060848"/>
            <a:ext cx="3923928" cy="5013176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 САБ – по БО, переход по ссылке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Поиск по полному тексту только по ПБД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 ОА – интеграция с поисковыми системами Интернет, включая аналитические инструменты поисковых систем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732" y="1844824"/>
            <a:ext cx="512826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8568952" cy="424135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Вывод: функциональные ограничения САБ препятствуют эффективному решению задач учета и продвижения научных публикаций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283968" cy="4114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А: Существенно дополнить или переработать используемую систему автоматизации библиотеки </a:t>
            </a:r>
            <a:r>
              <a:rPr lang="ru-RU" dirty="0" smtClean="0">
                <a:solidFill>
                  <a:schemeClr val="bg2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: Использовать альтернативное программное обеспечение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C:\Users\Jack\Desktop\Installer_web_2010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1127651" cy="17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39"/>
            <a:ext cx="1256531" cy="11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eprints.org/uk/wp-content/uploads/EprintsServices2015url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4975128"/>
            <a:ext cx="2016223" cy="70251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3458" y="3933056"/>
            <a:ext cx="1786366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4042792" cy="1944216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68960"/>
            <a:ext cx="4038600" cy="295084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</a:rPr>
              <a:t>Е.В.Ковязина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научный сотрудник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Институт вычислительного моделирования СО РАН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  <a:hlinkClick r:id="rId2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000" i="1" dirty="0" smtClean="0">
                <a:hlinkClick r:id="rId2"/>
              </a:rPr>
              <a:t>elena@icm.krasn.ru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6" name="Содержимое 6" descr="1296341424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82342"/>
            <a:ext cx="4038600" cy="33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208912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2"/>
                </a:solidFill>
              </a:rPr>
              <a:t>Составные части базы трудов сотрудников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4038600" cy="5040312"/>
          </a:xfrm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Хранилище электронных документов</a:t>
            </a:r>
          </a:p>
          <a:p>
            <a:pPr eaLnBrk="1" hangingPunct="1"/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Библиографическая база данных с описаниями документов</a:t>
            </a:r>
          </a:p>
          <a:p>
            <a:pPr eaLnBrk="1" hangingPunct="1"/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Пакет организационной документации: регламент доступа к документам, форма договора с авторами, дополнения в положение о рейтинговых надбавках и т.д</a:t>
            </a:r>
            <a:r>
              <a:rPr lang="ru-RU" sz="22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2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08050"/>
            <a:ext cx="4787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924175"/>
            <a:ext cx="4643437" cy="3252788"/>
          </a:xfr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23652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Электронная часть БД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39072"/>
          </a:xfrm>
        </p:spPr>
        <p:txBody>
          <a:bodyPr/>
          <a:lstStyle/>
          <a:p>
            <a:r>
              <a:rPr lang="ru-RU" sz="3000" u="sng" dirty="0" smtClean="0">
                <a:solidFill>
                  <a:schemeClr val="bg1">
                    <a:lumMod val="75000"/>
                  </a:schemeClr>
                </a:solidFill>
              </a:rPr>
              <a:t>Хранилище электронных документов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</a:rPr>
              <a:t>– организованный набор файлов, размещенный в хранилище Института</a:t>
            </a:r>
          </a:p>
          <a:p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</a:rPr>
              <a:t>База метаданных размещена в САБ, оформлена как </a:t>
            </a:r>
            <a:r>
              <a:rPr lang="ru-RU" sz="3000" u="sng" dirty="0" smtClean="0">
                <a:solidFill>
                  <a:schemeClr val="bg1">
                    <a:lumMod val="75000"/>
                  </a:schemeClr>
                </a:solidFill>
              </a:rPr>
              <a:t>библиографическая база трудов сотрудников 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</a:rPr>
              <a:t>с дополнительными полями, отсутствующими в библиотечных стандартах. Преимущественный способ формирования метаданных – заимствование из индексов научного цитирования (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</a:rPr>
              <a:t>WoS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, Scopus, 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</a:rPr>
              <a:t>РИНЦ)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</a:t>
            </a:r>
            <a:endParaRPr lang="ru-RU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424936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3898900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2"/>
                </a:solidFill>
              </a:rPr>
              <a:t>Поля, дополняющие структуру данных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14422"/>
            <a:ext cx="4392613" cy="50006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поле разночтения фамилии автора (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790)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поле идентификаторов публикации в индексах научного цитирования (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WoS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Scopus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, РИНЦ и т.д.)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(v321)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и иных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(v19)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поле текущего 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импакт-фактора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источника публикации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(v463)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поле списка библиографии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(v390)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показатель текущего цитирования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(v321)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852738"/>
            <a:ext cx="4038600" cy="3028950"/>
          </a:xfrm>
          <a:noFill/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0"/>
            <a:ext cx="39957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568952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843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>Преимущества, получаемые от работы с базой трудов в САБ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412776"/>
            <a:ext cx="9396536" cy="544522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Формирование корректных и полных БО публикаций в стандартизованном виде и в удобной для сотрудников библиотек пользовательской среде</a:t>
            </a:r>
          </a:p>
          <a:p>
            <a:pPr lvl="0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Организация поиска публикаций средствами САБ по широкому набору полей библиографического описания.</a:t>
            </a:r>
          </a:p>
          <a:p>
            <a:pPr lvl="0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Организация поиска и вывод его результатов через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-интерфейс в привычном и удобном пользователям формате БО. Помощь сотрудникам при оформлении ссылок на статьи и списков библиографии.</a:t>
            </a:r>
          </a:p>
          <a:p>
            <a:pPr lvl="0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Организация регистрации пользователей и дифференциации доступа к публикациям в зависимости от индивидуальных данных зарегистрированного пользователя.</a:t>
            </a:r>
          </a:p>
          <a:p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8352928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Цели формирования базы трудов сотрудников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461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280920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1512168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Текущие проблемы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требующие решения: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80526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Отсутствие дифференциации доступа к данным, включая отсрочку доступа к полному тексту по времени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Отсутствие поддержки свободного лицензирования и возможности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самодепонирования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публикаций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Отсутствие интеграции с глобальными поисковыми системами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Содержимое 4" descr="1326266557_230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23728" cy="1592796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205678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Защита текстов от несанкционированного доступа в САБ ИРБИС64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038600" cy="432048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Ограничения доступа пользователей к БД (категории пользователей)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Дифференциация доступа в глобальной и локальной сети 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IP)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ogrd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204864"/>
            <a:ext cx="5148064" cy="3888432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208912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Автоматическая поддержка эмбарго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Отсрочка доступа по времени</a:t>
            </a:r>
          </a:p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Ограничения доступа по группам пользователей и индивидуально 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139952" cy="4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424936" cy="47625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Библиотека традиционная и электронная: смыслы и ценности, Новосибирск, 4-6 октября 2016 г.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7006</TotalTime>
  <Words>619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БАЗА ДАННЫХ ТРУДОВ СОТРУДНИКОВ КАК СРЕДСТВО УЧЕТА И ПРОДВИЖЕНИЯ НАУЧНЫХ ПУБЛИКАЦИЙ</vt:lpstr>
      <vt:lpstr>Составные части базы трудов сотрудников</vt:lpstr>
      <vt:lpstr>Электронная часть БД</vt:lpstr>
      <vt:lpstr>Поля, дополняющие структуру данных</vt:lpstr>
      <vt:lpstr>Преимущества, получаемые от работы с базой трудов в САБ</vt:lpstr>
      <vt:lpstr>Цели формирования базы трудов сотрудников</vt:lpstr>
      <vt:lpstr>Текущие проблемы  требующие решения:</vt:lpstr>
      <vt:lpstr>Защита текстов от несанкционированного доступа в САБ ИРБИС64</vt:lpstr>
      <vt:lpstr>Автоматическая поддержка эмбарго </vt:lpstr>
      <vt:lpstr>Реализация прав авторов публикации посредством лицензирования</vt:lpstr>
      <vt:lpstr>Повышение эффективности поиска текстов публикаций</vt:lpstr>
      <vt:lpstr> Вывод: функциональные ограничения САБ препятствуют эффективному решению задач учета и продвижения научных публикаций</vt:lpstr>
      <vt:lpstr>Спасибо за внимание!</vt:lpstr>
    </vt:vector>
  </TitlesOfParts>
  <Company>ИВМ СО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администратор</cp:lastModifiedBy>
  <cp:revision>106</cp:revision>
  <dcterms:created xsi:type="dcterms:W3CDTF">2014-05-13T08:09:17Z</dcterms:created>
  <dcterms:modified xsi:type="dcterms:W3CDTF">2016-10-05T02:53:23Z</dcterms:modified>
</cp:coreProperties>
</file>