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2"/>
  </p:notesMasterIdLst>
  <p:sldIdLst>
    <p:sldId id="258" r:id="rId2"/>
    <p:sldId id="261" r:id="rId3"/>
    <p:sldId id="256" r:id="rId4"/>
    <p:sldId id="273" r:id="rId5"/>
    <p:sldId id="257" r:id="rId6"/>
    <p:sldId id="266" r:id="rId7"/>
    <p:sldId id="263" r:id="rId8"/>
    <p:sldId id="269" r:id="rId9"/>
    <p:sldId id="270" r:id="rId10"/>
    <p:sldId id="264" r:id="rId11"/>
    <p:sldId id="272" r:id="rId12"/>
    <p:sldId id="271" r:id="rId13"/>
    <p:sldId id="262" r:id="rId14"/>
    <p:sldId id="268" r:id="rId15"/>
    <p:sldId id="276" r:id="rId16"/>
    <p:sldId id="278" r:id="rId17"/>
    <p:sldId id="265" r:id="rId18"/>
    <p:sldId id="267" r:id="rId19"/>
    <p:sldId id="275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832" autoAdjust="0"/>
    <p:restoredTop sz="86651" autoAdjust="0"/>
  </p:normalViewPr>
  <p:slideViewPr>
    <p:cSldViewPr>
      <p:cViewPr varScale="1">
        <p:scale>
          <a:sx n="92" d="100"/>
          <a:sy n="92" d="100"/>
        </p:scale>
        <p:origin x="-20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Relationship Id="rId4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1981-1995 гг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1981-1995 гг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1996-2005 гг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9D3C63-01FD-486A-8AC1-0EB2629D8FD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22A743-964E-4CB2-BB87-7627BA6FA9C9}">
      <dgm:prSet/>
      <dgm:spPr/>
      <dgm:t>
        <a:bodyPr/>
        <a:lstStyle/>
        <a:p>
          <a:pPr algn="ctr" rtl="0"/>
          <a:r>
            <a:rPr lang="ru-RU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rPr>
            <a:t>Основные проблемы библиометрического учета результативности научной организации в ретро– и перспективе</a:t>
          </a:r>
          <a:endParaRPr lang="ru-RU" baseline="0" dirty="0">
            <a:solidFill>
              <a:srgbClr val="0070C0"/>
            </a:solidFill>
          </a:endParaRPr>
        </a:p>
      </dgm:t>
    </dgm:pt>
    <dgm:pt modelId="{E2223414-AAEC-4786-AC5F-9312B8B32098}" type="parTrans" cxnId="{2E3A6687-C637-4214-A98F-9D756B13FE94}">
      <dgm:prSet/>
      <dgm:spPr/>
      <dgm:t>
        <a:bodyPr/>
        <a:lstStyle/>
        <a:p>
          <a:endParaRPr lang="ru-RU"/>
        </a:p>
      </dgm:t>
    </dgm:pt>
    <dgm:pt modelId="{6780E312-C6EA-4570-AC49-6325BD6E757F}" type="sibTrans" cxnId="{2E3A6687-C637-4214-A98F-9D756B13FE94}">
      <dgm:prSet/>
      <dgm:spPr/>
      <dgm:t>
        <a:bodyPr/>
        <a:lstStyle/>
        <a:p>
          <a:endParaRPr lang="ru-RU"/>
        </a:p>
      </dgm:t>
    </dgm:pt>
    <dgm:pt modelId="{826B05D2-E4DB-40A6-ADEA-17CBCA69B120}" type="pres">
      <dgm:prSet presAssocID="{7D9D3C63-01FD-486A-8AC1-0EB2629D8FD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92EE5F-5852-4C3D-80B1-DDDCAE60A18E}" type="pres">
      <dgm:prSet presAssocID="{B522A743-964E-4CB2-BB87-7627BA6FA9C9}" presName="parentText" presStyleLbl="node1" presStyleIdx="0" presStyleCnt="1" custLinFactNeighborX="-955" custLinFactNeighborY="-3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3C98BB-960B-4F3F-B0A8-32EA26FC6D67}" type="presOf" srcId="{7D9D3C63-01FD-486A-8AC1-0EB2629D8FD2}" destId="{826B05D2-E4DB-40A6-ADEA-17CBCA69B120}" srcOrd="0" destOrd="0" presId="urn:microsoft.com/office/officeart/2005/8/layout/vList2"/>
    <dgm:cxn modelId="{9D94BACF-14E3-42A1-89DA-8EAAFD357C4A}" type="presOf" srcId="{B522A743-964E-4CB2-BB87-7627BA6FA9C9}" destId="{C492EE5F-5852-4C3D-80B1-DDDCAE60A18E}" srcOrd="0" destOrd="0" presId="urn:microsoft.com/office/officeart/2005/8/layout/vList2"/>
    <dgm:cxn modelId="{2E3A6687-C637-4214-A98F-9D756B13FE94}" srcId="{7D9D3C63-01FD-486A-8AC1-0EB2629D8FD2}" destId="{B522A743-964E-4CB2-BB87-7627BA6FA9C9}" srcOrd="0" destOrd="0" parTransId="{E2223414-AAEC-4786-AC5F-9312B8B32098}" sibTransId="{6780E312-C6EA-4570-AC49-6325BD6E757F}"/>
    <dgm:cxn modelId="{4A937BE5-C62B-4C7D-B3B0-2738A4DEBD81}" type="presParOf" srcId="{826B05D2-E4DB-40A6-ADEA-17CBCA69B120}" destId="{C492EE5F-5852-4C3D-80B1-DDDCAE60A18E}" srcOrd="0" destOrd="0" presId="urn:microsoft.com/office/officeart/2005/8/layout/vList2"/>
  </dgm:cxnLst>
  <dgm:bg/>
  <dgm:whole>
    <a:effectLst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AE6458-BF83-4B1F-9323-31F05895D966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5CF338-1F80-4301-8D23-7DAACBEA84E7}">
      <dgm:prSet phldrT="[Текст]"/>
      <dgm:spPr/>
      <dgm:t>
        <a:bodyPr/>
        <a:lstStyle/>
        <a:p>
          <a:r>
            <a:rPr lang="ru-RU" dirty="0" smtClean="0"/>
            <a:t>Запросы вышестоящих структур</a:t>
          </a:r>
          <a:endParaRPr lang="en-US" dirty="0"/>
        </a:p>
      </dgm:t>
    </dgm:pt>
    <dgm:pt modelId="{54DFF041-50BC-48B8-9900-59C511F4035A}" type="parTrans" cxnId="{3DD36856-3BBD-44EA-9E37-C363989D35CF}">
      <dgm:prSet/>
      <dgm:spPr/>
      <dgm:t>
        <a:bodyPr/>
        <a:lstStyle/>
        <a:p>
          <a:endParaRPr lang="en-US"/>
        </a:p>
      </dgm:t>
    </dgm:pt>
    <dgm:pt modelId="{714BB152-8000-4E7C-A7EF-FA621DA44224}" type="sibTrans" cxnId="{3DD36856-3BBD-44EA-9E37-C363989D35CF}">
      <dgm:prSet/>
      <dgm:spPr/>
      <dgm:t>
        <a:bodyPr/>
        <a:lstStyle/>
        <a:p>
          <a:endParaRPr lang="en-US"/>
        </a:p>
      </dgm:t>
    </dgm:pt>
    <dgm:pt modelId="{1ED79EE2-DBBF-4420-818B-C27B5A72A2EF}">
      <dgm:prSet phldrT="[Текст]"/>
      <dgm:spPr/>
      <dgm:t>
        <a:bodyPr/>
        <a:lstStyle/>
        <a:p>
          <a:r>
            <a:rPr lang="ru-RU" dirty="0" smtClean="0"/>
            <a:t>ФАНО России</a:t>
          </a:r>
          <a:endParaRPr lang="en-US" dirty="0"/>
        </a:p>
      </dgm:t>
    </dgm:pt>
    <dgm:pt modelId="{CA740DE9-1BFE-4C27-9687-5498AC532002}" type="parTrans" cxnId="{362FB299-AA75-4F80-AEC8-174E28186224}">
      <dgm:prSet/>
      <dgm:spPr/>
      <dgm:t>
        <a:bodyPr/>
        <a:lstStyle/>
        <a:p>
          <a:endParaRPr lang="en-US"/>
        </a:p>
      </dgm:t>
    </dgm:pt>
    <dgm:pt modelId="{49BA61A6-91A7-442E-BB16-B6D9B8E284E3}" type="sibTrans" cxnId="{362FB299-AA75-4F80-AEC8-174E28186224}">
      <dgm:prSet/>
      <dgm:spPr/>
      <dgm:t>
        <a:bodyPr/>
        <a:lstStyle/>
        <a:p>
          <a:endParaRPr lang="en-US"/>
        </a:p>
      </dgm:t>
    </dgm:pt>
    <dgm:pt modelId="{0170AED3-68E0-4055-9AAB-B14B302E9009}">
      <dgm:prSet phldrT="[Текст]"/>
      <dgm:spPr/>
      <dgm:t>
        <a:bodyPr/>
        <a:lstStyle/>
        <a:p>
          <a:r>
            <a:rPr lang="ru-RU" dirty="0" smtClean="0"/>
            <a:t>РАН</a:t>
          </a:r>
          <a:endParaRPr lang="en-US" dirty="0"/>
        </a:p>
      </dgm:t>
    </dgm:pt>
    <dgm:pt modelId="{1EA467A9-D2C6-4C87-ACA7-0703CFEF4E32}" type="parTrans" cxnId="{3C03F4E0-A652-4947-B374-D839F3BEFD4A}">
      <dgm:prSet/>
      <dgm:spPr/>
      <dgm:t>
        <a:bodyPr/>
        <a:lstStyle/>
        <a:p>
          <a:endParaRPr lang="en-US"/>
        </a:p>
      </dgm:t>
    </dgm:pt>
    <dgm:pt modelId="{E236AD4E-E2A3-4F47-B222-CF1D1B2D66FB}" type="sibTrans" cxnId="{3C03F4E0-A652-4947-B374-D839F3BEFD4A}">
      <dgm:prSet/>
      <dgm:spPr/>
      <dgm:t>
        <a:bodyPr/>
        <a:lstStyle/>
        <a:p>
          <a:endParaRPr lang="en-US"/>
        </a:p>
      </dgm:t>
    </dgm:pt>
    <dgm:pt modelId="{08B498DC-42EE-4492-9D31-D9348D8875AE}">
      <dgm:prSet phldrT="[Текст]"/>
      <dgm:spPr/>
      <dgm:t>
        <a:bodyPr/>
        <a:lstStyle/>
        <a:p>
          <a:r>
            <a:rPr lang="ru-RU" dirty="0" smtClean="0"/>
            <a:t>Привязка к данным внешних баз</a:t>
          </a:r>
          <a:endParaRPr lang="en-US" dirty="0"/>
        </a:p>
      </dgm:t>
    </dgm:pt>
    <dgm:pt modelId="{478A6ACB-4D26-4294-B431-59FEB2C26D87}" type="parTrans" cxnId="{48E155D1-E9A0-4442-9A9E-369FBC326EDF}">
      <dgm:prSet/>
      <dgm:spPr/>
      <dgm:t>
        <a:bodyPr/>
        <a:lstStyle/>
        <a:p>
          <a:endParaRPr lang="en-US"/>
        </a:p>
      </dgm:t>
    </dgm:pt>
    <dgm:pt modelId="{2528BFCA-1A94-4DB7-947B-77F2A7A82A19}" type="sibTrans" cxnId="{48E155D1-E9A0-4442-9A9E-369FBC326EDF}">
      <dgm:prSet/>
      <dgm:spPr/>
      <dgm:t>
        <a:bodyPr/>
        <a:lstStyle/>
        <a:p>
          <a:endParaRPr lang="en-US"/>
        </a:p>
      </dgm:t>
    </dgm:pt>
    <dgm:pt modelId="{517AE0A3-9345-4224-B1D0-AC191A434BFB}">
      <dgm:prSet phldrT="[Текст]"/>
      <dgm:spPr/>
      <dgm:t>
        <a:bodyPr/>
        <a:lstStyle/>
        <a:p>
          <a:r>
            <a:rPr lang="en-US" dirty="0" smtClean="0"/>
            <a:t>Web of Science</a:t>
          </a:r>
          <a:endParaRPr lang="en-US" dirty="0"/>
        </a:p>
      </dgm:t>
    </dgm:pt>
    <dgm:pt modelId="{D0BA3281-FEB2-4F3D-920B-9293A50078D2}" type="parTrans" cxnId="{F08770F8-31CE-4509-9366-5DFC8F2C2BAF}">
      <dgm:prSet/>
      <dgm:spPr/>
      <dgm:t>
        <a:bodyPr/>
        <a:lstStyle/>
        <a:p>
          <a:endParaRPr lang="en-US"/>
        </a:p>
      </dgm:t>
    </dgm:pt>
    <dgm:pt modelId="{332768E6-FF38-4EA3-82D2-7442A11D074F}" type="sibTrans" cxnId="{F08770F8-31CE-4509-9366-5DFC8F2C2BAF}">
      <dgm:prSet/>
      <dgm:spPr/>
      <dgm:t>
        <a:bodyPr/>
        <a:lstStyle/>
        <a:p>
          <a:endParaRPr lang="en-US"/>
        </a:p>
      </dgm:t>
    </dgm:pt>
    <dgm:pt modelId="{65EABF5D-B393-4B03-8A4C-0DCA223D2B8E}">
      <dgm:prSet phldrT="[Текст]"/>
      <dgm:spPr/>
      <dgm:t>
        <a:bodyPr/>
        <a:lstStyle/>
        <a:p>
          <a:r>
            <a:rPr lang="en-US" dirty="0" smtClean="0"/>
            <a:t>Scopus</a:t>
          </a:r>
          <a:endParaRPr lang="en-US" dirty="0"/>
        </a:p>
      </dgm:t>
    </dgm:pt>
    <dgm:pt modelId="{44B078AB-A628-4DF1-A31B-2F5232542F0B}" type="parTrans" cxnId="{4D87B8AF-FC8D-48BD-9022-054C7C00B2A0}">
      <dgm:prSet/>
      <dgm:spPr/>
      <dgm:t>
        <a:bodyPr/>
        <a:lstStyle/>
        <a:p>
          <a:endParaRPr lang="en-US"/>
        </a:p>
      </dgm:t>
    </dgm:pt>
    <dgm:pt modelId="{81104EE2-25B4-4030-B571-C8A07A22D9A2}" type="sibTrans" cxnId="{4D87B8AF-FC8D-48BD-9022-054C7C00B2A0}">
      <dgm:prSet/>
      <dgm:spPr/>
      <dgm:t>
        <a:bodyPr/>
        <a:lstStyle/>
        <a:p>
          <a:endParaRPr lang="en-US"/>
        </a:p>
      </dgm:t>
    </dgm:pt>
    <dgm:pt modelId="{94305DDF-65AE-47E5-AAEC-28F45419FF9A}">
      <dgm:prSet phldrT="[Текст]"/>
      <dgm:spPr/>
      <dgm:t>
        <a:bodyPr/>
        <a:lstStyle/>
        <a:p>
          <a:r>
            <a:rPr lang="ru-RU" dirty="0" err="1" smtClean="0"/>
            <a:t>Дифференци-рованный</a:t>
          </a:r>
          <a:r>
            <a:rPr lang="ru-RU" dirty="0" smtClean="0"/>
            <a:t> учет</a:t>
          </a:r>
          <a:endParaRPr lang="en-US" dirty="0"/>
        </a:p>
      </dgm:t>
    </dgm:pt>
    <dgm:pt modelId="{1D3400B9-EE97-4DB9-B744-BDA507432E45}" type="parTrans" cxnId="{AEA288CD-FF7A-4477-BCAA-B06E68527ECD}">
      <dgm:prSet/>
      <dgm:spPr/>
      <dgm:t>
        <a:bodyPr/>
        <a:lstStyle/>
        <a:p>
          <a:endParaRPr lang="en-US"/>
        </a:p>
      </dgm:t>
    </dgm:pt>
    <dgm:pt modelId="{0E8497F8-E8B6-4B25-B79C-153CEC208F03}" type="sibTrans" cxnId="{AEA288CD-FF7A-4477-BCAA-B06E68527ECD}">
      <dgm:prSet/>
      <dgm:spPr/>
      <dgm:t>
        <a:bodyPr/>
        <a:lstStyle/>
        <a:p>
          <a:endParaRPr lang="en-US"/>
        </a:p>
      </dgm:t>
    </dgm:pt>
    <dgm:pt modelId="{873E1C0F-4C4B-48E2-AE7B-CA760075EC99}">
      <dgm:prSet phldrT="[Текст]"/>
      <dgm:spPr/>
      <dgm:t>
        <a:bodyPr/>
        <a:lstStyle/>
        <a:p>
          <a:r>
            <a:rPr lang="ru-RU" dirty="0" smtClean="0"/>
            <a:t>Совместно с вузами</a:t>
          </a:r>
          <a:endParaRPr lang="en-US" dirty="0"/>
        </a:p>
      </dgm:t>
    </dgm:pt>
    <dgm:pt modelId="{E08CB49E-5B1A-4D9A-8166-A32E8B317551}" type="parTrans" cxnId="{6CCE99AC-8AEF-48DD-8699-99DCFAA5CDD8}">
      <dgm:prSet/>
      <dgm:spPr/>
      <dgm:t>
        <a:bodyPr/>
        <a:lstStyle/>
        <a:p>
          <a:endParaRPr lang="en-US"/>
        </a:p>
      </dgm:t>
    </dgm:pt>
    <dgm:pt modelId="{7E83A186-EB9E-4504-A4EA-893982BBDA80}" type="sibTrans" cxnId="{6CCE99AC-8AEF-48DD-8699-99DCFAA5CDD8}">
      <dgm:prSet/>
      <dgm:spPr/>
      <dgm:t>
        <a:bodyPr/>
        <a:lstStyle/>
        <a:p>
          <a:endParaRPr lang="en-US"/>
        </a:p>
      </dgm:t>
    </dgm:pt>
    <dgm:pt modelId="{5A2F2694-9F5B-45BC-AB4E-B09AF32855EA}">
      <dgm:prSet phldrT="[Текст]"/>
      <dgm:spPr/>
      <dgm:t>
        <a:bodyPr/>
        <a:lstStyle/>
        <a:p>
          <a:r>
            <a:rPr lang="ru-RU" dirty="0" smtClean="0"/>
            <a:t>Совместно с зарубежными соавторами</a:t>
          </a:r>
          <a:endParaRPr lang="en-US" dirty="0"/>
        </a:p>
      </dgm:t>
    </dgm:pt>
    <dgm:pt modelId="{0030AC8D-D3A4-4B55-AACA-CABEDFDB4E08}" type="parTrans" cxnId="{83A77E67-6879-4A19-B33F-7E039B59D80C}">
      <dgm:prSet/>
      <dgm:spPr/>
      <dgm:t>
        <a:bodyPr/>
        <a:lstStyle/>
        <a:p>
          <a:endParaRPr lang="en-US"/>
        </a:p>
      </dgm:t>
    </dgm:pt>
    <dgm:pt modelId="{8B897E5B-BDFA-46EB-A8D4-0174F367800C}" type="sibTrans" cxnId="{83A77E67-6879-4A19-B33F-7E039B59D80C}">
      <dgm:prSet/>
      <dgm:spPr/>
      <dgm:t>
        <a:bodyPr/>
        <a:lstStyle/>
        <a:p>
          <a:endParaRPr lang="en-US"/>
        </a:p>
      </dgm:t>
    </dgm:pt>
    <dgm:pt modelId="{6C305254-7743-45D6-9E8F-CFB2C5304C1B}">
      <dgm:prSet phldrT="[Текст]"/>
      <dgm:spPr/>
      <dgm:t>
        <a:bodyPr/>
        <a:lstStyle/>
        <a:p>
          <a:r>
            <a:rPr lang="ru-RU" dirty="0" smtClean="0"/>
            <a:t>Министерства</a:t>
          </a:r>
          <a:endParaRPr lang="en-US" dirty="0"/>
        </a:p>
      </dgm:t>
    </dgm:pt>
    <dgm:pt modelId="{8A9B13B7-61FF-4C01-92AB-C6294881DC90}" type="parTrans" cxnId="{265BE4B1-CB2D-4B94-83D4-B1A68D04022B}">
      <dgm:prSet/>
      <dgm:spPr/>
      <dgm:t>
        <a:bodyPr/>
        <a:lstStyle/>
        <a:p>
          <a:endParaRPr lang="en-US"/>
        </a:p>
      </dgm:t>
    </dgm:pt>
    <dgm:pt modelId="{0A13FD2E-1DA7-4C9C-9139-CE3BFCE52025}" type="sibTrans" cxnId="{265BE4B1-CB2D-4B94-83D4-B1A68D04022B}">
      <dgm:prSet/>
      <dgm:spPr/>
      <dgm:t>
        <a:bodyPr/>
        <a:lstStyle/>
        <a:p>
          <a:endParaRPr lang="en-US"/>
        </a:p>
      </dgm:t>
    </dgm:pt>
    <dgm:pt modelId="{39BB06B1-F12D-4AB7-B25B-531877257376}">
      <dgm:prSet phldrT="[Текст]"/>
      <dgm:spPr/>
      <dgm:t>
        <a:bodyPr/>
        <a:lstStyle/>
        <a:p>
          <a:r>
            <a:rPr lang="ru-RU" dirty="0" smtClean="0"/>
            <a:t>Росстат</a:t>
          </a:r>
          <a:endParaRPr lang="en-US" dirty="0"/>
        </a:p>
      </dgm:t>
    </dgm:pt>
    <dgm:pt modelId="{0BCFDFFD-D40B-4616-910D-5DB02EC9A193}" type="parTrans" cxnId="{2146EB11-C507-4370-9C8E-F16C13BE498C}">
      <dgm:prSet/>
      <dgm:spPr/>
      <dgm:t>
        <a:bodyPr/>
        <a:lstStyle/>
        <a:p>
          <a:endParaRPr lang="en-US"/>
        </a:p>
      </dgm:t>
    </dgm:pt>
    <dgm:pt modelId="{F594C2A4-6929-4A61-91DB-BCBA4E586EF6}" type="sibTrans" cxnId="{2146EB11-C507-4370-9C8E-F16C13BE498C}">
      <dgm:prSet/>
      <dgm:spPr/>
      <dgm:t>
        <a:bodyPr/>
        <a:lstStyle/>
        <a:p>
          <a:endParaRPr lang="en-US"/>
        </a:p>
      </dgm:t>
    </dgm:pt>
    <dgm:pt modelId="{82D49B3F-BE89-4C6B-91A9-986D84055647}">
      <dgm:prSet phldrT="[Текст]"/>
      <dgm:spPr/>
      <dgm:t>
        <a:bodyPr/>
        <a:lstStyle/>
        <a:p>
          <a:r>
            <a:rPr lang="ru-RU" dirty="0" smtClean="0"/>
            <a:t>РИНЦ</a:t>
          </a:r>
          <a:endParaRPr lang="en-US" dirty="0"/>
        </a:p>
      </dgm:t>
    </dgm:pt>
    <dgm:pt modelId="{882025D9-0366-4890-BFC9-A075255AF673}" type="parTrans" cxnId="{3900ABF3-F7EF-4085-9628-AB19CC7EA176}">
      <dgm:prSet/>
      <dgm:spPr/>
      <dgm:t>
        <a:bodyPr/>
        <a:lstStyle/>
        <a:p>
          <a:endParaRPr lang="en-US"/>
        </a:p>
      </dgm:t>
    </dgm:pt>
    <dgm:pt modelId="{18359D12-DC35-47A2-BBAE-82C188C5345D}" type="sibTrans" cxnId="{3900ABF3-F7EF-4085-9628-AB19CC7EA176}">
      <dgm:prSet/>
      <dgm:spPr/>
      <dgm:t>
        <a:bodyPr/>
        <a:lstStyle/>
        <a:p>
          <a:endParaRPr lang="en-US"/>
        </a:p>
      </dgm:t>
    </dgm:pt>
    <dgm:pt modelId="{B6AA3CE8-0CEC-469F-86D9-3B820B594F69}">
      <dgm:prSet phldrT="[Текст]"/>
      <dgm:spPr/>
      <dgm:t>
        <a:bodyPr/>
        <a:lstStyle/>
        <a:p>
          <a:r>
            <a:rPr lang="ru-RU" dirty="0" smtClean="0"/>
            <a:t>Тип публикаций</a:t>
          </a:r>
          <a:endParaRPr lang="en-US" dirty="0"/>
        </a:p>
      </dgm:t>
    </dgm:pt>
    <dgm:pt modelId="{4F2F27E0-1A8E-4623-A8B1-482137F4E125}" type="parTrans" cxnId="{ECF866B9-0184-4B26-BE34-19CA712ECBA8}">
      <dgm:prSet/>
      <dgm:spPr/>
      <dgm:t>
        <a:bodyPr/>
        <a:lstStyle/>
        <a:p>
          <a:endParaRPr lang="en-US"/>
        </a:p>
      </dgm:t>
    </dgm:pt>
    <dgm:pt modelId="{098FDAAA-5A57-43FB-9CFA-248ACC3425CB}" type="sibTrans" cxnId="{ECF866B9-0184-4B26-BE34-19CA712ECBA8}">
      <dgm:prSet/>
      <dgm:spPr/>
      <dgm:t>
        <a:bodyPr/>
        <a:lstStyle/>
        <a:p>
          <a:endParaRPr lang="en-US"/>
        </a:p>
      </dgm:t>
    </dgm:pt>
    <dgm:pt modelId="{5C9FF88B-019D-4D47-A4C5-FC456FE7836D}">
      <dgm:prSet phldrT="[Текст]"/>
      <dgm:spPr/>
      <dgm:t>
        <a:bodyPr/>
        <a:lstStyle/>
        <a:p>
          <a:r>
            <a:rPr lang="ru-RU" dirty="0" smtClean="0"/>
            <a:t>Оригинальные / переводные</a:t>
          </a:r>
          <a:endParaRPr lang="en-US" dirty="0"/>
        </a:p>
      </dgm:t>
    </dgm:pt>
    <dgm:pt modelId="{FA4E6C65-3273-4166-93FF-84C627B71D8F}" type="parTrans" cxnId="{8B881921-417B-42B8-8046-7A0F8371E4EA}">
      <dgm:prSet/>
      <dgm:spPr/>
      <dgm:t>
        <a:bodyPr/>
        <a:lstStyle/>
        <a:p>
          <a:endParaRPr lang="en-US"/>
        </a:p>
      </dgm:t>
    </dgm:pt>
    <dgm:pt modelId="{605AC1FB-E25E-4581-93E0-190D2BD8FA3B}" type="sibTrans" cxnId="{8B881921-417B-42B8-8046-7A0F8371E4EA}">
      <dgm:prSet/>
      <dgm:spPr/>
      <dgm:t>
        <a:bodyPr/>
        <a:lstStyle/>
        <a:p>
          <a:endParaRPr lang="en-US"/>
        </a:p>
      </dgm:t>
    </dgm:pt>
    <dgm:pt modelId="{6A060142-087A-4B0A-8865-B1A42BB666D2}">
      <dgm:prSet phldrT="[Текст]"/>
      <dgm:spPr/>
      <dgm:t>
        <a:bodyPr/>
        <a:lstStyle/>
        <a:p>
          <a:r>
            <a:rPr lang="ru-RU" dirty="0" smtClean="0"/>
            <a:t>Другие</a:t>
          </a:r>
          <a:endParaRPr lang="en-US" dirty="0"/>
        </a:p>
      </dgm:t>
    </dgm:pt>
    <dgm:pt modelId="{0428EC6D-DA5C-40C4-92C6-96BB1931331B}" type="parTrans" cxnId="{D383661F-4AFA-4640-882C-C94D8A0C70A0}">
      <dgm:prSet/>
      <dgm:spPr/>
      <dgm:t>
        <a:bodyPr/>
        <a:lstStyle/>
        <a:p>
          <a:endParaRPr lang="ru-RU"/>
        </a:p>
      </dgm:t>
    </dgm:pt>
    <dgm:pt modelId="{4F74E735-273C-4479-8F40-EDF777EEB4A2}" type="sibTrans" cxnId="{D383661F-4AFA-4640-882C-C94D8A0C70A0}">
      <dgm:prSet/>
      <dgm:spPr/>
      <dgm:t>
        <a:bodyPr/>
        <a:lstStyle/>
        <a:p>
          <a:endParaRPr lang="ru-RU"/>
        </a:p>
      </dgm:t>
    </dgm:pt>
    <dgm:pt modelId="{1CC1E2E9-A128-4031-89EC-44D27A67D2E3}" type="pres">
      <dgm:prSet presAssocID="{E7AE6458-BF83-4B1F-9323-31F05895D966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D47512D-3CEE-492C-BC56-59B4D5215847}" type="pres">
      <dgm:prSet presAssocID="{685CF338-1F80-4301-8D23-7DAACBEA84E7}" presName="horFlow" presStyleCnt="0"/>
      <dgm:spPr/>
    </dgm:pt>
    <dgm:pt modelId="{EF8DB4EC-D08E-4858-B011-680554B30181}" type="pres">
      <dgm:prSet presAssocID="{685CF338-1F80-4301-8D23-7DAACBEA84E7}" presName="bigChev" presStyleLbl="node1" presStyleIdx="0" presStyleCnt="4"/>
      <dgm:spPr/>
      <dgm:t>
        <a:bodyPr/>
        <a:lstStyle/>
        <a:p>
          <a:endParaRPr lang="ru-RU"/>
        </a:p>
      </dgm:t>
    </dgm:pt>
    <dgm:pt modelId="{B8BD2721-FB0A-4495-B618-11D76D2D1B28}" type="pres">
      <dgm:prSet presAssocID="{CA740DE9-1BFE-4C27-9687-5498AC532002}" presName="parTrans" presStyleCnt="0"/>
      <dgm:spPr/>
    </dgm:pt>
    <dgm:pt modelId="{AF5D83F0-C8DF-4A74-8854-46623B81502D}" type="pres">
      <dgm:prSet presAssocID="{1ED79EE2-DBBF-4420-818B-C27B5A72A2EF}" presName="node" presStyleLbl="alignAccFollowNode1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C5A93B-09DF-40C3-A763-EE27D0B0687C}" type="pres">
      <dgm:prSet presAssocID="{49BA61A6-91A7-442E-BB16-B6D9B8E284E3}" presName="sibTrans" presStyleCnt="0"/>
      <dgm:spPr/>
    </dgm:pt>
    <dgm:pt modelId="{2ADA4384-0BDB-48AA-9F24-1165CF7B54CC}" type="pres">
      <dgm:prSet presAssocID="{0170AED3-68E0-4055-9AAB-B14B302E9009}" presName="node" presStyleLbl="alignAccFollowNode1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4987E-28AE-4A2E-9B40-E8CFB9AE5710}" type="pres">
      <dgm:prSet presAssocID="{E236AD4E-E2A3-4F47-B222-CF1D1B2D66FB}" presName="sibTrans" presStyleCnt="0"/>
      <dgm:spPr/>
    </dgm:pt>
    <dgm:pt modelId="{59C2EB45-08DA-4B17-A9EF-90D80B6F296F}" type="pres">
      <dgm:prSet presAssocID="{6C305254-7743-45D6-9E8F-CFB2C5304C1B}" presName="node" presStyleLbl="alignAccFollowNode1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DF578C-7FF1-45A2-8722-BA80EF19A742}" type="pres">
      <dgm:prSet presAssocID="{0A13FD2E-1DA7-4C9C-9139-CE3BFCE52025}" presName="sibTrans" presStyleCnt="0"/>
      <dgm:spPr/>
    </dgm:pt>
    <dgm:pt modelId="{B1D2A6B7-117A-4603-BA6E-349EA500828B}" type="pres">
      <dgm:prSet presAssocID="{39BB06B1-F12D-4AB7-B25B-531877257376}" presName="node" presStyleLbl="alignAccFollowNode1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6D1F00-D3CA-4D94-B810-4D52B304C54A}" type="pres">
      <dgm:prSet presAssocID="{685CF338-1F80-4301-8D23-7DAACBEA84E7}" presName="vSp" presStyleCnt="0"/>
      <dgm:spPr/>
    </dgm:pt>
    <dgm:pt modelId="{BF53284F-773A-4232-9E8C-D2F5A5714EFE}" type="pres">
      <dgm:prSet presAssocID="{08B498DC-42EE-4492-9D31-D9348D8875AE}" presName="horFlow" presStyleCnt="0"/>
      <dgm:spPr/>
    </dgm:pt>
    <dgm:pt modelId="{3E6C9A07-4B12-4FF1-80FC-C12BACA82325}" type="pres">
      <dgm:prSet presAssocID="{08B498DC-42EE-4492-9D31-D9348D8875AE}" presName="bigChev" presStyleLbl="node1" presStyleIdx="1" presStyleCnt="4"/>
      <dgm:spPr/>
      <dgm:t>
        <a:bodyPr/>
        <a:lstStyle/>
        <a:p>
          <a:endParaRPr lang="ru-RU"/>
        </a:p>
      </dgm:t>
    </dgm:pt>
    <dgm:pt modelId="{547CE312-3D41-4128-85AD-CC47E5081EDF}" type="pres">
      <dgm:prSet presAssocID="{D0BA3281-FEB2-4F3D-920B-9293A50078D2}" presName="parTrans" presStyleCnt="0"/>
      <dgm:spPr/>
    </dgm:pt>
    <dgm:pt modelId="{D9E1001F-3EA8-4265-B6E8-425359EADF98}" type="pres">
      <dgm:prSet presAssocID="{517AE0A3-9345-4224-B1D0-AC191A434BFB}" presName="node" presStyleLbl="alignAccFollowNode1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17E789-5576-4431-A26E-E9E3D4733CE0}" type="pres">
      <dgm:prSet presAssocID="{332768E6-FF38-4EA3-82D2-7442A11D074F}" presName="sibTrans" presStyleCnt="0"/>
      <dgm:spPr/>
    </dgm:pt>
    <dgm:pt modelId="{07A6AD29-25D6-4814-BD91-0A44B5DE4BD0}" type="pres">
      <dgm:prSet presAssocID="{65EABF5D-B393-4B03-8A4C-0DCA223D2B8E}" presName="node" presStyleLbl="alignAccFollowNode1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63B86E-86F2-4D5C-BF23-794382AB8997}" type="pres">
      <dgm:prSet presAssocID="{81104EE2-25B4-4030-B571-C8A07A22D9A2}" presName="sibTrans" presStyleCnt="0"/>
      <dgm:spPr/>
    </dgm:pt>
    <dgm:pt modelId="{7E8446F1-A4F4-47E7-A395-FDE8027D5958}" type="pres">
      <dgm:prSet presAssocID="{82D49B3F-BE89-4C6B-91A9-986D84055647}" presName="node" presStyleLbl="alignAccFollowNode1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094883-0D5B-4EDE-8597-E32C936FA28F}" type="pres">
      <dgm:prSet presAssocID="{18359D12-DC35-47A2-BBAE-82C188C5345D}" presName="sibTrans" presStyleCnt="0"/>
      <dgm:spPr/>
    </dgm:pt>
    <dgm:pt modelId="{D5C78E71-CCED-4649-98CE-730CDF458CEA}" type="pres">
      <dgm:prSet presAssocID="{6A060142-087A-4B0A-8865-B1A42BB666D2}" presName="node" presStyleLbl="alignAccFollowNode1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6F4C-D88D-4A82-9558-605DC553F27C}" type="pres">
      <dgm:prSet presAssocID="{08B498DC-42EE-4492-9D31-D9348D8875AE}" presName="vSp" presStyleCnt="0"/>
      <dgm:spPr/>
    </dgm:pt>
    <dgm:pt modelId="{CA8B7208-BFB7-4A4C-8302-D07AC1CF1EC1}" type="pres">
      <dgm:prSet presAssocID="{94305DDF-65AE-47E5-AAEC-28F45419FF9A}" presName="horFlow" presStyleCnt="0"/>
      <dgm:spPr/>
    </dgm:pt>
    <dgm:pt modelId="{3D408249-27C9-4692-9E47-FC7B2458F762}" type="pres">
      <dgm:prSet presAssocID="{94305DDF-65AE-47E5-AAEC-28F45419FF9A}" presName="bigChev" presStyleLbl="node1" presStyleIdx="2" presStyleCnt="4"/>
      <dgm:spPr/>
      <dgm:t>
        <a:bodyPr/>
        <a:lstStyle/>
        <a:p>
          <a:endParaRPr lang="en-US"/>
        </a:p>
      </dgm:t>
    </dgm:pt>
    <dgm:pt modelId="{14F4B52D-E971-4A6B-B629-223B1BB1EFD0}" type="pres">
      <dgm:prSet presAssocID="{E08CB49E-5B1A-4D9A-8166-A32E8B317551}" presName="parTrans" presStyleCnt="0"/>
      <dgm:spPr/>
    </dgm:pt>
    <dgm:pt modelId="{7803CB13-27D4-4F1C-990D-1F468912D78F}" type="pres">
      <dgm:prSet presAssocID="{873E1C0F-4C4B-48E2-AE7B-CA760075EC99}" presName="node" presStyleLbl="alignAccFollowNode1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43F67B-47D4-4A78-82D6-E8BD29044448}" type="pres">
      <dgm:prSet presAssocID="{7E83A186-EB9E-4504-A4EA-893982BBDA80}" presName="sibTrans" presStyleCnt="0"/>
      <dgm:spPr/>
    </dgm:pt>
    <dgm:pt modelId="{DA8444CB-45F6-4A81-98C1-38467A760D29}" type="pres">
      <dgm:prSet presAssocID="{5A2F2694-9F5B-45BC-AB4E-B09AF32855EA}" presName="node" presStyleLbl="alignAccFollowNode1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6D69C-3648-4056-81D9-2CF223511A53}" type="pres">
      <dgm:prSet presAssocID="{94305DDF-65AE-47E5-AAEC-28F45419FF9A}" presName="vSp" presStyleCnt="0"/>
      <dgm:spPr/>
    </dgm:pt>
    <dgm:pt modelId="{AC849373-DAB5-45D9-9796-60FC7BA44576}" type="pres">
      <dgm:prSet presAssocID="{B6AA3CE8-0CEC-469F-86D9-3B820B594F69}" presName="horFlow" presStyleCnt="0"/>
      <dgm:spPr/>
    </dgm:pt>
    <dgm:pt modelId="{6811479B-8553-414E-A279-7D68BC3D1D58}" type="pres">
      <dgm:prSet presAssocID="{B6AA3CE8-0CEC-469F-86D9-3B820B594F69}" presName="bigChev" presStyleLbl="node1" presStyleIdx="3" presStyleCnt="4"/>
      <dgm:spPr/>
      <dgm:t>
        <a:bodyPr/>
        <a:lstStyle/>
        <a:p>
          <a:endParaRPr lang="ru-RU"/>
        </a:p>
      </dgm:t>
    </dgm:pt>
    <dgm:pt modelId="{E916B2BE-4B07-490B-9A4A-C000FF02B251}" type="pres">
      <dgm:prSet presAssocID="{FA4E6C65-3273-4166-93FF-84C627B71D8F}" presName="parTrans" presStyleCnt="0"/>
      <dgm:spPr/>
    </dgm:pt>
    <dgm:pt modelId="{B6DD1922-DCEB-43DC-9D88-18A4D3AC0D51}" type="pres">
      <dgm:prSet presAssocID="{5C9FF88B-019D-4D47-A4C5-FC456FE7836D}" presName="node" presStyleLbl="alignAccFollowNode1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123F03-64CE-41A9-99D5-69AAF244125A}" type="presOf" srcId="{08B498DC-42EE-4492-9D31-D9348D8875AE}" destId="{3E6C9A07-4B12-4FF1-80FC-C12BACA82325}" srcOrd="0" destOrd="0" presId="urn:microsoft.com/office/officeart/2005/8/layout/lProcess3"/>
    <dgm:cxn modelId="{6CCE99AC-8AEF-48DD-8699-99DCFAA5CDD8}" srcId="{94305DDF-65AE-47E5-AAEC-28F45419FF9A}" destId="{873E1C0F-4C4B-48E2-AE7B-CA760075EC99}" srcOrd="0" destOrd="0" parTransId="{E08CB49E-5B1A-4D9A-8166-A32E8B317551}" sibTransId="{7E83A186-EB9E-4504-A4EA-893982BBDA80}"/>
    <dgm:cxn modelId="{362FB299-AA75-4F80-AEC8-174E28186224}" srcId="{685CF338-1F80-4301-8D23-7DAACBEA84E7}" destId="{1ED79EE2-DBBF-4420-818B-C27B5A72A2EF}" srcOrd="0" destOrd="0" parTransId="{CA740DE9-1BFE-4C27-9687-5498AC532002}" sibTransId="{49BA61A6-91A7-442E-BB16-B6D9B8E284E3}"/>
    <dgm:cxn modelId="{3C03F4E0-A652-4947-B374-D839F3BEFD4A}" srcId="{685CF338-1F80-4301-8D23-7DAACBEA84E7}" destId="{0170AED3-68E0-4055-9AAB-B14B302E9009}" srcOrd="1" destOrd="0" parTransId="{1EA467A9-D2C6-4C87-ACA7-0703CFEF4E32}" sibTransId="{E236AD4E-E2A3-4F47-B222-CF1D1B2D66FB}"/>
    <dgm:cxn modelId="{F08770F8-31CE-4509-9366-5DFC8F2C2BAF}" srcId="{08B498DC-42EE-4492-9D31-D9348D8875AE}" destId="{517AE0A3-9345-4224-B1D0-AC191A434BFB}" srcOrd="0" destOrd="0" parTransId="{D0BA3281-FEB2-4F3D-920B-9293A50078D2}" sibTransId="{332768E6-FF38-4EA3-82D2-7442A11D074F}"/>
    <dgm:cxn modelId="{75D3D21E-16D9-4775-A3BA-78F9ACA4B227}" type="presOf" srcId="{517AE0A3-9345-4224-B1D0-AC191A434BFB}" destId="{D9E1001F-3EA8-4265-B6E8-425359EADF98}" srcOrd="0" destOrd="0" presId="urn:microsoft.com/office/officeart/2005/8/layout/lProcess3"/>
    <dgm:cxn modelId="{D383661F-4AFA-4640-882C-C94D8A0C70A0}" srcId="{08B498DC-42EE-4492-9D31-D9348D8875AE}" destId="{6A060142-087A-4B0A-8865-B1A42BB666D2}" srcOrd="3" destOrd="0" parTransId="{0428EC6D-DA5C-40C4-92C6-96BB1931331B}" sibTransId="{4F74E735-273C-4479-8F40-EDF777EEB4A2}"/>
    <dgm:cxn modelId="{94F90E56-6F01-4BCA-A6FD-95C141A0C1A3}" type="presOf" srcId="{65EABF5D-B393-4B03-8A4C-0DCA223D2B8E}" destId="{07A6AD29-25D6-4814-BD91-0A44B5DE4BD0}" srcOrd="0" destOrd="0" presId="urn:microsoft.com/office/officeart/2005/8/layout/lProcess3"/>
    <dgm:cxn modelId="{D9ABBD11-A500-4140-964E-B5ADC6D32B59}" type="presOf" srcId="{94305DDF-65AE-47E5-AAEC-28F45419FF9A}" destId="{3D408249-27C9-4692-9E47-FC7B2458F762}" srcOrd="0" destOrd="0" presId="urn:microsoft.com/office/officeart/2005/8/layout/lProcess3"/>
    <dgm:cxn modelId="{722FD097-EB68-4613-AF7B-586446EE4014}" type="presOf" srcId="{873E1C0F-4C4B-48E2-AE7B-CA760075EC99}" destId="{7803CB13-27D4-4F1C-990D-1F468912D78F}" srcOrd="0" destOrd="0" presId="urn:microsoft.com/office/officeart/2005/8/layout/lProcess3"/>
    <dgm:cxn modelId="{B77379B7-FC87-485B-8FF4-50D34DA7AE09}" type="presOf" srcId="{B6AA3CE8-0CEC-469F-86D9-3B820B594F69}" destId="{6811479B-8553-414E-A279-7D68BC3D1D58}" srcOrd="0" destOrd="0" presId="urn:microsoft.com/office/officeart/2005/8/layout/lProcess3"/>
    <dgm:cxn modelId="{AEA288CD-FF7A-4477-BCAA-B06E68527ECD}" srcId="{E7AE6458-BF83-4B1F-9323-31F05895D966}" destId="{94305DDF-65AE-47E5-AAEC-28F45419FF9A}" srcOrd="2" destOrd="0" parTransId="{1D3400B9-EE97-4DB9-B744-BDA507432E45}" sibTransId="{0E8497F8-E8B6-4B25-B79C-153CEC208F03}"/>
    <dgm:cxn modelId="{976D6A07-F137-4F59-864B-C536931ABC5E}" type="presOf" srcId="{685CF338-1F80-4301-8D23-7DAACBEA84E7}" destId="{EF8DB4EC-D08E-4858-B011-680554B30181}" srcOrd="0" destOrd="0" presId="urn:microsoft.com/office/officeart/2005/8/layout/lProcess3"/>
    <dgm:cxn modelId="{7869649E-4591-499B-83D0-D61EA68E1228}" type="presOf" srcId="{0170AED3-68E0-4055-9AAB-B14B302E9009}" destId="{2ADA4384-0BDB-48AA-9F24-1165CF7B54CC}" srcOrd="0" destOrd="0" presId="urn:microsoft.com/office/officeart/2005/8/layout/lProcess3"/>
    <dgm:cxn modelId="{FCE2EE3F-6A73-4061-ADB0-F6C498849504}" type="presOf" srcId="{6C305254-7743-45D6-9E8F-CFB2C5304C1B}" destId="{59C2EB45-08DA-4B17-A9EF-90D80B6F296F}" srcOrd="0" destOrd="0" presId="urn:microsoft.com/office/officeart/2005/8/layout/lProcess3"/>
    <dgm:cxn modelId="{265BE4B1-CB2D-4B94-83D4-B1A68D04022B}" srcId="{685CF338-1F80-4301-8D23-7DAACBEA84E7}" destId="{6C305254-7743-45D6-9E8F-CFB2C5304C1B}" srcOrd="2" destOrd="0" parTransId="{8A9B13B7-61FF-4C01-92AB-C6294881DC90}" sibTransId="{0A13FD2E-1DA7-4C9C-9139-CE3BFCE52025}"/>
    <dgm:cxn modelId="{2146EB11-C507-4370-9C8E-F16C13BE498C}" srcId="{685CF338-1F80-4301-8D23-7DAACBEA84E7}" destId="{39BB06B1-F12D-4AB7-B25B-531877257376}" srcOrd="3" destOrd="0" parTransId="{0BCFDFFD-D40B-4616-910D-5DB02EC9A193}" sibTransId="{F594C2A4-6929-4A61-91DB-BCBA4E586EF6}"/>
    <dgm:cxn modelId="{B6B2CD0B-212C-435B-BD4A-6AF5A8831594}" type="presOf" srcId="{5C9FF88B-019D-4D47-A4C5-FC456FE7836D}" destId="{B6DD1922-DCEB-43DC-9D88-18A4D3AC0D51}" srcOrd="0" destOrd="0" presId="urn:microsoft.com/office/officeart/2005/8/layout/lProcess3"/>
    <dgm:cxn modelId="{4D87B8AF-FC8D-48BD-9022-054C7C00B2A0}" srcId="{08B498DC-42EE-4492-9D31-D9348D8875AE}" destId="{65EABF5D-B393-4B03-8A4C-0DCA223D2B8E}" srcOrd="1" destOrd="0" parTransId="{44B078AB-A628-4DF1-A31B-2F5232542F0B}" sibTransId="{81104EE2-25B4-4030-B571-C8A07A22D9A2}"/>
    <dgm:cxn modelId="{3ED2BE42-89CB-43C2-B083-0811EE556AB8}" type="presOf" srcId="{E7AE6458-BF83-4B1F-9323-31F05895D966}" destId="{1CC1E2E9-A128-4031-89EC-44D27A67D2E3}" srcOrd="0" destOrd="0" presId="urn:microsoft.com/office/officeart/2005/8/layout/lProcess3"/>
    <dgm:cxn modelId="{3900ABF3-F7EF-4085-9628-AB19CC7EA176}" srcId="{08B498DC-42EE-4492-9D31-D9348D8875AE}" destId="{82D49B3F-BE89-4C6B-91A9-986D84055647}" srcOrd="2" destOrd="0" parTransId="{882025D9-0366-4890-BFC9-A075255AF673}" sibTransId="{18359D12-DC35-47A2-BBAE-82C188C5345D}"/>
    <dgm:cxn modelId="{AA87DE27-137B-4ACC-B9B2-EA9FF228F87B}" type="presOf" srcId="{1ED79EE2-DBBF-4420-818B-C27B5A72A2EF}" destId="{AF5D83F0-C8DF-4A74-8854-46623B81502D}" srcOrd="0" destOrd="0" presId="urn:microsoft.com/office/officeart/2005/8/layout/lProcess3"/>
    <dgm:cxn modelId="{ECF866B9-0184-4B26-BE34-19CA712ECBA8}" srcId="{E7AE6458-BF83-4B1F-9323-31F05895D966}" destId="{B6AA3CE8-0CEC-469F-86D9-3B820B594F69}" srcOrd="3" destOrd="0" parTransId="{4F2F27E0-1A8E-4623-A8B1-482137F4E125}" sibTransId="{098FDAAA-5A57-43FB-9CFA-248ACC3425CB}"/>
    <dgm:cxn modelId="{F6C34B4B-0BD9-48D5-A3FF-C27A01C2CBE8}" type="presOf" srcId="{5A2F2694-9F5B-45BC-AB4E-B09AF32855EA}" destId="{DA8444CB-45F6-4A81-98C1-38467A760D29}" srcOrd="0" destOrd="0" presId="urn:microsoft.com/office/officeart/2005/8/layout/lProcess3"/>
    <dgm:cxn modelId="{3ED8EAE5-6FAE-42A4-B486-9084A60F9D64}" type="presOf" srcId="{82D49B3F-BE89-4C6B-91A9-986D84055647}" destId="{7E8446F1-A4F4-47E7-A395-FDE8027D5958}" srcOrd="0" destOrd="0" presId="urn:microsoft.com/office/officeart/2005/8/layout/lProcess3"/>
    <dgm:cxn modelId="{48E155D1-E9A0-4442-9A9E-369FBC326EDF}" srcId="{E7AE6458-BF83-4B1F-9323-31F05895D966}" destId="{08B498DC-42EE-4492-9D31-D9348D8875AE}" srcOrd="1" destOrd="0" parTransId="{478A6ACB-4D26-4294-B431-59FEB2C26D87}" sibTransId="{2528BFCA-1A94-4DB7-947B-77F2A7A82A19}"/>
    <dgm:cxn modelId="{2DC87F74-7ED0-4A49-831B-7FC3368F3584}" type="presOf" srcId="{6A060142-087A-4B0A-8865-B1A42BB666D2}" destId="{D5C78E71-CCED-4649-98CE-730CDF458CEA}" srcOrd="0" destOrd="0" presId="urn:microsoft.com/office/officeart/2005/8/layout/lProcess3"/>
    <dgm:cxn modelId="{83A77E67-6879-4A19-B33F-7E039B59D80C}" srcId="{94305DDF-65AE-47E5-AAEC-28F45419FF9A}" destId="{5A2F2694-9F5B-45BC-AB4E-B09AF32855EA}" srcOrd="1" destOrd="0" parTransId="{0030AC8D-D3A4-4B55-AACA-CABEDFDB4E08}" sibTransId="{8B897E5B-BDFA-46EB-A8D4-0174F367800C}"/>
    <dgm:cxn modelId="{8B881921-417B-42B8-8046-7A0F8371E4EA}" srcId="{B6AA3CE8-0CEC-469F-86D9-3B820B594F69}" destId="{5C9FF88B-019D-4D47-A4C5-FC456FE7836D}" srcOrd="0" destOrd="0" parTransId="{FA4E6C65-3273-4166-93FF-84C627B71D8F}" sibTransId="{605AC1FB-E25E-4581-93E0-190D2BD8FA3B}"/>
    <dgm:cxn modelId="{3DD36856-3BBD-44EA-9E37-C363989D35CF}" srcId="{E7AE6458-BF83-4B1F-9323-31F05895D966}" destId="{685CF338-1F80-4301-8D23-7DAACBEA84E7}" srcOrd="0" destOrd="0" parTransId="{54DFF041-50BC-48B8-9900-59C511F4035A}" sibTransId="{714BB152-8000-4E7C-A7EF-FA621DA44224}"/>
    <dgm:cxn modelId="{A69DD037-E639-4173-9DC4-C1554734A4B2}" type="presOf" srcId="{39BB06B1-F12D-4AB7-B25B-531877257376}" destId="{B1D2A6B7-117A-4603-BA6E-349EA500828B}" srcOrd="0" destOrd="0" presId="urn:microsoft.com/office/officeart/2005/8/layout/lProcess3"/>
    <dgm:cxn modelId="{D1EC9F87-FC37-442B-B399-C21E0114AB8F}" type="presParOf" srcId="{1CC1E2E9-A128-4031-89EC-44D27A67D2E3}" destId="{8D47512D-3CEE-492C-BC56-59B4D5215847}" srcOrd="0" destOrd="0" presId="urn:microsoft.com/office/officeart/2005/8/layout/lProcess3"/>
    <dgm:cxn modelId="{A96BBE39-2458-4ED3-B5C6-E9BB4C7D9421}" type="presParOf" srcId="{8D47512D-3CEE-492C-BC56-59B4D5215847}" destId="{EF8DB4EC-D08E-4858-B011-680554B30181}" srcOrd="0" destOrd="0" presId="urn:microsoft.com/office/officeart/2005/8/layout/lProcess3"/>
    <dgm:cxn modelId="{71E187DC-E40C-477E-9AF1-6318838A3104}" type="presParOf" srcId="{8D47512D-3CEE-492C-BC56-59B4D5215847}" destId="{B8BD2721-FB0A-4495-B618-11D76D2D1B28}" srcOrd="1" destOrd="0" presId="urn:microsoft.com/office/officeart/2005/8/layout/lProcess3"/>
    <dgm:cxn modelId="{C75BF33A-7810-4BFF-A560-9E758C899733}" type="presParOf" srcId="{8D47512D-3CEE-492C-BC56-59B4D5215847}" destId="{AF5D83F0-C8DF-4A74-8854-46623B81502D}" srcOrd="2" destOrd="0" presId="urn:microsoft.com/office/officeart/2005/8/layout/lProcess3"/>
    <dgm:cxn modelId="{1F9642F1-9B46-44E3-8C20-96612038CE8E}" type="presParOf" srcId="{8D47512D-3CEE-492C-BC56-59B4D5215847}" destId="{4EC5A93B-09DF-40C3-A763-EE27D0B0687C}" srcOrd="3" destOrd="0" presId="urn:microsoft.com/office/officeart/2005/8/layout/lProcess3"/>
    <dgm:cxn modelId="{9513DB54-1DA2-47F8-8B14-62155AB54CB4}" type="presParOf" srcId="{8D47512D-3CEE-492C-BC56-59B4D5215847}" destId="{2ADA4384-0BDB-48AA-9F24-1165CF7B54CC}" srcOrd="4" destOrd="0" presId="urn:microsoft.com/office/officeart/2005/8/layout/lProcess3"/>
    <dgm:cxn modelId="{0D945CF5-0613-47EA-82F0-CC1BF28397F6}" type="presParOf" srcId="{8D47512D-3CEE-492C-BC56-59B4D5215847}" destId="{9A74987E-28AE-4A2E-9B40-E8CFB9AE5710}" srcOrd="5" destOrd="0" presId="urn:microsoft.com/office/officeart/2005/8/layout/lProcess3"/>
    <dgm:cxn modelId="{C8C3C1A7-462C-4E67-A733-3912C78D251D}" type="presParOf" srcId="{8D47512D-3CEE-492C-BC56-59B4D5215847}" destId="{59C2EB45-08DA-4B17-A9EF-90D80B6F296F}" srcOrd="6" destOrd="0" presId="urn:microsoft.com/office/officeart/2005/8/layout/lProcess3"/>
    <dgm:cxn modelId="{4C3F081D-CAD0-41C7-B96C-B40FBF3E7FC3}" type="presParOf" srcId="{8D47512D-3CEE-492C-BC56-59B4D5215847}" destId="{75DF578C-7FF1-45A2-8722-BA80EF19A742}" srcOrd="7" destOrd="0" presId="urn:microsoft.com/office/officeart/2005/8/layout/lProcess3"/>
    <dgm:cxn modelId="{743BFAAD-E976-4548-8AA0-6DEB92186B97}" type="presParOf" srcId="{8D47512D-3CEE-492C-BC56-59B4D5215847}" destId="{B1D2A6B7-117A-4603-BA6E-349EA500828B}" srcOrd="8" destOrd="0" presId="urn:microsoft.com/office/officeart/2005/8/layout/lProcess3"/>
    <dgm:cxn modelId="{1AEB8BDE-DEFF-46C7-BBBC-B1BC9CCA0F67}" type="presParOf" srcId="{1CC1E2E9-A128-4031-89EC-44D27A67D2E3}" destId="{8B6D1F00-D3CA-4D94-B810-4D52B304C54A}" srcOrd="1" destOrd="0" presId="urn:microsoft.com/office/officeart/2005/8/layout/lProcess3"/>
    <dgm:cxn modelId="{278EFD35-01A0-4722-A086-7510F0918664}" type="presParOf" srcId="{1CC1E2E9-A128-4031-89EC-44D27A67D2E3}" destId="{BF53284F-773A-4232-9E8C-D2F5A5714EFE}" srcOrd="2" destOrd="0" presId="urn:microsoft.com/office/officeart/2005/8/layout/lProcess3"/>
    <dgm:cxn modelId="{69F107A8-6AEE-4090-B1BE-BC71FE20B761}" type="presParOf" srcId="{BF53284F-773A-4232-9E8C-D2F5A5714EFE}" destId="{3E6C9A07-4B12-4FF1-80FC-C12BACA82325}" srcOrd="0" destOrd="0" presId="urn:microsoft.com/office/officeart/2005/8/layout/lProcess3"/>
    <dgm:cxn modelId="{BC84952B-39F5-494E-A247-48A15E50FDE0}" type="presParOf" srcId="{BF53284F-773A-4232-9E8C-D2F5A5714EFE}" destId="{547CE312-3D41-4128-85AD-CC47E5081EDF}" srcOrd="1" destOrd="0" presId="urn:microsoft.com/office/officeart/2005/8/layout/lProcess3"/>
    <dgm:cxn modelId="{9412CA15-7D7F-48B8-B5E1-A648B15666CF}" type="presParOf" srcId="{BF53284F-773A-4232-9E8C-D2F5A5714EFE}" destId="{D9E1001F-3EA8-4265-B6E8-425359EADF98}" srcOrd="2" destOrd="0" presId="urn:microsoft.com/office/officeart/2005/8/layout/lProcess3"/>
    <dgm:cxn modelId="{3BF2755D-328E-410B-96BC-493B101EBB09}" type="presParOf" srcId="{BF53284F-773A-4232-9E8C-D2F5A5714EFE}" destId="{B917E789-5576-4431-A26E-E9E3D4733CE0}" srcOrd="3" destOrd="0" presId="urn:microsoft.com/office/officeart/2005/8/layout/lProcess3"/>
    <dgm:cxn modelId="{CB8CDF93-1BA3-40E0-B17A-5B588A20D384}" type="presParOf" srcId="{BF53284F-773A-4232-9E8C-D2F5A5714EFE}" destId="{07A6AD29-25D6-4814-BD91-0A44B5DE4BD0}" srcOrd="4" destOrd="0" presId="urn:microsoft.com/office/officeart/2005/8/layout/lProcess3"/>
    <dgm:cxn modelId="{0601D057-2108-4F2B-8F35-2B08ACD01CAD}" type="presParOf" srcId="{BF53284F-773A-4232-9E8C-D2F5A5714EFE}" destId="{0D63B86E-86F2-4D5C-BF23-794382AB8997}" srcOrd="5" destOrd="0" presId="urn:microsoft.com/office/officeart/2005/8/layout/lProcess3"/>
    <dgm:cxn modelId="{FB0B2E55-2BDC-418E-9B9F-B338E4519A2D}" type="presParOf" srcId="{BF53284F-773A-4232-9E8C-D2F5A5714EFE}" destId="{7E8446F1-A4F4-47E7-A395-FDE8027D5958}" srcOrd="6" destOrd="0" presId="urn:microsoft.com/office/officeart/2005/8/layout/lProcess3"/>
    <dgm:cxn modelId="{B57AA828-1599-4D74-AD48-E4BCE28204E5}" type="presParOf" srcId="{BF53284F-773A-4232-9E8C-D2F5A5714EFE}" destId="{54094883-0D5B-4EDE-8597-E32C936FA28F}" srcOrd="7" destOrd="0" presId="urn:microsoft.com/office/officeart/2005/8/layout/lProcess3"/>
    <dgm:cxn modelId="{974101DD-8C4B-428E-941A-F3C67FEC81BE}" type="presParOf" srcId="{BF53284F-773A-4232-9E8C-D2F5A5714EFE}" destId="{D5C78E71-CCED-4649-98CE-730CDF458CEA}" srcOrd="8" destOrd="0" presId="urn:microsoft.com/office/officeart/2005/8/layout/lProcess3"/>
    <dgm:cxn modelId="{43778D29-20A8-4614-90A5-863A1770BDC7}" type="presParOf" srcId="{1CC1E2E9-A128-4031-89EC-44D27A67D2E3}" destId="{FFCC6F4C-D88D-4A82-9558-605DC553F27C}" srcOrd="3" destOrd="0" presId="urn:microsoft.com/office/officeart/2005/8/layout/lProcess3"/>
    <dgm:cxn modelId="{EF88E40D-A3B3-47CC-A598-9901107313F6}" type="presParOf" srcId="{1CC1E2E9-A128-4031-89EC-44D27A67D2E3}" destId="{CA8B7208-BFB7-4A4C-8302-D07AC1CF1EC1}" srcOrd="4" destOrd="0" presId="urn:microsoft.com/office/officeart/2005/8/layout/lProcess3"/>
    <dgm:cxn modelId="{DD6A41F1-2941-48E9-B84C-C26A01DBE963}" type="presParOf" srcId="{CA8B7208-BFB7-4A4C-8302-D07AC1CF1EC1}" destId="{3D408249-27C9-4692-9E47-FC7B2458F762}" srcOrd="0" destOrd="0" presId="urn:microsoft.com/office/officeart/2005/8/layout/lProcess3"/>
    <dgm:cxn modelId="{B2F7C83D-3FEE-4E57-9E8F-04FB8FD3834A}" type="presParOf" srcId="{CA8B7208-BFB7-4A4C-8302-D07AC1CF1EC1}" destId="{14F4B52D-E971-4A6B-B629-223B1BB1EFD0}" srcOrd="1" destOrd="0" presId="urn:microsoft.com/office/officeart/2005/8/layout/lProcess3"/>
    <dgm:cxn modelId="{6A8D305D-F6E3-4910-8D84-D0F78DF0CEFB}" type="presParOf" srcId="{CA8B7208-BFB7-4A4C-8302-D07AC1CF1EC1}" destId="{7803CB13-27D4-4F1C-990D-1F468912D78F}" srcOrd="2" destOrd="0" presId="urn:microsoft.com/office/officeart/2005/8/layout/lProcess3"/>
    <dgm:cxn modelId="{21A4E1F7-D0EA-4608-A17E-9097C70DAEC7}" type="presParOf" srcId="{CA8B7208-BFB7-4A4C-8302-D07AC1CF1EC1}" destId="{C743F67B-47D4-4A78-82D6-E8BD29044448}" srcOrd="3" destOrd="0" presId="urn:microsoft.com/office/officeart/2005/8/layout/lProcess3"/>
    <dgm:cxn modelId="{571F7B52-91B3-4FF8-BF9E-F64FF315AD6A}" type="presParOf" srcId="{CA8B7208-BFB7-4A4C-8302-D07AC1CF1EC1}" destId="{DA8444CB-45F6-4A81-98C1-38467A760D29}" srcOrd="4" destOrd="0" presId="urn:microsoft.com/office/officeart/2005/8/layout/lProcess3"/>
    <dgm:cxn modelId="{92D03106-3181-44BA-A9B0-9214057FCDFD}" type="presParOf" srcId="{1CC1E2E9-A128-4031-89EC-44D27A67D2E3}" destId="{6606D69C-3648-4056-81D9-2CF223511A53}" srcOrd="5" destOrd="0" presId="urn:microsoft.com/office/officeart/2005/8/layout/lProcess3"/>
    <dgm:cxn modelId="{973E40DD-BC21-4D2B-96F7-4866E42F531C}" type="presParOf" srcId="{1CC1E2E9-A128-4031-89EC-44D27A67D2E3}" destId="{AC849373-DAB5-45D9-9796-60FC7BA44576}" srcOrd="6" destOrd="0" presId="urn:microsoft.com/office/officeart/2005/8/layout/lProcess3"/>
    <dgm:cxn modelId="{4A8054DD-7A48-452F-9D8C-71ED5AF55B42}" type="presParOf" srcId="{AC849373-DAB5-45D9-9796-60FC7BA44576}" destId="{6811479B-8553-414E-A279-7D68BC3D1D58}" srcOrd="0" destOrd="0" presId="urn:microsoft.com/office/officeart/2005/8/layout/lProcess3"/>
    <dgm:cxn modelId="{7AE02360-5DD2-4EEE-BE6E-EDD0B7E3A5B8}" type="presParOf" srcId="{AC849373-DAB5-45D9-9796-60FC7BA44576}" destId="{E916B2BE-4B07-490B-9A4A-C000FF02B251}" srcOrd="1" destOrd="0" presId="urn:microsoft.com/office/officeart/2005/8/layout/lProcess3"/>
    <dgm:cxn modelId="{B49C75D7-F705-4986-904E-26E3B5452F18}" type="presParOf" srcId="{AC849373-DAB5-45D9-9796-60FC7BA44576}" destId="{B6DD1922-DCEB-43DC-9D88-18A4D3AC0D51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92EE5F-5852-4C3D-80B1-DDDCAE60A18E}">
      <dsp:nvSpPr>
        <dsp:cNvPr id="0" name=""/>
        <dsp:cNvSpPr/>
      </dsp:nvSpPr>
      <dsp:spPr>
        <a:xfrm>
          <a:off x="0" y="14745"/>
          <a:ext cx="7772400" cy="21411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rPr>
            <a:t>Основные проблемы библиометрического учета результативности научной организации в ретро– и перспективе</a:t>
          </a:r>
          <a:endParaRPr lang="ru-RU" sz="3000" kern="1200" baseline="0" dirty="0">
            <a:solidFill>
              <a:srgbClr val="0070C0"/>
            </a:solidFill>
          </a:endParaRPr>
        </a:p>
      </dsp:txBody>
      <dsp:txXfrm>
        <a:off x="104520" y="119265"/>
        <a:ext cx="7563360" cy="19320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8DB4EC-D08E-4858-B011-680554B30181}">
      <dsp:nvSpPr>
        <dsp:cNvPr id="0" name=""/>
        <dsp:cNvSpPr/>
      </dsp:nvSpPr>
      <dsp:spPr>
        <a:xfrm>
          <a:off x="1191" y="316446"/>
          <a:ext cx="2379761" cy="9519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Запросы вышестоящих структур</a:t>
          </a:r>
          <a:endParaRPr lang="en-US" sz="1800" kern="1200" dirty="0"/>
        </a:p>
      </dsp:txBody>
      <dsp:txXfrm>
        <a:off x="477143" y="316446"/>
        <a:ext cx="1427857" cy="951904"/>
      </dsp:txXfrm>
    </dsp:sp>
    <dsp:sp modelId="{AF5D83F0-C8DF-4A74-8854-46623B81502D}">
      <dsp:nvSpPr>
        <dsp:cNvPr id="0" name=""/>
        <dsp:cNvSpPr/>
      </dsp:nvSpPr>
      <dsp:spPr>
        <a:xfrm>
          <a:off x="2071584" y="397358"/>
          <a:ext cx="1975202" cy="7900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ФАНО России</a:t>
          </a:r>
          <a:endParaRPr lang="en-US" sz="1400" kern="1200" dirty="0"/>
        </a:p>
      </dsp:txBody>
      <dsp:txXfrm>
        <a:off x="2466624" y="397358"/>
        <a:ext cx="1185122" cy="790080"/>
      </dsp:txXfrm>
    </dsp:sp>
    <dsp:sp modelId="{2ADA4384-0BDB-48AA-9F24-1165CF7B54CC}">
      <dsp:nvSpPr>
        <dsp:cNvPr id="0" name=""/>
        <dsp:cNvSpPr/>
      </dsp:nvSpPr>
      <dsp:spPr>
        <a:xfrm>
          <a:off x="3770258" y="397358"/>
          <a:ext cx="1975202" cy="7900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РАН</a:t>
          </a:r>
          <a:endParaRPr lang="en-US" sz="1400" kern="1200" dirty="0"/>
        </a:p>
      </dsp:txBody>
      <dsp:txXfrm>
        <a:off x="4165298" y="397358"/>
        <a:ext cx="1185122" cy="790080"/>
      </dsp:txXfrm>
    </dsp:sp>
    <dsp:sp modelId="{59C2EB45-08DA-4B17-A9EF-90D80B6F296F}">
      <dsp:nvSpPr>
        <dsp:cNvPr id="0" name=""/>
        <dsp:cNvSpPr/>
      </dsp:nvSpPr>
      <dsp:spPr>
        <a:xfrm>
          <a:off x="5468932" y="397358"/>
          <a:ext cx="1975202" cy="7900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Министерства</a:t>
          </a:r>
          <a:endParaRPr lang="en-US" sz="1400" kern="1200" dirty="0"/>
        </a:p>
      </dsp:txBody>
      <dsp:txXfrm>
        <a:off x="5863972" y="397358"/>
        <a:ext cx="1185122" cy="790080"/>
      </dsp:txXfrm>
    </dsp:sp>
    <dsp:sp modelId="{B1D2A6B7-117A-4603-BA6E-349EA500828B}">
      <dsp:nvSpPr>
        <dsp:cNvPr id="0" name=""/>
        <dsp:cNvSpPr/>
      </dsp:nvSpPr>
      <dsp:spPr>
        <a:xfrm>
          <a:off x="7167606" y="397358"/>
          <a:ext cx="1975202" cy="7900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Росстат</a:t>
          </a:r>
          <a:endParaRPr lang="en-US" sz="1400" kern="1200" dirty="0"/>
        </a:p>
      </dsp:txBody>
      <dsp:txXfrm>
        <a:off x="7562646" y="397358"/>
        <a:ext cx="1185122" cy="790080"/>
      </dsp:txXfrm>
    </dsp:sp>
    <dsp:sp modelId="{3E6C9A07-4B12-4FF1-80FC-C12BACA82325}">
      <dsp:nvSpPr>
        <dsp:cNvPr id="0" name=""/>
        <dsp:cNvSpPr/>
      </dsp:nvSpPr>
      <dsp:spPr>
        <a:xfrm>
          <a:off x="1191" y="1401617"/>
          <a:ext cx="2379761" cy="9519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Привязка к данным внешних баз</a:t>
          </a:r>
          <a:endParaRPr lang="en-US" sz="1800" kern="1200" dirty="0"/>
        </a:p>
      </dsp:txBody>
      <dsp:txXfrm>
        <a:off x="477143" y="1401617"/>
        <a:ext cx="1427857" cy="951904"/>
      </dsp:txXfrm>
    </dsp:sp>
    <dsp:sp modelId="{D9E1001F-3EA8-4265-B6E8-425359EADF98}">
      <dsp:nvSpPr>
        <dsp:cNvPr id="0" name=""/>
        <dsp:cNvSpPr/>
      </dsp:nvSpPr>
      <dsp:spPr>
        <a:xfrm>
          <a:off x="2071584" y="1482529"/>
          <a:ext cx="1975202" cy="7900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Web of Science</a:t>
          </a:r>
          <a:endParaRPr lang="en-US" sz="1400" kern="1200" dirty="0"/>
        </a:p>
      </dsp:txBody>
      <dsp:txXfrm>
        <a:off x="2466624" y="1482529"/>
        <a:ext cx="1185122" cy="790080"/>
      </dsp:txXfrm>
    </dsp:sp>
    <dsp:sp modelId="{07A6AD29-25D6-4814-BD91-0A44B5DE4BD0}">
      <dsp:nvSpPr>
        <dsp:cNvPr id="0" name=""/>
        <dsp:cNvSpPr/>
      </dsp:nvSpPr>
      <dsp:spPr>
        <a:xfrm>
          <a:off x="3770258" y="1482529"/>
          <a:ext cx="1975202" cy="7900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Scopus</a:t>
          </a:r>
          <a:endParaRPr lang="en-US" sz="1400" kern="1200" dirty="0"/>
        </a:p>
      </dsp:txBody>
      <dsp:txXfrm>
        <a:off x="4165298" y="1482529"/>
        <a:ext cx="1185122" cy="790080"/>
      </dsp:txXfrm>
    </dsp:sp>
    <dsp:sp modelId="{7E8446F1-A4F4-47E7-A395-FDE8027D5958}">
      <dsp:nvSpPr>
        <dsp:cNvPr id="0" name=""/>
        <dsp:cNvSpPr/>
      </dsp:nvSpPr>
      <dsp:spPr>
        <a:xfrm>
          <a:off x="5468932" y="1482529"/>
          <a:ext cx="1975202" cy="7900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РИНЦ</a:t>
          </a:r>
          <a:endParaRPr lang="en-US" sz="1400" kern="1200" dirty="0"/>
        </a:p>
      </dsp:txBody>
      <dsp:txXfrm>
        <a:off x="5863972" y="1482529"/>
        <a:ext cx="1185122" cy="790080"/>
      </dsp:txXfrm>
    </dsp:sp>
    <dsp:sp modelId="{D5C78E71-CCED-4649-98CE-730CDF458CEA}">
      <dsp:nvSpPr>
        <dsp:cNvPr id="0" name=""/>
        <dsp:cNvSpPr/>
      </dsp:nvSpPr>
      <dsp:spPr>
        <a:xfrm>
          <a:off x="7167606" y="1482529"/>
          <a:ext cx="1975202" cy="7900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Другие</a:t>
          </a:r>
          <a:endParaRPr lang="en-US" sz="1400" kern="1200" dirty="0"/>
        </a:p>
      </dsp:txBody>
      <dsp:txXfrm>
        <a:off x="7562646" y="1482529"/>
        <a:ext cx="1185122" cy="790080"/>
      </dsp:txXfrm>
    </dsp:sp>
    <dsp:sp modelId="{3D408249-27C9-4692-9E47-FC7B2458F762}">
      <dsp:nvSpPr>
        <dsp:cNvPr id="0" name=""/>
        <dsp:cNvSpPr/>
      </dsp:nvSpPr>
      <dsp:spPr>
        <a:xfrm>
          <a:off x="1191" y="2486789"/>
          <a:ext cx="2379761" cy="9519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Дифференци-рованный</a:t>
          </a:r>
          <a:r>
            <a:rPr lang="ru-RU" sz="1800" kern="1200" dirty="0" smtClean="0"/>
            <a:t> учет</a:t>
          </a:r>
          <a:endParaRPr lang="en-US" sz="1800" kern="1200" dirty="0"/>
        </a:p>
      </dsp:txBody>
      <dsp:txXfrm>
        <a:off x="477143" y="2486789"/>
        <a:ext cx="1427857" cy="951904"/>
      </dsp:txXfrm>
    </dsp:sp>
    <dsp:sp modelId="{7803CB13-27D4-4F1C-990D-1F468912D78F}">
      <dsp:nvSpPr>
        <dsp:cNvPr id="0" name=""/>
        <dsp:cNvSpPr/>
      </dsp:nvSpPr>
      <dsp:spPr>
        <a:xfrm>
          <a:off x="2071584" y="2567701"/>
          <a:ext cx="1975202" cy="7900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Совместно с вузами</a:t>
          </a:r>
          <a:endParaRPr lang="en-US" sz="1400" kern="1200" dirty="0"/>
        </a:p>
      </dsp:txBody>
      <dsp:txXfrm>
        <a:off x="2466624" y="2567701"/>
        <a:ext cx="1185122" cy="790080"/>
      </dsp:txXfrm>
    </dsp:sp>
    <dsp:sp modelId="{DA8444CB-45F6-4A81-98C1-38467A760D29}">
      <dsp:nvSpPr>
        <dsp:cNvPr id="0" name=""/>
        <dsp:cNvSpPr/>
      </dsp:nvSpPr>
      <dsp:spPr>
        <a:xfrm>
          <a:off x="3770258" y="2567701"/>
          <a:ext cx="1975202" cy="7900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Совместно с зарубежными соавторами</a:t>
          </a:r>
          <a:endParaRPr lang="en-US" sz="1400" kern="1200" dirty="0"/>
        </a:p>
      </dsp:txBody>
      <dsp:txXfrm>
        <a:off x="4165298" y="2567701"/>
        <a:ext cx="1185122" cy="790080"/>
      </dsp:txXfrm>
    </dsp:sp>
    <dsp:sp modelId="{6811479B-8553-414E-A279-7D68BC3D1D58}">
      <dsp:nvSpPr>
        <dsp:cNvPr id="0" name=""/>
        <dsp:cNvSpPr/>
      </dsp:nvSpPr>
      <dsp:spPr>
        <a:xfrm>
          <a:off x="1191" y="3571960"/>
          <a:ext cx="2379761" cy="9519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Тип публикаций</a:t>
          </a:r>
          <a:endParaRPr lang="en-US" sz="1800" kern="1200" dirty="0"/>
        </a:p>
      </dsp:txBody>
      <dsp:txXfrm>
        <a:off x="477143" y="3571960"/>
        <a:ext cx="1427857" cy="951904"/>
      </dsp:txXfrm>
    </dsp:sp>
    <dsp:sp modelId="{B6DD1922-DCEB-43DC-9D88-18A4D3AC0D51}">
      <dsp:nvSpPr>
        <dsp:cNvPr id="0" name=""/>
        <dsp:cNvSpPr/>
      </dsp:nvSpPr>
      <dsp:spPr>
        <a:xfrm>
          <a:off x="2071584" y="3652872"/>
          <a:ext cx="1975202" cy="7900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Оригинальные / переводные</a:t>
          </a:r>
          <a:endParaRPr lang="en-US" sz="1400" kern="1200" dirty="0"/>
        </a:p>
      </dsp:txBody>
      <dsp:txXfrm>
        <a:off x="2466624" y="3652872"/>
        <a:ext cx="1185122" cy="790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98E95-872E-4909-8195-3F7B73FB857F}" type="datetimeFigureOut">
              <a:rPr lang="ru-RU" smtClean="0"/>
              <a:t>02.10.2016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E383A-5617-463A-81CA-919BD0649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38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444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6932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766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014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9232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316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0901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0901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1101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5735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386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6547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10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533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712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54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767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7226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18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E383A-5617-463A-81CA-919BD06499C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683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97856C-2DCC-446B-B26D-C3E7EFCA37FB}" type="datetime1">
              <a:rPr lang="en-US" smtClean="0"/>
              <a:t>10/2/2016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Библиотека традиционная и электронная: смыслы и ценности, Новосибирск, 4-6 октября 2016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2A5E5-F049-4F76-B63D-E38E4071D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5662277" y="1154115"/>
            <a:ext cx="4860925" cy="245760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79502" y="1154115"/>
            <a:ext cx="14430375" cy="245760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2C8981-1B18-4A55-B4CB-CE3F3B27A057}" type="datetime1">
              <a:rPr lang="en-US" smtClean="0"/>
              <a:t>10/2/2016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Библиотека традиционная и электронная: смыслы и ценности, Новосибирск, 4-6 октября 2016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2A5E5-F049-4F76-B63D-E38E4071D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37A775-610C-491C-A77C-EE79A972E5B9}" type="datetime1">
              <a:rPr lang="en-US" smtClean="0"/>
              <a:t>10/2/2016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Библиотека традиционная и электронная: смыслы и ценности, Новосибирск, 4-6 октября 2016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2A5E5-F049-4F76-B63D-E38E4071D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2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0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1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1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062462-24F5-4CB8-8117-1E6B86850F87}" type="datetime1">
              <a:rPr lang="en-US" smtClean="0"/>
              <a:t>10/2/2016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Библиотека традиционная и электронная: смыслы и ценности, Новосибирск, 4-6 октября 2016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2A5E5-F049-4F76-B63D-E38E4071D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9500" y="6721477"/>
            <a:ext cx="9645650" cy="19008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877550" y="6721477"/>
            <a:ext cx="9645650" cy="19008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BD24EE-6A06-442A-A52A-731126AF4FA7}" type="datetime1">
              <a:rPr lang="en-US" smtClean="0"/>
              <a:t>10/2/2016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Библиотека традиционная и электронная: смыслы и ценности, Новосибирск, 4-6 октября 2016</a:t>
            </a: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2A5E5-F049-4F76-B63D-E38E4071D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6" indent="0">
              <a:buNone/>
              <a:defRPr sz="2000" b="1"/>
            </a:lvl2pPr>
            <a:lvl3pPr marL="914052" indent="0">
              <a:buNone/>
              <a:defRPr sz="1800" b="1"/>
            </a:lvl3pPr>
            <a:lvl4pPr marL="1371078" indent="0">
              <a:buNone/>
              <a:defRPr sz="1600" b="1"/>
            </a:lvl4pPr>
            <a:lvl5pPr marL="1828106" indent="0">
              <a:buNone/>
              <a:defRPr sz="1600" b="1"/>
            </a:lvl5pPr>
            <a:lvl6pPr marL="2285132" indent="0">
              <a:buNone/>
              <a:defRPr sz="1600" b="1"/>
            </a:lvl6pPr>
            <a:lvl7pPr marL="2742158" indent="0">
              <a:buNone/>
              <a:defRPr sz="1600" b="1"/>
            </a:lvl7pPr>
            <a:lvl8pPr marL="3199184" indent="0">
              <a:buNone/>
              <a:defRPr sz="1600" b="1"/>
            </a:lvl8pPr>
            <a:lvl9pPr marL="365621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6" indent="0">
              <a:buNone/>
              <a:defRPr sz="2000" b="1"/>
            </a:lvl2pPr>
            <a:lvl3pPr marL="914052" indent="0">
              <a:buNone/>
              <a:defRPr sz="1800" b="1"/>
            </a:lvl3pPr>
            <a:lvl4pPr marL="1371078" indent="0">
              <a:buNone/>
              <a:defRPr sz="1600" b="1"/>
            </a:lvl4pPr>
            <a:lvl5pPr marL="1828106" indent="0">
              <a:buNone/>
              <a:defRPr sz="1600" b="1"/>
            </a:lvl5pPr>
            <a:lvl6pPr marL="2285132" indent="0">
              <a:buNone/>
              <a:defRPr sz="1600" b="1"/>
            </a:lvl6pPr>
            <a:lvl7pPr marL="2742158" indent="0">
              <a:buNone/>
              <a:defRPr sz="1600" b="1"/>
            </a:lvl7pPr>
            <a:lvl8pPr marL="3199184" indent="0">
              <a:buNone/>
              <a:defRPr sz="1600" b="1"/>
            </a:lvl8pPr>
            <a:lvl9pPr marL="365621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7B7123-6898-4F33-8183-C0FBADF4D88E}" type="datetime1">
              <a:rPr lang="en-US" smtClean="0"/>
              <a:t>10/2/2016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Библиотека традиционная и электронная: смыслы и ценности, Новосибирск, 4-6 октября 2016</a:t>
            </a: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2A5E5-F049-4F76-B63D-E38E4071D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none"/>
        </p:style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4610C8-BDC6-4BC6-B27A-D0FBE0508E57}" type="datetime1">
              <a:rPr lang="en-US" smtClean="0"/>
              <a:t>10/2/2016</a:t>
            </a:fld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Библиотека традиционная и электронная: смыслы и ценности, Новосибирск, 4-6 октября 2016</a:t>
            </a: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2A5E5-F049-4F76-B63D-E38E4071D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26" indent="0">
              <a:buNone/>
              <a:defRPr sz="1200"/>
            </a:lvl2pPr>
            <a:lvl3pPr marL="914052" indent="0">
              <a:buNone/>
              <a:defRPr sz="1000"/>
            </a:lvl3pPr>
            <a:lvl4pPr marL="1371078" indent="0">
              <a:buNone/>
              <a:defRPr sz="900"/>
            </a:lvl4pPr>
            <a:lvl5pPr marL="1828106" indent="0">
              <a:buNone/>
              <a:defRPr sz="900"/>
            </a:lvl5pPr>
            <a:lvl6pPr marL="2285132" indent="0">
              <a:buNone/>
              <a:defRPr sz="900"/>
            </a:lvl6pPr>
            <a:lvl7pPr marL="2742158" indent="0">
              <a:buNone/>
              <a:defRPr sz="900"/>
            </a:lvl7pPr>
            <a:lvl8pPr marL="3199184" indent="0">
              <a:buNone/>
              <a:defRPr sz="900"/>
            </a:lvl8pPr>
            <a:lvl9pPr marL="365621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C20F7C-2E6F-49A0-B888-084E6EFDC7F4}" type="datetime1">
              <a:rPr lang="en-US" smtClean="0"/>
              <a:t>10/2/2016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Библиотека традиционная и электронная: смыслы и ценности, Новосибирск, 4-6 октября 2016</a:t>
            </a: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2A5E5-F049-4F76-B63D-E38E4071D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26" indent="0">
              <a:buNone/>
              <a:defRPr sz="2800"/>
            </a:lvl2pPr>
            <a:lvl3pPr marL="914052" indent="0">
              <a:buNone/>
              <a:defRPr sz="2400"/>
            </a:lvl3pPr>
            <a:lvl4pPr marL="1371078" indent="0">
              <a:buNone/>
              <a:defRPr sz="2000"/>
            </a:lvl4pPr>
            <a:lvl5pPr marL="1828106" indent="0">
              <a:buNone/>
              <a:defRPr sz="2000"/>
            </a:lvl5pPr>
            <a:lvl6pPr marL="2285132" indent="0">
              <a:buNone/>
              <a:defRPr sz="2000"/>
            </a:lvl6pPr>
            <a:lvl7pPr marL="2742158" indent="0">
              <a:buNone/>
              <a:defRPr sz="2000"/>
            </a:lvl7pPr>
            <a:lvl8pPr marL="3199184" indent="0">
              <a:buNone/>
              <a:defRPr sz="2000"/>
            </a:lvl8pPr>
            <a:lvl9pPr marL="365621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26" indent="0">
              <a:buNone/>
              <a:defRPr sz="1200"/>
            </a:lvl2pPr>
            <a:lvl3pPr marL="914052" indent="0">
              <a:buNone/>
              <a:defRPr sz="1000"/>
            </a:lvl3pPr>
            <a:lvl4pPr marL="1371078" indent="0">
              <a:buNone/>
              <a:defRPr sz="900"/>
            </a:lvl4pPr>
            <a:lvl5pPr marL="1828106" indent="0">
              <a:buNone/>
              <a:defRPr sz="900"/>
            </a:lvl5pPr>
            <a:lvl6pPr marL="2285132" indent="0">
              <a:buNone/>
              <a:defRPr sz="900"/>
            </a:lvl6pPr>
            <a:lvl7pPr marL="2742158" indent="0">
              <a:buNone/>
              <a:defRPr sz="900"/>
            </a:lvl7pPr>
            <a:lvl8pPr marL="3199184" indent="0">
              <a:buNone/>
              <a:defRPr sz="900"/>
            </a:lvl8pPr>
            <a:lvl9pPr marL="365621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3FB466-B7BD-46AA-B06D-FD89D3CE6E29}" type="datetime1">
              <a:rPr lang="en-US" smtClean="0"/>
              <a:t>10/2/2016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Библиотека традиционная и электронная: смыслы и ценности, Новосибирск, 4-6 октября 2016</a:t>
            </a: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2A5E5-F049-4F76-B63D-E38E4071D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4DD2B4-6561-474C-A4A0-4BC0E8BF13E2}" type="datetime1">
              <a:rPr lang="en-US" smtClean="0"/>
              <a:t>10/2/2016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Библиотека традиционная и электронная: смыслы и ценности, Новосибирск, 4-6 октября 2016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2A5E5-F049-4F76-B63D-E38E4071D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6931" y="274789"/>
            <a:ext cx="82301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5" tIns="45702" rIns="91405" bIns="457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6931" y="1600351"/>
            <a:ext cx="8230138" cy="45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5" tIns="45702" rIns="91405" bIns="457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6931" y="6356426"/>
            <a:ext cx="2134138" cy="365125"/>
          </a:xfrm>
          <a:prstGeom prst="rect">
            <a:avLst/>
          </a:prstGeom>
        </p:spPr>
        <p:txBody>
          <a:bodyPr vert="horz" lIns="91405" tIns="45702" rIns="91405" bIns="45702" rtlCol="0" anchor="ctr"/>
          <a:lstStyle>
            <a:lvl1pPr algn="l" defTabSz="914226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B86E025-290F-4346-B0F5-2D53E31E29F3}" type="datetime1">
              <a:rPr lang="en-US" smtClean="0"/>
              <a:t>10/2/2016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3931" y="6356426"/>
            <a:ext cx="2896138" cy="365125"/>
          </a:xfrm>
          <a:prstGeom prst="rect">
            <a:avLst/>
          </a:prstGeom>
        </p:spPr>
        <p:txBody>
          <a:bodyPr vert="horz" lIns="91405" tIns="45702" rIns="91405" bIns="45702" rtlCol="0" anchor="ctr"/>
          <a:lstStyle>
            <a:lvl1pPr algn="ctr" defTabSz="914226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ru-RU" smtClean="0"/>
              <a:t>Библиотека традиционная и электронная: смыслы и ценности, Новосибирск, 4-6 октября 2016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2931" y="6356426"/>
            <a:ext cx="2134138" cy="365125"/>
          </a:xfrm>
          <a:prstGeom prst="rect">
            <a:avLst/>
          </a:prstGeom>
        </p:spPr>
        <p:txBody>
          <a:bodyPr vert="horz" lIns="91405" tIns="45702" rIns="91405" bIns="45702" rtlCol="0" anchor="ctr"/>
          <a:lstStyle>
            <a:lvl1pPr algn="r" defTabSz="914226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2A82A5E5-F049-4F76-B63D-E38E4071DC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707" r:id="rId7"/>
    <p:sldLayoutId id="2147483708" r:id="rId8"/>
    <p:sldLayoutId id="2147483709" r:id="rId9"/>
    <p:sldLayoutId id="2147483710" r:id="rId10"/>
  </p:sldLayoutIdLst>
  <p:hf hdr="0" dt="0"/>
  <p:txStyles>
    <p:titleStyle>
      <a:lvl1pPr algn="ctr" defTabSz="91402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02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402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402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402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145115" algn="ctr" defTabSz="91402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290231" algn="ctr" defTabSz="91402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435346" algn="ctr" defTabSz="91402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580461" algn="ctr" defTabSz="91402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633" indent="-342633" algn="l" defTabSz="9140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204" indent="-285192" algn="l" defTabSz="9140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279" indent="-228254" algn="l" defTabSz="9140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291" indent="-228254" algn="l" defTabSz="9140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304" indent="-228254" algn="l" defTabSz="91402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644" indent="-228514" algn="l" defTabSz="9140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670" indent="-228514" algn="l" defTabSz="9140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697" indent="-228514" algn="l" defTabSz="9140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724" indent="-228514" algn="l" defTabSz="9140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0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6" algn="l" defTabSz="9140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52" algn="l" defTabSz="9140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78" algn="l" defTabSz="9140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06" algn="l" defTabSz="9140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32" algn="l" defTabSz="9140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58" algn="l" defTabSz="9140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84" algn="l" defTabSz="9140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10" algn="l" defTabSz="9140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chart" Target="../charts/chart2.xm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gif"/><Relationship Id="rId5" Type="http://schemas.openxmlformats.org/officeDocument/2006/relationships/image" Target="../media/image17.gif"/><Relationship Id="rId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902556259"/>
              </p:ext>
            </p:extLst>
          </p:nvPr>
        </p:nvGraphicFramePr>
        <p:xfrm>
          <a:off x="685800" y="1412776"/>
          <a:ext cx="7772400" cy="2187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702624" cy="1752600"/>
          </a:xfrm>
        </p:spPr>
        <p:txBody>
          <a:bodyPr/>
          <a:lstStyle/>
          <a:p>
            <a:r>
              <a:rPr lang="ru-RU" dirty="0"/>
              <a:t>И.В. </a:t>
            </a:r>
            <a:r>
              <a:rPr lang="ru-RU" dirty="0" smtClean="0"/>
              <a:t>Зибарева, </a:t>
            </a:r>
            <a:r>
              <a:rPr lang="ru-RU" dirty="0"/>
              <a:t>А.А. </a:t>
            </a:r>
            <a:r>
              <a:rPr lang="ru-RU" dirty="0" smtClean="0"/>
              <a:t>Ведягин, </a:t>
            </a:r>
            <a:r>
              <a:rPr lang="ru-RU" dirty="0"/>
              <a:t>Л.Ю. </a:t>
            </a:r>
            <a:r>
              <a:rPr lang="ru-RU" dirty="0" smtClean="0"/>
              <a:t>Ильина</a:t>
            </a:r>
            <a:endParaRPr lang="ru-RU" dirty="0"/>
          </a:p>
          <a:p>
            <a:r>
              <a:rPr lang="ru-RU" dirty="0" smtClean="0"/>
              <a:t>И</a:t>
            </a:r>
            <a:r>
              <a:rPr lang="en-US" dirty="0" smtClean="0"/>
              <a:t>K</a:t>
            </a:r>
            <a:r>
              <a:rPr lang="ru-RU" dirty="0" smtClean="0"/>
              <a:t> СО РАН, Новосибирск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404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31" y="274789"/>
            <a:ext cx="8230138" cy="921963"/>
          </a:xfrm>
        </p:spPr>
        <p:txBody>
          <a:bodyPr/>
          <a:lstStyle/>
          <a:p>
            <a:r>
              <a:rPr lang="ru-RU" dirty="0"/>
              <a:t>Ретроспектива: </a:t>
            </a:r>
            <a:r>
              <a:rPr lang="ru-RU" dirty="0" smtClean="0"/>
              <a:t>Патенты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8942" y="5209165"/>
            <a:ext cx="3816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/>
              <a:t>% </a:t>
            </a:r>
            <a:r>
              <a:rPr lang="ru-RU" sz="2000" dirty="0" smtClean="0"/>
              <a:t>публикаций из БД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788024" y="2511371"/>
            <a:ext cx="3816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/>
              <a:t>Динамика по годам</a:t>
            </a:r>
            <a:endParaRPr lang="en-US" sz="2000" dirty="0"/>
          </a:p>
        </p:txBody>
      </p:sp>
      <p:sp>
        <p:nvSpPr>
          <p:cNvPr id="12" name="Стрелка влево 11"/>
          <p:cNvSpPr/>
          <p:nvPr/>
        </p:nvSpPr>
        <p:spPr>
          <a:xfrm>
            <a:off x="5220072" y="2708920"/>
            <a:ext cx="1008112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203848" y="5409220"/>
            <a:ext cx="108012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10</a:t>
            </a:fld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40666"/>
            <a:ext cx="4572000" cy="286170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4102369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04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31" y="274789"/>
            <a:ext cx="8230138" cy="921963"/>
          </a:xfrm>
        </p:spPr>
        <p:txBody>
          <a:bodyPr/>
          <a:lstStyle/>
          <a:p>
            <a:r>
              <a:rPr lang="ru-RU" dirty="0"/>
              <a:t>Ретроспектива: Патенты</a:t>
            </a:r>
            <a:endParaRPr lang="en-US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434550"/>
              </p:ext>
            </p:extLst>
          </p:nvPr>
        </p:nvGraphicFramePr>
        <p:xfrm>
          <a:off x="4127645" y="147235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11</a:t>
            </a:fld>
            <a:endParaRPr lang="en-US"/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043608" y="6356427"/>
            <a:ext cx="7272808" cy="312933"/>
          </a:xfrm>
        </p:spPr>
        <p:txBody>
          <a:bodyPr/>
          <a:lstStyle/>
          <a:p>
            <a:r>
              <a:rPr lang="ru-RU" dirty="0" smtClean="0"/>
              <a:t>Библиотека традиционная и электронная: смыслы и ценности, Новосибирск, 4-6 октября 2016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1844824"/>
            <a:ext cx="6245725" cy="375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79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1" y="274789"/>
            <a:ext cx="8147517" cy="849955"/>
          </a:xfrm>
        </p:spPr>
        <p:txBody>
          <a:bodyPr/>
          <a:lstStyle/>
          <a:p>
            <a:r>
              <a:rPr lang="ru-RU" dirty="0"/>
              <a:t>Ретроспектива: Патенты</a:t>
            </a:r>
            <a:endParaRPr lang="en-US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4517286"/>
              </p:ext>
            </p:extLst>
          </p:nvPr>
        </p:nvGraphicFramePr>
        <p:xfrm>
          <a:off x="4343399" y="1354547"/>
          <a:ext cx="4343669" cy="2595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843949"/>
              </p:ext>
            </p:extLst>
          </p:nvPr>
        </p:nvGraphicFramePr>
        <p:xfrm>
          <a:off x="600947" y="4078651"/>
          <a:ext cx="4427984" cy="2631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12</a:t>
            </a:fld>
            <a:endParaRPr 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170038"/>
            <a:ext cx="4584589" cy="275563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9411" y="1155419"/>
            <a:ext cx="4584589" cy="275563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" y="3921600"/>
            <a:ext cx="4584589" cy="275563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59410" y="3921599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04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31" y="274789"/>
            <a:ext cx="8230138" cy="921963"/>
          </a:xfrm>
        </p:spPr>
        <p:txBody>
          <a:bodyPr/>
          <a:lstStyle/>
          <a:p>
            <a:r>
              <a:rPr lang="ru-RU" dirty="0" smtClean="0"/>
              <a:t>Ретроспектива:</a:t>
            </a:r>
            <a:r>
              <a:rPr lang="ru-RU" sz="2000" b="1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dirty="0"/>
              <a:t>с</a:t>
            </a:r>
            <a:r>
              <a:rPr lang="ru-RU" dirty="0" smtClean="0"/>
              <a:t>ветлая сторона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7" y="1772816"/>
            <a:ext cx="842493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 smtClean="0"/>
              <a:t>Хороший </a:t>
            </a:r>
            <a:r>
              <a:rPr lang="ru-RU" sz="2400" dirty="0"/>
              <a:t>охват российских изданий в </a:t>
            </a:r>
            <a:r>
              <a:rPr lang="en-US" sz="2400" dirty="0"/>
              <a:t>CAPlus, WoS, </a:t>
            </a:r>
            <a:r>
              <a:rPr lang="en-US" sz="2400" dirty="0" smtClean="0"/>
              <a:t>Scopus</a:t>
            </a:r>
            <a:r>
              <a:rPr lang="ru-RU" sz="2400" dirty="0" smtClean="0"/>
              <a:t> – до 1996 г. </a:t>
            </a:r>
            <a:endParaRPr lang="ru-RU" sz="24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/>
              <a:t>Представлены региональные издания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/>
              <a:t>Одновременное присутствие оригинальных и переводных версий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 smtClean="0"/>
              <a:t>Наличие в БД </a:t>
            </a:r>
            <a:r>
              <a:rPr lang="en-US" sz="2400" dirty="0" smtClean="0"/>
              <a:t>DOI </a:t>
            </a:r>
            <a:r>
              <a:rPr lang="ru-RU" sz="2400" dirty="0" smtClean="0"/>
              <a:t>(с 1974 г. для некоторых статей)</a:t>
            </a:r>
            <a:endParaRPr lang="en-US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13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11560" y="6356426"/>
            <a:ext cx="7632848" cy="312933"/>
          </a:xfrm>
        </p:spPr>
        <p:txBody>
          <a:bodyPr/>
          <a:lstStyle/>
          <a:p>
            <a:r>
              <a:rPr lang="ru-RU" dirty="0" smtClean="0"/>
              <a:t>Библиотека традиционная и электронная: смыслы и ценности, Новосибирск, 4-6 октября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14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31" y="274789"/>
            <a:ext cx="8230138" cy="849955"/>
          </a:xfrm>
        </p:spPr>
        <p:txBody>
          <a:bodyPr/>
          <a:lstStyle/>
          <a:p>
            <a:r>
              <a:rPr lang="en-US" dirty="0" smtClean="0"/>
              <a:t>DOI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3705" y="1484784"/>
            <a:ext cx="84249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b="1" dirty="0" smtClean="0"/>
              <a:t>Имеют </a:t>
            </a:r>
            <a:r>
              <a:rPr lang="en-US" sz="2400" b="1" dirty="0" smtClean="0"/>
              <a:t>DOI</a:t>
            </a:r>
            <a:r>
              <a:rPr lang="ru-RU" sz="2400" b="1" dirty="0" smtClean="0"/>
              <a:t> в период:</a:t>
            </a:r>
            <a:endParaRPr lang="en-US" sz="2400" b="1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 smtClean="0"/>
              <a:t>1961-1980: </a:t>
            </a:r>
            <a:r>
              <a:rPr lang="en-US" sz="2400" dirty="0" smtClean="0"/>
              <a:t> </a:t>
            </a:r>
            <a:r>
              <a:rPr lang="ru-RU" sz="2400" dirty="0" smtClean="0"/>
              <a:t>  </a:t>
            </a:r>
            <a:r>
              <a:rPr lang="en-US" sz="2400" dirty="0" smtClean="0"/>
              <a:t>553 </a:t>
            </a:r>
            <a:r>
              <a:rPr lang="ru-RU" sz="2400" dirty="0" smtClean="0"/>
              <a:t>(</a:t>
            </a:r>
            <a:r>
              <a:rPr lang="en-US" sz="2400" dirty="0" smtClean="0"/>
              <a:t>23</a:t>
            </a:r>
            <a:r>
              <a:rPr lang="ru-RU" sz="2400" dirty="0" smtClean="0"/>
              <a:t> </a:t>
            </a:r>
            <a:r>
              <a:rPr lang="en-US" sz="2400" dirty="0" smtClean="0"/>
              <a:t>%</a:t>
            </a:r>
            <a:r>
              <a:rPr lang="ru-RU" sz="2400" dirty="0" smtClean="0"/>
              <a:t>)</a:t>
            </a:r>
            <a:endParaRPr lang="ru-RU" sz="24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 smtClean="0"/>
              <a:t>1981-1995:  1836 (4</a:t>
            </a:r>
            <a:r>
              <a:rPr lang="en-US" sz="2400" dirty="0" smtClean="0"/>
              <a:t>2</a:t>
            </a:r>
            <a:r>
              <a:rPr lang="ru-RU" sz="2400" dirty="0" smtClean="0"/>
              <a:t> </a:t>
            </a:r>
            <a:r>
              <a:rPr lang="en-US" sz="2400" dirty="0" smtClean="0"/>
              <a:t>%</a:t>
            </a:r>
            <a:r>
              <a:rPr lang="ru-RU" sz="2400" dirty="0" smtClean="0"/>
              <a:t>)</a:t>
            </a:r>
            <a:endParaRPr lang="ru-RU" sz="24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/>
              <a:t>1996-20</a:t>
            </a:r>
            <a:r>
              <a:rPr lang="en-US" sz="2400" dirty="0"/>
              <a:t>0</a:t>
            </a:r>
            <a:r>
              <a:rPr lang="ru-RU" sz="2400" dirty="0" smtClean="0"/>
              <a:t>5:  </a:t>
            </a:r>
            <a:r>
              <a:rPr lang="ru-RU" sz="2400" dirty="0" smtClean="0"/>
              <a:t>2379</a:t>
            </a:r>
            <a:r>
              <a:rPr lang="en-US" sz="2400" dirty="0" smtClean="0"/>
              <a:t> </a:t>
            </a:r>
            <a:r>
              <a:rPr lang="ru-RU" sz="2400" dirty="0" smtClean="0"/>
              <a:t>(</a:t>
            </a:r>
            <a:r>
              <a:rPr lang="en-US" sz="2400" dirty="0" smtClean="0"/>
              <a:t>56</a:t>
            </a:r>
            <a:r>
              <a:rPr lang="ru-RU" sz="2400" dirty="0" smtClean="0"/>
              <a:t> </a:t>
            </a:r>
            <a:r>
              <a:rPr lang="en-US" sz="2400" dirty="0" smtClean="0"/>
              <a:t>%</a:t>
            </a:r>
            <a:r>
              <a:rPr lang="ru-RU" sz="2400" dirty="0"/>
              <a:t>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/>
              <a:t>2006-2015 </a:t>
            </a:r>
            <a:r>
              <a:rPr lang="ru-RU" sz="2400" dirty="0" smtClean="0"/>
              <a:t>:</a:t>
            </a:r>
            <a:r>
              <a:rPr lang="en-US" sz="2400" dirty="0" smtClean="0"/>
              <a:t> </a:t>
            </a:r>
            <a:r>
              <a:rPr lang="en-US" sz="2400" dirty="0" smtClean="0"/>
              <a:t>3533 </a:t>
            </a:r>
            <a:r>
              <a:rPr lang="ru-RU" sz="2400" dirty="0" smtClean="0"/>
              <a:t>(</a:t>
            </a:r>
            <a:r>
              <a:rPr lang="en-US" sz="2400" dirty="0" smtClean="0"/>
              <a:t>65</a:t>
            </a:r>
            <a:r>
              <a:rPr lang="ru-RU" sz="2400" dirty="0" smtClean="0"/>
              <a:t> </a:t>
            </a:r>
            <a:r>
              <a:rPr lang="en-US" sz="2400" dirty="0" smtClean="0"/>
              <a:t>%</a:t>
            </a:r>
            <a:r>
              <a:rPr lang="ru-RU" sz="2400" dirty="0" smtClean="0"/>
              <a:t>)</a:t>
            </a:r>
            <a:endParaRPr lang="ru-RU" sz="24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 smtClean="0"/>
              <a:t>2016:               185 (</a:t>
            </a:r>
            <a:r>
              <a:rPr lang="en-US" sz="2400" dirty="0" smtClean="0"/>
              <a:t>92</a:t>
            </a:r>
            <a:r>
              <a:rPr lang="ru-RU" sz="2400" dirty="0" smtClean="0"/>
              <a:t> </a:t>
            </a:r>
            <a:r>
              <a:rPr lang="en-US" sz="2400" dirty="0" smtClean="0"/>
              <a:t>%</a:t>
            </a:r>
            <a:r>
              <a:rPr lang="ru-RU" sz="2400" dirty="0"/>
              <a:t>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US" sz="20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14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83568" y="6356426"/>
            <a:ext cx="7560840" cy="384942"/>
          </a:xfrm>
        </p:spPr>
        <p:txBody>
          <a:bodyPr/>
          <a:lstStyle/>
          <a:p>
            <a:r>
              <a:rPr lang="ru-RU" dirty="0" smtClean="0"/>
              <a:t>Библиотека традиционная и электронная: смыслы и ценности, Новосибирск, 4-6 октября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58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31" y="274789"/>
            <a:ext cx="8230138" cy="777947"/>
          </a:xfrm>
        </p:spPr>
        <p:txBody>
          <a:bodyPr/>
          <a:lstStyle/>
          <a:p>
            <a:r>
              <a:rPr lang="ru-RU" dirty="0" smtClean="0"/>
              <a:t>Ретроспектива:</a:t>
            </a:r>
            <a:r>
              <a:rPr lang="ru-RU" sz="2000" b="1" dirty="0" smtClean="0">
                <a:solidFill>
                  <a:prstClr val="black"/>
                </a:solidFill>
              </a:rPr>
              <a:t> </a:t>
            </a:r>
            <a:r>
              <a:rPr lang="ru-RU" dirty="0" smtClean="0"/>
              <a:t>темная сторона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0540" y="1268760"/>
            <a:ext cx="842493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b="1" dirty="0" smtClean="0"/>
              <a:t>Все БД</a:t>
            </a:r>
            <a:r>
              <a:rPr lang="en-US" sz="2400" b="1" dirty="0" smtClean="0"/>
              <a:t>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 smtClean="0"/>
              <a:t>Путаница с </a:t>
            </a:r>
            <a:r>
              <a:rPr lang="ru-RU" sz="2400" dirty="0" smtClean="0"/>
              <a:t>годами</a:t>
            </a:r>
            <a:r>
              <a:rPr lang="en-US" sz="2400" dirty="0" smtClean="0"/>
              <a:t>/ </a:t>
            </a:r>
            <a:r>
              <a:rPr lang="ru-RU" sz="2400" dirty="0" smtClean="0"/>
              <a:t>томами </a:t>
            </a:r>
            <a:r>
              <a:rPr lang="ru-RU" sz="2400" dirty="0" smtClean="0"/>
              <a:t>в оригинальных и переводных версиях</a:t>
            </a:r>
            <a:endParaRPr lang="en-US" sz="24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/>
              <a:t>Дубли </a:t>
            </a:r>
            <a:endParaRPr lang="ru-RU" sz="2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CAPlus: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/>
              <a:t>Адрес только первого автора статьи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Scopus</a:t>
            </a:r>
            <a:r>
              <a:rPr lang="en-US" sz="2400" b="1" dirty="0" smtClean="0"/>
              <a:t>:</a:t>
            </a:r>
            <a:endParaRPr lang="ru-RU" sz="2400" b="1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/>
              <a:t>Часто приводятся страницы русской версии для переводной </a:t>
            </a:r>
            <a:r>
              <a:rPr lang="ru-RU" sz="2400" dirty="0" smtClean="0"/>
              <a:t>версии</a:t>
            </a:r>
            <a:endParaRPr lang="en-US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15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55576" y="6356426"/>
            <a:ext cx="7560840" cy="384942"/>
          </a:xfrm>
        </p:spPr>
        <p:txBody>
          <a:bodyPr/>
          <a:lstStyle/>
          <a:p>
            <a:r>
              <a:rPr lang="ru-RU" dirty="0" smtClean="0"/>
              <a:t>Библиотека традиционная и электронная: смыслы и ценности, Новосибирск, 4-6 октября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28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31" y="274789"/>
            <a:ext cx="8230138" cy="777947"/>
          </a:xfrm>
        </p:spPr>
        <p:txBody>
          <a:bodyPr/>
          <a:lstStyle/>
          <a:p>
            <a:r>
              <a:rPr lang="ru-RU" dirty="0" smtClean="0"/>
              <a:t>Ретроспектива:</a:t>
            </a:r>
            <a:r>
              <a:rPr lang="ru-RU" sz="2000" b="1" dirty="0" smtClean="0">
                <a:solidFill>
                  <a:prstClr val="black"/>
                </a:solidFill>
              </a:rPr>
              <a:t> </a:t>
            </a:r>
            <a:r>
              <a:rPr lang="ru-RU" dirty="0" smtClean="0"/>
              <a:t>темная сторона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0540" y="1268760"/>
            <a:ext cx="842493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b="1" dirty="0" smtClean="0"/>
              <a:t>РИНЦ</a:t>
            </a:r>
            <a:r>
              <a:rPr lang="ru-RU" sz="2400" b="1" dirty="0"/>
              <a:t>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/>
              <a:t>Публикации российских авторов есть в </a:t>
            </a:r>
            <a:r>
              <a:rPr lang="en-US" sz="2400" dirty="0"/>
              <a:t>Scopus</a:t>
            </a:r>
            <a:r>
              <a:rPr lang="ru-RU" sz="2400" dirty="0"/>
              <a:t> – нет в РИНЦ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/>
              <a:t>Ошибки в </a:t>
            </a:r>
            <a:r>
              <a:rPr lang="en-US" sz="2400" dirty="0"/>
              <a:t>Scopus</a:t>
            </a:r>
            <a:r>
              <a:rPr lang="ru-RU" sz="2400" dirty="0"/>
              <a:t> </a:t>
            </a:r>
            <a:r>
              <a:rPr lang="ru-RU" sz="2400" dirty="0">
                <a:sym typeface="Wingdings" panose="05000000000000000000" pitchFamily="2" charset="2"/>
              </a:rPr>
              <a:t></a:t>
            </a:r>
            <a:r>
              <a:rPr lang="ru-RU" sz="2400" dirty="0"/>
              <a:t> ошибки в РИНЦ</a:t>
            </a:r>
            <a:endParaRPr lang="en-US" sz="24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/>
              <a:t>Есть публикации из переводных журналов (из </a:t>
            </a:r>
            <a:r>
              <a:rPr lang="en-US" sz="2400" dirty="0"/>
              <a:t>Scopus</a:t>
            </a:r>
            <a:r>
              <a:rPr lang="ru-RU" sz="2400" dirty="0"/>
              <a:t>) – нет статей из оригинальных </a:t>
            </a:r>
            <a:r>
              <a:rPr lang="ru-RU" sz="2400" dirty="0" smtClean="0"/>
              <a:t>журналов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Science Index </a:t>
            </a:r>
            <a:r>
              <a:rPr lang="ru-RU" sz="2400" b="1" dirty="0"/>
              <a:t>для </a:t>
            </a:r>
            <a:r>
              <a:rPr lang="ru-RU" sz="2400" b="1" dirty="0" smtClean="0"/>
              <a:t>организаций:</a:t>
            </a:r>
            <a:endParaRPr lang="ru-RU" sz="2400" b="1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/>
              <a:t>Ошибки – в страницах, порядке авторов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/>
              <a:t>Дубли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/>
              <a:t>Вводится зачастую только своя организация – сложно учесть сотрудничество со сторонними </a:t>
            </a:r>
            <a:r>
              <a:rPr lang="ru-RU" sz="2400" dirty="0" smtClean="0"/>
              <a:t>организациями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ru-RU" sz="24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16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55576" y="6356426"/>
            <a:ext cx="7632848" cy="501573"/>
          </a:xfrm>
        </p:spPr>
        <p:txBody>
          <a:bodyPr/>
          <a:lstStyle/>
          <a:p>
            <a:r>
              <a:rPr lang="ru-RU" dirty="0" smtClean="0"/>
              <a:t>Библиотека традиционная и электронная: смыслы и ценности, Новосибирск, 4-6 октября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2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1" y="274789"/>
            <a:ext cx="8147517" cy="849955"/>
          </a:xfrm>
        </p:spPr>
        <p:txBody>
          <a:bodyPr/>
          <a:lstStyle/>
          <a:p>
            <a:r>
              <a:rPr lang="ru-RU" dirty="0" smtClean="0"/>
              <a:t>Перспектива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0841" y="1340768"/>
            <a:ext cx="84249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b="1" dirty="0" smtClean="0"/>
              <a:t>Учет публикаций:</a:t>
            </a:r>
            <a:endParaRPr lang="en-US" sz="2400" b="1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/>
              <a:t>Web </a:t>
            </a:r>
            <a:r>
              <a:rPr lang="en-US" sz="2400" dirty="0"/>
              <a:t>of Science </a:t>
            </a:r>
            <a:r>
              <a:rPr lang="ru-RU" sz="2400" dirty="0" smtClean="0"/>
              <a:t>– </a:t>
            </a:r>
            <a:r>
              <a:rPr lang="en-US" sz="2400" dirty="0" smtClean="0"/>
              <a:t>Search </a:t>
            </a:r>
            <a:r>
              <a:rPr lang="en-US" sz="2400" dirty="0"/>
              <a:t>Alert </a:t>
            </a:r>
            <a:endParaRPr lang="en-US" sz="24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/>
              <a:t>Scopus </a:t>
            </a:r>
            <a:r>
              <a:rPr lang="ru-RU" sz="2400" dirty="0" smtClean="0"/>
              <a:t>– </a:t>
            </a:r>
            <a:r>
              <a:rPr lang="en-US" sz="2400" dirty="0" smtClean="0"/>
              <a:t>Search alert "</a:t>
            </a:r>
            <a:r>
              <a:rPr lang="en-US" sz="2400" dirty="0" err="1"/>
              <a:t>boreskov</a:t>
            </a:r>
            <a:r>
              <a:rPr lang="en-US" sz="2400" dirty="0"/>
              <a:t> institute of catalysis </a:t>
            </a:r>
            <a:r>
              <a:rPr lang="en-US" sz="2400" dirty="0" err="1"/>
              <a:t>sb</a:t>
            </a:r>
            <a:r>
              <a:rPr lang="en-US" sz="2400" dirty="0"/>
              <a:t> </a:t>
            </a:r>
            <a:r>
              <a:rPr lang="en-US" sz="2400" dirty="0" err="1" smtClean="0"/>
              <a:t>ras</a:t>
            </a:r>
            <a:r>
              <a:rPr lang="ru-RU" sz="2400" dirty="0" smtClean="0"/>
              <a:t> </a:t>
            </a:r>
            <a:r>
              <a:rPr lang="en-US" sz="2400" dirty="0" smtClean="0"/>
              <a:t>60026991</a:t>
            </a:r>
            <a:r>
              <a:rPr lang="en-US" sz="2400" dirty="0"/>
              <a:t>"</a:t>
            </a:r>
            <a:endParaRPr lang="en-US" sz="24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/>
              <a:t>SciFinder </a:t>
            </a:r>
            <a:r>
              <a:rPr lang="ru-RU" sz="2400" dirty="0" smtClean="0"/>
              <a:t>– </a:t>
            </a:r>
            <a:r>
              <a:rPr lang="en-US" sz="2400" dirty="0" smtClean="0"/>
              <a:t>"Keep </a:t>
            </a:r>
            <a:r>
              <a:rPr lang="en-US" sz="2400" dirty="0"/>
              <a:t>Me Posted" </a:t>
            </a:r>
            <a:r>
              <a:rPr lang="en-US" sz="2400" dirty="0" smtClean="0"/>
              <a:t>Results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 smtClean="0"/>
              <a:t>РИНЦ – </a:t>
            </a:r>
            <a:endParaRPr lang="en-US" sz="2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b="1" dirty="0"/>
              <a:t>Учет </a:t>
            </a:r>
            <a:r>
              <a:rPr lang="ru-RU" sz="2400" b="1" dirty="0" smtClean="0"/>
              <a:t>цитирований: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/>
              <a:t>Scopus Abstract </a:t>
            </a:r>
            <a:r>
              <a:rPr lang="en-US" sz="2400" dirty="0"/>
              <a:t>Citations Count </a:t>
            </a:r>
            <a:r>
              <a:rPr lang="en-US" sz="2400" dirty="0" smtClean="0"/>
              <a:t>API</a:t>
            </a:r>
            <a:endParaRPr lang="ru-RU" sz="24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/>
              <a:t>WoS</a:t>
            </a:r>
            <a:r>
              <a:rPr lang="ru-RU" sz="2400" dirty="0"/>
              <a:t> </a:t>
            </a:r>
            <a:r>
              <a:rPr lang="en-US" sz="2400" dirty="0"/>
              <a:t>–</a:t>
            </a:r>
            <a:r>
              <a:rPr lang="ru-RU" sz="2400" dirty="0"/>
              <a:t> </a:t>
            </a:r>
            <a:r>
              <a:rPr lang="en-US" sz="2400" dirty="0"/>
              <a:t>Thomson Reuters </a:t>
            </a:r>
            <a:r>
              <a:rPr lang="en-US" sz="2400" i="1" dirty="0"/>
              <a:t>Article Match Retrieval Service</a:t>
            </a:r>
            <a:endParaRPr lang="ru-RU" sz="2400" i="1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/>
              <a:t>РИНЦ – </a:t>
            </a:r>
            <a:r>
              <a:rPr lang="en-US" sz="2400" dirty="0"/>
              <a:t>web-</a:t>
            </a:r>
            <a:r>
              <a:rPr lang="ru-RU" sz="2400" dirty="0"/>
              <a:t>сервис </a:t>
            </a:r>
            <a:r>
              <a:rPr lang="en-US" sz="2400" dirty="0" err="1"/>
              <a:t>GetItem</a:t>
            </a:r>
            <a:endParaRPr lang="en-US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11560" y="6356426"/>
            <a:ext cx="7776864" cy="501574"/>
          </a:xfrm>
        </p:spPr>
        <p:txBody>
          <a:bodyPr/>
          <a:lstStyle/>
          <a:p>
            <a:r>
              <a:rPr lang="ru-RU" dirty="0" smtClean="0"/>
              <a:t>Библиотека традиционная и электронная: смыслы и ценности, Новосибирск, 4-6 октября 2016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54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31" y="274789"/>
            <a:ext cx="8230138" cy="849955"/>
          </a:xfrm>
        </p:spPr>
        <p:txBody>
          <a:bodyPr/>
          <a:lstStyle/>
          <a:p>
            <a:r>
              <a:rPr lang="ru-RU" dirty="0" smtClean="0"/>
              <a:t>Перспектива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4916" y="1124744"/>
            <a:ext cx="842493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/>
              <a:t>Д</a:t>
            </a:r>
            <a:r>
              <a:rPr lang="ru-RU" sz="2400" dirty="0" smtClean="0"/>
              <a:t>оступ </a:t>
            </a:r>
            <a:r>
              <a:rPr lang="ru-RU" sz="2400" dirty="0"/>
              <a:t>к </a:t>
            </a:r>
            <a:r>
              <a:rPr lang="en-US" sz="2400" dirty="0"/>
              <a:t>API </a:t>
            </a:r>
            <a:r>
              <a:rPr lang="en-US" sz="2400" dirty="0" err="1"/>
              <a:t>elibrary</a:t>
            </a:r>
            <a:r>
              <a:rPr lang="ru-RU" sz="2400" dirty="0"/>
              <a:t>.</a:t>
            </a:r>
            <a:r>
              <a:rPr lang="en-US" sz="2400" dirty="0" err="1" smtClean="0"/>
              <a:t>ru</a:t>
            </a:r>
            <a:endParaRPr lang="ru-RU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/>
              <a:t>Общая стоимость лицензии определяется выбором ценовой категории из расчета количества публикаций указанного в договоре количества авторов за выбранный период. </a:t>
            </a:r>
            <a:endParaRPr lang="ru-RU" sz="2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ru-RU" sz="24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ru-RU" sz="2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ru-RU" sz="2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 smtClean="0"/>
              <a:t>Предложение: если есть лицензия </a:t>
            </a:r>
            <a:r>
              <a:rPr lang="ru-RU" sz="2400" dirty="0"/>
              <a:t>на </a:t>
            </a:r>
            <a:r>
              <a:rPr lang="en-US" sz="2400" dirty="0"/>
              <a:t>Science Index </a:t>
            </a:r>
            <a:r>
              <a:rPr lang="ru-RU" sz="2400" dirty="0"/>
              <a:t>для </a:t>
            </a:r>
            <a:r>
              <a:rPr lang="ru-RU" sz="2400" dirty="0" smtClean="0"/>
              <a:t>организаций – предоставлять </a:t>
            </a:r>
            <a:r>
              <a:rPr lang="en-US" sz="2400" dirty="0"/>
              <a:t>API </a:t>
            </a:r>
            <a:r>
              <a:rPr lang="ru-RU" sz="2400" dirty="0" smtClean="0"/>
              <a:t>бесплатно</a:t>
            </a:r>
            <a:endParaRPr lang="ru-RU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610482"/>
              </p:ext>
            </p:extLst>
          </p:nvPr>
        </p:nvGraphicFramePr>
        <p:xfrm>
          <a:off x="2169947" y="2852936"/>
          <a:ext cx="4894873" cy="1493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7437"/>
                <a:gridCol w="2447436"/>
              </a:tblGrid>
              <a:tr h="0"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публикаций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Цена базового пакета на год (руб.)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25 000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5000-10000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50 000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145415"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10000-20000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000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145415"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20000-50000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200 000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</a:t>
                      </a:r>
                      <a:r>
                        <a:rPr lang="en-US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  <a:endParaRPr lang="ru-RU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договорная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18</a:t>
            </a:fld>
            <a:endParaRPr 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899592" y="6356427"/>
            <a:ext cx="7416824" cy="312933"/>
          </a:xfrm>
        </p:spPr>
        <p:txBody>
          <a:bodyPr/>
          <a:lstStyle/>
          <a:p>
            <a:r>
              <a:rPr lang="ru-RU" dirty="0" smtClean="0"/>
              <a:t>Библиотека традиционная и электронная: смыслы и ценности, Новосибирск, 4-6 октября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97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Внешние БД </a:t>
            </a:r>
            <a:r>
              <a:rPr lang="en-US" sz="3600" dirty="0" smtClean="0">
                <a:sym typeface="Wingdings" panose="05000000000000000000" pitchFamily="2" charset="2"/>
              </a:rPr>
              <a:t></a:t>
            </a:r>
            <a:r>
              <a:rPr lang="ru-RU" sz="3600" dirty="0" smtClean="0">
                <a:sym typeface="Wingdings" panose="05000000000000000000" pitchFamily="2" charset="2"/>
              </a:rPr>
              <a:t></a:t>
            </a:r>
            <a:r>
              <a:rPr lang="en-US" sz="3600" dirty="0" smtClean="0"/>
              <a:t> </a:t>
            </a:r>
            <a:r>
              <a:rPr lang="ru-RU" sz="3600" dirty="0" smtClean="0"/>
              <a:t>Собственные БД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7" y="1772816"/>
            <a:ext cx="84249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/>
              <a:t>Создание выверенной </a:t>
            </a:r>
            <a:r>
              <a:rPr lang="ru-RU" sz="2400" dirty="0" smtClean="0"/>
              <a:t>собственной БД </a:t>
            </a:r>
            <a:r>
              <a:rPr lang="ru-RU" sz="2400" dirty="0"/>
              <a:t>– основа для работы с внешними </a:t>
            </a:r>
            <a:r>
              <a:rPr lang="ru-RU" sz="2400" dirty="0" smtClean="0"/>
              <a:t>БД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 smtClean="0"/>
              <a:t>Как наладить эту работу с наименьшими затратами?</a:t>
            </a:r>
            <a:endParaRPr lang="ru-RU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/>
              <a:t>Из </a:t>
            </a:r>
            <a:r>
              <a:rPr lang="ru-RU" sz="2400" dirty="0"/>
              <a:t>доклада </a:t>
            </a:r>
            <a:r>
              <a:rPr lang="ru-RU" sz="2400" dirty="0" smtClean="0"/>
              <a:t>Е.В. </a:t>
            </a:r>
            <a:r>
              <a:rPr lang="ru-RU" sz="2400" dirty="0" err="1" smtClean="0"/>
              <a:t>Ковязиной</a:t>
            </a:r>
            <a:r>
              <a:rPr lang="ru-RU" sz="2400" dirty="0" smtClean="0"/>
              <a:t> </a:t>
            </a:r>
            <a:r>
              <a:rPr lang="ru-RU" sz="2400" dirty="0" smtClean="0"/>
              <a:t>на</a:t>
            </a:r>
            <a:r>
              <a:rPr lang="en-US" sz="2400" dirty="0" smtClean="0"/>
              <a:t> Science Online</a:t>
            </a:r>
            <a:r>
              <a:rPr lang="ru-RU" sz="2400" dirty="0" smtClean="0"/>
              <a:t> </a:t>
            </a:r>
            <a:r>
              <a:rPr lang="ru-RU" sz="2400" dirty="0" smtClean="0"/>
              <a:t>в </a:t>
            </a:r>
            <a:r>
              <a:rPr lang="ru-RU" sz="2400" dirty="0" smtClean="0"/>
              <a:t>Андорре:</a:t>
            </a:r>
            <a:endParaRPr lang="ru-RU" sz="24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 smtClean="0"/>
              <a:t>Остро необходим единый для всех систем формат загрузки-выгрузки данных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 smtClean="0"/>
              <a:t>Единый и строго определенный формат загрузки-выгрузки данных, как и сама возможность загрузки-выгрузки, должны стать обязательным требованием для всех информационных систем</a:t>
            </a:r>
            <a:endParaRPr lang="en-US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19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55576" y="6356427"/>
            <a:ext cx="7488832" cy="312933"/>
          </a:xfrm>
        </p:spPr>
        <p:txBody>
          <a:bodyPr/>
          <a:lstStyle/>
          <a:p>
            <a:r>
              <a:rPr lang="ru-RU" dirty="0" smtClean="0"/>
              <a:t>Библиотека традиционная и электронная: смыслы и ценности, Новосибирск, 4-6 октября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1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9" y="99765"/>
            <a:ext cx="8003500" cy="561923"/>
          </a:xfrm>
        </p:spPr>
        <p:txBody>
          <a:bodyPr/>
          <a:lstStyle/>
          <a:p>
            <a:r>
              <a:rPr lang="ru-RU" dirty="0" smtClean="0"/>
              <a:t>Индикаторы результативности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692696"/>
            <a:ext cx="885698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000" dirty="0" smtClean="0"/>
              <a:t>Количество </a:t>
            </a:r>
            <a:r>
              <a:rPr lang="ru-RU" sz="2000" dirty="0" smtClean="0"/>
              <a:t>статей в рецензируемых научных журналах, из них в изданиях, индексируемых в  …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000" dirty="0" smtClean="0"/>
              <a:t>Количество </a:t>
            </a:r>
            <a:r>
              <a:rPr lang="ru-RU" sz="2000" dirty="0" smtClean="0"/>
              <a:t>публикаций в </a:t>
            </a:r>
            <a:r>
              <a:rPr lang="ru-RU" sz="2000" b="1" dirty="0" smtClean="0"/>
              <a:t>ведущих</a:t>
            </a:r>
            <a:r>
              <a:rPr lang="ru-RU" sz="2000" dirty="0" smtClean="0"/>
              <a:t> и </a:t>
            </a:r>
            <a:r>
              <a:rPr lang="ru-RU" sz="2000" b="1" dirty="0" smtClean="0"/>
              <a:t>международных</a:t>
            </a:r>
            <a:r>
              <a:rPr lang="ru-RU" sz="2000" dirty="0" smtClean="0"/>
              <a:t> журналах</a:t>
            </a:r>
            <a:endParaRPr lang="ru-RU" sz="200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000" dirty="0" smtClean="0"/>
              <a:t>Цитируемость работников в указанных базах данных реферативной информации</a:t>
            </a:r>
            <a:endParaRPr lang="ru-RU" sz="200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000" dirty="0" smtClean="0"/>
              <a:t>Средний </a:t>
            </a:r>
            <a:r>
              <a:rPr lang="ru-RU" sz="2000" dirty="0" err="1" smtClean="0"/>
              <a:t>импакт</a:t>
            </a:r>
            <a:r>
              <a:rPr lang="ru-RU" sz="2000" dirty="0" smtClean="0"/>
              <a:t>-фактор публикаций … в </a:t>
            </a:r>
            <a:r>
              <a:rPr lang="en-US" sz="2000" dirty="0" smtClean="0"/>
              <a:t>Web of Science</a:t>
            </a:r>
            <a:r>
              <a:rPr lang="ru-RU" sz="2000" dirty="0" smtClean="0"/>
              <a:t>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000" dirty="0" smtClean="0"/>
              <a:t>Совокупный </a:t>
            </a:r>
            <a:r>
              <a:rPr lang="ru-RU" sz="2000" dirty="0" err="1"/>
              <a:t>импакт</a:t>
            </a:r>
            <a:r>
              <a:rPr lang="ru-RU" sz="2000" dirty="0"/>
              <a:t>-фактор </a:t>
            </a:r>
            <a:r>
              <a:rPr lang="ru-RU" sz="2000" dirty="0" smtClean="0"/>
              <a:t>журналов, в которых опубликованы статьи организации 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000" dirty="0" smtClean="0"/>
              <a:t>Совокупная цитируемость публикаций, индексируемых в российских и международных информационно-аналитических системах научного цитирования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000" dirty="0" smtClean="0"/>
              <a:t>«Количество </a:t>
            </a:r>
            <a:r>
              <a:rPr lang="ru-RU" sz="2000" dirty="0"/>
              <a:t>научных публикаций (</a:t>
            </a:r>
            <a:r>
              <a:rPr lang="ru-RU" sz="2000" dirty="0">
                <a:solidFill>
                  <a:srgbClr val="FF0000"/>
                </a:solidFill>
              </a:rPr>
              <a:t>без дублирования</a:t>
            </a:r>
            <a:r>
              <a:rPr lang="ru-RU" sz="2000" dirty="0"/>
              <a:t>) в изданиях, индексируемых в международных </a:t>
            </a:r>
            <a:r>
              <a:rPr lang="ru-RU" sz="2000" dirty="0" err="1"/>
              <a:t>цитатно</a:t>
            </a:r>
            <a:r>
              <a:rPr lang="ru-RU" sz="2000" dirty="0"/>
              <a:t>-аналитических базах данных </a:t>
            </a:r>
            <a:r>
              <a:rPr lang="en-US" sz="2000" dirty="0"/>
              <a:t>Web of Science </a:t>
            </a:r>
            <a:r>
              <a:rPr lang="ru-RU" sz="2000" dirty="0"/>
              <a:t>и </a:t>
            </a:r>
            <a:r>
              <a:rPr lang="en-US" sz="2000" dirty="0"/>
              <a:t>Scopus, </a:t>
            </a:r>
            <a:r>
              <a:rPr lang="ru-RU" sz="2000" dirty="0"/>
              <a:t>а также в специализированных профессиональных базах данных </a:t>
            </a:r>
            <a:r>
              <a:rPr lang="en-US" sz="2000" dirty="0"/>
              <a:t>Astrophysics, PubMed, Mathematics, Chemical Abstracts, Springer, </a:t>
            </a:r>
            <a:r>
              <a:rPr lang="en-US" sz="2000" dirty="0" err="1"/>
              <a:t>Agris</a:t>
            </a:r>
            <a:r>
              <a:rPr lang="en-US" sz="2000" dirty="0"/>
              <a:t>, GeoRef, </a:t>
            </a:r>
            <a:r>
              <a:rPr lang="en-US" sz="2000" dirty="0" err="1"/>
              <a:t>MathSciNet</a:t>
            </a:r>
            <a:r>
              <a:rPr lang="en-US" sz="2000" dirty="0"/>
              <a:t>, </a:t>
            </a:r>
            <a:r>
              <a:rPr lang="en-US" sz="2000" dirty="0" err="1"/>
              <a:t>BioOne</a:t>
            </a:r>
            <a:r>
              <a:rPr lang="en-US" sz="2000" dirty="0"/>
              <a:t>, </a:t>
            </a:r>
            <a:r>
              <a:rPr lang="en-US" sz="2000" dirty="0" err="1"/>
              <a:t>Compendex</a:t>
            </a:r>
            <a:r>
              <a:rPr lang="en-US" sz="2000" dirty="0"/>
              <a:t>, </a:t>
            </a:r>
            <a:r>
              <a:rPr lang="en-US" sz="2000" dirty="0" err="1"/>
              <a:t>CiteSeerX</a:t>
            </a:r>
            <a:r>
              <a:rPr lang="en-US" sz="2000" dirty="0"/>
              <a:t> </a:t>
            </a:r>
            <a:r>
              <a:rPr lang="ru-RU" sz="2000" dirty="0"/>
              <a:t>и т.п</a:t>
            </a:r>
            <a:r>
              <a:rPr lang="ru-RU" sz="2000" dirty="0" smtClean="0"/>
              <a:t>.»</a:t>
            </a:r>
            <a:endParaRPr lang="en-US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2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83568" y="6356426"/>
            <a:ext cx="7776864" cy="501574"/>
          </a:xfrm>
        </p:spPr>
        <p:txBody>
          <a:bodyPr/>
          <a:lstStyle/>
          <a:p>
            <a:r>
              <a:rPr lang="ru-RU" smtClean="0"/>
              <a:t>Библиотека традиционная и электронная: смыслы и ценности, Новосибирск, 4-6 октября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73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1086726" y="6356426"/>
            <a:ext cx="7229689" cy="384942"/>
          </a:xfrm>
        </p:spPr>
        <p:txBody>
          <a:bodyPr/>
          <a:lstStyle/>
          <a:p>
            <a:r>
              <a:rPr lang="ru-RU" dirty="0" smtClean="0"/>
              <a:t>Библиотека традиционная и электронная: смыслы и ценности, Новосибирск, 4-6 октября 2016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20</a:t>
            </a:fld>
            <a:endParaRPr lang="en-US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</a:t>
            </a:r>
            <a:endParaRPr lang="en-US" dirty="0"/>
          </a:p>
        </p:txBody>
      </p:sp>
      <p:pic>
        <p:nvPicPr>
          <p:cNvPr id="6" name="Picture 8" descr="https://encrypted-tbn0.gstatic.com/images?q=tbn:ANd9GcQ4ZK-HntrollHGodcZgN32W9oG3gWNAdHPjZnWN072ZDF9l2L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073" y="4593595"/>
            <a:ext cx="1675133" cy="172819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http://www.shef.ac.uk/polopoly_fs/1.69317!/image/wo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337" y="4674070"/>
            <a:ext cx="2714625" cy="141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Scopu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445" y="3308613"/>
            <a:ext cx="2592288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http://elibrary.ru/images/si_org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62" y="3082881"/>
            <a:ext cx="1495425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трелка вправо 9"/>
          <p:cNvSpPr/>
          <p:nvPr/>
        </p:nvSpPr>
        <p:spPr>
          <a:xfrm rot="19987407">
            <a:off x="2598678" y="3377952"/>
            <a:ext cx="1152128" cy="216024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7708376">
            <a:off x="3385435" y="3830560"/>
            <a:ext cx="1152128" cy="216024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4599544">
            <a:off x="4613200" y="3883561"/>
            <a:ext cx="1152128" cy="216024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2252609">
            <a:off x="5421247" y="3382360"/>
            <a:ext cx="1152128" cy="216024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2" name="Группа 31"/>
          <p:cNvGrpSpPr/>
          <p:nvPr/>
        </p:nvGrpSpPr>
        <p:grpSpPr>
          <a:xfrm>
            <a:off x="3726603" y="1566974"/>
            <a:ext cx="1661925" cy="1935601"/>
            <a:chOff x="3726603" y="1566974"/>
            <a:chExt cx="1661925" cy="1935601"/>
          </a:xfrm>
        </p:grpSpPr>
        <p:sp>
          <p:nvSpPr>
            <p:cNvPr id="15" name="Шестиугольник 14"/>
            <p:cNvSpPr/>
            <p:nvPr/>
          </p:nvSpPr>
          <p:spPr>
            <a:xfrm rot="16200000">
              <a:off x="3589765" y="1703812"/>
              <a:ext cx="1935601" cy="1661925"/>
            </a:xfrm>
            <a:prstGeom prst="hexagon">
              <a:avLst/>
            </a:prstGeom>
            <a:solidFill>
              <a:schemeClr val="bg1"/>
            </a:solidFill>
            <a:ln w="50800" cmpd="sng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4557565" y="3011114"/>
              <a:ext cx="714960" cy="378047"/>
            </a:xfrm>
            <a:prstGeom prst="line">
              <a:avLst/>
            </a:prstGeom>
            <a:ln w="508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3833136" y="2073556"/>
              <a:ext cx="0" cy="937558"/>
            </a:xfrm>
            <a:prstGeom prst="line">
              <a:avLst/>
            </a:prstGeom>
            <a:ln w="508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 flipV="1">
              <a:off x="4557564" y="1684169"/>
              <a:ext cx="724430" cy="389387"/>
            </a:xfrm>
            <a:prstGeom prst="line">
              <a:avLst/>
            </a:prstGeom>
            <a:ln w="508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023498" y="2629907"/>
              <a:ext cx="11505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solidFill>
                    <a:srgbClr val="FF0066"/>
                  </a:solidFill>
                </a:rPr>
                <a:t>Sci</a:t>
              </a:r>
              <a:r>
                <a:rPr lang="en-US" sz="2800" dirty="0" err="1" smtClean="0">
                  <a:solidFill>
                    <a:srgbClr val="92D050"/>
                  </a:solidFill>
                </a:rPr>
                <a:t>Act</a:t>
              </a:r>
              <a:endParaRPr lang="ru-RU" sz="2800" dirty="0">
                <a:solidFill>
                  <a:srgbClr val="92D050"/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3972814" y="2376347"/>
              <a:ext cx="175504" cy="0"/>
            </a:xfrm>
            <a:prstGeom prst="line">
              <a:avLst/>
            </a:prstGeom>
            <a:ln w="381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V="1">
              <a:off x="4148318" y="1824046"/>
              <a:ext cx="413725" cy="552301"/>
            </a:xfrm>
            <a:prstGeom prst="line">
              <a:avLst/>
            </a:prstGeom>
            <a:ln w="381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4562044" y="1824046"/>
              <a:ext cx="537229" cy="1036922"/>
            </a:xfrm>
            <a:prstGeom prst="line">
              <a:avLst/>
            </a:prstGeom>
            <a:ln w="381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5099273" y="2863672"/>
              <a:ext cx="149578" cy="0"/>
            </a:xfrm>
            <a:prstGeom prst="line">
              <a:avLst/>
            </a:prstGeom>
            <a:ln w="381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V="1">
              <a:off x="4148318" y="2111803"/>
              <a:ext cx="340341" cy="264544"/>
            </a:xfrm>
            <a:prstGeom prst="line">
              <a:avLst/>
            </a:prstGeom>
            <a:ln w="381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4488659" y="2111803"/>
              <a:ext cx="135137" cy="264544"/>
            </a:xfrm>
            <a:prstGeom prst="line">
              <a:avLst/>
            </a:prstGeom>
            <a:ln w="381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V="1">
              <a:off x="4623796" y="2342506"/>
              <a:ext cx="118867" cy="33841"/>
            </a:xfrm>
            <a:prstGeom prst="line">
              <a:avLst/>
            </a:prstGeom>
            <a:ln w="381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4742664" y="2342506"/>
              <a:ext cx="356609" cy="521166"/>
            </a:xfrm>
            <a:prstGeom prst="line">
              <a:avLst/>
            </a:prstGeom>
            <a:ln w="381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Выгнутая влево стрелка 28"/>
          <p:cNvSpPr/>
          <p:nvPr/>
        </p:nvSpPr>
        <p:spPr>
          <a:xfrm>
            <a:off x="159140" y="1995532"/>
            <a:ext cx="1855174" cy="3950878"/>
          </a:xfrm>
          <a:prstGeom prst="curvedRightArrow">
            <a:avLst>
              <a:gd name="adj1" fmla="val 10745"/>
              <a:gd name="adj2" fmla="val 25636"/>
              <a:gd name="adj3" fmla="val 17663"/>
            </a:avLst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Выгнутая вправо стрелка 30"/>
          <p:cNvSpPr/>
          <p:nvPr/>
        </p:nvSpPr>
        <p:spPr>
          <a:xfrm>
            <a:off x="7130827" y="1995532"/>
            <a:ext cx="1896785" cy="3970834"/>
          </a:xfrm>
          <a:prstGeom prst="curvedLeftArrow">
            <a:avLst>
              <a:gd name="adj1" fmla="val 9588"/>
              <a:gd name="adj2" fmla="val 24243"/>
              <a:gd name="adj3" fmla="val 14491"/>
            </a:avLst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928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6931" y="274789"/>
            <a:ext cx="8230138" cy="70593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Сложность ситуации</a:t>
            </a:r>
            <a:endParaRPr lang="en-US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582772595"/>
              </p:ext>
            </p:extLst>
          </p:nvPr>
        </p:nvGraphicFramePr>
        <p:xfrm>
          <a:off x="0" y="1397000"/>
          <a:ext cx="914400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3</a:t>
            </a:fld>
            <a:endParaRPr lang="en-US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67544" y="6356427"/>
            <a:ext cx="7992888" cy="312933"/>
          </a:xfrm>
        </p:spPr>
        <p:txBody>
          <a:bodyPr/>
          <a:lstStyle/>
          <a:p>
            <a:r>
              <a:rPr lang="ru-RU" smtClean="0"/>
              <a:t>Библиотека традиционная и электронная: смыслы и ценности, Новосибирск, 4-6 октября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27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789"/>
            <a:ext cx="8147516" cy="777947"/>
          </a:xfrm>
        </p:spPr>
        <p:txBody>
          <a:bodyPr/>
          <a:lstStyle/>
          <a:p>
            <a:r>
              <a:rPr lang="ru-RU" dirty="0" smtClean="0"/>
              <a:t>Система </a:t>
            </a:r>
            <a:r>
              <a:rPr lang="en-US" dirty="0" err="1" smtClean="0"/>
              <a:t>SciAct</a:t>
            </a:r>
            <a:r>
              <a:rPr lang="ru-RU" dirty="0" smtClean="0"/>
              <a:t> ИК СО РАН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0842" y="1628800"/>
            <a:ext cx="842493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 smtClean="0"/>
              <a:t>Многоуровневая база данных публикаций сотрудников (статьи, тезисы, книги и т.д.), выполняемых проектов, руководства студентами и аспирантами и др.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/>
              <a:t>Ключевые </a:t>
            </a:r>
            <a:r>
              <a:rPr lang="ru-RU" sz="2400" dirty="0" smtClean="0"/>
              <a:t>характеристики: </a:t>
            </a:r>
            <a:r>
              <a:rPr lang="ru-RU" sz="2400" dirty="0" smtClean="0"/>
              <a:t>контент и функциональность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 smtClean="0"/>
              <a:t>Полноценный </a:t>
            </a:r>
            <a:r>
              <a:rPr lang="ru-RU" sz="2400" dirty="0"/>
              <a:t>контент не может быть создан на основе институтских </a:t>
            </a:r>
            <a:r>
              <a:rPr lang="ru-RU" sz="2400" dirty="0" smtClean="0"/>
              <a:t>архивов – необходимо </a:t>
            </a:r>
            <a:r>
              <a:rPr lang="ru-RU" sz="2400" dirty="0"/>
              <a:t>использование внешних библиографических </a:t>
            </a:r>
            <a:r>
              <a:rPr lang="ru-RU" sz="2400" dirty="0" smtClean="0"/>
              <a:t>ресурсов</a:t>
            </a:r>
            <a:endParaRPr lang="ru-RU" sz="24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4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55576" y="6356427"/>
            <a:ext cx="7488832" cy="240925"/>
          </a:xfrm>
        </p:spPr>
        <p:txBody>
          <a:bodyPr/>
          <a:lstStyle/>
          <a:p>
            <a:r>
              <a:rPr lang="ru-RU" smtClean="0"/>
              <a:t>Библиотека традиционная и электронная: смыслы и ценности, Новосибирск, 4-6 октября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16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1" y="274789"/>
            <a:ext cx="8147517" cy="777947"/>
          </a:xfrm>
        </p:spPr>
        <p:txBody>
          <a:bodyPr/>
          <a:lstStyle/>
          <a:p>
            <a:r>
              <a:rPr lang="ru-RU" dirty="0" smtClean="0"/>
              <a:t>Создание контента </a:t>
            </a:r>
            <a:r>
              <a:rPr lang="en-US" dirty="0" err="1" smtClean="0"/>
              <a:t>SciAct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0841" y="1340767"/>
            <a:ext cx="842493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 smtClean="0"/>
              <a:t>Поиск </a:t>
            </a:r>
            <a:r>
              <a:rPr lang="ru-RU" sz="2400" dirty="0" smtClean="0"/>
              <a:t>во внешних </a:t>
            </a:r>
            <a:r>
              <a:rPr lang="ru-RU" sz="2400" dirty="0"/>
              <a:t>БД по названию организации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 smtClean="0"/>
              <a:t>Из </a:t>
            </a:r>
            <a:r>
              <a:rPr lang="ru-RU" sz="2400" dirty="0"/>
              <a:t>РИНЦ –</a:t>
            </a:r>
            <a:r>
              <a:rPr lang="en-US" sz="2400" dirty="0"/>
              <a:t> xml-</a:t>
            </a:r>
            <a:r>
              <a:rPr lang="ru-RU" sz="2400" dirty="0"/>
              <a:t>файлы по лицензии </a:t>
            </a:r>
            <a:r>
              <a:rPr lang="en-US" sz="2400" dirty="0"/>
              <a:t>Science Index </a:t>
            </a:r>
            <a:r>
              <a:rPr lang="ru-RU" sz="2400" dirty="0"/>
              <a:t>для </a:t>
            </a:r>
            <a:r>
              <a:rPr lang="ru-RU" sz="2400" dirty="0" smtClean="0"/>
              <a:t>организаций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 smtClean="0"/>
              <a:t>Ввод сотрудниками данных ПРНД (в начале года)</a:t>
            </a:r>
            <a:endParaRPr lang="en-US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5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83568" y="6356426"/>
            <a:ext cx="7776864" cy="312933"/>
          </a:xfrm>
        </p:spPr>
        <p:txBody>
          <a:bodyPr/>
          <a:lstStyle/>
          <a:p>
            <a:r>
              <a:rPr lang="ru-RU" dirty="0" smtClean="0"/>
              <a:t>Библиотека традиционная и электронная: смыслы и ценности, Новосибирск, 4-6 октября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8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1" y="274789"/>
            <a:ext cx="8147517" cy="849955"/>
          </a:xfrm>
        </p:spPr>
        <p:txBody>
          <a:bodyPr/>
          <a:lstStyle/>
          <a:p>
            <a:r>
              <a:rPr lang="ru-RU" sz="3600" dirty="0"/>
              <a:t>~</a:t>
            </a:r>
            <a:r>
              <a:rPr lang="ru-RU" sz="3600" dirty="0" smtClean="0"/>
              <a:t>16.5 тыс. статей, ~1.5 тыс. </a:t>
            </a:r>
            <a:r>
              <a:rPr lang="ru-RU" sz="3600" dirty="0" smtClean="0"/>
              <a:t>патентов</a:t>
            </a:r>
            <a:endParaRPr lang="ru-RU" sz="36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6</a:t>
            </a:fld>
            <a:endParaRPr 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827584" y="6356427"/>
            <a:ext cx="7488832" cy="312933"/>
          </a:xfrm>
        </p:spPr>
        <p:txBody>
          <a:bodyPr/>
          <a:lstStyle/>
          <a:p>
            <a:r>
              <a:rPr lang="ru-RU" dirty="0" smtClean="0"/>
              <a:t>Библиотека традиционная и электронная: смыслы и ценности, Новосибирск, 4-6 октября 2016</a:t>
            </a:r>
            <a:endParaRPr lang="en-US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662372"/>
              </p:ext>
            </p:extLst>
          </p:nvPr>
        </p:nvGraphicFramePr>
        <p:xfrm>
          <a:off x="1007603" y="1556792"/>
          <a:ext cx="7056784" cy="3676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4196"/>
                <a:gridCol w="1764196"/>
                <a:gridCol w="1764196"/>
                <a:gridCol w="1764196"/>
              </a:tblGrid>
              <a:tr h="30044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</a:rPr>
                        <a:t>Ретроспектива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4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Период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Лет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Статей 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Патентов 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38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1961-1980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20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2071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  <a:endParaRPr lang="ru-RU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438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1981-1995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  <a:endParaRPr lang="ru-RU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438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1996-2005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  <a:endParaRPr lang="ru-RU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438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2006-2015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0044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</a:rPr>
                        <a:t>Перспектива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445">
                <a:tc>
                  <a:txBody>
                    <a:bodyPr/>
                    <a:lstStyle/>
                    <a:p>
                      <a:pPr algn="ctr" fontAlgn="b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None/>
                      </a:pP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200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12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662372"/>
              </p:ext>
            </p:extLst>
          </p:nvPr>
        </p:nvGraphicFramePr>
        <p:xfrm>
          <a:off x="971600" y="1556792"/>
          <a:ext cx="7056784" cy="3676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4196"/>
                <a:gridCol w="1764196"/>
                <a:gridCol w="1764196"/>
                <a:gridCol w="1764196"/>
              </a:tblGrid>
              <a:tr h="30044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</a:rPr>
                        <a:t>Ретроспектива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4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Период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Лет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Статей 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Патентов 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38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1961-1980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20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2071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  <a:endParaRPr lang="ru-RU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438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1981-1995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  <a:endParaRPr lang="ru-RU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438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1996-2005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  <a:endParaRPr lang="ru-RU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438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2006-2015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052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0044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</a:rPr>
                        <a:t>Перспектива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445">
                <a:tc>
                  <a:txBody>
                    <a:bodyPr/>
                    <a:lstStyle/>
                    <a:p>
                      <a:pPr algn="ctr" fontAlgn="b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None/>
                      </a:pP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200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12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01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3465" y="186191"/>
            <a:ext cx="8075509" cy="705339"/>
          </a:xfrm>
        </p:spPr>
        <p:txBody>
          <a:bodyPr/>
          <a:lstStyle/>
          <a:p>
            <a:r>
              <a:rPr lang="ru-RU" dirty="0" smtClean="0"/>
              <a:t>Ретроспектива: Статьи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70643" y="2420888"/>
            <a:ext cx="3816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/>
              <a:t>Динамика по годам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38942" y="5209165"/>
            <a:ext cx="3816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/>
              <a:t>% </a:t>
            </a:r>
            <a:r>
              <a:rPr lang="ru-RU" sz="2000" dirty="0" smtClean="0"/>
              <a:t>публикаций из БД</a:t>
            </a:r>
            <a:endParaRPr lang="en-US" sz="2000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3203848" y="5409220"/>
            <a:ext cx="108012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лево 11"/>
          <p:cNvSpPr/>
          <p:nvPr/>
        </p:nvSpPr>
        <p:spPr>
          <a:xfrm>
            <a:off x="5220072" y="2598083"/>
            <a:ext cx="1008112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7</a:t>
            </a:fld>
            <a:endParaRPr 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12784"/>
            <a:ext cx="4716016" cy="334719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2000" y="4231374"/>
            <a:ext cx="4412000" cy="26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79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1" y="274789"/>
            <a:ext cx="8147517" cy="849955"/>
          </a:xfrm>
        </p:spPr>
        <p:txBody>
          <a:bodyPr/>
          <a:lstStyle/>
          <a:p>
            <a:r>
              <a:rPr lang="ru-RU" dirty="0"/>
              <a:t>Ретроспектива: Статьи</a:t>
            </a:r>
            <a:endParaRPr lang="en-US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8</a:t>
            </a:fld>
            <a:endParaRPr 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7576" y="1772816"/>
            <a:ext cx="5251465" cy="4159096"/>
          </a:xfrm>
          <a:prstGeom prst="rect">
            <a:avLst/>
          </a:prstGeo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27584" y="6356426"/>
            <a:ext cx="7560840" cy="384941"/>
          </a:xfrm>
        </p:spPr>
        <p:txBody>
          <a:bodyPr/>
          <a:lstStyle/>
          <a:p>
            <a:r>
              <a:rPr lang="ru-RU" dirty="0" smtClean="0"/>
              <a:t>Библиотека традиционная и электронная: смыслы и ценности, Новосибирск, 4-6 октября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97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59" y="274789"/>
            <a:ext cx="8075509" cy="748371"/>
          </a:xfrm>
        </p:spPr>
        <p:txBody>
          <a:bodyPr/>
          <a:lstStyle/>
          <a:p>
            <a:r>
              <a:rPr lang="ru-RU" dirty="0"/>
              <a:t>Ретроспектива: Статьи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A5E5-F049-4F76-B63D-E38E4071DC81}" type="slidenum">
              <a:rPr lang="en-US" smtClean="0"/>
              <a:t>9</a:t>
            </a:fld>
            <a:endParaRPr 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57832"/>
            <a:ext cx="4644008" cy="302366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4010598"/>
            <a:ext cx="4644007" cy="284153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3009" y="4010598"/>
            <a:ext cx="4485841" cy="284153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83010" y="1057832"/>
            <a:ext cx="4460990" cy="292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27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mkp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gmkp</Template>
  <TotalTime>1884</TotalTime>
  <Words>995</Words>
  <Application>Microsoft Office PowerPoint</Application>
  <PresentationFormat>Экран (4:3)</PresentationFormat>
  <Paragraphs>219</Paragraphs>
  <Slides>20</Slides>
  <Notes>20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gmkp</vt:lpstr>
      <vt:lpstr>Презентация PowerPoint</vt:lpstr>
      <vt:lpstr>Индикаторы результативности</vt:lpstr>
      <vt:lpstr>Сложность ситуации</vt:lpstr>
      <vt:lpstr>Система SciAct ИК СО РАН</vt:lpstr>
      <vt:lpstr>Создание контента SciAct</vt:lpstr>
      <vt:lpstr>~16.5 тыс. статей, ~1.5 тыс. патентов</vt:lpstr>
      <vt:lpstr>Ретроспектива: Статьи</vt:lpstr>
      <vt:lpstr>Ретроспектива: Статьи</vt:lpstr>
      <vt:lpstr>Ретроспектива: Статьи</vt:lpstr>
      <vt:lpstr>Ретроспектива: Патенты</vt:lpstr>
      <vt:lpstr>Ретроспектива: Патенты</vt:lpstr>
      <vt:lpstr>Ретроспектива: Патенты</vt:lpstr>
      <vt:lpstr>Ретроспектива: светлая сторона</vt:lpstr>
      <vt:lpstr>DOI</vt:lpstr>
      <vt:lpstr>Ретроспектива: темная сторона </vt:lpstr>
      <vt:lpstr>Ретроспектива: темная сторона </vt:lpstr>
      <vt:lpstr>Перспектива</vt:lpstr>
      <vt:lpstr>Перспектива</vt:lpstr>
      <vt:lpstr>Внешние БД  Собственные БД</vt:lpstr>
      <vt:lpstr>Благодарю за внимание</vt:lpstr>
    </vt:vector>
  </TitlesOfParts>
  <Company>BIC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Внешние мотивационные вызовы</dc:title>
  <dc:creator>Scientific Secretary</dc:creator>
  <cp:lastModifiedBy>TS</cp:lastModifiedBy>
  <cp:revision>152</cp:revision>
  <dcterms:created xsi:type="dcterms:W3CDTF">2016-04-28T11:55:08Z</dcterms:created>
  <dcterms:modified xsi:type="dcterms:W3CDTF">2016-10-02T06:19:03Z</dcterms:modified>
</cp:coreProperties>
</file>