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1"/>
  </p:notesMasterIdLst>
  <p:sldIdLst>
    <p:sldId id="256" r:id="rId3"/>
    <p:sldId id="319" r:id="rId4"/>
    <p:sldId id="315" r:id="rId5"/>
    <p:sldId id="316" r:id="rId6"/>
    <p:sldId id="331" r:id="rId7"/>
    <p:sldId id="317" r:id="rId8"/>
    <p:sldId id="318" r:id="rId9"/>
    <p:sldId id="320" r:id="rId10"/>
    <p:sldId id="321" r:id="rId11"/>
    <p:sldId id="323" r:id="rId12"/>
    <p:sldId id="322" r:id="rId13"/>
    <p:sldId id="313" r:id="rId14"/>
    <p:sldId id="324" r:id="rId15"/>
    <p:sldId id="328" r:id="rId16"/>
    <p:sldId id="326" r:id="rId17"/>
    <p:sldId id="314" r:id="rId18"/>
    <p:sldId id="327" r:id="rId19"/>
    <p:sldId id="280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70" autoAdjust="0"/>
    <p:restoredTop sz="94910" autoAdjust="0"/>
  </p:normalViewPr>
  <p:slideViewPr>
    <p:cSldViewPr>
      <p:cViewPr varScale="1">
        <p:scale>
          <a:sx n="132" d="100"/>
          <a:sy n="132" d="100"/>
        </p:scale>
        <p:origin x="27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22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132cb55425a3358/Documents/&#1074;&#1077;&#1073;&#1086;&#1084;&#1077;&#1090;&#1088;&#1080;&#1082;&#1072;/&#1073;&#1080;&#1073;&#1083;&#1080;&#1086;&#1090;&#1077;&#1082;&#108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132cb55425a3358/Documents/&#1074;&#1077;&#1073;&#1086;&#1084;&#1077;&#1090;&#1088;&#1080;&#1082;&#1072;/&#1073;&#1080;&#1073;&#1083;&#1080;&#1086;&#1090;&#1077;&#1082;&#108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132cb55425a3358/Documents/&#1074;&#1077;&#1073;&#1086;&#1084;&#1077;&#1090;&#1088;&#1080;&#1082;&#1072;/&#1073;&#1080;&#1073;&#1083;&#1080;&#1086;&#1090;&#1077;&#1082;&#108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132cb55425a3358/Documents/&#1074;&#1077;&#1073;&#1086;&#1084;&#1077;&#1090;&#1088;&#1080;&#1082;&#1072;/&#1073;&#1080;&#1073;&#1083;&#1080;&#1086;&#1090;&#1077;&#1082;&#1080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b248e35349e538ee/&#1044;&#1086;&#1082;&#1091;&#1084;&#1077;&#1085;&#1090;&#1099;/&#1057;&#1090;&#1072;&#1090;&#1100;&#1103;%20&#1050;&#1088;&#1099;&#1084;2016-&#1074;&#1077;&#1073;&#1086;&#1084;&#1077;&#1090;&#1088;&#1080;&#1082;&#1072;/&#1072;&#1088;&#1093;&#1080;&#1074;&#1099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[библиотеки.xlsx]#pg-y!PivotTable9</c:name>
    <c:fmtId val="-1"/>
  </c:pivotSource>
  <c:chart>
    <c:autoTitleDeleted val="0"/>
    <c:pivotFmts>
      <c:pivotFmt>
        <c:idx val="0"/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9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5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6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9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5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6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9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'#pg-y'!$B$3:$B$4</c:f>
              <c:strCache>
                <c:ptCount val="1"/>
                <c:pt idx="0">
                  <c:v>БАН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'#pg-y'!$A$5:$A$22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'#pg-y'!$B$5:$B$22</c:f>
              <c:numCache>
                <c:formatCode>General</c:formatCode>
                <c:ptCount val="15"/>
                <c:pt idx="0">
                  <c:v>5608</c:v>
                </c:pt>
                <c:pt idx="1">
                  <c:v>5490</c:v>
                </c:pt>
                <c:pt idx="2">
                  <c:v>5621</c:v>
                </c:pt>
                <c:pt idx="3">
                  <c:v>5729</c:v>
                </c:pt>
                <c:pt idx="4">
                  <c:v>6557</c:v>
                </c:pt>
                <c:pt idx="5">
                  <c:v>6672</c:v>
                </c:pt>
                <c:pt idx="6">
                  <c:v>5945</c:v>
                </c:pt>
                <c:pt idx="7">
                  <c:v>5894</c:v>
                </c:pt>
                <c:pt idx="8">
                  <c:v>8263</c:v>
                </c:pt>
                <c:pt idx="9">
                  <c:v>10632</c:v>
                </c:pt>
                <c:pt idx="10">
                  <c:v>10395</c:v>
                </c:pt>
                <c:pt idx="11">
                  <c:v>11215</c:v>
                </c:pt>
                <c:pt idx="12">
                  <c:v>10764</c:v>
                </c:pt>
                <c:pt idx="13">
                  <c:v>10207</c:v>
                </c:pt>
                <c:pt idx="14">
                  <c:v>9786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A68-4F5A-866B-D67E8B73A008}"/>
            </c:ext>
          </c:extLst>
        </c:ser>
        <c:ser>
          <c:idx val="1"/>
          <c:order val="1"/>
          <c:tx>
            <c:strRef>
              <c:f>'#pg-y'!$C$3:$C$4</c:f>
              <c:strCache>
                <c:ptCount val="1"/>
                <c:pt idx="0">
                  <c:v>БЕН РАН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'#pg-y'!$A$5:$A$22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'#pg-y'!$C$5:$C$22</c:f>
              <c:numCache>
                <c:formatCode>General</c:formatCode>
                <c:ptCount val="15"/>
                <c:pt idx="0">
                  <c:v>5592</c:v>
                </c:pt>
                <c:pt idx="1">
                  <c:v>11248</c:v>
                </c:pt>
                <c:pt idx="2">
                  <c:v>12522</c:v>
                </c:pt>
                <c:pt idx="3">
                  <c:v>13796</c:v>
                </c:pt>
                <c:pt idx="4">
                  <c:v>16641</c:v>
                </c:pt>
                <c:pt idx="5">
                  <c:v>20103</c:v>
                </c:pt>
                <c:pt idx="6">
                  <c:v>27444</c:v>
                </c:pt>
                <c:pt idx="7">
                  <c:v>24018</c:v>
                </c:pt>
                <c:pt idx="8">
                  <c:v>37755</c:v>
                </c:pt>
                <c:pt idx="9">
                  <c:v>51492</c:v>
                </c:pt>
                <c:pt idx="10">
                  <c:v>53973</c:v>
                </c:pt>
                <c:pt idx="11">
                  <c:v>54109</c:v>
                </c:pt>
                <c:pt idx="12">
                  <c:v>56904</c:v>
                </c:pt>
                <c:pt idx="13">
                  <c:v>60217</c:v>
                </c:pt>
                <c:pt idx="14">
                  <c:v>63841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A68-4F5A-866B-D67E8B73A008}"/>
            </c:ext>
          </c:extLst>
        </c:ser>
        <c:ser>
          <c:idx val="2"/>
          <c:order val="2"/>
          <c:tx>
            <c:strRef>
              <c:f>'#pg-y'!$D$3:$D$4</c:f>
              <c:strCache>
                <c:ptCount val="1"/>
                <c:pt idx="0">
                  <c:v>ГПНТБ СО РАН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'#pg-y'!$A$5:$A$22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'#pg-y'!$D$5:$D$22</c:f>
              <c:numCache>
                <c:formatCode>General</c:formatCode>
                <c:ptCount val="15"/>
                <c:pt idx="0">
                  <c:v>20852</c:v>
                </c:pt>
                <c:pt idx="1">
                  <c:v>19613</c:v>
                </c:pt>
                <c:pt idx="2">
                  <c:v>20439</c:v>
                </c:pt>
                <c:pt idx="3">
                  <c:v>20793</c:v>
                </c:pt>
                <c:pt idx="4">
                  <c:v>21376</c:v>
                </c:pt>
                <c:pt idx="5">
                  <c:v>24532</c:v>
                </c:pt>
                <c:pt idx="6">
                  <c:v>22670</c:v>
                </c:pt>
                <c:pt idx="7">
                  <c:v>22279</c:v>
                </c:pt>
                <c:pt idx="8">
                  <c:v>37891</c:v>
                </c:pt>
                <c:pt idx="9">
                  <c:v>53510</c:v>
                </c:pt>
                <c:pt idx="10">
                  <c:v>52022</c:v>
                </c:pt>
                <c:pt idx="11">
                  <c:v>56900</c:v>
                </c:pt>
                <c:pt idx="12">
                  <c:v>104677</c:v>
                </c:pt>
                <c:pt idx="13">
                  <c:v>160985</c:v>
                </c:pt>
                <c:pt idx="14">
                  <c:v>217293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A68-4F5A-866B-D67E8B73A008}"/>
            </c:ext>
          </c:extLst>
        </c:ser>
        <c:ser>
          <c:idx val="3"/>
          <c:order val="3"/>
          <c:tx>
            <c:strRef>
              <c:f>'#pg-y'!$E$3:$E$4</c:f>
              <c:strCache>
                <c:ptCount val="1"/>
                <c:pt idx="0">
                  <c:v>СибНСХБ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'#pg-y'!$A$5:$A$22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'#pg-y'!$E$5:$E$22</c:f>
              <c:numCache>
                <c:formatCode>General</c:formatCode>
                <c:ptCount val="15"/>
                <c:pt idx="0">
                  <c:v>460</c:v>
                </c:pt>
                <c:pt idx="1">
                  <c:v>472</c:v>
                </c:pt>
                <c:pt idx="2">
                  <c:v>424</c:v>
                </c:pt>
                <c:pt idx="3">
                  <c:v>388</c:v>
                </c:pt>
                <c:pt idx="4">
                  <c:v>461</c:v>
                </c:pt>
                <c:pt idx="5">
                  <c:v>490</c:v>
                </c:pt>
                <c:pt idx="6">
                  <c:v>436</c:v>
                </c:pt>
                <c:pt idx="7">
                  <c:v>411</c:v>
                </c:pt>
                <c:pt idx="8">
                  <c:v>564</c:v>
                </c:pt>
                <c:pt idx="9">
                  <c:v>717</c:v>
                </c:pt>
                <c:pt idx="10">
                  <c:v>772</c:v>
                </c:pt>
                <c:pt idx="11">
                  <c:v>817</c:v>
                </c:pt>
                <c:pt idx="12">
                  <c:v>839</c:v>
                </c:pt>
                <c:pt idx="13">
                  <c:v>870</c:v>
                </c:pt>
                <c:pt idx="14">
                  <c:v>900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DA68-4F5A-866B-D67E8B73A008}"/>
            </c:ext>
          </c:extLst>
        </c:ser>
        <c:ser>
          <c:idx val="4"/>
          <c:order val="4"/>
          <c:tx>
            <c:strRef>
              <c:f>'#pg-y'!$F$3:$F$4</c:f>
              <c:strCache>
                <c:ptCount val="1"/>
                <c:pt idx="0">
                  <c:v>ФБ РАМН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'#pg-y'!$A$5:$A$22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'#pg-y'!$F$5:$F$22</c:f>
              <c:numCache>
                <c:formatCode>General</c:formatCode>
                <c:ptCount val="15"/>
                <c:pt idx="0">
                  <c:v>92</c:v>
                </c:pt>
                <c:pt idx="1">
                  <c:v>123</c:v>
                </c:pt>
                <c:pt idx="2">
                  <c:v>136</c:v>
                </c:pt>
                <c:pt idx="3">
                  <c:v>151</c:v>
                </c:pt>
                <c:pt idx="4">
                  <c:v>157</c:v>
                </c:pt>
                <c:pt idx="5">
                  <c:v>158</c:v>
                </c:pt>
                <c:pt idx="6">
                  <c:v>460</c:v>
                </c:pt>
                <c:pt idx="7">
                  <c:v>1071</c:v>
                </c:pt>
                <c:pt idx="8">
                  <c:v>1867</c:v>
                </c:pt>
                <c:pt idx="9">
                  <c:v>2663</c:v>
                </c:pt>
                <c:pt idx="10">
                  <c:v>2723</c:v>
                </c:pt>
                <c:pt idx="11">
                  <c:v>2786</c:v>
                </c:pt>
                <c:pt idx="12">
                  <c:v>3565</c:v>
                </c:pt>
                <c:pt idx="13">
                  <c:v>4662</c:v>
                </c:pt>
                <c:pt idx="14">
                  <c:v>6114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DA68-4F5A-866B-D67E8B73A008}"/>
            </c:ext>
          </c:extLst>
        </c:ser>
        <c:ser>
          <c:idx val="5"/>
          <c:order val="5"/>
          <c:tx>
            <c:strRef>
              <c:f>'#pg-y'!$G$3:$G$4</c:f>
              <c:strCache>
                <c:ptCount val="1"/>
                <c:pt idx="0">
                  <c:v>ЦНБ ДВО РАН</c:v>
                </c:pt>
              </c:strCache>
            </c:strRef>
          </c:tx>
          <c:spPr>
            <a:ln w="317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'#pg-y'!$A$5:$A$22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'#pg-y'!$G$5:$G$22</c:f>
              <c:numCache>
                <c:formatCode>General</c:formatCode>
                <c:ptCount val="15"/>
                <c:pt idx="0">
                  <c:v>1300</c:v>
                </c:pt>
                <c:pt idx="1">
                  <c:v>1038</c:v>
                </c:pt>
                <c:pt idx="2">
                  <c:v>985</c:v>
                </c:pt>
                <c:pt idx="3">
                  <c:v>960</c:v>
                </c:pt>
                <c:pt idx="4">
                  <c:v>852</c:v>
                </c:pt>
                <c:pt idx="5">
                  <c:v>908</c:v>
                </c:pt>
                <c:pt idx="6">
                  <c:v>982</c:v>
                </c:pt>
                <c:pt idx="7">
                  <c:v>938</c:v>
                </c:pt>
                <c:pt idx="8">
                  <c:v>3240</c:v>
                </c:pt>
                <c:pt idx="9">
                  <c:v>8061</c:v>
                </c:pt>
                <c:pt idx="10">
                  <c:v>14266</c:v>
                </c:pt>
                <c:pt idx="11">
                  <c:v>12242</c:v>
                </c:pt>
                <c:pt idx="12">
                  <c:v>9504</c:v>
                </c:pt>
                <c:pt idx="13">
                  <c:v>7157</c:v>
                </c:pt>
                <c:pt idx="14">
                  <c:v>4810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DA68-4F5A-866B-D67E8B73A008}"/>
            </c:ext>
          </c:extLst>
        </c:ser>
        <c:ser>
          <c:idx val="6"/>
          <c:order val="6"/>
          <c:tx>
            <c:strRef>
              <c:f>'#pg-y'!$H$3:$H$4</c:f>
              <c:strCache>
                <c:ptCount val="1"/>
                <c:pt idx="0">
                  <c:v>ЦНБ УрО РАН</c:v>
                </c:pt>
              </c:strCache>
            </c:strRef>
          </c:tx>
          <c:spPr>
            <a:ln w="317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'#pg-y'!$A$5:$A$22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'#pg-y'!$H$5:$H$22</c:f>
              <c:numCache>
                <c:formatCode>General</c:formatCode>
                <c:ptCount val="15"/>
                <c:pt idx="0">
                  <c:v>9029</c:v>
                </c:pt>
                <c:pt idx="1">
                  <c:v>13134</c:v>
                </c:pt>
                <c:pt idx="2">
                  <c:v>13175</c:v>
                </c:pt>
                <c:pt idx="3">
                  <c:v>13193</c:v>
                </c:pt>
                <c:pt idx="4">
                  <c:v>13378</c:v>
                </c:pt>
                <c:pt idx="5">
                  <c:v>13848</c:v>
                </c:pt>
                <c:pt idx="6">
                  <c:v>13823</c:v>
                </c:pt>
                <c:pt idx="7">
                  <c:v>21485</c:v>
                </c:pt>
                <c:pt idx="8">
                  <c:v>22082</c:v>
                </c:pt>
                <c:pt idx="9">
                  <c:v>11941</c:v>
                </c:pt>
                <c:pt idx="10">
                  <c:v>21958</c:v>
                </c:pt>
                <c:pt idx="11">
                  <c:v>22773</c:v>
                </c:pt>
                <c:pt idx="12">
                  <c:v>20683</c:v>
                </c:pt>
                <c:pt idx="13">
                  <c:v>17924</c:v>
                </c:pt>
                <c:pt idx="14">
                  <c:v>14914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DA68-4F5A-866B-D67E8B73A008}"/>
            </c:ext>
          </c:extLst>
        </c:ser>
        <c:ser>
          <c:idx val="7"/>
          <c:order val="7"/>
          <c:tx>
            <c:strRef>
              <c:f>'#pg-y'!$I$3:$I$4</c:f>
              <c:strCache>
                <c:ptCount val="1"/>
                <c:pt idx="0">
                  <c:v>ЦНСХБ</c:v>
                </c:pt>
              </c:strCache>
            </c:strRef>
          </c:tx>
          <c:spPr>
            <a:ln w="31750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'#pg-y'!$A$5:$A$22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'#pg-y'!$I$5:$I$22</c:f>
              <c:numCache>
                <c:formatCode>General</c:formatCode>
                <c:ptCount val="15"/>
                <c:pt idx="0">
                  <c:v>127140</c:v>
                </c:pt>
                <c:pt idx="1">
                  <c:v>118271</c:v>
                </c:pt>
                <c:pt idx="2">
                  <c:v>125011</c:v>
                </c:pt>
                <c:pt idx="3">
                  <c:v>129993</c:v>
                </c:pt>
                <c:pt idx="4">
                  <c:v>140242</c:v>
                </c:pt>
                <c:pt idx="5">
                  <c:v>143171</c:v>
                </c:pt>
                <c:pt idx="6">
                  <c:v>146142</c:v>
                </c:pt>
                <c:pt idx="7">
                  <c:v>141419</c:v>
                </c:pt>
                <c:pt idx="8">
                  <c:v>364852</c:v>
                </c:pt>
                <c:pt idx="9">
                  <c:v>332486</c:v>
                </c:pt>
                <c:pt idx="10">
                  <c:v>332307</c:v>
                </c:pt>
                <c:pt idx="11">
                  <c:v>394017</c:v>
                </c:pt>
                <c:pt idx="12">
                  <c:v>396208</c:v>
                </c:pt>
                <c:pt idx="13">
                  <c:v>398399</c:v>
                </c:pt>
                <c:pt idx="14">
                  <c:v>400522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DA68-4F5A-866B-D67E8B73A0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5047288"/>
        <c:axId val="225047680"/>
      </c:lineChart>
      <c:catAx>
        <c:axId val="2250472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047680"/>
        <c:crosses val="autoZero"/>
        <c:auto val="1"/>
        <c:lblAlgn val="ctr"/>
        <c:lblOffset val="100"/>
        <c:noMultiLvlLbl val="0"/>
      </c:catAx>
      <c:valAx>
        <c:axId val="225047680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047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2770320614345461"/>
          <c:y val="3.4116049804798466E-2"/>
          <c:w val="0.16088452566824296"/>
          <c:h val="0.828238463051032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[библиотеки.xlsx]#pg-g!PivotTable9</c:name>
    <c:fmtId val="-1"/>
  </c:pivotSource>
  <c:chart>
    <c:autoTitleDeleted val="0"/>
    <c:pivotFmts>
      <c:pivotFmt>
        <c:idx val="0"/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9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5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6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9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5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6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9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5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6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9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'#pg-g'!$B$3:$B$4</c:f>
              <c:strCache>
                <c:ptCount val="1"/>
                <c:pt idx="0">
                  <c:v>БАН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'#pg-g'!$A$5:$A$22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'#pg-g'!$B$5:$B$22</c:f>
              <c:numCache>
                <c:formatCode>General</c:formatCode>
                <c:ptCount val="15"/>
                <c:pt idx="0">
                  <c:v>25500</c:v>
                </c:pt>
                <c:pt idx="1">
                  <c:v>26200</c:v>
                </c:pt>
                <c:pt idx="2">
                  <c:v>17508</c:v>
                </c:pt>
                <c:pt idx="3">
                  <c:v>6070</c:v>
                </c:pt>
                <c:pt idx="4">
                  <c:v>27100</c:v>
                </c:pt>
                <c:pt idx="5">
                  <c:v>27000</c:v>
                </c:pt>
                <c:pt idx="6">
                  <c:v>24200</c:v>
                </c:pt>
                <c:pt idx="7">
                  <c:v>22600</c:v>
                </c:pt>
                <c:pt idx="8">
                  <c:v>21400</c:v>
                </c:pt>
                <c:pt idx="9">
                  <c:v>20900</c:v>
                </c:pt>
                <c:pt idx="10">
                  <c:v>20700</c:v>
                </c:pt>
                <c:pt idx="11">
                  <c:v>20700</c:v>
                </c:pt>
                <c:pt idx="12">
                  <c:v>20624</c:v>
                </c:pt>
                <c:pt idx="13">
                  <c:v>20578</c:v>
                </c:pt>
                <c:pt idx="14">
                  <c:v>20500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B52-45AF-91C0-E67AA6CE5313}"/>
            </c:ext>
          </c:extLst>
        </c:ser>
        <c:ser>
          <c:idx val="1"/>
          <c:order val="1"/>
          <c:tx>
            <c:strRef>
              <c:f>'#pg-g'!$C$3:$C$4</c:f>
              <c:strCache>
                <c:ptCount val="1"/>
                <c:pt idx="0">
                  <c:v>БЕН РАН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'#pg-g'!$A$5:$A$22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'#pg-g'!$C$5:$C$22</c:f>
              <c:numCache>
                <c:formatCode>General</c:formatCode>
                <c:ptCount val="15"/>
                <c:pt idx="0">
                  <c:v>534000</c:v>
                </c:pt>
                <c:pt idx="1">
                  <c:v>527000</c:v>
                </c:pt>
                <c:pt idx="2">
                  <c:v>497850</c:v>
                </c:pt>
                <c:pt idx="3">
                  <c:v>474000</c:v>
                </c:pt>
                <c:pt idx="4">
                  <c:v>458000</c:v>
                </c:pt>
                <c:pt idx="5">
                  <c:v>456000</c:v>
                </c:pt>
                <c:pt idx="6">
                  <c:v>235000</c:v>
                </c:pt>
                <c:pt idx="7">
                  <c:v>319000</c:v>
                </c:pt>
                <c:pt idx="8">
                  <c:v>239000</c:v>
                </c:pt>
                <c:pt idx="9">
                  <c:v>229000</c:v>
                </c:pt>
                <c:pt idx="10">
                  <c:v>235000</c:v>
                </c:pt>
                <c:pt idx="11">
                  <c:v>238000</c:v>
                </c:pt>
                <c:pt idx="12">
                  <c:v>233106</c:v>
                </c:pt>
                <c:pt idx="13">
                  <c:v>225872</c:v>
                </c:pt>
                <c:pt idx="14">
                  <c:v>218000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B52-45AF-91C0-E67AA6CE5313}"/>
            </c:ext>
          </c:extLst>
        </c:ser>
        <c:ser>
          <c:idx val="2"/>
          <c:order val="2"/>
          <c:tx>
            <c:strRef>
              <c:f>'#pg-g'!$D$3:$D$4</c:f>
              <c:strCache>
                <c:ptCount val="1"/>
                <c:pt idx="0">
                  <c:v>ГПНТБ СО РАН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'#pg-g'!$A$5:$A$22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'#pg-g'!$D$5:$D$22</c:f>
              <c:numCache>
                <c:formatCode>General</c:formatCode>
                <c:ptCount val="15"/>
                <c:pt idx="0">
                  <c:v>429000</c:v>
                </c:pt>
                <c:pt idx="1">
                  <c:v>427000</c:v>
                </c:pt>
                <c:pt idx="2">
                  <c:v>4005140</c:v>
                </c:pt>
                <c:pt idx="3">
                  <c:v>8120000</c:v>
                </c:pt>
                <c:pt idx="4">
                  <c:v>7920000</c:v>
                </c:pt>
                <c:pt idx="5">
                  <c:v>7350000</c:v>
                </c:pt>
                <c:pt idx="6">
                  <c:v>512000</c:v>
                </c:pt>
                <c:pt idx="7">
                  <c:v>512000</c:v>
                </c:pt>
                <c:pt idx="8">
                  <c:v>512000</c:v>
                </c:pt>
                <c:pt idx="9">
                  <c:v>505000</c:v>
                </c:pt>
                <c:pt idx="10">
                  <c:v>429000</c:v>
                </c:pt>
                <c:pt idx="11">
                  <c:v>446000</c:v>
                </c:pt>
                <c:pt idx="12">
                  <c:v>453468</c:v>
                </c:pt>
                <c:pt idx="13">
                  <c:v>463809</c:v>
                </c:pt>
                <c:pt idx="14">
                  <c:v>473000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CB52-45AF-91C0-E67AA6CE5313}"/>
            </c:ext>
          </c:extLst>
        </c:ser>
        <c:ser>
          <c:idx val="3"/>
          <c:order val="3"/>
          <c:tx>
            <c:strRef>
              <c:f>'#pg-g'!$E$3:$E$4</c:f>
              <c:strCache>
                <c:ptCount val="1"/>
                <c:pt idx="0">
                  <c:v>СибНСХБ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'#pg-g'!$A$5:$A$22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'#pg-g'!$E$5:$E$22</c:f>
              <c:numCache>
                <c:formatCode>General</c:formatCode>
                <c:ptCount val="15"/>
                <c:pt idx="0">
                  <c:v>1850</c:v>
                </c:pt>
                <c:pt idx="1">
                  <c:v>2000</c:v>
                </c:pt>
                <c:pt idx="2">
                  <c:v>1958</c:v>
                </c:pt>
                <c:pt idx="3">
                  <c:v>1920</c:v>
                </c:pt>
                <c:pt idx="4">
                  <c:v>1910</c:v>
                </c:pt>
                <c:pt idx="5">
                  <c:v>2130</c:v>
                </c:pt>
                <c:pt idx="6">
                  <c:v>1920</c:v>
                </c:pt>
                <c:pt idx="7">
                  <c:v>1930</c:v>
                </c:pt>
                <c:pt idx="8">
                  <c:v>1990</c:v>
                </c:pt>
                <c:pt idx="9">
                  <c:v>1980</c:v>
                </c:pt>
                <c:pt idx="10">
                  <c:v>1990</c:v>
                </c:pt>
                <c:pt idx="11">
                  <c:v>1990</c:v>
                </c:pt>
                <c:pt idx="12">
                  <c:v>2018</c:v>
                </c:pt>
                <c:pt idx="13">
                  <c:v>2043</c:v>
                </c:pt>
                <c:pt idx="14">
                  <c:v>2080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CB52-45AF-91C0-E67AA6CE5313}"/>
            </c:ext>
          </c:extLst>
        </c:ser>
        <c:ser>
          <c:idx val="4"/>
          <c:order val="4"/>
          <c:tx>
            <c:strRef>
              <c:f>'#pg-g'!$F$3:$F$4</c:f>
              <c:strCache>
                <c:ptCount val="1"/>
                <c:pt idx="0">
                  <c:v>ФБ РАМН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'#pg-g'!$A$5:$A$22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'#pg-g'!$F$5:$F$22</c:f>
              <c:numCache>
                <c:formatCode>General</c:formatCode>
                <c:ptCount val="15"/>
                <c:pt idx="0">
                  <c:v>22</c:v>
                </c:pt>
                <c:pt idx="1">
                  <c:v>22</c:v>
                </c:pt>
                <c:pt idx="2">
                  <c:v>22</c:v>
                </c:pt>
                <c:pt idx="3">
                  <c:v>22</c:v>
                </c:pt>
                <c:pt idx="4">
                  <c:v>22</c:v>
                </c:pt>
                <c:pt idx="5">
                  <c:v>30</c:v>
                </c:pt>
                <c:pt idx="6">
                  <c:v>33</c:v>
                </c:pt>
                <c:pt idx="7">
                  <c:v>51</c:v>
                </c:pt>
                <c:pt idx="8">
                  <c:v>54</c:v>
                </c:pt>
                <c:pt idx="9">
                  <c:v>53</c:v>
                </c:pt>
                <c:pt idx="10">
                  <c:v>52</c:v>
                </c:pt>
                <c:pt idx="11">
                  <c:v>53</c:v>
                </c:pt>
                <c:pt idx="12">
                  <c:v>50</c:v>
                </c:pt>
                <c:pt idx="13">
                  <c:v>47</c:v>
                </c:pt>
                <c:pt idx="14">
                  <c:v>44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CB52-45AF-91C0-E67AA6CE5313}"/>
            </c:ext>
          </c:extLst>
        </c:ser>
        <c:ser>
          <c:idx val="5"/>
          <c:order val="5"/>
          <c:tx>
            <c:strRef>
              <c:f>'#pg-g'!$G$3:$G$4</c:f>
              <c:strCache>
                <c:ptCount val="1"/>
                <c:pt idx="0">
                  <c:v>ЦНБ ДВО РАН</c:v>
                </c:pt>
              </c:strCache>
            </c:strRef>
          </c:tx>
          <c:spPr>
            <a:ln w="317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'#pg-g'!$A$5:$A$22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'#pg-g'!$G$5:$G$22</c:f>
              <c:numCache>
                <c:formatCode>General</c:formatCode>
                <c:ptCount val="15"/>
                <c:pt idx="0">
                  <c:v>213000</c:v>
                </c:pt>
                <c:pt idx="1">
                  <c:v>1644571</c:v>
                </c:pt>
                <c:pt idx="2">
                  <c:v>1660000</c:v>
                </c:pt>
                <c:pt idx="3">
                  <c:v>213000</c:v>
                </c:pt>
                <c:pt idx="4">
                  <c:v>218000</c:v>
                </c:pt>
                <c:pt idx="5">
                  <c:v>2190000</c:v>
                </c:pt>
                <c:pt idx="6">
                  <c:v>1880000</c:v>
                </c:pt>
                <c:pt idx="7">
                  <c:v>261000</c:v>
                </c:pt>
                <c:pt idx="8">
                  <c:v>237000</c:v>
                </c:pt>
                <c:pt idx="9">
                  <c:v>224000</c:v>
                </c:pt>
                <c:pt idx="10">
                  <c:v>247000</c:v>
                </c:pt>
                <c:pt idx="11">
                  <c:v>262000</c:v>
                </c:pt>
                <c:pt idx="12">
                  <c:v>235000</c:v>
                </c:pt>
                <c:pt idx="13">
                  <c:v>214000</c:v>
                </c:pt>
                <c:pt idx="14">
                  <c:v>250826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CB52-45AF-91C0-E67AA6CE5313}"/>
            </c:ext>
          </c:extLst>
        </c:ser>
        <c:ser>
          <c:idx val="6"/>
          <c:order val="6"/>
          <c:tx>
            <c:strRef>
              <c:f>'#pg-g'!$H$3:$H$4</c:f>
              <c:strCache>
                <c:ptCount val="1"/>
                <c:pt idx="0">
                  <c:v>ЦНБ УрО РАН</c:v>
                </c:pt>
              </c:strCache>
            </c:strRef>
          </c:tx>
          <c:spPr>
            <a:ln w="317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'#pg-g'!$A$5:$A$22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'#pg-g'!$H$5:$H$22</c:f>
              <c:numCache>
                <c:formatCode>General</c:formatCode>
                <c:ptCount val="15"/>
                <c:pt idx="0">
                  <c:v>47100</c:v>
                </c:pt>
                <c:pt idx="1">
                  <c:v>45300</c:v>
                </c:pt>
                <c:pt idx="2">
                  <c:v>43805</c:v>
                </c:pt>
                <c:pt idx="3">
                  <c:v>42700</c:v>
                </c:pt>
                <c:pt idx="4">
                  <c:v>44500</c:v>
                </c:pt>
                <c:pt idx="5">
                  <c:v>43300</c:v>
                </c:pt>
                <c:pt idx="6">
                  <c:v>37100</c:v>
                </c:pt>
                <c:pt idx="7">
                  <c:v>36000</c:v>
                </c:pt>
                <c:pt idx="8">
                  <c:v>34800</c:v>
                </c:pt>
                <c:pt idx="9">
                  <c:v>34500</c:v>
                </c:pt>
                <c:pt idx="10">
                  <c:v>34200</c:v>
                </c:pt>
                <c:pt idx="11">
                  <c:v>32800</c:v>
                </c:pt>
                <c:pt idx="12">
                  <c:v>30432</c:v>
                </c:pt>
                <c:pt idx="13">
                  <c:v>26260</c:v>
                </c:pt>
                <c:pt idx="14">
                  <c:v>22200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CB52-45AF-91C0-E67AA6CE5313}"/>
            </c:ext>
          </c:extLst>
        </c:ser>
        <c:ser>
          <c:idx val="7"/>
          <c:order val="7"/>
          <c:tx>
            <c:strRef>
              <c:f>'#pg-g'!$I$3:$I$4</c:f>
              <c:strCache>
                <c:ptCount val="1"/>
                <c:pt idx="0">
                  <c:v>ЦНСХБ</c:v>
                </c:pt>
              </c:strCache>
            </c:strRef>
          </c:tx>
          <c:spPr>
            <a:ln w="31750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'#pg-g'!$A$5:$A$22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'#pg-g'!$I$5:$I$22</c:f>
              <c:numCache>
                <c:formatCode>General</c:formatCode>
                <c:ptCount val="15"/>
                <c:pt idx="0">
                  <c:v>257000</c:v>
                </c:pt>
                <c:pt idx="1">
                  <c:v>437000</c:v>
                </c:pt>
                <c:pt idx="2">
                  <c:v>429216</c:v>
                </c:pt>
                <c:pt idx="3">
                  <c:v>425000</c:v>
                </c:pt>
                <c:pt idx="4">
                  <c:v>416000</c:v>
                </c:pt>
                <c:pt idx="5">
                  <c:v>386000</c:v>
                </c:pt>
                <c:pt idx="6">
                  <c:v>260000</c:v>
                </c:pt>
                <c:pt idx="7">
                  <c:v>287000</c:v>
                </c:pt>
                <c:pt idx="8">
                  <c:v>270000</c:v>
                </c:pt>
                <c:pt idx="9">
                  <c:v>259000</c:v>
                </c:pt>
                <c:pt idx="10">
                  <c:v>260000</c:v>
                </c:pt>
                <c:pt idx="11">
                  <c:v>266000</c:v>
                </c:pt>
                <c:pt idx="12">
                  <c:v>266000</c:v>
                </c:pt>
                <c:pt idx="13">
                  <c:v>266000</c:v>
                </c:pt>
                <c:pt idx="14">
                  <c:v>266000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CB52-45AF-91C0-E67AA6CE53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5041408"/>
        <c:axId val="225041800"/>
      </c:lineChart>
      <c:catAx>
        <c:axId val="2250414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041800"/>
        <c:crosses val="autoZero"/>
        <c:auto val="1"/>
        <c:lblAlgn val="ctr"/>
        <c:lblOffset val="100"/>
        <c:noMultiLvlLbl val="0"/>
      </c:catAx>
      <c:valAx>
        <c:axId val="225041800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041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2770320614345461"/>
          <c:y val="3.4116049804798466E-2"/>
          <c:w val="0.16088452566824296"/>
          <c:h val="0.828238463051032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[библиотеки.xlsx]#f-g!PivotTable9</c:name>
    <c:fmtId val="-1"/>
  </c:pivotSource>
  <c:chart>
    <c:autoTitleDeleted val="0"/>
    <c:pivotFmts>
      <c:pivotFmt>
        <c:idx val="0"/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9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5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6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9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5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6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9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5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6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</c:pivotFmts>
    <c:plotArea>
      <c:layout>
        <c:manualLayout>
          <c:layoutTarget val="inner"/>
          <c:xMode val="edge"/>
          <c:yMode val="edge"/>
          <c:x val="9.2048351733281575E-2"/>
          <c:y val="2.9753075484105371E-2"/>
          <c:w val="0.66570705294583099"/>
          <c:h val="0.77986661391977463"/>
        </c:manualLayout>
      </c:layout>
      <c:lineChart>
        <c:grouping val="standard"/>
        <c:varyColors val="0"/>
        <c:ser>
          <c:idx val="0"/>
          <c:order val="0"/>
          <c:tx>
            <c:strRef>
              <c:f>'#f-g'!$B$3:$B$4</c:f>
              <c:strCache>
                <c:ptCount val="1"/>
                <c:pt idx="0">
                  <c:v>БАН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'#f-g'!$A$5:$A$22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'#f-g'!$B$5:$B$22</c:f>
              <c:numCache>
                <c:formatCode>General</c:formatCode>
                <c:ptCount val="15"/>
                <c:pt idx="0">
                  <c:v>579</c:v>
                </c:pt>
                <c:pt idx="1">
                  <c:v>201</c:v>
                </c:pt>
                <c:pt idx="2">
                  <c:v>204</c:v>
                </c:pt>
                <c:pt idx="3">
                  <c:v>200</c:v>
                </c:pt>
                <c:pt idx="4">
                  <c:v>210</c:v>
                </c:pt>
                <c:pt idx="5">
                  <c:v>205</c:v>
                </c:pt>
                <c:pt idx="6">
                  <c:v>216</c:v>
                </c:pt>
                <c:pt idx="7">
                  <c:v>225</c:v>
                </c:pt>
                <c:pt idx="8">
                  <c:v>242</c:v>
                </c:pt>
                <c:pt idx="9">
                  <c:v>257</c:v>
                </c:pt>
                <c:pt idx="10">
                  <c:v>262</c:v>
                </c:pt>
                <c:pt idx="11">
                  <c:v>262</c:v>
                </c:pt>
                <c:pt idx="12">
                  <c:v>267</c:v>
                </c:pt>
                <c:pt idx="13">
                  <c:v>280</c:v>
                </c:pt>
                <c:pt idx="14">
                  <c:v>318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AD7-4709-8BCE-DA505032ADCF}"/>
            </c:ext>
          </c:extLst>
        </c:ser>
        <c:ser>
          <c:idx val="1"/>
          <c:order val="1"/>
          <c:tx>
            <c:strRef>
              <c:f>'#f-g'!$C$3:$C$4</c:f>
              <c:strCache>
                <c:ptCount val="1"/>
                <c:pt idx="0">
                  <c:v>БЕН РАН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'#f-g'!$A$5:$A$22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'#f-g'!$C$5:$C$22</c:f>
              <c:numCache>
                <c:formatCode>General</c:formatCode>
                <c:ptCount val="15"/>
                <c:pt idx="0">
                  <c:v>142</c:v>
                </c:pt>
                <c:pt idx="1">
                  <c:v>314</c:v>
                </c:pt>
                <c:pt idx="2">
                  <c:v>313</c:v>
                </c:pt>
                <c:pt idx="3">
                  <c:v>316</c:v>
                </c:pt>
                <c:pt idx="4">
                  <c:v>326</c:v>
                </c:pt>
                <c:pt idx="5">
                  <c:v>318</c:v>
                </c:pt>
                <c:pt idx="6">
                  <c:v>313</c:v>
                </c:pt>
                <c:pt idx="7">
                  <c:v>306</c:v>
                </c:pt>
                <c:pt idx="8">
                  <c:v>324</c:v>
                </c:pt>
                <c:pt idx="9">
                  <c:v>350</c:v>
                </c:pt>
                <c:pt idx="10">
                  <c:v>348</c:v>
                </c:pt>
                <c:pt idx="11">
                  <c:v>365</c:v>
                </c:pt>
                <c:pt idx="12">
                  <c:v>373</c:v>
                </c:pt>
                <c:pt idx="13">
                  <c:v>385</c:v>
                </c:pt>
                <c:pt idx="14">
                  <c:v>399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AD7-4709-8BCE-DA505032ADCF}"/>
            </c:ext>
          </c:extLst>
        </c:ser>
        <c:ser>
          <c:idx val="2"/>
          <c:order val="2"/>
          <c:tx>
            <c:strRef>
              <c:f>'#f-g'!$D$3:$D$4</c:f>
              <c:strCache>
                <c:ptCount val="1"/>
                <c:pt idx="0">
                  <c:v>ГПНТБ СО РАН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'#f-g'!$A$5:$A$22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'#f-g'!$D$5:$D$22</c:f>
              <c:numCache>
                <c:formatCode>General</c:formatCode>
                <c:ptCount val="15"/>
                <c:pt idx="0">
                  <c:v>11803</c:v>
                </c:pt>
                <c:pt idx="1">
                  <c:v>8144</c:v>
                </c:pt>
                <c:pt idx="2">
                  <c:v>8466</c:v>
                </c:pt>
                <c:pt idx="3">
                  <c:v>9041</c:v>
                </c:pt>
                <c:pt idx="4">
                  <c:v>8656</c:v>
                </c:pt>
                <c:pt idx="5">
                  <c:v>8869</c:v>
                </c:pt>
                <c:pt idx="6">
                  <c:v>5633</c:v>
                </c:pt>
                <c:pt idx="7">
                  <c:v>5610</c:v>
                </c:pt>
                <c:pt idx="8">
                  <c:v>5840</c:v>
                </c:pt>
                <c:pt idx="9">
                  <c:v>5930</c:v>
                </c:pt>
                <c:pt idx="10">
                  <c:v>6130</c:v>
                </c:pt>
                <c:pt idx="11">
                  <c:v>6280</c:v>
                </c:pt>
                <c:pt idx="12">
                  <c:v>7640</c:v>
                </c:pt>
                <c:pt idx="13">
                  <c:v>8870</c:v>
                </c:pt>
                <c:pt idx="14">
                  <c:v>9610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AD7-4709-8BCE-DA505032ADCF}"/>
            </c:ext>
          </c:extLst>
        </c:ser>
        <c:ser>
          <c:idx val="3"/>
          <c:order val="3"/>
          <c:tx>
            <c:strRef>
              <c:f>'#f-g'!$E$3:$E$4</c:f>
              <c:strCache>
                <c:ptCount val="1"/>
                <c:pt idx="0">
                  <c:v>СибНСХБ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'#f-g'!$A$5:$A$22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'#f-g'!$E$5:$E$22</c:f>
              <c:numCache>
                <c:formatCode>General</c:formatCode>
                <c:ptCount val="15"/>
                <c:pt idx="0">
                  <c:v>1370</c:v>
                </c:pt>
                <c:pt idx="1">
                  <c:v>1898</c:v>
                </c:pt>
                <c:pt idx="2">
                  <c:v>1890</c:v>
                </c:pt>
                <c:pt idx="3">
                  <c:v>1876</c:v>
                </c:pt>
                <c:pt idx="4">
                  <c:v>1861</c:v>
                </c:pt>
                <c:pt idx="5">
                  <c:v>2006</c:v>
                </c:pt>
                <c:pt idx="6">
                  <c:v>1808</c:v>
                </c:pt>
                <c:pt idx="7">
                  <c:v>1820</c:v>
                </c:pt>
                <c:pt idx="8">
                  <c:v>1890</c:v>
                </c:pt>
                <c:pt idx="9">
                  <c:v>1880</c:v>
                </c:pt>
                <c:pt idx="10">
                  <c:v>1880</c:v>
                </c:pt>
                <c:pt idx="11">
                  <c:v>1890</c:v>
                </c:pt>
                <c:pt idx="12">
                  <c:v>1954</c:v>
                </c:pt>
                <c:pt idx="13">
                  <c:v>1980</c:v>
                </c:pt>
                <c:pt idx="14">
                  <c:v>1970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EAD7-4709-8BCE-DA505032ADCF}"/>
            </c:ext>
          </c:extLst>
        </c:ser>
        <c:ser>
          <c:idx val="4"/>
          <c:order val="4"/>
          <c:tx>
            <c:strRef>
              <c:f>'#f-g'!$F$3:$F$4</c:f>
              <c:strCache>
                <c:ptCount val="1"/>
                <c:pt idx="0">
                  <c:v>ЦНБ ДВО РАН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'#f-g'!$A$5:$A$22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'#f-g'!$F$5:$F$22</c:f>
              <c:numCache>
                <c:formatCode>General</c:formatCode>
                <c:ptCount val="15"/>
                <c:pt idx="0">
                  <c:v>583</c:v>
                </c:pt>
                <c:pt idx="1">
                  <c:v>1151</c:v>
                </c:pt>
                <c:pt idx="2">
                  <c:v>751</c:v>
                </c:pt>
                <c:pt idx="3">
                  <c:v>673</c:v>
                </c:pt>
                <c:pt idx="4">
                  <c:v>669</c:v>
                </c:pt>
                <c:pt idx="5">
                  <c:v>770</c:v>
                </c:pt>
                <c:pt idx="6">
                  <c:v>688</c:v>
                </c:pt>
                <c:pt idx="7">
                  <c:v>651</c:v>
                </c:pt>
                <c:pt idx="8">
                  <c:v>682</c:v>
                </c:pt>
                <c:pt idx="9">
                  <c:v>645</c:v>
                </c:pt>
                <c:pt idx="10">
                  <c:v>644</c:v>
                </c:pt>
                <c:pt idx="11">
                  <c:v>644</c:v>
                </c:pt>
                <c:pt idx="12">
                  <c:v>663</c:v>
                </c:pt>
                <c:pt idx="13">
                  <c:v>658</c:v>
                </c:pt>
                <c:pt idx="14">
                  <c:v>660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EAD7-4709-8BCE-DA505032ADCF}"/>
            </c:ext>
          </c:extLst>
        </c:ser>
        <c:ser>
          <c:idx val="5"/>
          <c:order val="5"/>
          <c:tx>
            <c:strRef>
              <c:f>'#f-g'!$G$3:$G$4</c:f>
              <c:strCache>
                <c:ptCount val="1"/>
                <c:pt idx="0">
                  <c:v>ЦНБ УрО РАН</c:v>
                </c:pt>
              </c:strCache>
            </c:strRef>
          </c:tx>
          <c:spPr>
            <a:ln w="317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'#f-g'!$A$5:$A$22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'#f-g'!$G$5:$G$22</c:f>
              <c:numCache>
                <c:formatCode>General</c:formatCode>
                <c:ptCount val="15"/>
                <c:pt idx="0">
                  <c:v>39800</c:v>
                </c:pt>
                <c:pt idx="1">
                  <c:v>37924</c:v>
                </c:pt>
                <c:pt idx="2">
                  <c:v>36783</c:v>
                </c:pt>
                <c:pt idx="3">
                  <c:v>35397</c:v>
                </c:pt>
                <c:pt idx="4">
                  <c:v>34418</c:v>
                </c:pt>
                <c:pt idx="5">
                  <c:v>32950</c:v>
                </c:pt>
                <c:pt idx="6">
                  <c:v>31937</c:v>
                </c:pt>
                <c:pt idx="7">
                  <c:v>30300</c:v>
                </c:pt>
                <c:pt idx="8">
                  <c:v>29000</c:v>
                </c:pt>
                <c:pt idx="9">
                  <c:v>28400</c:v>
                </c:pt>
                <c:pt idx="10">
                  <c:v>28000</c:v>
                </c:pt>
                <c:pt idx="11">
                  <c:v>27300</c:v>
                </c:pt>
                <c:pt idx="12">
                  <c:v>28663</c:v>
                </c:pt>
                <c:pt idx="13">
                  <c:v>27900</c:v>
                </c:pt>
                <c:pt idx="14">
                  <c:v>16600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EAD7-4709-8BCE-DA505032ADCF}"/>
            </c:ext>
          </c:extLst>
        </c:ser>
        <c:ser>
          <c:idx val="6"/>
          <c:order val="6"/>
          <c:tx>
            <c:strRef>
              <c:f>'#f-g'!$H$3:$H$4</c:f>
              <c:strCache>
                <c:ptCount val="1"/>
                <c:pt idx="0">
                  <c:v>ЦНСХБ</c:v>
                </c:pt>
              </c:strCache>
            </c:strRef>
          </c:tx>
          <c:spPr>
            <a:ln w="317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'#f-g'!$A$5:$A$22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'#f-g'!$H$5:$H$22</c:f>
              <c:numCache>
                <c:formatCode>General</c:formatCode>
                <c:ptCount val="15"/>
                <c:pt idx="0">
                  <c:v>9300</c:v>
                </c:pt>
                <c:pt idx="1">
                  <c:v>8431</c:v>
                </c:pt>
                <c:pt idx="2">
                  <c:v>8126</c:v>
                </c:pt>
                <c:pt idx="3">
                  <c:v>7784</c:v>
                </c:pt>
                <c:pt idx="4">
                  <c:v>7454</c:v>
                </c:pt>
                <c:pt idx="5">
                  <c:v>6997</c:v>
                </c:pt>
                <c:pt idx="6">
                  <c:v>6578</c:v>
                </c:pt>
                <c:pt idx="7">
                  <c:v>6210</c:v>
                </c:pt>
                <c:pt idx="8">
                  <c:v>6110</c:v>
                </c:pt>
                <c:pt idx="9">
                  <c:v>5580</c:v>
                </c:pt>
                <c:pt idx="10">
                  <c:v>4640</c:v>
                </c:pt>
                <c:pt idx="11">
                  <c:v>5040</c:v>
                </c:pt>
                <c:pt idx="12">
                  <c:v>4828</c:v>
                </c:pt>
                <c:pt idx="13">
                  <c:v>4450</c:v>
                </c:pt>
                <c:pt idx="14">
                  <c:v>4380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EAD7-4709-8BCE-DA505032AD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1653840"/>
        <c:axId val="341650704"/>
      </c:lineChart>
      <c:catAx>
        <c:axId val="341653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1650704"/>
        <c:crosses val="autoZero"/>
        <c:auto val="1"/>
        <c:lblAlgn val="ctr"/>
        <c:lblOffset val="100"/>
        <c:noMultiLvlLbl val="0"/>
      </c:catAx>
      <c:valAx>
        <c:axId val="341650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1653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702052123987507"/>
          <c:y val="3.4116049804798466E-2"/>
          <c:w val="0.22156720290359208"/>
          <c:h val="0.828238463051032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ru-RU"/>
    </a:p>
  </c:txPr>
  <c:externalData r:id="rId3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[библиотеки.xlsx]#gs!PivotTable9</c:name>
    <c:fmtId val="-1"/>
  </c:pivotSource>
  <c:chart>
    <c:autoTitleDeleted val="0"/>
    <c:pivotFmts>
      <c:pivotFmt>
        <c:idx val="0"/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9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5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6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19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5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6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29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5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6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39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4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4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4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4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4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45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  <c:pivotFmt>
        <c:idx val="46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1750" cap="rnd">
            <a:solidFill>
              <a:schemeClr val="accent1"/>
            </a:solidFill>
            <a:round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12700">
              <a:solidFill>
                <a:schemeClr val="lt2"/>
              </a:solidFill>
              <a:round/>
            </a:ln>
            <a:effectLst/>
          </c:spPr>
        </c:marker>
      </c:pivotFmt>
    </c:pivotFmts>
    <c:plotArea>
      <c:layout>
        <c:manualLayout>
          <c:layoutTarget val="inner"/>
          <c:xMode val="edge"/>
          <c:yMode val="edge"/>
          <c:x val="6.9866214639836693E-2"/>
          <c:y val="4.578483245149912E-2"/>
          <c:w val="0.6826492174589287"/>
          <c:h val="0.74037661958921797"/>
        </c:manualLayout>
      </c:layout>
      <c:lineChart>
        <c:grouping val="standard"/>
        <c:varyColors val="0"/>
        <c:ser>
          <c:idx val="0"/>
          <c:order val="0"/>
          <c:tx>
            <c:strRef>
              <c:f>'#gs'!$B$3:$B$4</c:f>
              <c:strCache>
                <c:ptCount val="1"/>
                <c:pt idx="0">
                  <c:v>БАН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'#gs'!$A$5:$A$22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'#gs'!$B$5:$B$22</c:f>
              <c:numCache>
                <c:formatCode>General</c:formatCode>
                <c:ptCount val="15"/>
                <c:pt idx="0">
                  <c:v>27</c:v>
                </c:pt>
                <c:pt idx="1">
                  <c:v>22</c:v>
                </c:pt>
                <c:pt idx="2">
                  <c:v>17</c:v>
                </c:pt>
                <c:pt idx="3">
                  <c:v>9</c:v>
                </c:pt>
                <c:pt idx="4">
                  <c:v>9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12</c:v>
                </c:pt>
                <c:pt idx="9">
                  <c:v>12</c:v>
                </c:pt>
                <c:pt idx="10">
                  <c:v>15</c:v>
                </c:pt>
                <c:pt idx="11">
                  <c:v>15</c:v>
                </c:pt>
                <c:pt idx="12">
                  <c:v>16</c:v>
                </c:pt>
                <c:pt idx="13">
                  <c:v>18</c:v>
                </c:pt>
                <c:pt idx="14">
                  <c:v>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4A7-4FE7-8376-AAC1B31B541B}"/>
            </c:ext>
          </c:extLst>
        </c:ser>
        <c:ser>
          <c:idx val="1"/>
          <c:order val="1"/>
          <c:tx>
            <c:strRef>
              <c:f>'#gs'!$C$3:$C$4</c:f>
              <c:strCache>
                <c:ptCount val="1"/>
                <c:pt idx="0">
                  <c:v>БЕН РАН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'#gs'!$A$5:$A$22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'#gs'!$C$5:$C$22</c:f>
              <c:numCache>
                <c:formatCode>General</c:formatCode>
                <c:ptCount val="15"/>
                <c:pt idx="0">
                  <c:v>62</c:v>
                </c:pt>
                <c:pt idx="1">
                  <c:v>63</c:v>
                </c:pt>
                <c:pt idx="2">
                  <c:v>64</c:v>
                </c:pt>
                <c:pt idx="3">
                  <c:v>66</c:v>
                </c:pt>
                <c:pt idx="4">
                  <c:v>65</c:v>
                </c:pt>
                <c:pt idx="5">
                  <c:v>63</c:v>
                </c:pt>
                <c:pt idx="6">
                  <c:v>63</c:v>
                </c:pt>
                <c:pt idx="7">
                  <c:v>63</c:v>
                </c:pt>
                <c:pt idx="8">
                  <c:v>63</c:v>
                </c:pt>
                <c:pt idx="9">
                  <c:v>63</c:v>
                </c:pt>
                <c:pt idx="10">
                  <c:v>64</c:v>
                </c:pt>
                <c:pt idx="11">
                  <c:v>64</c:v>
                </c:pt>
                <c:pt idx="12">
                  <c:v>67</c:v>
                </c:pt>
                <c:pt idx="13">
                  <c:v>71</c:v>
                </c:pt>
                <c:pt idx="14">
                  <c:v>68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4A7-4FE7-8376-AAC1B31B541B}"/>
            </c:ext>
          </c:extLst>
        </c:ser>
        <c:ser>
          <c:idx val="2"/>
          <c:order val="2"/>
          <c:tx>
            <c:strRef>
              <c:f>'#gs'!$D$3:$D$4</c:f>
              <c:strCache>
                <c:ptCount val="1"/>
                <c:pt idx="0">
                  <c:v>ГПНТБ СО РАН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'#gs'!$A$5:$A$22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'#gs'!$D$5:$D$22</c:f>
              <c:numCache>
                <c:formatCode>General</c:formatCode>
                <c:ptCount val="15"/>
                <c:pt idx="0">
                  <c:v>3520</c:v>
                </c:pt>
                <c:pt idx="1">
                  <c:v>1371</c:v>
                </c:pt>
                <c:pt idx="2">
                  <c:v>1438</c:v>
                </c:pt>
                <c:pt idx="3">
                  <c:v>1510</c:v>
                </c:pt>
                <c:pt idx="4">
                  <c:v>1570</c:v>
                </c:pt>
                <c:pt idx="5">
                  <c:v>1720</c:v>
                </c:pt>
                <c:pt idx="6">
                  <c:v>1720</c:v>
                </c:pt>
                <c:pt idx="7">
                  <c:v>1720</c:v>
                </c:pt>
                <c:pt idx="8">
                  <c:v>1750</c:v>
                </c:pt>
                <c:pt idx="9">
                  <c:v>1750</c:v>
                </c:pt>
                <c:pt idx="10">
                  <c:v>1750</c:v>
                </c:pt>
                <c:pt idx="11">
                  <c:v>1750</c:v>
                </c:pt>
                <c:pt idx="12">
                  <c:v>1741</c:v>
                </c:pt>
                <c:pt idx="13">
                  <c:v>1730</c:v>
                </c:pt>
                <c:pt idx="14">
                  <c:v>1810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4A7-4FE7-8376-AAC1B31B541B}"/>
            </c:ext>
          </c:extLst>
        </c:ser>
        <c:ser>
          <c:idx val="3"/>
          <c:order val="3"/>
          <c:tx>
            <c:strRef>
              <c:f>'#gs'!$E$3:$E$4</c:f>
              <c:strCache>
                <c:ptCount val="1"/>
                <c:pt idx="0">
                  <c:v>СибНСХБ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'#gs'!$A$5:$A$22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'#gs'!$E$5:$E$22</c:f>
              <c:numCache>
                <c:formatCode>General</c:formatCode>
                <c:ptCount val="15"/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2</c:v>
                </c:pt>
                <c:pt idx="14">
                  <c:v>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04A7-4FE7-8376-AAC1B31B541B}"/>
            </c:ext>
          </c:extLst>
        </c:ser>
        <c:ser>
          <c:idx val="4"/>
          <c:order val="4"/>
          <c:tx>
            <c:strRef>
              <c:f>'#gs'!$F$3:$F$4</c:f>
              <c:strCache>
                <c:ptCount val="1"/>
                <c:pt idx="0">
                  <c:v>ФБ РАМН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'#gs'!$A$5:$A$22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'#gs'!$F$5:$F$22</c:f>
              <c:numCache>
                <c:formatCode>General</c:formatCode>
                <c:ptCount val="15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04A7-4FE7-8376-AAC1B31B541B}"/>
            </c:ext>
          </c:extLst>
        </c:ser>
        <c:ser>
          <c:idx val="5"/>
          <c:order val="5"/>
          <c:tx>
            <c:strRef>
              <c:f>'#gs'!$G$3:$G$4</c:f>
              <c:strCache>
                <c:ptCount val="1"/>
                <c:pt idx="0">
                  <c:v>ЦНБ ДВО РАН</c:v>
                </c:pt>
              </c:strCache>
            </c:strRef>
          </c:tx>
          <c:spPr>
            <a:ln w="317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'#gs'!$A$5:$A$22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'#gs'!$G$5:$G$22</c:f>
              <c:numCache>
                <c:formatCode>General</c:formatCode>
                <c:ptCount val="15"/>
                <c:pt idx="0">
                  <c:v>78</c:v>
                </c:pt>
                <c:pt idx="1">
                  <c:v>83</c:v>
                </c:pt>
                <c:pt idx="2">
                  <c:v>83</c:v>
                </c:pt>
                <c:pt idx="3">
                  <c:v>83</c:v>
                </c:pt>
                <c:pt idx="4">
                  <c:v>90</c:v>
                </c:pt>
                <c:pt idx="5">
                  <c:v>103</c:v>
                </c:pt>
                <c:pt idx="6">
                  <c:v>103</c:v>
                </c:pt>
                <c:pt idx="7">
                  <c:v>103</c:v>
                </c:pt>
                <c:pt idx="8">
                  <c:v>103</c:v>
                </c:pt>
                <c:pt idx="9">
                  <c:v>103</c:v>
                </c:pt>
                <c:pt idx="10">
                  <c:v>103</c:v>
                </c:pt>
                <c:pt idx="11">
                  <c:v>103</c:v>
                </c:pt>
                <c:pt idx="12">
                  <c:v>66</c:v>
                </c:pt>
                <c:pt idx="13">
                  <c:v>37</c:v>
                </c:pt>
                <c:pt idx="14">
                  <c:v>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04A7-4FE7-8376-AAC1B31B541B}"/>
            </c:ext>
          </c:extLst>
        </c:ser>
        <c:ser>
          <c:idx val="6"/>
          <c:order val="6"/>
          <c:tx>
            <c:strRef>
              <c:f>'#gs'!$H$3:$H$4</c:f>
              <c:strCache>
                <c:ptCount val="1"/>
                <c:pt idx="0">
                  <c:v>ЦНБ УрО РАН</c:v>
                </c:pt>
              </c:strCache>
            </c:strRef>
          </c:tx>
          <c:spPr>
            <a:ln w="317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'#gs'!$A$5:$A$22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'#gs'!$H$5:$H$22</c:f>
              <c:numCache>
                <c:formatCode>General</c:formatCode>
                <c:ptCount val="15"/>
                <c:pt idx="5">
                  <c:v>920</c:v>
                </c:pt>
                <c:pt idx="6">
                  <c:v>920</c:v>
                </c:pt>
                <c:pt idx="7">
                  <c:v>920</c:v>
                </c:pt>
                <c:pt idx="8">
                  <c:v>920</c:v>
                </c:pt>
                <c:pt idx="9">
                  <c:v>920</c:v>
                </c:pt>
                <c:pt idx="10">
                  <c:v>920</c:v>
                </c:pt>
                <c:pt idx="11">
                  <c:v>920</c:v>
                </c:pt>
                <c:pt idx="12">
                  <c:v>920</c:v>
                </c:pt>
                <c:pt idx="13">
                  <c:v>913</c:v>
                </c:pt>
                <c:pt idx="14">
                  <c:v>498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04A7-4FE7-8376-AAC1B31B541B}"/>
            </c:ext>
          </c:extLst>
        </c:ser>
        <c:ser>
          <c:idx val="7"/>
          <c:order val="7"/>
          <c:tx>
            <c:strRef>
              <c:f>'#gs'!$I$3:$I$4</c:f>
              <c:strCache>
                <c:ptCount val="1"/>
                <c:pt idx="0">
                  <c:v>ЦНСХБ</c:v>
                </c:pt>
              </c:strCache>
            </c:strRef>
          </c:tx>
          <c:spPr>
            <a:ln w="31750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cat>
            <c:multiLvlStrRef>
              <c:f>'#gs'!$A$5:$A$22</c:f>
              <c:multiLvlStrCache>
                <c:ptCount val="15"/>
                <c:lvl>
                  <c:pt idx="0">
                    <c:v>янв</c:v>
                  </c:pt>
                  <c:pt idx="1">
                    <c:v>фев</c:v>
                  </c:pt>
                  <c:pt idx="2">
                    <c:v>мар</c:v>
                  </c:pt>
                  <c:pt idx="3">
                    <c:v>апр</c:v>
                  </c:pt>
                  <c:pt idx="4">
                    <c:v>май</c:v>
                  </c:pt>
                  <c:pt idx="5">
                    <c:v>июн</c:v>
                  </c:pt>
                  <c:pt idx="6">
                    <c:v>июл</c:v>
                  </c:pt>
                  <c:pt idx="7">
                    <c:v>авг</c:v>
                  </c:pt>
                  <c:pt idx="8">
                    <c:v>сен</c:v>
                  </c:pt>
                  <c:pt idx="9">
                    <c:v>окт</c:v>
                  </c:pt>
                  <c:pt idx="10">
                    <c:v>ноя</c:v>
                  </c:pt>
                  <c:pt idx="11">
                    <c:v>дек</c:v>
                  </c:pt>
                  <c:pt idx="12">
                    <c:v>янв</c:v>
                  </c:pt>
                  <c:pt idx="13">
                    <c:v>фев</c:v>
                  </c:pt>
                  <c:pt idx="14">
                    <c:v>мар</c:v>
                  </c:pt>
                </c:lvl>
                <c:lvl>
                  <c:pt idx="0">
                    <c:v>2015</c:v>
                  </c:pt>
                  <c:pt idx="12">
                    <c:v>2016</c:v>
                  </c:pt>
                </c:lvl>
              </c:multiLvlStrCache>
            </c:multiLvlStrRef>
          </c:cat>
          <c:val>
            <c:numRef>
              <c:f>'#gs'!$I$5:$I$22</c:f>
              <c:numCache>
                <c:formatCode>General</c:formatCode>
                <c:ptCount val="15"/>
                <c:pt idx="0">
                  <c:v>6</c:v>
                </c:pt>
                <c:pt idx="1">
                  <c:v>9</c:v>
                </c:pt>
                <c:pt idx="2">
                  <c:v>9</c:v>
                </c:pt>
                <c:pt idx="3">
                  <c:v>9</c:v>
                </c:pt>
                <c:pt idx="4">
                  <c:v>9</c:v>
                </c:pt>
                <c:pt idx="5">
                  <c:v>7</c:v>
                </c:pt>
                <c:pt idx="6">
                  <c:v>7</c:v>
                </c:pt>
                <c:pt idx="7">
                  <c:v>8</c:v>
                </c:pt>
                <c:pt idx="8">
                  <c:v>8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11</c:v>
                </c:pt>
                <c:pt idx="13">
                  <c:v>12</c:v>
                </c:pt>
                <c:pt idx="14">
                  <c:v>12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04A7-4FE7-8376-AAC1B31B54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1649920"/>
        <c:axId val="341652664"/>
      </c:lineChart>
      <c:catAx>
        <c:axId val="3416499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1652664"/>
        <c:crosses val="autoZero"/>
        <c:auto val="1"/>
        <c:lblAlgn val="ctr"/>
        <c:lblOffset val="100"/>
        <c:noMultiLvlLbl val="0"/>
      </c:catAx>
      <c:valAx>
        <c:axId val="341652664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1649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603650238164668"/>
          <c:y val="3.4116049804798466E-2"/>
          <c:w val="0.20394016720132202"/>
          <c:h val="0.847061997112736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ru-RU"/>
    </a:p>
  </c:txPr>
  <c:externalData r:id="rId3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70732477884711"/>
          <c:y val="4.3421516754850085E-2"/>
          <c:w val="0.85231736657917756"/>
          <c:h val="0.82509075254482078"/>
        </c:manualLayout>
      </c:layout>
      <c:lineChart>
        <c:grouping val="standard"/>
        <c:varyColors val="0"/>
        <c:ser>
          <c:idx val="0"/>
          <c:order val="0"/>
          <c:tx>
            <c:strRef>
              <c:f>[архивы.xlsx]summary!$A$2</c:f>
              <c:strCache>
                <c:ptCount val="1"/>
                <c:pt idx="0">
                  <c:v>cyberleninka - scholar                                                                                                                                                                                                                                        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/>
              <c:tx>
                <c:rich>
                  <a:bodyPr/>
                  <a:lstStyle/>
                  <a:p>
                    <a:fld id="{3E3956EE-F110-42F2-A4D3-28E446F4F2C0}" type="SERIESNAME">
                      <a:rPr lang="en-US"/>
                      <a:pPr/>
                      <a:t>[ИМЯ РЯДА]</a:t>
                    </a:fld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[архивы.xlsx]summary!$B$1:$K$1</c:f>
              <c:strCache>
                <c:ptCount val="10"/>
                <c:pt idx="0">
                  <c:v>2015-06</c:v>
                </c:pt>
                <c:pt idx="1">
                  <c:v>2015-07</c:v>
                </c:pt>
                <c:pt idx="2">
                  <c:v>2015-08</c:v>
                </c:pt>
                <c:pt idx="3">
                  <c:v>2015-09</c:v>
                </c:pt>
                <c:pt idx="4">
                  <c:v>2015-10</c:v>
                </c:pt>
                <c:pt idx="5">
                  <c:v>2015-11</c:v>
                </c:pt>
                <c:pt idx="6">
                  <c:v>2015-12</c:v>
                </c:pt>
                <c:pt idx="7">
                  <c:v>2016-01</c:v>
                </c:pt>
                <c:pt idx="8">
                  <c:v>2016-02</c:v>
                </c:pt>
                <c:pt idx="9">
                  <c:v>2016-03</c:v>
                </c:pt>
              </c:strCache>
            </c:strRef>
          </c:cat>
          <c:val>
            <c:numRef>
              <c:f>[архивы.xlsx]summary!$B$2:$K$2</c:f>
              <c:numCache>
                <c:formatCode>#,##0</c:formatCode>
                <c:ptCount val="10"/>
                <c:pt idx="0">
                  <c:v>653000</c:v>
                </c:pt>
                <c:pt idx="1">
                  <c:v>669000</c:v>
                </c:pt>
                <c:pt idx="2">
                  <c:v>684000</c:v>
                </c:pt>
                <c:pt idx="3">
                  <c:v>735000</c:v>
                </c:pt>
                <c:pt idx="4">
                  <c:v>776000</c:v>
                </c:pt>
                <c:pt idx="5">
                  <c:v>788000</c:v>
                </c:pt>
                <c:pt idx="6">
                  <c:v>838000</c:v>
                </c:pt>
                <c:pt idx="7">
                  <c:v>854000</c:v>
                </c:pt>
                <c:pt idx="8">
                  <c:v>930000</c:v>
                </c:pt>
                <c:pt idx="9">
                  <c:v>940000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[архивы.xlsx]summary!$A$3</c:f>
              <c:strCache>
                <c:ptCount val="1"/>
                <c:pt idx="0">
                  <c:v>cyberleninka - files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/>
              <c:tx>
                <c:rich>
                  <a:bodyPr/>
                  <a:lstStyle/>
                  <a:p>
                    <a:fld id="{FC02EE8A-FBF1-4831-B66F-E308C53A7DF9}" type="SERIESNAME">
                      <a:rPr lang="en-US"/>
                      <a:pPr/>
                      <a:t>[ИМЯ РЯДА]</a:t>
                    </a:fld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[архивы.xlsx]summary!$B$1:$K$1</c:f>
              <c:strCache>
                <c:ptCount val="10"/>
                <c:pt idx="0">
                  <c:v>2015-06</c:v>
                </c:pt>
                <c:pt idx="1">
                  <c:v>2015-07</c:v>
                </c:pt>
                <c:pt idx="2">
                  <c:v>2015-08</c:v>
                </c:pt>
                <c:pt idx="3">
                  <c:v>2015-09</c:v>
                </c:pt>
                <c:pt idx="4">
                  <c:v>2015-10</c:v>
                </c:pt>
                <c:pt idx="5">
                  <c:v>2015-11</c:v>
                </c:pt>
                <c:pt idx="6">
                  <c:v>2015-12</c:v>
                </c:pt>
                <c:pt idx="7">
                  <c:v>2016-01</c:v>
                </c:pt>
                <c:pt idx="8">
                  <c:v>2016-02</c:v>
                </c:pt>
                <c:pt idx="9">
                  <c:v>2016-03</c:v>
                </c:pt>
              </c:strCache>
            </c:strRef>
          </c:cat>
          <c:val>
            <c:numRef>
              <c:f>[архивы.xlsx]summary!$B$3:$K$3</c:f>
              <c:numCache>
                <c:formatCode>#,##0</c:formatCode>
                <c:ptCount val="10"/>
                <c:pt idx="0">
                  <c:v>403000</c:v>
                </c:pt>
                <c:pt idx="1">
                  <c:v>431000</c:v>
                </c:pt>
                <c:pt idx="2">
                  <c:v>449000</c:v>
                </c:pt>
                <c:pt idx="3">
                  <c:v>485000</c:v>
                </c:pt>
                <c:pt idx="4">
                  <c:v>629000</c:v>
                </c:pt>
                <c:pt idx="5">
                  <c:v>631000</c:v>
                </c:pt>
                <c:pt idx="6">
                  <c:v>628000</c:v>
                </c:pt>
                <c:pt idx="7">
                  <c:v>637000</c:v>
                </c:pt>
                <c:pt idx="8">
                  <c:v>687000</c:v>
                </c:pt>
                <c:pt idx="9">
                  <c:v>709000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[архивы.xlsx]summary!$A$4</c:f>
              <c:strCache>
                <c:ptCount val="1"/>
                <c:pt idx="0">
                  <c:v>mathnet - scholar                                                                                                                                                                                                                                  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/>
              <c:tx>
                <c:rich>
                  <a:bodyPr/>
                  <a:lstStyle/>
                  <a:p>
                    <a:fld id="{87618B7C-AC7B-46FF-91D7-72BE8B029770}" type="SERIESNAME">
                      <a:rPr lang="en-US"/>
                      <a:pPr/>
                      <a:t>[ИМЯ РЯДА]</a:t>
                    </a:fld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[архивы.xlsx]summary!$B$1:$K$1</c:f>
              <c:strCache>
                <c:ptCount val="10"/>
                <c:pt idx="0">
                  <c:v>2015-06</c:v>
                </c:pt>
                <c:pt idx="1">
                  <c:v>2015-07</c:v>
                </c:pt>
                <c:pt idx="2">
                  <c:v>2015-08</c:v>
                </c:pt>
                <c:pt idx="3">
                  <c:v>2015-09</c:v>
                </c:pt>
                <c:pt idx="4">
                  <c:v>2015-10</c:v>
                </c:pt>
                <c:pt idx="5">
                  <c:v>2015-11</c:v>
                </c:pt>
                <c:pt idx="6">
                  <c:v>2015-12</c:v>
                </c:pt>
                <c:pt idx="7">
                  <c:v>2016-01</c:v>
                </c:pt>
                <c:pt idx="8">
                  <c:v>2016-02</c:v>
                </c:pt>
                <c:pt idx="9">
                  <c:v>2016-03</c:v>
                </c:pt>
              </c:strCache>
            </c:strRef>
          </c:cat>
          <c:val>
            <c:numRef>
              <c:f>[архивы.xlsx]summary!$B$4:$K$4</c:f>
              <c:numCache>
                <c:formatCode>#,##0</c:formatCode>
                <c:ptCount val="10"/>
                <c:pt idx="0">
                  <c:v>252000</c:v>
                </c:pt>
                <c:pt idx="1">
                  <c:v>254000</c:v>
                </c:pt>
                <c:pt idx="2">
                  <c:v>256000</c:v>
                </c:pt>
                <c:pt idx="3">
                  <c:v>258000</c:v>
                </c:pt>
                <c:pt idx="4">
                  <c:v>259000</c:v>
                </c:pt>
                <c:pt idx="5">
                  <c:v>260000</c:v>
                </c:pt>
                <c:pt idx="6">
                  <c:v>272000</c:v>
                </c:pt>
                <c:pt idx="7">
                  <c:v>271000</c:v>
                </c:pt>
                <c:pt idx="8">
                  <c:v>261000</c:v>
                </c:pt>
                <c:pt idx="9">
                  <c:v>263000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[архивы.xlsx]summary!$A$5</c:f>
              <c:strCache>
                <c:ptCount val="1"/>
                <c:pt idx="0">
                  <c:v>mathnet - files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1.2578616352201259E-2"/>
                  <c:y val="3.4755134281200632E-2"/>
                </c:manualLayout>
              </c:layout>
              <c:tx>
                <c:rich>
                  <a:bodyPr/>
                  <a:lstStyle/>
                  <a:p>
                    <a:fld id="{D2E23D5A-2A98-45F1-B240-A131B3B15EAC}" type="SERIESNAME">
                      <a:rPr lang="en-US"/>
                      <a:pPr/>
                      <a:t>[ИМЯ РЯДА]</a:t>
                    </a:fld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[архивы.xlsx]summary!$B$1:$K$1</c:f>
              <c:strCache>
                <c:ptCount val="10"/>
                <c:pt idx="0">
                  <c:v>2015-06</c:v>
                </c:pt>
                <c:pt idx="1">
                  <c:v>2015-07</c:v>
                </c:pt>
                <c:pt idx="2">
                  <c:v>2015-08</c:v>
                </c:pt>
                <c:pt idx="3">
                  <c:v>2015-09</c:v>
                </c:pt>
                <c:pt idx="4">
                  <c:v>2015-10</c:v>
                </c:pt>
                <c:pt idx="5">
                  <c:v>2015-11</c:v>
                </c:pt>
                <c:pt idx="6">
                  <c:v>2015-12</c:v>
                </c:pt>
                <c:pt idx="7">
                  <c:v>2016-01</c:v>
                </c:pt>
                <c:pt idx="8">
                  <c:v>2016-02</c:v>
                </c:pt>
                <c:pt idx="9">
                  <c:v>2016-03</c:v>
                </c:pt>
              </c:strCache>
            </c:strRef>
          </c:cat>
          <c:val>
            <c:numRef>
              <c:f>[архивы.xlsx]summary!$B$5:$K$5</c:f>
              <c:numCache>
                <c:formatCode>#,##0</c:formatCode>
                <c:ptCount val="10"/>
                <c:pt idx="0">
                  <c:v>42700</c:v>
                </c:pt>
                <c:pt idx="1">
                  <c:v>47700</c:v>
                </c:pt>
                <c:pt idx="2">
                  <c:v>44300</c:v>
                </c:pt>
                <c:pt idx="3">
                  <c:v>40100</c:v>
                </c:pt>
                <c:pt idx="4">
                  <c:v>36800</c:v>
                </c:pt>
                <c:pt idx="5">
                  <c:v>41300</c:v>
                </c:pt>
                <c:pt idx="6">
                  <c:v>45500</c:v>
                </c:pt>
                <c:pt idx="7">
                  <c:v>61500</c:v>
                </c:pt>
                <c:pt idx="8">
                  <c:v>77900</c:v>
                </c:pt>
                <c:pt idx="9">
                  <c:v>94600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1648352"/>
        <c:axId val="341651880"/>
      </c:lineChart>
      <c:catAx>
        <c:axId val="341648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1651880"/>
        <c:crosses val="autoZero"/>
        <c:auto val="1"/>
        <c:lblAlgn val="ctr"/>
        <c:lblOffset val="100"/>
        <c:noMultiLvlLbl val="0"/>
      </c:catAx>
      <c:valAx>
        <c:axId val="341651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1648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DD04F-2FEB-47FA-BBB3-FFD75E15B721}" type="datetimeFigureOut">
              <a:rPr lang="ru-RU" smtClean="0"/>
              <a:t>04.10.2016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D83EA-E07C-4B40-AE95-C8CC3FC0C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973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D83EA-E07C-4B40-AE95-C8CC3FC0C552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124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ebometrics.sfu-kras.ru/" TargetMode="External"/><Relationship Id="rId2" Type="http://schemas.openxmlformats.org/officeDocument/2006/relationships/hyperlink" Target="http://www.ict.nsc.ru/rankin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Same Side Corner Rectangle 1"/>
          <p:cNvSpPr/>
          <p:nvPr/>
        </p:nvSpPr>
        <p:spPr>
          <a:xfrm rot="10800000">
            <a:off x="4499992" y="0"/>
            <a:ext cx="4176464" cy="4293096"/>
          </a:xfrm>
          <a:prstGeom prst="round2SameRect">
            <a:avLst>
              <a:gd name="adj1" fmla="val 14350"/>
              <a:gd name="adj2" fmla="val 0"/>
            </a:avLst>
          </a:prstGeom>
          <a:solidFill>
            <a:schemeClr val="accent6">
              <a:lumMod val="75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19097" y="468394"/>
            <a:ext cx="417646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sz="24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О присутствии академических библиотек </a:t>
            </a:r>
          </a:p>
          <a:p>
            <a:pPr algn="ctr"/>
            <a:r>
              <a:rPr lang="ru-RU" altLang="ko-KR" sz="24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в научном </a:t>
            </a:r>
            <a:br>
              <a:rPr lang="ru-RU" altLang="ko-KR" sz="24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</a:br>
            <a:r>
              <a:rPr lang="ru-RU" altLang="ko-KR" sz="24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веб-пространстве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5004048" y="2002531"/>
            <a:ext cx="3168352" cy="144016"/>
            <a:chOff x="899592" y="1359873"/>
            <a:chExt cx="3168352" cy="144016"/>
          </a:xfrm>
        </p:grpSpPr>
        <p:sp>
          <p:nvSpPr>
            <p:cNvPr id="3" name="Rectangle 2"/>
            <p:cNvSpPr/>
            <p:nvPr/>
          </p:nvSpPr>
          <p:spPr>
            <a:xfrm>
              <a:off x="2430865" y="1359873"/>
              <a:ext cx="144016" cy="144016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8"/>
            <p:cNvSpPr/>
            <p:nvPr/>
          </p:nvSpPr>
          <p:spPr>
            <a:xfrm rot="2700000">
              <a:off x="2430865" y="1359873"/>
              <a:ext cx="144016" cy="144016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2771800" y="1408806"/>
              <a:ext cx="1296144" cy="46150"/>
              <a:chOff x="2771800" y="1410205"/>
              <a:chExt cx="1296144" cy="46150"/>
            </a:xfrm>
          </p:grpSpPr>
          <p:cxnSp>
            <p:nvCxnSpPr>
              <p:cNvPr id="10" name="Straight Connector 9"/>
              <p:cNvCxnSpPr/>
              <p:nvPr/>
            </p:nvCxnSpPr>
            <p:spPr>
              <a:xfrm>
                <a:off x="2771800" y="1410205"/>
                <a:ext cx="1296144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2771800" y="1456355"/>
                <a:ext cx="92772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 flipH="1">
              <a:off x="899592" y="1408806"/>
              <a:ext cx="1296144" cy="46150"/>
              <a:chOff x="2771800" y="1410205"/>
              <a:chExt cx="1296144" cy="4615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2771800" y="1410205"/>
                <a:ext cx="1296144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771800" y="1456355"/>
                <a:ext cx="92772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8268" y="2392704"/>
            <a:ext cx="1361792" cy="1769639"/>
          </a:xfrm>
          <a:prstGeom prst="rect">
            <a:avLst/>
          </a:prstGeom>
        </p:spPr>
      </p:pic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4716016" y="5661248"/>
            <a:ext cx="417646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sz="28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Гуськов А.Е.,</a:t>
            </a:r>
            <a:br>
              <a:rPr lang="ru-RU" altLang="ko-KR" sz="28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</a:br>
            <a:r>
              <a:rPr lang="ru-RU" altLang="ko-KR" sz="28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Косяков Д.В</a:t>
            </a:r>
            <a:r>
              <a:rPr lang="ru-RU" altLang="ko-KR" sz="28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.</a:t>
            </a:r>
            <a:endParaRPr lang="en-US" altLang="ko-KR" sz="2800" b="1" dirty="0" smtClean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Динамика размеров веб-сайтов </a:t>
            </a:r>
            <a:br>
              <a:rPr lang="ru-RU" dirty="0"/>
            </a:br>
            <a:r>
              <a:rPr lang="ru-RU" dirty="0"/>
              <a:t>академических библиотек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Количество страниц, проиндексированных </a:t>
            </a:r>
            <a:r>
              <a:rPr lang="ru-RU" dirty="0" smtClean="0"/>
              <a:t>Яндекс</a:t>
            </a:r>
            <a:r>
              <a:rPr lang="en-US" dirty="0" smtClean="0"/>
              <a:t>;</a:t>
            </a:r>
            <a:endParaRPr lang="en-US" dirty="0"/>
          </a:p>
          <a:p>
            <a:r>
              <a:rPr lang="ru-RU" dirty="0"/>
              <a:t>логарифмическая шкала</a:t>
            </a:r>
          </a:p>
          <a:p>
            <a:endParaRPr lang="ru-RU" dirty="0"/>
          </a:p>
        </p:txBody>
      </p:sp>
      <p:graphicFrame>
        <p:nvGraphicFramePr>
          <p:cNvPr id="5" name="Chart 7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1391209055"/>
              </p:ext>
            </p:extLst>
          </p:nvPr>
        </p:nvGraphicFramePr>
        <p:xfrm>
          <a:off x="468313" y="2276474"/>
          <a:ext cx="8229600" cy="4176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0413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Динамика размеров веб-сайтов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академических библиотек</a:t>
            </a:r>
            <a:r>
              <a:rPr lang="en-US" sz="3200" dirty="0" smtClean="0"/>
              <a:t>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51059"/>
            <a:ext cx="8229600" cy="460648"/>
          </a:xfrm>
        </p:spPr>
        <p:txBody>
          <a:bodyPr/>
          <a:lstStyle/>
          <a:p>
            <a:r>
              <a:rPr lang="ru-RU" dirty="0"/>
              <a:t>К</a:t>
            </a:r>
            <a:r>
              <a:rPr lang="ru-RU" dirty="0" smtClean="0"/>
              <a:t>оличество </a:t>
            </a:r>
            <a:r>
              <a:rPr lang="ru-RU" dirty="0"/>
              <a:t>страниц</a:t>
            </a:r>
            <a:r>
              <a:rPr lang="ru-RU" dirty="0" smtClean="0"/>
              <a:t>, проиндексированных </a:t>
            </a:r>
            <a:r>
              <a:rPr lang="en-US" dirty="0" smtClean="0"/>
              <a:t>Google;</a:t>
            </a:r>
          </a:p>
          <a:p>
            <a:r>
              <a:rPr lang="ru-RU" dirty="0" smtClean="0"/>
              <a:t>логарифмическая </a:t>
            </a:r>
            <a:r>
              <a:rPr lang="ru-RU" dirty="0"/>
              <a:t>шкала</a:t>
            </a:r>
          </a:p>
        </p:txBody>
      </p:sp>
      <p:graphicFrame>
        <p:nvGraphicFramePr>
          <p:cNvPr id="5" name="Chart 6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1258387522"/>
              </p:ext>
            </p:extLst>
          </p:nvPr>
        </p:nvGraphicFramePr>
        <p:xfrm>
          <a:off x="323528" y="2276474"/>
          <a:ext cx="8374385" cy="396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9584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Динамика количества файлов на сайтах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Количество </a:t>
            </a:r>
            <a:r>
              <a:rPr lang="ru-RU" dirty="0" smtClean="0"/>
              <a:t>файлов (</a:t>
            </a:r>
            <a:r>
              <a:rPr lang="en-US" dirty="0" smtClean="0"/>
              <a:t>pdf, doc,…)</a:t>
            </a:r>
            <a:r>
              <a:rPr lang="ru-RU" dirty="0" smtClean="0"/>
              <a:t>, </a:t>
            </a:r>
            <a:r>
              <a:rPr lang="ru-RU" dirty="0"/>
              <a:t>проиндексированных </a:t>
            </a:r>
            <a:r>
              <a:rPr lang="en-US" dirty="0"/>
              <a:t>Google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ru-RU" dirty="0" smtClean="0"/>
              <a:t>Слайд про </a:t>
            </a:r>
            <a:r>
              <a:rPr lang="ru-RU" dirty="0" err="1" smtClean="0"/>
              <a:t>вебометрию</a:t>
            </a:r>
            <a:r>
              <a:rPr lang="ru-RU" dirty="0" smtClean="0"/>
              <a:t> библиотек, например</a:t>
            </a:r>
            <a:endParaRPr lang="ru-RU" dirty="0"/>
          </a:p>
        </p:txBody>
      </p:sp>
      <p:graphicFrame>
        <p:nvGraphicFramePr>
          <p:cNvPr id="5" name="Chart 8"/>
          <p:cNvGraphicFramePr/>
          <p:nvPr>
            <p:extLst>
              <p:ext uri="{D42A27DB-BD31-4B8C-83A1-F6EECF244321}">
                <p14:modId xmlns:p14="http://schemas.microsoft.com/office/powerpoint/2010/main" val="408730922"/>
              </p:ext>
            </p:extLst>
          </p:nvPr>
        </p:nvGraphicFramePr>
        <p:xfrm>
          <a:off x="449048" y="2204864"/>
          <a:ext cx="869495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449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Динамика количества </a:t>
            </a:r>
            <a:r>
              <a:rPr lang="ru-RU" sz="3200" dirty="0" smtClean="0"/>
              <a:t>публикаций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3200" dirty="0" smtClean="0"/>
              <a:t>в </a:t>
            </a:r>
            <a:r>
              <a:rPr lang="en-US" sz="3200" dirty="0" smtClean="0"/>
              <a:t>Google Scholar</a:t>
            </a:r>
            <a:endParaRPr lang="ru-RU" sz="3200" dirty="0"/>
          </a:p>
        </p:txBody>
      </p:sp>
      <p:graphicFrame>
        <p:nvGraphicFramePr>
          <p:cNvPr id="5" name="Chart 9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2667659470"/>
              </p:ext>
            </p:extLst>
          </p:nvPr>
        </p:nvGraphicFramePr>
        <p:xfrm>
          <a:off x="468313" y="1484784"/>
          <a:ext cx="8229600" cy="4392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8416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err="1" smtClean="0"/>
              <a:t>Вебометрическая</a:t>
            </a:r>
            <a:r>
              <a:rPr lang="ru-RU" sz="3600" dirty="0" smtClean="0"/>
              <a:t> специализация </a:t>
            </a:r>
            <a:br>
              <a:rPr lang="ru-RU" sz="3600" dirty="0" smtClean="0"/>
            </a:br>
            <a:r>
              <a:rPr lang="ru-RU" sz="3600" dirty="0" smtClean="0"/>
              <a:t>библиотек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15"/>
          <p:cNvPicPr>
            <a:picLocks noGrp="1"/>
          </p:cNvPicPr>
          <p:nvPr>
            <p:ph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700808"/>
            <a:ext cx="3024336" cy="3686707"/>
          </a:xfrm>
          <a:prstGeom prst="rect">
            <a:avLst/>
          </a:prstGeom>
          <a:noFill/>
        </p:spPr>
      </p:pic>
      <p:pic>
        <p:nvPicPr>
          <p:cNvPr id="6" name="Picture 2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2828326" cy="3535469"/>
          </a:xfrm>
          <a:prstGeom prst="rect">
            <a:avLst/>
          </a:prstGeom>
          <a:noFill/>
        </p:spPr>
      </p:pic>
      <p:pic>
        <p:nvPicPr>
          <p:cNvPr id="7" name="Picture 1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831" y="1772816"/>
            <a:ext cx="2880320" cy="358810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962556" y="2213700"/>
            <a:ext cx="15247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i="1" dirty="0" smtClean="0">
                <a:solidFill>
                  <a:srgbClr val="0070C0"/>
                </a:solidFill>
              </a:rPr>
              <a:t>Количество </a:t>
            </a:r>
            <a:br>
              <a:rPr lang="ru-RU" i="1" dirty="0" smtClean="0">
                <a:solidFill>
                  <a:srgbClr val="0070C0"/>
                </a:solidFill>
              </a:rPr>
            </a:br>
            <a:r>
              <a:rPr lang="ru-RU" i="1" dirty="0" smtClean="0">
                <a:solidFill>
                  <a:srgbClr val="0070C0"/>
                </a:solidFill>
              </a:rPr>
              <a:t>страниц, </a:t>
            </a:r>
            <a:br>
              <a:rPr lang="ru-RU" i="1" dirty="0" smtClean="0">
                <a:solidFill>
                  <a:srgbClr val="0070C0"/>
                </a:solidFill>
              </a:rPr>
            </a:br>
            <a:r>
              <a:rPr lang="ru-RU" i="1" dirty="0" smtClean="0">
                <a:solidFill>
                  <a:srgbClr val="0070C0"/>
                </a:solidFill>
              </a:rPr>
              <a:t>Яндекс</a:t>
            </a:r>
            <a:endParaRPr lang="ru-RU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24944" y="5164956"/>
            <a:ext cx="18678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i="1" dirty="0" smtClean="0">
                <a:solidFill>
                  <a:srgbClr val="0070C0"/>
                </a:solidFill>
              </a:rPr>
              <a:t>Файлы в</a:t>
            </a:r>
            <a:r>
              <a:rPr lang="en-US" i="1" dirty="0" smtClean="0">
                <a:solidFill>
                  <a:srgbClr val="0070C0"/>
                </a:solidFill>
              </a:rPr>
              <a:t/>
            </a:r>
            <a:br>
              <a:rPr lang="en-US" i="1" dirty="0" smtClean="0">
                <a:solidFill>
                  <a:srgbClr val="0070C0"/>
                </a:solidFill>
              </a:rPr>
            </a:br>
            <a:r>
              <a:rPr lang="en-US" i="1" dirty="0" smtClean="0">
                <a:solidFill>
                  <a:srgbClr val="0070C0"/>
                </a:solidFill>
              </a:rPr>
              <a:t>Google Scholar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endParaRPr lang="ru-RU" i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2369895"/>
            <a:ext cx="1361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i="1" dirty="0" smtClean="0">
                <a:solidFill>
                  <a:srgbClr val="0070C0"/>
                </a:solidFill>
              </a:rPr>
              <a:t>Обратные </a:t>
            </a:r>
            <a:br>
              <a:rPr lang="ru-RU" i="1" dirty="0" smtClean="0">
                <a:solidFill>
                  <a:srgbClr val="0070C0"/>
                </a:solidFill>
              </a:rPr>
            </a:br>
            <a:r>
              <a:rPr lang="ru-RU" i="1" dirty="0" smtClean="0">
                <a:solidFill>
                  <a:srgbClr val="0070C0"/>
                </a:solidFill>
              </a:rPr>
              <a:t>ссылки</a:t>
            </a:r>
            <a:endParaRPr lang="ru-RU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11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Сравнение </a:t>
            </a:r>
            <a:r>
              <a:rPr lang="ru-RU" sz="3200" dirty="0" err="1"/>
              <a:t>вебометрических</a:t>
            </a:r>
            <a:r>
              <a:rPr lang="ru-RU" sz="3200" dirty="0"/>
              <a:t> характеристик крупных </a:t>
            </a:r>
            <a:r>
              <a:rPr lang="ru-RU" sz="3200" dirty="0" smtClean="0"/>
              <a:t>библиотек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Данные на март 2016 г.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2875568347"/>
              </p:ext>
            </p:extLst>
          </p:nvPr>
        </p:nvGraphicFramePr>
        <p:xfrm>
          <a:off x="179512" y="2276872"/>
          <a:ext cx="8507288" cy="3317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5845"/>
                <a:gridCol w="1529752"/>
                <a:gridCol w="1300289"/>
                <a:gridCol w="1835701"/>
                <a:gridCol w="1835701"/>
              </a:tblGrid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Ресурс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Google-Files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Scholar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Google-Pages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Ahref-Backlinks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0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cyberleninka.ru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709 000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940 000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732 000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1 644 124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0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mathnet.ru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94 600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263 000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717 000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436 649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0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ГПНТБ СО РАН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14 150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3 690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494 400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435 399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0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НЕИКОН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13 100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91 200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240 000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3 473 398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0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ГПНТБ России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6 390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4 570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397 900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3 946 156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0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РНБ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4 180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142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774 000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3 274 164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0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РГБ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3 347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529 060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5 529 955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0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socionet.ru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2 150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447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376 000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99 124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Правая фигурная скобка 3"/>
          <p:cNvSpPr/>
          <p:nvPr/>
        </p:nvSpPr>
        <p:spPr>
          <a:xfrm rot="5400000">
            <a:off x="3311860" y="4473116"/>
            <a:ext cx="504056" cy="2736304"/>
          </a:xfrm>
          <a:prstGeom prst="rightBrace">
            <a:avLst>
              <a:gd name="adj1" fmla="val 8333"/>
              <a:gd name="adj2" fmla="val 4946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489379" y="6093296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Открытый доступ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593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err="1" smtClean="0"/>
              <a:t>Вебометрия</a:t>
            </a:r>
            <a:r>
              <a:rPr lang="ru-RU" sz="3600" dirty="0" smtClean="0"/>
              <a:t> онлайн-архивов</a:t>
            </a:r>
            <a:br>
              <a:rPr lang="ru-RU" sz="3600" dirty="0" smtClean="0"/>
            </a:br>
            <a:r>
              <a:rPr lang="ru-RU" sz="3200" dirty="0" smtClean="0"/>
              <a:t>(динамика количества файлов на сайтах)</a:t>
            </a:r>
            <a:endParaRPr lang="ru-RU" sz="3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0"/>
            <p:extLst/>
          </p:nvPr>
        </p:nvGraphicFramePr>
        <p:xfrm>
          <a:off x="395536" y="1340768"/>
          <a:ext cx="856895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8040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107504" y="1340768"/>
            <a:ext cx="8712968" cy="4464496"/>
          </a:xfrm>
        </p:spPr>
        <p:txBody>
          <a:bodyPr/>
          <a:lstStyle/>
          <a:p>
            <a:r>
              <a:rPr lang="ru-RU" sz="2000" dirty="0"/>
              <a:t>Исследование показало, что текущее состояние онлайн-ресурсов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 </a:t>
            </a:r>
            <a:r>
              <a:rPr lang="ru-RU" sz="2000" dirty="0"/>
              <a:t>академических библиотеках заметно отличается.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Вебометрические</a:t>
            </a:r>
            <a:r>
              <a:rPr lang="ru-RU" sz="2000" dirty="0" smtClean="0"/>
              <a:t> </a:t>
            </a:r>
            <a:r>
              <a:rPr lang="ru-RU" sz="2000" dirty="0"/>
              <a:t>индикаторы демонстрируют стагнацию,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либо </a:t>
            </a:r>
            <a:r>
              <a:rPr lang="ru-RU" sz="2000" dirty="0"/>
              <a:t>слабый рост, что говорит об отсутствии развития и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о </a:t>
            </a:r>
            <a:r>
              <a:rPr lang="ru-RU" sz="2000" dirty="0"/>
              <a:t>недостаточности усилий библиотек в этом направлении. </a:t>
            </a:r>
            <a:endParaRPr lang="ru-RU" sz="2000" dirty="0" smtClean="0"/>
          </a:p>
          <a:p>
            <a:endParaRPr lang="ru-RU" sz="2000" dirty="0"/>
          </a:p>
          <a:p>
            <a:r>
              <a:rPr lang="ru-RU" sz="2000" dirty="0"/>
              <a:t>Причин у этого печального </a:t>
            </a:r>
            <a:r>
              <a:rPr lang="ru-RU" sz="2000" dirty="0" smtClean="0"/>
              <a:t>явления, вероятно, несколько</a:t>
            </a:r>
            <a:r>
              <a:rPr lang="ru-RU" sz="2000" dirty="0"/>
              <a:t>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К </a:t>
            </a:r>
            <a:r>
              <a:rPr lang="ru-RU" sz="2000" dirty="0"/>
              <a:t>ним могут относятся следующие: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недостаточные </a:t>
            </a:r>
            <a:r>
              <a:rPr lang="ru-RU" sz="2000" dirty="0"/>
              <a:t>знания сотрудников библиотек в области </a:t>
            </a:r>
            <a:r>
              <a:rPr lang="ru-RU" sz="2000" dirty="0" smtClean="0"/>
              <a:t>ИТ,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отсутствие </a:t>
            </a:r>
            <a:r>
              <a:rPr lang="ru-RU" sz="2000" dirty="0"/>
              <a:t>стратегии развития информационно-библиотечных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ресурсов </a:t>
            </a:r>
            <a:r>
              <a:rPr lang="ru-RU" sz="2000" dirty="0"/>
              <a:t>в онлайн среде, </a:t>
            </a:r>
            <a:endParaRPr lang="ru-R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неприспособленности </a:t>
            </a:r>
            <a:r>
              <a:rPr lang="ru-RU" sz="2000" dirty="0"/>
              <a:t>систем библиотечной автоматизации для поисковой оптимизации (</a:t>
            </a:r>
            <a:r>
              <a:rPr lang="en-US" sz="2000" dirty="0"/>
              <a:t>SEO</a:t>
            </a:r>
            <a:r>
              <a:rPr lang="ru-RU" sz="2000" dirty="0"/>
              <a:t>), </a:t>
            </a:r>
            <a:endParaRPr lang="ru-R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нехватка </a:t>
            </a:r>
            <a:r>
              <a:rPr lang="ru-RU" sz="2000" dirty="0"/>
              <a:t>финансовых и кадровых ресурсов.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12614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Same Side Corner Rectangle 1"/>
          <p:cNvSpPr/>
          <p:nvPr/>
        </p:nvSpPr>
        <p:spPr>
          <a:xfrm rot="10800000">
            <a:off x="4499992" y="0"/>
            <a:ext cx="4176464" cy="4293096"/>
          </a:xfrm>
          <a:prstGeom prst="round2SameRect">
            <a:avLst>
              <a:gd name="adj1" fmla="val 14350"/>
              <a:gd name="adj2" fmla="val 0"/>
            </a:avLst>
          </a:prstGeom>
          <a:solidFill>
            <a:schemeClr val="accent6">
              <a:lumMod val="75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519097" y="468394"/>
            <a:ext cx="417646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sz="24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О присутствии академических библиотек </a:t>
            </a:r>
          </a:p>
          <a:p>
            <a:pPr algn="ctr"/>
            <a:r>
              <a:rPr lang="ru-RU" altLang="ko-KR" sz="24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в научном </a:t>
            </a:r>
            <a:r>
              <a:rPr lang="ru-RU" altLang="ko-KR" sz="2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/>
            </a:r>
            <a:br>
              <a:rPr lang="ru-RU" altLang="ko-KR" sz="2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</a:br>
            <a:r>
              <a:rPr lang="ru-RU" altLang="ko-KR" sz="2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веб-пространстве</a:t>
            </a:r>
            <a:endParaRPr lang="ru-RU" altLang="ko-KR" sz="2400" b="1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5004048" y="2002531"/>
            <a:ext cx="3168352" cy="144016"/>
            <a:chOff x="899592" y="1359873"/>
            <a:chExt cx="3168352" cy="144016"/>
          </a:xfrm>
        </p:grpSpPr>
        <p:sp>
          <p:nvSpPr>
            <p:cNvPr id="3" name="Rectangle 2"/>
            <p:cNvSpPr/>
            <p:nvPr/>
          </p:nvSpPr>
          <p:spPr>
            <a:xfrm>
              <a:off x="2430865" y="1359873"/>
              <a:ext cx="144016" cy="144016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8"/>
            <p:cNvSpPr/>
            <p:nvPr/>
          </p:nvSpPr>
          <p:spPr>
            <a:xfrm rot="2700000">
              <a:off x="2430865" y="1359873"/>
              <a:ext cx="144016" cy="144016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2771800" y="1408806"/>
              <a:ext cx="1296144" cy="46150"/>
              <a:chOff x="2771800" y="1410205"/>
              <a:chExt cx="1296144" cy="46150"/>
            </a:xfrm>
          </p:grpSpPr>
          <p:cxnSp>
            <p:nvCxnSpPr>
              <p:cNvPr id="10" name="Straight Connector 9"/>
              <p:cNvCxnSpPr/>
              <p:nvPr/>
            </p:nvCxnSpPr>
            <p:spPr>
              <a:xfrm>
                <a:off x="2771800" y="1410205"/>
                <a:ext cx="1296144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2771800" y="1456355"/>
                <a:ext cx="92772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 flipH="1">
              <a:off x="899592" y="1408806"/>
              <a:ext cx="1296144" cy="46150"/>
              <a:chOff x="2771800" y="1410205"/>
              <a:chExt cx="1296144" cy="4615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2771800" y="1410205"/>
                <a:ext cx="1296144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771800" y="1456355"/>
                <a:ext cx="92772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2276872"/>
            <a:ext cx="1382684" cy="1796788"/>
          </a:xfrm>
          <a:prstGeom prst="rect">
            <a:avLst/>
          </a:prstGeom>
        </p:spPr>
      </p:pic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4967536" y="5517232"/>
            <a:ext cx="41764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sz="40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Благодарим </a:t>
            </a:r>
            <a:br>
              <a:rPr lang="ru-RU" altLang="ko-KR" sz="40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</a:br>
            <a:r>
              <a:rPr lang="ru-RU" altLang="ko-KR" sz="40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за внимание!</a:t>
            </a:r>
            <a:endParaRPr lang="en-US" altLang="ko-KR" sz="4000" b="1" dirty="0" smtClean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86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ru-RU" sz="2800" dirty="0" err="1"/>
              <a:t>Вебоме́трика</a:t>
            </a:r>
            <a:r>
              <a:rPr lang="ru-RU" sz="2800" dirty="0"/>
              <a:t> (англ. </a:t>
            </a:r>
            <a:r>
              <a:rPr lang="ru-RU" sz="2800" dirty="0" err="1"/>
              <a:t>webometrics</a:t>
            </a:r>
            <a:r>
              <a:rPr lang="ru-RU" sz="2800" dirty="0"/>
              <a:t>) —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это </a:t>
            </a:r>
            <a:r>
              <a:rPr lang="ru-RU" sz="2800" dirty="0"/>
              <a:t>раздел информатики, в рамках которого исследуются количественные аспекты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конструирования </a:t>
            </a:r>
            <a:r>
              <a:rPr lang="ru-RU" sz="2800" dirty="0"/>
              <a:t>и использования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информационных </a:t>
            </a:r>
            <a:r>
              <a:rPr lang="ru-RU" sz="2800" dirty="0"/>
              <a:t>ресурсов, структур и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технологий </a:t>
            </a:r>
            <a:r>
              <a:rPr lang="ru-RU" sz="2800" dirty="0"/>
              <a:t>применительно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к </a:t>
            </a:r>
            <a:r>
              <a:rPr lang="ru-RU" sz="2800" dirty="0"/>
              <a:t>Всемирной </a:t>
            </a:r>
            <a:r>
              <a:rPr lang="ru-RU" sz="2800" dirty="0" smtClean="0"/>
              <a:t>паутине.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92039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Он и меня посчитал...</a:t>
            </a:r>
            <a:br>
              <a:rPr lang="ru-RU" sz="3600" dirty="0" smtClean="0"/>
            </a:br>
            <a:r>
              <a:rPr lang="en-US" sz="3600" dirty="0" smtClean="0"/>
              <a:t>http://webometrics.info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0"/>
          </p:nvPr>
        </p:nvPicPr>
        <p:blipFill>
          <a:blip r:embed="rId2"/>
          <a:stretch>
            <a:fillRect/>
          </a:stretch>
        </p:blipFill>
        <p:spPr>
          <a:xfrm>
            <a:off x="179512" y="1268760"/>
            <a:ext cx="7344816" cy="539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661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To</a:t>
            </a:r>
            <a:r>
              <a:rPr lang="ru-RU" sz="3600" dirty="0" smtClean="0"/>
              <a:t>п-10</a:t>
            </a:r>
            <a:r>
              <a:rPr lang="en-US" sz="3600" dirty="0" smtClean="0"/>
              <a:t> </a:t>
            </a:r>
            <a:r>
              <a:rPr lang="ru-RU" sz="3600" dirty="0" smtClean="0"/>
              <a:t>российских университетов </a:t>
            </a:r>
            <a:br>
              <a:rPr lang="ru-RU" sz="3600" dirty="0" smtClean="0"/>
            </a:br>
            <a:r>
              <a:rPr lang="ru-RU" sz="3600" dirty="0" smtClean="0"/>
              <a:t>по вебометрии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43000"/>
            <a:ext cx="7305675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701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Что изменилось за 3 года?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11021" r="45789"/>
          <a:stretch/>
        </p:blipFill>
        <p:spPr>
          <a:xfrm>
            <a:off x="251521" y="1772816"/>
            <a:ext cx="3960440" cy="508518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/>
          <a:srcRect r="48000" b="16236"/>
          <a:stretch/>
        </p:blipFill>
        <p:spPr>
          <a:xfrm>
            <a:off x="4572000" y="1916832"/>
            <a:ext cx="3744969" cy="48526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75656" y="1250905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mtClean="0"/>
              <a:t>2016</a:t>
            </a:r>
            <a:endParaRPr lang="ru-RU" sz="2400" b="1"/>
          </a:p>
        </p:txBody>
      </p:sp>
      <p:sp>
        <p:nvSpPr>
          <p:cNvPr id="6" name="TextBox 5"/>
          <p:cNvSpPr txBox="1"/>
          <p:nvPr/>
        </p:nvSpPr>
        <p:spPr>
          <a:xfrm>
            <a:off x="5832416" y="1198721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2013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881328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</a:t>
            </a:r>
            <a:r>
              <a:rPr lang="ru-RU" dirty="0" smtClean="0"/>
              <a:t>п-10</a:t>
            </a:r>
            <a:r>
              <a:rPr lang="en-US" dirty="0" smtClean="0"/>
              <a:t> </a:t>
            </a:r>
            <a:r>
              <a:rPr lang="ru-RU" dirty="0" smtClean="0"/>
              <a:t>российских </a:t>
            </a:r>
            <a:r>
              <a:rPr lang="ru-RU" dirty="0" err="1" smtClean="0"/>
              <a:t>репозиториев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0"/>
          </p:nvPr>
        </p:nvPicPr>
        <p:blipFill>
          <a:blip r:embed="rId2"/>
          <a:stretch>
            <a:fillRect/>
          </a:stretch>
        </p:blipFill>
        <p:spPr>
          <a:xfrm>
            <a:off x="251520" y="1412776"/>
            <a:ext cx="8775139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445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Российские </a:t>
            </a:r>
            <a:r>
              <a:rPr lang="ru-RU" sz="3600" dirty="0" err="1" smtClean="0"/>
              <a:t>вебометрические</a:t>
            </a:r>
            <a:r>
              <a:rPr lang="ru-RU" sz="3600" dirty="0" smtClean="0"/>
              <a:t> рейтинги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107504" y="1340768"/>
            <a:ext cx="8229600" cy="3600400"/>
          </a:xfrm>
        </p:spPr>
        <p:txBody>
          <a:bodyPr/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Рейтинг сайтов научных учреждений СО РАН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Институт вычислительных технологий СО РАН, </a:t>
            </a:r>
            <a:r>
              <a:rPr lang="ru-RU" sz="1600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http://www.ict.nsc.ru/ranking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Вебометрический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рейтинг научных учреждений России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Институт прикладных математических исследований Карельского научного центра РАН, http://webometrics-net.ru).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Сервис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вебометрических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исследований научных сайтов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Дальневосточный геологический институт ДВО РАН,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://fareastgeology.ru/webometrics).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Вебометрический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индекс российских вузов и НИИ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Институт научной и педагогической информации РАО,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://ru-webometrics.info).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Рейтинг сайтов вузов и институтов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Сибирский федеральный университет, </a:t>
            </a:r>
            <a:r>
              <a:rPr lang="ru-RU" sz="16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http://webometrics.sfu-kras.ru</a:t>
            </a:r>
            <a:r>
              <a:rPr lang="ru-RU" sz="16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Рейтинг сайтов научных организаций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Россельхозакадемии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900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Недостатки рейтингов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179512" y="1628800"/>
            <a:ext cx="8424936" cy="36004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Разные методики подсчета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Разные выборки организаций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Сложно отслеживать динамику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Недоступность первичных значений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  <a:p>
            <a:r>
              <a:rPr lang="ru-RU" sz="2400" b="1" dirty="0" smtClean="0"/>
              <a:t>Следствие: </a:t>
            </a:r>
            <a:br>
              <a:rPr lang="ru-RU" sz="2400" b="1" dirty="0" smtClean="0"/>
            </a:br>
            <a:r>
              <a:rPr lang="ru-RU" sz="2400" b="1" dirty="0" smtClean="0"/>
              <a:t>рейтинги можно применять только для сравнения, но не для улучшения сайтов организаций.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616957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http://webometrix.ru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0"/>
          </p:nvPr>
        </p:nvPicPr>
        <p:blipFill>
          <a:blip r:embed="rId2"/>
          <a:stretch>
            <a:fillRect/>
          </a:stretch>
        </p:blipFill>
        <p:spPr>
          <a:xfrm>
            <a:off x="259954" y="1700808"/>
            <a:ext cx="8624092" cy="3579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576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</TotalTime>
  <Words>236</Words>
  <Application>Microsoft Office PowerPoint</Application>
  <PresentationFormat>Экран (4:3)</PresentationFormat>
  <Paragraphs>105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맑은 고딕</vt:lpstr>
      <vt:lpstr>Arial</vt:lpstr>
      <vt:lpstr>Calibri</vt:lpstr>
      <vt:lpstr>Times New Roman</vt:lpstr>
      <vt:lpstr>Office Theme</vt:lpstr>
      <vt:lpstr>Custom Design</vt:lpstr>
      <vt:lpstr>Презентация PowerPoint</vt:lpstr>
      <vt:lpstr>Введение</vt:lpstr>
      <vt:lpstr>Он и меня посчитал... http://webometrics.info</vt:lpstr>
      <vt:lpstr>Toп-10 российских университетов  по вебометрии</vt:lpstr>
      <vt:lpstr>Что изменилось за 3 года?</vt:lpstr>
      <vt:lpstr>Toп-10 российских репозиториев</vt:lpstr>
      <vt:lpstr>Российские вебометрические рейтинги</vt:lpstr>
      <vt:lpstr>Недостатки рейтингов</vt:lpstr>
      <vt:lpstr>http://webometrix.ru</vt:lpstr>
      <vt:lpstr>Динамика размеров веб-сайтов  академических библиотек </vt:lpstr>
      <vt:lpstr>Динамика размеров веб-сайтов  академических библиотек </vt:lpstr>
      <vt:lpstr>Динамика количества файлов на сайтах</vt:lpstr>
      <vt:lpstr>Динамика количества публикаций  в Google Scholar</vt:lpstr>
      <vt:lpstr>Вебометрическая специализация  библиотек</vt:lpstr>
      <vt:lpstr>Сравнение вебометрических характеристик крупных библиотек</vt:lpstr>
      <vt:lpstr>Вебометрия онлайн-архивов (динамика количества файлов на сайтах)</vt:lpstr>
      <vt:lpstr>Заключение</vt:lpstr>
      <vt:lpstr>Презентация PowerPoint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Andrey Guskov</cp:lastModifiedBy>
  <cp:revision>102</cp:revision>
  <dcterms:created xsi:type="dcterms:W3CDTF">2014-04-01T16:35:38Z</dcterms:created>
  <dcterms:modified xsi:type="dcterms:W3CDTF">2016-10-04T13:01:26Z</dcterms:modified>
</cp:coreProperties>
</file>