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0"/>
  </p:notesMasterIdLst>
  <p:handoutMasterIdLst>
    <p:handoutMasterId r:id="rId21"/>
  </p:handoutMasterIdLst>
  <p:sldIdLst>
    <p:sldId id="256" r:id="rId2"/>
    <p:sldId id="257" r:id="rId3"/>
    <p:sldId id="258" r:id="rId4"/>
    <p:sldId id="260" r:id="rId5"/>
    <p:sldId id="261" r:id="rId6"/>
    <p:sldId id="274" r:id="rId7"/>
    <p:sldId id="275" r:id="rId8"/>
    <p:sldId id="276" r:id="rId9"/>
    <p:sldId id="277" r:id="rId10"/>
    <p:sldId id="268" r:id="rId11"/>
    <p:sldId id="262" r:id="rId12"/>
    <p:sldId id="263" r:id="rId13"/>
    <p:sldId id="272" r:id="rId14"/>
    <p:sldId id="266" r:id="rId15"/>
    <p:sldId id="267" r:id="rId16"/>
    <p:sldId id="269" r:id="rId17"/>
    <p:sldId id="271" r:id="rId18"/>
    <p:sldId id="270"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5268" autoAdjust="0"/>
  </p:normalViewPr>
  <p:slideViewPr>
    <p:cSldViewPr snapToGrid="0">
      <p:cViewPr>
        <p:scale>
          <a:sx n="66" d="100"/>
          <a:sy n="66" d="100"/>
        </p:scale>
        <p:origin x="-636"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1" d="100"/>
          <a:sy n="71" d="100"/>
        </p:scale>
        <p:origin x="-1822" y="-73"/>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C056FA-2D8F-41E4-B35E-78D39EF52FB1}" type="datetimeFigureOut">
              <a:rPr lang="ru-RU" smtClean="0"/>
              <a:pPr/>
              <a:t>09.10.2012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0E91B3-5A59-44BA-B69D-A915AA880F47}" type="slidenum">
              <a:rPr lang="ru-RU" smtClean="0"/>
              <a:pPr/>
              <a:t>‹#›</a:t>
            </a:fld>
            <a:endParaRPr lang="ru-RU"/>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5C0DB6-3EFF-4BD5-B456-C2C574566F81}" type="datetimeFigureOut">
              <a:rPr lang="ru-RU" smtClean="0"/>
              <a:pPr/>
              <a:t>09.10.2012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23651-56C8-48F0-81D0-EC0A97ABC16F}" type="slidenum">
              <a:rPr lang="ru-RU" smtClean="0"/>
              <a:pPr/>
              <a:t>‹#›</a:t>
            </a:fld>
            <a:endParaRPr lang="ru-RU"/>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Цель моего сообщения – представить для обсуждения предложения по новому</a:t>
            </a:r>
            <a:r>
              <a:rPr lang="ru-RU" baseline="0" dirty="0" smtClean="0"/>
              <a:t> порядку действий СПЦ при принятии</a:t>
            </a:r>
            <a:r>
              <a:rPr lang="en-US" baseline="0" dirty="0" smtClean="0"/>
              <a:t> </a:t>
            </a:r>
            <a:r>
              <a:rPr lang="ru-RU" baseline="0" dirty="0" smtClean="0"/>
              <a:t>решения об объявлении тревоги цунами</a:t>
            </a:r>
            <a:r>
              <a:rPr lang="en-US" baseline="0" dirty="0" smtClean="0"/>
              <a:t> </a:t>
            </a:r>
            <a:r>
              <a:rPr lang="ru-RU" baseline="0" dirty="0" smtClean="0"/>
              <a:t>в части работы центров цунами. </a:t>
            </a:r>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1</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400" b="1" dirty="0" smtClean="0">
                <a:latin typeface="Arial" pitchFamily="34" charset="0"/>
                <a:cs typeface="Arial" pitchFamily="34" charset="0"/>
              </a:rPr>
              <a:t>Использование понятий уровней угрозы цунами позволит:</a:t>
            </a:r>
          </a:p>
          <a:p>
            <a:r>
              <a:rPr lang="ru-RU" sz="1400" dirty="0" smtClean="0">
                <a:latin typeface="Arial" pitchFamily="34" charset="0"/>
                <a:cs typeface="Arial" pitchFamily="34" charset="0"/>
              </a:rPr>
              <a:t> </a:t>
            </a:r>
          </a:p>
          <a:p>
            <a:pPr marL="342900" indent="-342900">
              <a:buFont typeface="+mj-lt"/>
              <a:buAutoNum type="arabicPeriod"/>
            </a:pPr>
            <a:r>
              <a:rPr lang="ru-RU" dirty="0" smtClean="0">
                <a:latin typeface="Arial" pitchFamily="34" charset="0"/>
                <a:cs typeface="Arial" pitchFamily="34" charset="0"/>
              </a:rPr>
              <a:t>определить для каждого защищаемого пункта комплекс защитных мероприятий в зависимости от степени опасности проявления цунами для населения и хозяйственной деятельности;</a:t>
            </a:r>
          </a:p>
          <a:p>
            <a:pPr marL="342900" indent="-342900">
              <a:buFont typeface="+mj-lt"/>
              <a:buAutoNum type="arabicPeriod"/>
            </a:pPr>
            <a:endParaRPr lang="ru-RU" dirty="0" smtClean="0">
              <a:latin typeface="Arial" pitchFamily="34" charset="0"/>
              <a:cs typeface="Arial" pitchFamily="34" charset="0"/>
            </a:endParaRPr>
          </a:p>
          <a:p>
            <a:pPr marL="342900" indent="-342900">
              <a:buFont typeface="+mj-lt"/>
              <a:buAutoNum type="arabicPeriod"/>
            </a:pPr>
            <a:r>
              <a:rPr lang="ru-RU" dirty="0" smtClean="0">
                <a:latin typeface="Arial" pitchFamily="34" charset="0"/>
                <a:cs typeface="Arial" pitchFamily="34" charset="0"/>
              </a:rPr>
              <a:t>организовать подготовку населения к действиям в условиях тревоги цунами;</a:t>
            </a:r>
          </a:p>
          <a:p>
            <a:pPr marL="342900" indent="-342900">
              <a:buFont typeface="+mj-lt"/>
              <a:buAutoNum type="arabicPeriod"/>
            </a:pPr>
            <a:endParaRPr lang="ru-RU" dirty="0" smtClean="0">
              <a:latin typeface="Arial" pitchFamily="34" charset="0"/>
              <a:cs typeface="Arial" pitchFamily="34" charset="0"/>
            </a:endParaRPr>
          </a:p>
          <a:p>
            <a:pPr marL="342900" indent="-342900">
              <a:buFont typeface="+mj-lt"/>
              <a:buAutoNum type="arabicPeriod"/>
            </a:pPr>
            <a:r>
              <a:rPr lang="ru-RU" dirty="0" smtClean="0">
                <a:latin typeface="Arial" pitchFamily="34" charset="0"/>
                <a:cs typeface="Arial" pitchFamily="34" charset="0"/>
              </a:rPr>
              <a:t>исключить из передаваемых ЦЦ в оперативном режиме сообщений данные (прогностические и фактические) о волне цунами;</a:t>
            </a:r>
          </a:p>
          <a:p>
            <a:pPr marL="342900" indent="-342900">
              <a:buFont typeface="+mj-lt"/>
              <a:buAutoNum type="arabicPeriod"/>
            </a:pPr>
            <a:endParaRPr lang="ru-RU" dirty="0" smtClean="0">
              <a:latin typeface="Arial" pitchFamily="34" charset="0"/>
              <a:cs typeface="Arial" pitchFamily="34" charset="0"/>
            </a:endParaRPr>
          </a:p>
          <a:p>
            <a:pPr marL="342900" indent="-342900">
              <a:buFont typeface="+mj-lt"/>
              <a:buAutoNum type="arabicPeriod"/>
            </a:pPr>
            <a:r>
              <a:rPr lang="ru-RU" dirty="0" smtClean="0">
                <a:latin typeface="Arial" pitchFamily="34" charset="0"/>
                <a:cs typeface="Arial" pitchFamily="34" charset="0"/>
              </a:rPr>
              <a:t>снизить экономические потери  в случае ложных тревог. </a:t>
            </a:r>
          </a:p>
          <a:p>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10</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Предлагаемая схема действий ЦЦ при получении</a:t>
            </a:r>
            <a:r>
              <a:rPr lang="ru-RU" baseline="0" dirty="0" smtClean="0"/>
              <a:t> сообщения с параметрами землетрясения выглядит следующим образом. Прежде чем изложить её замечу, что это - лишь схема действий, которая должна уточняться  с учетов особенностей зоны ответственности каждого ЦЦ.</a:t>
            </a:r>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11</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Резерв</a:t>
            </a:r>
            <a:r>
              <a:rPr lang="ru-RU" baseline="0" dirty="0" smtClean="0"/>
              <a:t> времени 1 час поставлен здесь условно. Фактически величина этого резерва должна определяться отдельно для каждого защищаемого пункта. Например, 1 часа для проведения эвакуации в с.Никольское более чем достаточно. Для Курильска это, по-видимому, уже на так. </a:t>
            </a:r>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12</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Понятно, что практическое</a:t>
            </a:r>
            <a:r>
              <a:rPr lang="ru-RU" baseline="0" dirty="0" smtClean="0"/>
              <a:t> использование данной схемы возможно лишь в том случае, если будет обеспечена соответствующая информационная поддержка дежурного в ЦЦ. </a:t>
            </a:r>
          </a:p>
          <a:p>
            <a:r>
              <a:rPr lang="ru-RU" baseline="0" dirty="0" smtClean="0"/>
              <a:t>	</a:t>
            </a:r>
            <a:r>
              <a:rPr lang="ru-RU" dirty="0" smtClean="0"/>
              <a:t>В таблице приведены расчетные модули и их функции, которые необходимы для</a:t>
            </a:r>
            <a:r>
              <a:rPr lang="ru-RU" baseline="0" dirty="0" smtClean="0"/>
              <a:t> организации процесса поддержки принятия решений при действиях по предлагаемой схеме.</a:t>
            </a:r>
          </a:p>
          <a:p>
            <a:r>
              <a:rPr lang="ru-RU" baseline="0" dirty="0" smtClean="0"/>
              <a:t> </a:t>
            </a:r>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i="0" dirty="0" smtClean="0">
                <a:solidFill>
                  <a:srgbClr val="FF0000"/>
                </a:solidFill>
                <a:latin typeface="Arial" pitchFamily="34" charset="0"/>
                <a:cs typeface="Arial" pitchFamily="34" charset="0"/>
              </a:rPr>
              <a:t>В представленных схемах в прямоугольных блоках обозначены этапы работ, в овальных блоках - их результаты</a:t>
            </a:r>
          </a:p>
          <a:p>
            <a:pPr marL="0" marR="0" indent="0" algn="l" defTabSz="914400" rtl="0" eaLnBrk="1" fontAlgn="auto" latinLnBrk="0" hangingPunct="1">
              <a:lnSpc>
                <a:spcPct val="100000"/>
              </a:lnSpc>
              <a:spcBef>
                <a:spcPts val="0"/>
              </a:spcBef>
              <a:spcAft>
                <a:spcPts val="0"/>
              </a:spcAft>
              <a:buClrTx/>
              <a:buSzTx/>
              <a:buFontTx/>
              <a:buNone/>
              <a:tabLst/>
              <a:defRPr/>
            </a:pPr>
            <a:endParaRPr lang="ru-R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1" dirty="0" smtClean="0"/>
              <a:t>4.1. </a:t>
            </a:r>
            <a:r>
              <a:rPr lang="ru-RU" sz="1200" b="1" dirty="0" smtClean="0">
                <a:latin typeface="Arial" pitchFamily="34" charset="0"/>
                <a:cs typeface="Arial" pitchFamily="34" charset="0"/>
              </a:rPr>
              <a:t>Разработка для защищаемых пунктов содержания  понятий «уровень угрозы цунами»</a:t>
            </a:r>
            <a:endParaRPr lang="ru-RU"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i="1" dirty="0" smtClean="0">
              <a:solidFill>
                <a:srgbClr val="FF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solidFill>
                  <a:srgbClr val="FF0000"/>
                </a:solidFill>
                <a:latin typeface="Arial" pitchFamily="34" charset="0"/>
                <a:cs typeface="Arial" pitchFamily="34" charset="0"/>
              </a:rPr>
              <a:t>Накопление и систематизация  данных о защищаемых пунктах</a:t>
            </a:r>
          </a:p>
          <a:p>
            <a:r>
              <a:rPr lang="ru-RU" sz="1200" i="0" dirty="0" smtClean="0">
                <a:solidFill>
                  <a:srgbClr val="FF0000"/>
                </a:solidFill>
                <a:latin typeface="Arial" pitchFamily="34" charset="0"/>
                <a:cs typeface="Arial" pitchFamily="34" charset="0"/>
              </a:rPr>
              <a:t>В настоящее время мы располагаем топографическими картами защищаемых пунктов и их</a:t>
            </a:r>
            <a:r>
              <a:rPr lang="ru-RU" sz="1200" i="0" baseline="0" dirty="0" smtClean="0">
                <a:solidFill>
                  <a:srgbClr val="FF0000"/>
                </a:solidFill>
                <a:latin typeface="Arial" pitchFamily="34" charset="0"/>
                <a:cs typeface="Arial" pitchFamily="34" charset="0"/>
              </a:rPr>
              <a:t> окрестностей в масштабе 1см-25м, 1см-50м.  Имеющаяся на этих </a:t>
            </a:r>
            <a:r>
              <a:rPr lang="ru-RU" sz="1200" i="0" baseline="0" smtClean="0">
                <a:solidFill>
                  <a:srgbClr val="FF0000"/>
                </a:solidFill>
                <a:latin typeface="Arial" pitchFamily="34" charset="0"/>
                <a:cs typeface="Arial" pitchFamily="34" charset="0"/>
              </a:rPr>
              <a:t>картах топографическая информация </a:t>
            </a:r>
            <a:r>
              <a:rPr lang="ru-RU" sz="1200" i="0" baseline="0" dirty="0" smtClean="0">
                <a:solidFill>
                  <a:srgbClr val="FF0000"/>
                </a:solidFill>
                <a:latin typeface="Arial" pitchFamily="34" charset="0"/>
                <a:cs typeface="Arial" pitchFamily="34" charset="0"/>
              </a:rPr>
              <a:t>должна быть дополнена такими данными о населенном пункте как: </a:t>
            </a:r>
          </a:p>
          <a:p>
            <a:pPr>
              <a:buFont typeface="Arial" pitchFamily="34" charset="0"/>
              <a:buChar char="•"/>
            </a:pPr>
            <a:r>
              <a:rPr lang="ru-RU" sz="1200" b="0" dirty="0" smtClean="0">
                <a:solidFill>
                  <a:schemeClr val="tx1"/>
                </a:solidFill>
                <a:latin typeface="Arial" pitchFamily="34" charset="0"/>
                <a:cs typeface="Arial" pitchFamily="34" charset="0"/>
              </a:rPr>
              <a:t>Население</a:t>
            </a:r>
          </a:p>
          <a:p>
            <a:pPr>
              <a:buFont typeface="Arial" pitchFamily="34" charset="0"/>
              <a:buChar char="•"/>
            </a:pPr>
            <a:r>
              <a:rPr lang="ru-RU" sz="1200" b="0" dirty="0" smtClean="0">
                <a:solidFill>
                  <a:schemeClr val="tx1"/>
                </a:solidFill>
                <a:latin typeface="Arial" pitchFamily="34" charset="0"/>
                <a:cs typeface="Arial" pitchFamily="34" charset="0"/>
              </a:rPr>
              <a:t>Жилищный фонд,  </a:t>
            </a:r>
            <a:r>
              <a:rPr lang="ru-RU" sz="1200" b="0" dirty="0" err="1" smtClean="0">
                <a:solidFill>
                  <a:schemeClr val="tx1"/>
                </a:solidFill>
                <a:latin typeface="Arial" pitchFamily="34" charset="0"/>
                <a:cs typeface="Arial" pitchFamily="34" charset="0"/>
              </a:rPr>
              <a:t>хоз</a:t>
            </a:r>
            <a:r>
              <a:rPr lang="ru-RU" sz="1200" b="0" dirty="0" smtClean="0">
                <a:solidFill>
                  <a:schemeClr val="tx1"/>
                </a:solidFill>
                <a:latin typeface="Arial" pitchFamily="34" charset="0"/>
                <a:cs typeface="Arial" pitchFamily="34" charset="0"/>
              </a:rPr>
              <a:t>. объекты</a:t>
            </a:r>
          </a:p>
          <a:p>
            <a:pPr>
              <a:buFont typeface="Arial" pitchFamily="34" charset="0"/>
              <a:buChar char="•"/>
            </a:pPr>
            <a:r>
              <a:rPr lang="ru-RU" sz="1200" b="0" dirty="0" smtClean="0">
                <a:solidFill>
                  <a:schemeClr val="tx1"/>
                </a:solidFill>
                <a:latin typeface="Arial" pitchFamily="34" charset="0"/>
                <a:cs typeface="Arial" pitchFamily="34" charset="0"/>
              </a:rPr>
              <a:t>Сооружения повышенной опасности</a:t>
            </a:r>
          </a:p>
          <a:p>
            <a:pPr>
              <a:buFont typeface="Arial" pitchFamily="34" charset="0"/>
              <a:buChar char="•"/>
            </a:pPr>
            <a:r>
              <a:rPr lang="ru-RU" sz="1200" b="0" dirty="0" smtClean="0">
                <a:solidFill>
                  <a:schemeClr val="tx1"/>
                </a:solidFill>
                <a:latin typeface="Arial" pitchFamily="34" charset="0"/>
                <a:cs typeface="Arial" pitchFamily="34" charset="0"/>
              </a:rPr>
              <a:t>Портовые сооружения, флот</a:t>
            </a:r>
          </a:p>
          <a:p>
            <a:pPr>
              <a:buFont typeface="Arial" pitchFamily="34" charset="0"/>
              <a:buChar char="•"/>
            </a:pPr>
            <a:r>
              <a:rPr lang="ru-RU" sz="1200" b="0" dirty="0" smtClean="0">
                <a:solidFill>
                  <a:schemeClr val="tx1"/>
                </a:solidFill>
                <a:latin typeface="Arial" pitchFamily="34" charset="0"/>
                <a:cs typeface="Arial" pitchFamily="34" charset="0"/>
              </a:rPr>
              <a:t>Приливной режим, </a:t>
            </a:r>
          </a:p>
          <a:p>
            <a:pPr>
              <a:buFont typeface="Arial" pitchFamily="34" charset="0"/>
              <a:buChar char="•"/>
            </a:pPr>
            <a:r>
              <a:rPr lang="ru-RU" sz="1200" b="0" dirty="0" smtClean="0">
                <a:solidFill>
                  <a:schemeClr val="tx1"/>
                </a:solidFill>
                <a:latin typeface="Arial" pitchFamily="34" charset="0"/>
                <a:cs typeface="Arial" pitchFamily="34" charset="0"/>
              </a:rPr>
              <a:t>Исторические сведения о проявлениях цунами</a:t>
            </a:r>
          </a:p>
          <a:p>
            <a:pPr>
              <a:buFont typeface="Arial" pitchFamily="34" charset="0"/>
              <a:buChar char="•"/>
            </a:pPr>
            <a:endParaRPr lang="ru-RU" sz="1200" b="0" dirty="0" smtClean="0">
              <a:solidFill>
                <a:schemeClr val="tx1"/>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b="1" i="1" dirty="0" smtClean="0">
                <a:solidFill>
                  <a:srgbClr val="7030A0"/>
                </a:solidFill>
                <a:latin typeface="Arial" pitchFamily="34" charset="0"/>
                <a:cs typeface="Arial" pitchFamily="34" charset="0"/>
              </a:rPr>
              <a:t>Разработка моделей наката волн цунами на береговую зону</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i="0" dirty="0" smtClean="0">
                <a:solidFill>
                  <a:srgbClr val="7030A0"/>
                </a:solidFill>
                <a:latin typeface="Arial" pitchFamily="34" charset="0"/>
                <a:cs typeface="Arial" pitchFamily="34" charset="0"/>
              </a:rPr>
              <a:t>Для оценки воздействия волн цунами на инфраструктуру и население нужно иметь возможность</a:t>
            </a:r>
            <a:r>
              <a:rPr lang="ru-RU" sz="1200" i="0" baseline="0" dirty="0" smtClean="0">
                <a:solidFill>
                  <a:srgbClr val="7030A0"/>
                </a:solidFill>
                <a:latin typeface="Arial" pitchFamily="34" charset="0"/>
                <a:cs typeface="Arial" pitchFamily="34" charset="0"/>
              </a:rPr>
              <a:t> оценивать на основании расчетов следующие характеристики цунами:</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b="0" dirty="0" smtClean="0">
                <a:solidFill>
                  <a:schemeClr val="tx1"/>
                </a:solidFill>
                <a:latin typeface="Arial" pitchFamily="34" charset="0"/>
                <a:cs typeface="Arial" pitchFamily="34" charset="0"/>
              </a:rPr>
              <a:t>высоты затопления;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b="0" dirty="0" smtClean="0">
                <a:solidFill>
                  <a:schemeClr val="tx1"/>
                </a:solidFill>
                <a:latin typeface="Arial" pitchFamily="34" charset="0"/>
                <a:cs typeface="Arial" pitchFamily="34" charset="0"/>
              </a:rPr>
              <a:t>времени затопления,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b="0" dirty="0" smtClean="0">
                <a:solidFill>
                  <a:schemeClr val="tx1"/>
                </a:solidFill>
                <a:latin typeface="Arial" pitchFamily="34" charset="0"/>
                <a:cs typeface="Arial" pitchFamily="34" charset="0"/>
              </a:rPr>
              <a:t>скорости движения воды</a:t>
            </a:r>
            <a:r>
              <a:rPr lang="ru-RU" sz="1200" b="1" dirty="0" smtClean="0">
                <a:solidFill>
                  <a:schemeClr val="tx1"/>
                </a:solidFill>
                <a:latin typeface="Arial" pitchFamily="34" charset="0"/>
                <a:cs typeface="Arial" pitchFamily="34" charset="0"/>
              </a:rPr>
              <a:t>.</a:t>
            </a:r>
            <a:endParaRPr lang="ru-RU" dirty="0" smtClean="0"/>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ru-RU" sz="1200" i="0" dirty="0" smtClean="0">
              <a:solidFill>
                <a:srgbClr val="7030A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b="1" i="1" dirty="0" smtClean="0">
                <a:solidFill>
                  <a:srgbClr val="7030A0"/>
                </a:solidFill>
                <a:latin typeface="Arial" pitchFamily="34" charset="0"/>
                <a:cs typeface="Arial" pitchFamily="34" charset="0"/>
              </a:rPr>
              <a:t>Моделирование воздействия волн цунами на береговую зону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sz="1200" i="0" dirty="0" smtClean="0">
                <a:solidFill>
                  <a:srgbClr val="7030A0"/>
                </a:solidFill>
                <a:latin typeface="Arial" pitchFamily="34" charset="0"/>
                <a:cs typeface="Arial" pitchFamily="34" charset="0"/>
              </a:rPr>
              <a:t>В результате этой работы должно быть формализовано понятие сценарий воздействия волн цунами на защищаемый пункт, разработана база сценариев. Оценка воздействия волн цунами может быть проведена на основе результатов расчетов по моделям наката волн цунами на береговую зону, а также на основе эмпирических данных о воздействиях волны затопления на сооружения, население и т.д. Такие</a:t>
            </a:r>
            <a:r>
              <a:rPr lang="ru-RU" sz="1200" i="0" baseline="0" dirty="0" smtClean="0">
                <a:solidFill>
                  <a:srgbClr val="7030A0"/>
                </a:solidFill>
                <a:latin typeface="Arial" pitchFamily="34" charset="0"/>
                <a:cs typeface="Arial" pitchFamily="34" charset="0"/>
              </a:rPr>
              <a:t> эмпирические данные накоплены в ходе анализа разрушений, вызванных волнами прорыва гидротехнических сооружений, и доступны.</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ru-RU" sz="1200" b="0" i="0" baseline="0" dirty="0" smtClean="0">
              <a:solidFill>
                <a:srgbClr val="7030A0"/>
              </a:solidFill>
              <a:latin typeface="Arial" pitchFamily="34" charset="0"/>
              <a:cs typeface="Arial" pitchFamily="34" charset="0"/>
            </a:endParaRPr>
          </a:p>
          <a:p>
            <a:pPr algn="l"/>
            <a:r>
              <a:rPr lang="ru-RU" sz="1200" b="1" i="1" dirty="0" smtClean="0">
                <a:solidFill>
                  <a:srgbClr val="7030A0"/>
                </a:solidFill>
                <a:latin typeface="Arial" pitchFamily="34" charset="0"/>
                <a:cs typeface="Arial" pitchFamily="34" charset="0"/>
              </a:rPr>
              <a:t>Разработка для защищаемых пунктов содержания  понятий «уровень угрозы цунами»</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b="0" dirty="0" smtClean="0"/>
              <a:t>Выполнение этого этапа работ основывается на базе сценариев воздействия волн цунами на защищаемые пункты, данных о защищаемых пунктах. </a:t>
            </a: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ru-RU" b="0" dirty="0" smtClean="0"/>
              <a:t>В результате должны быть получены для каждого защищаемого пункта:</a:t>
            </a:r>
          </a:p>
          <a:p>
            <a:pPr marL="228600" indent="-228600" algn="l">
              <a:buFont typeface="+mj-lt"/>
              <a:buAutoNum type="arabicPeriod"/>
            </a:pPr>
            <a:r>
              <a:rPr lang="ru-RU" sz="1200" b="0" dirty="0" smtClean="0">
                <a:solidFill>
                  <a:schemeClr val="tx1"/>
                </a:solidFill>
                <a:latin typeface="Arial" pitchFamily="34" charset="0"/>
                <a:cs typeface="Arial" pitchFamily="34" charset="0"/>
              </a:rPr>
              <a:t>Порядок действий населения в условиях угрозы цунами различного уровня.</a:t>
            </a:r>
          </a:p>
          <a:p>
            <a:pPr marL="228600" indent="-228600" algn="l">
              <a:buFont typeface="+mj-lt"/>
              <a:buAutoNum type="arabicPeriod"/>
            </a:pPr>
            <a:r>
              <a:rPr lang="ru-RU" sz="1200" b="0" dirty="0" smtClean="0">
                <a:solidFill>
                  <a:schemeClr val="tx1"/>
                </a:solidFill>
                <a:latin typeface="Arial" pitchFamily="34" charset="0"/>
                <a:cs typeface="Arial" pitchFamily="34" charset="0"/>
              </a:rPr>
              <a:t>Порядок проведения защитных мероприятий, соответствующих различным «уровням угрозы цунами»</a:t>
            </a:r>
          </a:p>
          <a:p>
            <a:pPr marL="228600" indent="-228600" algn="l">
              <a:buFont typeface="+mj-lt"/>
              <a:buAutoNum type="arabicPeriod"/>
            </a:pPr>
            <a:r>
              <a:rPr lang="ru-RU" sz="1200" b="0" dirty="0" smtClean="0">
                <a:solidFill>
                  <a:schemeClr val="tx1"/>
                </a:solidFill>
                <a:latin typeface="Arial" pitchFamily="34" charset="0"/>
                <a:cs typeface="Arial" pitchFamily="34" charset="0"/>
              </a:rPr>
              <a:t>Критические времена проведения защитных мероприятий</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ru-RU" sz="1200" b="0" dirty="0" smtClean="0">
                <a:solidFill>
                  <a:schemeClr val="tx1"/>
                </a:solidFill>
                <a:latin typeface="Arial" pitchFamily="34" charset="0"/>
                <a:cs typeface="Arial" pitchFamily="34" charset="0"/>
              </a:rPr>
              <a:t>Критические значения характеристик цунами вблизи береговой зоны для различных «уровней угрозы цунами»</a:t>
            </a:r>
            <a:endParaRPr lang="ru-RU" sz="1200" b="0" dirty="0" smtClean="0">
              <a:solidFill>
                <a:schemeClr val="tx1"/>
              </a:solidFill>
            </a:endParaRPr>
          </a:p>
          <a:p>
            <a:pPr marL="228600" indent="-228600" algn="l">
              <a:buFont typeface="+mj-lt"/>
              <a:buAutoNum type="arabicPeriod"/>
            </a:pPr>
            <a:endParaRPr lang="ru-RU" sz="1200" b="0" dirty="0" smtClean="0">
              <a:solidFill>
                <a:schemeClr val="tx1"/>
              </a:solidFill>
              <a:latin typeface="Arial" pitchFamily="34" charset="0"/>
              <a:cs typeface="Arial" pitchFamily="34" charset="0"/>
            </a:endParaRPr>
          </a:p>
          <a:p>
            <a:pPr marL="228600" indent="-228600" algn="l">
              <a:buFont typeface="+mj-lt"/>
              <a:buAutoNum type="arabicPeriod"/>
            </a:pPr>
            <a:endParaRPr lang="ru-RU" sz="1200" b="1" dirty="0" smtClean="0">
              <a:solidFill>
                <a:schemeClr val="tx1"/>
              </a:solidFill>
              <a:latin typeface="Arial" pitchFamily="34" charset="0"/>
              <a:cs typeface="Arial" pitchFamily="34" charset="0"/>
            </a:endParaRPr>
          </a:p>
          <a:p>
            <a:endParaRPr lang="ru-RU" b="0"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solidFill>
                  <a:srgbClr val="7030A0"/>
                </a:solidFill>
                <a:latin typeface="Arial" pitchFamily="34" charset="0"/>
                <a:cs typeface="Arial" pitchFamily="34" charset="0"/>
              </a:rPr>
              <a:t>Проведение предварительного математического моделирования характеристик волн цунами для защищаемых пунктов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solidFill>
                  <a:srgbClr val="7030A0"/>
                </a:solidFill>
                <a:latin typeface="Arial" pitchFamily="34" charset="0"/>
                <a:cs typeface="Arial" pitchFamily="34" charset="0"/>
              </a:rPr>
              <a:t>	</a:t>
            </a:r>
            <a:r>
              <a:rPr lang="ru-RU" sz="1200" b="0" i="0" dirty="0" smtClean="0">
                <a:solidFill>
                  <a:srgbClr val="7030A0"/>
                </a:solidFill>
                <a:latin typeface="Arial" pitchFamily="34" charset="0"/>
                <a:cs typeface="Arial" pitchFamily="34" charset="0"/>
              </a:rPr>
              <a:t>Результаты</a:t>
            </a:r>
            <a:r>
              <a:rPr lang="ru-RU" sz="1200" b="0" i="0" baseline="0" dirty="0" smtClean="0">
                <a:solidFill>
                  <a:srgbClr val="7030A0"/>
                </a:solidFill>
                <a:latin typeface="Arial" pitchFamily="34" charset="0"/>
                <a:cs typeface="Arial" pitchFamily="34" charset="0"/>
              </a:rPr>
              <a:t> предварительного математического моделирования для оперативного прогнозирования характеристик цунами должны быть дополнены результатами моделирования для дополнительного набора очагов землетрясений, а также результатами моделирования выделенного набора характеристик волн цунами, для которых определяются критические значения на этапе «Р</a:t>
            </a:r>
            <a:r>
              <a:rPr lang="ru-RU" sz="1200" b="0" i="0" dirty="0" smtClean="0">
                <a:solidFill>
                  <a:srgbClr val="7030A0"/>
                </a:solidFill>
                <a:latin typeface="Arial" pitchFamily="34" charset="0"/>
                <a:cs typeface="Arial" pitchFamily="34" charset="0"/>
              </a:rPr>
              <a:t>азработка для защищаемых пунктов содержания  понятий «уровень тревоги»».</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i="1" dirty="0" smtClean="0">
              <a:solidFill>
                <a:srgbClr val="7030A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solidFill>
                  <a:srgbClr val="7030A0"/>
                </a:solidFill>
                <a:latin typeface="Arial" pitchFamily="34" charset="0"/>
                <a:cs typeface="Arial" pitchFamily="34" charset="0"/>
              </a:rPr>
              <a:t>Разработка процедур оперативного прогноза характеристик  цунами для защищаемых пунктов по данным  о землетрясении и результатам предварительного математического моделирования (схема интерполяции)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solidFill>
                  <a:srgbClr val="7030A0"/>
                </a:solidFill>
                <a:latin typeface="Arial" pitchFamily="34" charset="0"/>
                <a:cs typeface="Arial" pitchFamily="34" charset="0"/>
              </a:rPr>
              <a:t>	</a:t>
            </a:r>
            <a:r>
              <a:rPr lang="ru-RU" sz="1200" b="0" i="0" dirty="0" smtClean="0">
                <a:solidFill>
                  <a:srgbClr val="7030A0"/>
                </a:solidFill>
                <a:latin typeface="Arial" pitchFamily="34" charset="0"/>
                <a:cs typeface="Arial" pitchFamily="34" charset="0"/>
              </a:rPr>
              <a:t>Предполагается разработка процедуры интерполяции характеристик цунами для значений параметров землетрясений, которые не представлены в</a:t>
            </a:r>
            <a:r>
              <a:rPr lang="ru-RU" sz="1200" b="0" i="0" baseline="0" dirty="0" smtClean="0">
                <a:solidFill>
                  <a:srgbClr val="7030A0"/>
                </a:solidFill>
                <a:latin typeface="Arial" pitchFamily="34" charset="0"/>
                <a:cs typeface="Arial" pitchFamily="34" charset="0"/>
              </a:rPr>
              <a:t> базе результатов предварительного математического моделирования. В действующей системе поддержки принятия решения дежурным океанологом реализована процедура подобного рода для значения максимальной высоты волны, построенная на консервативных принципах. Но она дает завышенное значение. Требуется более точная процедура. </a:t>
            </a:r>
            <a:r>
              <a:rPr lang="ru-RU" sz="1200" b="0" i="0" dirty="0" smtClean="0">
                <a:solidFill>
                  <a:srgbClr val="7030A0"/>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200" b="1" i="1" dirty="0" smtClean="0">
              <a:solidFill>
                <a:srgbClr val="7030A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solidFill>
                  <a:schemeClr val="accent2"/>
                </a:solidFill>
                <a:latin typeface="Arial" pitchFamily="34" charset="0"/>
                <a:cs typeface="Arial" pitchFamily="34" charset="0"/>
              </a:rPr>
              <a:t>Разработка процедуры оперативного уточнения прогноза характеристик цунами для защищаемых пунктов по данным  измерений уровня моря</a:t>
            </a:r>
            <a:r>
              <a:rPr lang="en-US" sz="1200" b="1" i="1" dirty="0" smtClean="0">
                <a:solidFill>
                  <a:schemeClr val="accent2"/>
                </a:solidFill>
                <a:latin typeface="Arial" pitchFamily="34" charset="0"/>
                <a:cs typeface="Arial" pitchFamily="34" charset="0"/>
              </a:rPr>
              <a:t> </a:t>
            </a:r>
            <a:endParaRPr lang="ru-RU" sz="1200" b="1" i="1" dirty="0" smtClean="0">
              <a:solidFill>
                <a:schemeClr val="accent2"/>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dirty="0" smtClean="0">
                <a:solidFill>
                  <a:schemeClr val="accent2"/>
                </a:solidFill>
                <a:latin typeface="Arial" pitchFamily="34" charset="0"/>
                <a:cs typeface="Arial" pitchFamily="34" charset="0"/>
              </a:rPr>
              <a:t>	Разработка процедуры предполагает </a:t>
            </a:r>
            <a:r>
              <a:rPr lang="ru-RU" sz="1200" baseline="0" dirty="0" smtClean="0">
                <a:solidFill>
                  <a:schemeClr val="accent2"/>
                </a:solidFill>
                <a:latin typeface="Arial" pitchFamily="34" charset="0"/>
                <a:cs typeface="Arial" pitchFamily="34" charset="0"/>
              </a:rPr>
              <a:t>разработку эффективных алгоритмов автоматического выделения волн цунами в записи уровня моря для дальнейшего использования в процедуре уточнения прогноза. Данная задача удовлетворительно решена для данных об уровне моря, поступающих от глубоководных донных станций, расположенных в открытом океане. Для данных, поступающих с автоматизированных береговых постов измерений уровня моря она не годится. В случае береговых постов процедура должна быть адаптивной в том смысле, что настраиваться отдельно для каждого автоматизированного поста.</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solidFill>
                  <a:schemeClr val="accent2"/>
                </a:solidFill>
                <a:latin typeface="Arial" pitchFamily="34" charset="0"/>
                <a:cs typeface="Arial" pitchFamily="34" charset="0"/>
              </a:rPr>
              <a:t>Участие дежурного океанолога в обработке данных измерений уровня моря для выделения волны цунами возможно, но его желательно избежать ввиду возможных ошибок.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solidFill>
                  <a:schemeClr val="accent2"/>
                </a:solidFill>
                <a:latin typeface="Arial" pitchFamily="34" charset="0"/>
                <a:cs typeface="Arial" pitchFamily="34" charset="0"/>
              </a:rPr>
              <a:t>	По обработанным записям (выделенных волн цунами) должна осуществляться корректировка первоначального прогноза характеристик цунами, сделанного только по данным о землетрясении. Процедура корректировки должна выполняться в оперативном режиме, поэтому может опираться только на результаты предварительного математического моделирования. </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solidFill>
                  <a:schemeClr val="accent2"/>
                </a:solidFill>
                <a:latin typeface="Arial" pitchFamily="34" charset="0"/>
                <a:cs typeface="Arial" pitchFamily="34" charset="0"/>
              </a:rPr>
              <a:t>	Точность корректировки должна обеспечивать надежную корректировку уровня угрозы цунами.</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solidFill>
                  <a:srgbClr val="C00000"/>
                </a:solidFill>
                <a:latin typeface="Arial" pitchFamily="34" charset="0"/>
                <a:cs typeface="Arial" pitchFamily="34" charset="0"/>
              </a:rPr>
              <a:t>	Использование оперативных данных измерений уровня моря, по-видимому, требует по новому подходить к размещению автоматизированных постов. Нужно учесть два критерия, по которым оптимизируется размещение: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b="1" baseline="0" dirty="0" smtClean="0">
                <a:solidFill>
                  <a:srgbClr val="C00000"/>
                </a:solidFill>
                <a:latin typeface="Arial" pitchFamily="34" charset="0"/>
                <a:cs typeface="Arial" pitchFamily="34" charset="0"/>
              </a:rPr>
              <a:t>заблаговременность</a:t>
            </a:r>
            <a:r>
              <a:rPr lang="ru-RU" sz="1200" baseline="0" dirty="0" smtClean="0">
                <a:solidFill>
                  <a:srgbClr val="C00000"/>
                </a:solidFill>
                <a:latin typeface="Arial" pitchFamily="34" charset="0"/>
                <a:cs typeface="Arial" pitchFamily="34" charset="0"/>
              </a:rPr>
              <a:t> обнаружения волны;</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ru-RU" sz="1200" b="1" baseline="0" dirty="0" smtClean="0">
                <a:solidFill>
                  <a:srgbClr val="C00000"/>
                </a:solidFill>
                <a:latin typeface="Arial" pitchFamily="34" charset="0"/>
                <a:cs typeface="Arial" pitchFamily="34" charset="0"/>
              </a:rPr>
              <a:t>Репрезентативность (информативность)</a:t>
            </a:r>
            <a:r>
              <a:rPr lang="ru-RU" sz="1200" baseline="0" dirty="0" smtClean="0">
                <a:solidFill>
                  <a:srgbClr val="C00000"/>
                </a:solidFill>
                <a:latin typeface="Arial" pitchFamily="34" charset="0"/>
                <a:cs typeface="Arial" pitchFamily="34" charset="0"/>
              </a:rPr>
              <a:t> получаемых данных для осуществления корректировки прогноза – точки измерений уровня моря должны выбираться так, чтобы  процедура корректировки была наиболее чувствительна к изменению данных измерений в этой точке.</a:t>
            </a:r>
          </a:p>
          <a:p>
            <a:pPr marL="0" marR="0" indent="0" algn="l" defTabSz="914400" rtl="0" eaLnBrk="1" fontAlgn="auto" latinLnBrk="0" hangingPunct="1">
              <a:lnSpc>
                <a:spcPct val="100000"/>
              </a:lnSpc>
              <a:spcBef>
                <a:spcPts val="0"/>
              </a:spcBef>
              <a:spcAft>
                <a:spcPts val="0"/>
              </a:spcAft>
              <a:buClrTx/>
              <a:buSzTx/>
              <a:buFontTx/>
              <a:buNone/>
              <a:tabLst/>
              <a:defRPr/>
            </a:pPr>
            <a:r>
              <a:rPr lang="ru-RU" sz="1200" baseline="0" dirty="0" smtClean="0">
                <a:solidFill>
                  <a:srgbClr val="C00000"/>
                </a:solidFill>
                <a:latin typeface="Arial" pitchFamily="34" charset="0"/>
                <a:cs typeface="Arial" pitchFamily="34" charset="0"/>
              </a:rPr>
              <a:t>	 </a:t>
            </a:r>
            <a:endParaRPr lang="ru-RU" sz="1200" dirty="0" smtClean="0">
              <a:solidFill>
                <a:srgbClr val="C00000"/>
              </a:solidFill>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solidFill>
                  <a:srgbClr val="7030A0"/>
                </a:solidFill>
                <a:latin typeface="Arial" pitchFamily="34" charset="0"/>
                <a:cs typeface="Arial" pitchFamily="34" charset="0"/>
              </a:rPr>
              <a:t>Разработка процедур оценки уровня угрозы цунами и его уточнения по данным измерений уровня моря </a:t>
            </a:r>
          </a:p>
          <a:p>
            <a:r>
              <a:rPr lang="ru-RU" dirty="0" smtClean="0"/>
              <a:t>	Оценка</a:t>
            </a:r>
            <a:r>
              <a:rPr lang="ru-RU" baseline="0" dirty="0" smtClean="0"/>
              <a:t> уровня угрозы цунами по прогнозируемым характеристикам волн цунами и его уточнения может осуществляться по схеме превышения пороговых значений. </a:t>
            </a:r>
          </a:p>
          <a:p>
            <a:endParaRPr lang="ru-RU" baseline="0" dirty="0" smtClean="0"/>
          </a:p>
          <a:p>
            <a:pPr algn="l">
              <a:defRPr/>
            </a:pPr>
            <a:r>
              <a:rPr lang="ru-RU" sz="1200" b="1" i="1" dirty="0" smtClean="0">
                <a:solidFill>
                  <a:srgbClr val="7030A0"/>
                </a:solidFill>
                <a:latin typeface="Arial" pitchFamily="34" charset="0"/>
                <a:ea typeface="Calibri"/>
                <a:cs typeface="Arial" pitchFamily="34" charset="0"/>
              </a:rPr>
              <a:t>Разработка генератора действий дежурного океанолога</a:t>
            </a:r>
          </a:p>
          <a:p>
            <a:r>
              <a:rPr lang="ru-RU" dirty="0" smtClean="0"/>
              <a:t>	Генерация действий дежурного океанолога </a:t>
            </a:r>
            <a:r>
              <a:rPr lang="ru-RU" baseline="0" dirty="0" smtClean="0"/>
              <a:t>должна осуществляться </a:t>
            </a:r>
            <a:r>
              <a:rPr lang="ru-RU" dirty="0" smtClean="0"/>
              <a:t>в соответствии с регламентом действий ЦЦ</a:t>
            </a:r>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Внедрение</a:t>
            </a:r>
            <a:r>
              <a:rPr lang="ru-RU" baseline="0" dirty="0" smtClean="0"/>
              <a:t> предлагаемого порядка действий позволит: </a:t>
            </a:r>
            <a:r>
              <a:rPr lang="ru-RU" sz="1200" dirty="0" smtClean="0">
                <a:latin typeface="Arial" pitchFamily="34" charset="0"/>
                <a:cs typeface="Arial" pitchFamily="34" charset="0"/>
              </a:rPr>
              <a:t>сократить количество  ложных тревог и материальные потери от ложных тревог за счет оценки уровня опасности цунами и объявления тревоги отдельно по каждому защищаемому пункту.</a:t>
            </a:r>
          </a:p>
          <a:p>
            <a:r>
              <a:rPr lang="ru-RU" sz="1200" dirty="0" smtClean="0">
                <a:solidFill>
                  <a:srgbClr val="FF0000"/>
                </a:solidFill>
                <a:latin typeface="Arial" pitchFamily="34" charset="0"/>
                <a:cs typeface="Arial" pitchFamily="34" charset="0"/>
              </a:rPr>
              <a:t>   </a:t>
            </a:r>
          </a:p>
          <a:p>
            <a:r>
              <a:rPr lang="ru-RU" sz="1200" dirty="0" smtClean="0">
                <a:solidFill>
                  <a:srgbClr val="FF0000"/>
                </a:solidFill>
                <a:latin typeface="Arial" pitchFamily="34" charset="0"/>
                <a:cs typeface="Arial" pitchFamily="34" charset="0"/>
              </a:rPr>
              <a:t> </a:t>
            </a:r>
            <a:r>
              <a:rPr lang="ru-RU" sz="1200" dirty="0" smtClean="0">
                <a:latin typeface="Arial" pitchFamily="34" charset="0"/>
                <a:cs typeface="Arial" pitchFamily="34" charset="0"/>
              </a:rPr>
              <a:t>Введение в деятельность службы цунами понятия «уровень угрозы цунами» позволит формализовать взаимодействие центров цунами с едиными дежурно-диспетчерскими службами и средствами массовой информации в части информирования об угрозе цунами, при этом снимается проблема неверной оценки населением степени угрозы по прогностическим данным о высоте волны.</a:t>
            </a:r>
          </a:p>
          <a:p>
            <a:endParaRPr lang="ru-RU" sz="1200" dirty="0" smtClean="0">
              <a:latin typeface="Arial" pitchFamily="34" charset="0"/>
              <a:cs typeface="Arial" pitchFamily="34" charset="0"/>
            </a:endParaRPr>
          </a:p>
          <a:p>
            <a:r>
              <a:rPr lang="ru-RU" sz="1200" dirty="0" smtClean="0">
                <a:latin typeface="Arial" pitchFamily="34" charset="0"/>
                <a:cs typeface="Arial" pitchFamily="34" charset="0"/>
              </a:rPr>
              <a:t>Внедрение нового порядка действий потребует совместных усилий:</a:t>
            </a:r>
          </a:p>
          <a:p>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17</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Действующая схема принятия решений об объявлении тревоги цунами опирается на так называемый	 </a:t>
            </a:r>
            <a:r>
              <a:rPr lang="ru-RU" dirty="0" err="1" smtClean="0"/>
              <a:t>магнитудно-географический</a:t>
            </a:r>
            <a:r>
              <a:rPr lang="ru-RU" dirty="0" smtClean="0"/>
              <a:t> критерий, в соответствии с которым для определения </a:t>
            </a:r>
            <a:r>
              <a:rPr lang="ru-RU" dirty="0" err="1" smtClean="0"/>
              <a:t>цунамигенности</a:t>
            </a:r>
            <a:r>
              <a:rPr lang="ru-RU" dirty="0" smtClean="0"/>
              <a:t> землетрясения используются данные</a:t>
            </a:r>
            <a:r>
              <a:rPr lang="ru-RU" baseline="0" dirty="0" smtClean="0"/>
              <a:t> о положении эпицентра, величина магнитуды и её пороговое значение. Важно также знание о глубине гипоцентра, но в оперативном режиме  оно доступно не всегда. </a:t>
            </a:r>
          </a:p>
          <a:p>
            <a:r>
              <a:rPr lang="ru-RU" baseline="0" dirty="0" smtClean="0"/>
              <a:t>	В схеме объявления тревоги цунами используются понятия </a:t>
            </a:r>
            <a:r>
              <a:rPr lang="ru-RU" dirty="0" smtClean="0"/>
              <a:t>«ближняя» и «дальняя» зоны положения эпицентров землетрясений:  для землетрясений в «ближней» зоне ответственность за объявление тревоги цунами возложена на Геофизическую службу Российской академии наук (информационно-обрабатывающие центры - ИОЦ), для землетрясений в «дальней» зоне – на Росгидромет (центры цунами – ЦЦ).</a:t>
            </a:r>
          </a:p>
          <a:p>
            <a:r>
              <a:rPr lang="ru-RU" dirty="0" smtClean="0"/>
              <a:t>	Если землетрясение признается </a:t>
            </a:r>
            <a:r>
              <a:rPr lang="ru-RU" dirty="0" err="1" smtClean="0"/>
              <a:t>цунамигенным</a:t>
            </a:r>
            <a:r>
              <a:rPr lang="ru-RU" dirty="0" smtClean="0"/>
              <a:t>, то тревога распространяется на </a:t>
            </a:r>
            <a:r>
              <a:rPr lang="ru-RU" baseline="0" dirty="0" smtClean="0"/>
              <a:t>всю зону ответственности центра цунами </a:t>
            </a:r>
            <a:r>
              <a:rPr lang="ru-RU" dirty="0" smtClean="0"/>
              <a:t>(ЦЦ «Камчатское УГМС», ЦЦ «Приморское УГМС») или на её часть (три схемы объявления тревоги в ЦЦ «Сахалинское УГМС»).</a:t>
            </a:r>
          </a:p>
          <a:p>
            <a:r>
              <a:rPr lang="ru-RU" sz="1200" kern="1200" baseline="0" dirty="0" smtClean="0">
                <a:solidFill>
                  <a:schemeClr val="tx1"/>
                </a:solidFill>
                <a:latin typeface="+mn-lt"/>
                <a:ea typeface="+mn-ea"/>
                <a:cs typeface="+mn-cs"/>
              </a:rPr>
              <a:t>	Основным недостатком изложенной схемы, выявившимся уже в первые годы функционирования СПЦ работы, было:</a:t>
            </a:r>
          </a:p>
          <a:p>
            <a:pPr marL="228600" indent="-228600">
              <a:buFont typeface="+mj-lt"/>
              <a:buAutoNum type="arabicPeriod"/>
            </a:pPr>
            <a:r>
              <a:rPr lang="ru-RU" sz="1200" kern="1200" baseline="0" dirty="0" smtClean="0">
                <a:solidFill>
                  <a:schemeClr val="tx1"/>
                </a:solidFill>
                <a:latin typeface="+mn-lt"/>
                <a:ea typeface="+mn-ea"/>
                <a:cs typeface="+mn-cs"/>
              </a:rPr>
              <a:t>большое число ложных тревог;</a:t>
            </a:r>
          </a:p>
          <a:p>
            <a:pPr marL="228600" indent="-228600">
              <a:buFont typeface="+mj-lt"/>
              <a:buAutoNum type="arabicPeriod"/>
            </a:pPr>
            <a:r>
              <a:rPr lang="ru-RU" sz="1200" kern="1200" baseline="0" dirty="0" smtClean="0">
                <a:solidFill>
                  <a:schemeClr val="tx1"/>
                </a:solidFill>
                <a:latin typeface="+mn-lt"/>
                <a:ea typeface="+mn-ea"/>
                <a:cs typeface="+mn-cs"/>
              </a:rPr>
              <a:t>объявление тревоги сразу по всей зоне ответственности ЦЦ или по её значительной части, как это предусмотрено в деятельности Сахалинского ЦЦ</a:t>
            </a:r>
            <a:endParaRPr lang="ru-RU" dirty="0" smtClean="0"/>
          </a:p>
          <a:p>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2</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dirty="0" smtClean="0"/>
              <a:t>Результаты анализа практики применения </a:t>
            </a:r>
            <a:r>
              <a:rPr lang="ru-RU" dirty="0" err="1" smtClean="0"/>
              <a:t>магнитудно-географического</a:t>
            </a:r>
            <a:r>
              <a:rPr lang="ru-RU" dirty="0" smtClean="0"/>
              <a:t> критерия</a:t>
            </a:r>
            <a:r>
              <a:rPr lang="ru-RU" baseline="0" dirty="0" smtClean="0"/>
              <a:t> </a:t>
            </a:r>
            <a:r>
              <a:rPr lang="ru-RU" baseline="0" dirty="0" err="1" smtClean="0"/>
              <a:t>цунамигенности</a:t>
            </a:r>
            <a:r>
              <a:rPr lang="ru-RU" baseline="0" dirty="0" smtClean="0"/>
              <a:t> в работе СПЦ</a:t>
            </a:r>
          </a:p>
          <a:p>
            <a:r>
              <a:rPr lang="ru-RU" baseline="0" dirty="0" smtClean="0"/>
              <a:t>приведены в на данном слайде. Эти данные взяты из статьи </a:t>
            </a:r>
            <a:r>
              <a:rPr lang="ru-RU" baseline="0" dirty="0" err="1" smtClean="0"/>
              <a:t>В.К.Гусякова</a:t>
            </a:r>
            <a:r>
              <a:rPr lang="ru-RU" baseline="0" dirty="0" smtClean="0"/>
              <a:t> </a:t>
            </a:r>
          </a:p>
          <a:p>
            <a:endParaRPr lang="ru-RU" baseline="0" dirty="0" smtClean="0"/>
          </a:p>
          <a:p>
            <a:r>
              <a:rPr lang="ru-RU" dirty="0" smtClean="0">
                <a:latin typeface="Arial" pitchFamily="34" charset="0"/>
                <a:cs typeface="Arial" pitchFamily="34" charset="0"/>
              </a:rPr>
              <a:t>Общая эффективность службы, основанной на</a:t>
            </a:r>
            <a:r>
              <a:rPr lang="en-US" dirty="0" smtClean="0">
                <a:latin typeface="Arial" pitchFamily="34" charset="0"/>
                <a:cs typeface="Arial" pitchFamily="34" charset="0"/>
              </a:rPr>
              <a:t> </a:t>
            </a:r>
            <a:r>
              <a:rPr lang="ru-RU" dirty="0" err="1" smtClean="0">
                <a:latin typeface="Arial" pitchFamily="34" charset="0"/>
                <a:cs typeface="Arial" pitchFamily="34" charset="0"/>
              </a:rPr>
              <a:t>магнитудном-географическом</a:t>
            </a:r>
            <a:r>
              <a:rPr lang="ru-RU" dirty="0" smtClean="0">
                <a:latin typeface="Arial" pitchFamily="34" charset="0"/>
                <a:cs typeface="Arial" pitchFamily="34" charset="0"/>
              </a:rPr>
              <a:t>  принципе прогноза, остается низкой, в среднем, </a:t>
            </a:r>
            <a:r>
              <a:rPr lang="ru-RU" sz="1780" b="0" i="0" baseline="0" dirty="0" smtClean="0">
                <a:latin typeface="Arial" pitchFamily="34" charset="0"/>
                <a:cs typeface="Arial" pitchFamily="34" charset="0"/>
              </a:rPr>
              <a:t>тревоги выпускаются только для </a:t>
            </a:r>
            <a:r>
              <a:rPr lang="ru-RU" dirty="0" smtClean="0">
                <a:latin typeface="Arial" pitchFamily="34" charset="0"/>
                <a:cs typeface="Arial" pitchFamily="34" charset="0"/>
              </a:rPr>
              <a:t>67% землетрясений с </a:t>
            </a:r>
            <a:r>
              <a:rPr lang="ru-RU" i="1" dirty="0" smtClean="0">
                <a:latin typeface="Arial" pitchFamily="34" charset="0"/>
                <a:cs typeface="Arial" pitchFamily="34" charset="0"/>
              </a:rPr>
              <a:t>М ≥ </a:t>
            </a:r>
            <a:r>
              <a:rPr lang="ru-RU" i="1" dirty="0" err="1" smtClean="0">
                <a:latin typeface="Arial" pitchFamily="34" charset="0"/>
                <a:cs typeface="Arial" pitchFamily="34" charset="0"/>
              </a:rPr>
              <a:t>Мпор</a:t>
            </a:r>
            <a:r>
              <a:rPr lang="ru-RU" i="1" dirty="0" smtClean="0">
                <a:latin typeface="Arial" pitchFamily="34" charset="0"/>
                <a:cs typeface="Arial" pitchFamily="34" charset="0"/>
              </a:rPr>
              <a:t>.</a:t>
            </a:r>
          </a:p>
          <a:p>
            <a:r>
              <a:rPr lang="ru-RU" i="1" dirty="0" smtClean="0">
                <a:latin typeface="Arial" pitchFamily="34" charset="0"/>
                <a:cs typeface="Arial" pitchFamily="34" charset="0"/>
              </a:rPr>
              <a:t> </a:t>
            </a:r>
          </a:p>
          <a:p>
            <a:r>
              <a:rPr lang="ru-RU" dirty="0" smtClean="0">
                <a:latin typeface="Arial" pitchFamily="34" charset="0"/>
                <a:cs typeface="Arial" pitchFamily="34" charset="0"/>
              </a:rPr>
              <a:t>Этот показатель улучшился в период </a:t>
            </a:r>
            <a:r>
              <a:rPr lang="ru-RU" dirty="0" smtClean="0">
                <a:latin typeface="Arial" pitchFamily="34" charset="0"/>
                <a:ea typeface="Calibri" pitchFamily="34" charset="0"/>
                <a:cs typeface="Arial" pitchFamily="34" charset="0"/>
              </a:rPr>
              <a:t>1984–2009 гг.</a:t>
            </a:r>
            <a:r>
              <a:rPr lang="ru-RU" dirty="0" smtClean="0">
                <a:latin typeface="Arial" pitchFamily="34" charset="0"/>
                <a:cs typeface="Arial" pitchFamily="34" charset="0"/>
              </a:rPr>
              <a:t> (возрос с 57% до 85%).</a:t>
            </a:r>
          </a:p>
          <a:p>
            <a:endParaRPr lang="ru-RU" dirty="0" smtClean="0">
              <a:latin typeface="Arial" pitchFamily="34" charset="0"/>
              <a:cs typeface="Arial" pitchFamily="34" charset="0"/>
            </a:endParaRPr>
          </a:p>
          <a:p>
            <a:r>
              <a:rPr lang="ru-RU" dirty="0" err="1" smtClean="0">
                <a:latin typeface="Arial" pitchFamily="34" charset="0"/>
                <a:cs typeface="Arial" pitchFamily="34" charset="0"/>
              </a:rPr>
              <a:t>Оправдываемость</a:t>
            </a:r>
            <a:r>
              <a:rPr lang="ru-RU" dirty="0" smtClean="0">
                <a:latin typeface="Arial" pitchFamily="34" charset="0"/>
                <a:cs typeface="Arial" pitchFamily="34" charset="0"/>
              </a:rPr>
              <a:t> тревог при этом практически не изменилась – остается на уровне 25%, т.е. 75% выпущенных тревог оказываются ложными. </a:t>
            </a:r>
          </a:p>
          <a:p>
            <a:endParaRPr lang="ru-RU" dirty="0" smtClean="0">
              <a:latin typeface="Arial" pitchFamily="34" charset="0"/>
              <a:cs typeface="Arial" pitchFamily="34" charset="0"/>
            </a:endParaRPr>
          </a:p>
          <a:p>
            <a:r>
              <a:rPr lang="ru-RU" dirty="0" smtClean="0">
                <a:latin typeface="Arial" pitchFamily="34" charset="0"/>
                <a:cs typeface="Arial" pitchFamily="34" charset="0"/>
              </a:rPr>
              <a:t>Возрос коэффициент </a:t>
            </a:r>
            <a:r>
              <a:rPr lang="ru-RU" dirty="0" err="1" smtClean="0">
                <a:latin typeface="Arial" pitchFamily="34" charset="0"/>
                <a:cs typeface="Arial" pitchFamily="34" charset="0"/>
              </a:rPr>
              <a:t>предупреждаемости</a:t>
            </a:r>
            <a:r>
              <a:rPr lang="ru-RU" dirty="0" smtClean="0">
                <a:latin typeface="Arial" pitchFamily="34" charset="0"/>
                <a:cs typeface="Arial" pitchFamily="34" charset="0"/>
              </a:rPr>
              <a:t> опасных цунами (с 67 до 87%)</a:t>
            </a:r>
          </a:p>
          <a:p>
            <a:endParaRPr lang="ru-RU" dirty="0" smtClean="0">
              <a:latin typeface="Arial"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latin typeface="Arial" pitchFamily="34" charset="0"/>
                <a:cs typeface="Arial" pitchFamily="34" charset="0"/>
              </a:rPr>
              <a:t>Приведенные показатели </a:t>
            </a:r>
            <a:r>
              <a:rPr lang="ru-RU" b="1" dirty="0" smtClean="0">
                <a:latin typeface="Arial" pitchFamily="34" charset="0"/>
                <a:cs typeface="Arial" pitchFamily="34" charset="0"/>
              </a:rPr>
              <a:t>не могут </a:t>
            </a:r>
            <a:r>
              <a:rPr lang="ru-RU" dirty="0" smtClean="0">
                <a:latin typeface="Arial" pitchFamily="34" charset="0"/>
                <a:cs typeface="Arial" pitchFamily="34" charset="0"/>
              </a:rPr>
              <a:t>быть существенно улучшены при использовании только </a:t>
            </a:r>
            <a:r>
              <a:rPr lang="ru-RU" dirty="0" err="1" smtClean="0">
                <a:latin typeface="Arial" pitchFamily="34" charset="0"/>
                <a:cs typeface="Arial" pitchFamily="34" charset="0"/>
              </a:rPr>
              <a:t>магнитудно-географического</a:t>
            </a:r>
            <a:r>
              <a:rPr lang="ru-RU" dirty="0" smtClean="0">
                <a:latin typeface="Arial" pitchFamily="34" charset="0"/>
                <a:cs typeface="Arial" pitchFamily="34" charset="0"/>
              </a:rPr>
              <a:t> метода прогнозирования угрозы цунами без привлечения дополнительных критериев и признаков </a:t>
            </a:r>
            <a:r>
              <a:rPr lang="ru-RU" dirty="0" err="1" smtClean="0">
                <a:latin typeface="Arial" pitchFamily="34" charset="0"/>
                <a:cs typeface="Arial" pitchFamily="34" charset="0"/>
              </a:rPr>
              <a:t>цунамигенности</a:t>
            </a:r>
            <a:r>
              <a:rPr lang="ru-RU" dirty="0" smtClean="0">
                <a:latin typeface="Arial" pitchFamily="34" charset="0"/>
                <a:cs typeface="Arial" pitchFamily="34" charset="0"/>
              </a:rPr>
              <a:t> землетрясений, моделирования  генерации и распространения волн цунами. </a:t>
            </a:r>
          </a:p>
          <a:p>
            <a:endParaRPr lang="ru-RU" dirty="0" smtClean="0">
              <a:latin typeface="Arial" pitchFamily="34" charset="0"/>
              <a:cs typeface="Arial" pitchFamily="34" charset="0"/>
            </a:endParaRPr>
          </a:p>
          <a:p>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3</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t>Основная проблема совершенствования  СПЦ состоит в повышении надежности  оповещения и снижении  числа ложных тревог.</a:t>
            </a: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	В 1970-х годах радикальное решение этой проблемы связывалось с использованием гидрофизических данных, получаемых при измерении каких-либо характеристик подходящей к берегу волны цунами. Предполагалось, что непосредственная регистрация, например, придонного давления на краю шельфа позволит не только существенно снизить число ложных тревог, но и достаточно точно прогнозировать высоту цунами на побережье</a:t>
            </a:r>
            <a:r>
              <a:rPr lang="ru-RU" sz="1200" i="1" kern="1200" baseline="0" dirty="0" smtClean="0">
                <a:solidFill>
                  <a:schemeClr val="tx1"/>
                </a:solidFill>
                <a:latin typeface="+mn-lt"/>
                <a:ea typeface="+mn-ea"/>
                <a:cs typeface="+mn-cs"/>
              </a:rPr>
              <a:t>. </a:t>
            </a:r>
            <a:r>
              <a:rPr lang="ru-RU" sz="1200" i="0" kern="1200" baseline="0" dirty="0" smtClean="0">
                <a:solidFill>
                  <a:schemeClr val="tx1"/>
                </a:solidFill>
                <a:latin typeface="+mn-lt"/>
                <a:ea typeface="+mn-ea"/>
                <a:cs typeface="+mn-cs"/>
              </a:rPr>
              <a:t>Однако, практическое применение гидрофизического прогноза оказалось сопряжено с большими организационными </a:t>
            </a:r>
            <a:r>
              <a:rPr lang="ru-RU" sz="1200" kern="1200" baseline="0" dirty="0" smtClean="0">
                <a:solidFill>
                  <a:schemeClr val="tx1"/>
                </a:solidFill>
                <a:latin typeface="+mn-lt"/>
                <a:ea typeface="+mn-ea"/>
                <a:cs typeface="+mn-cs"/>
              </a:rPr>
              <a:t>и техническими трудностями и в этом направлении за истекшие 50 лет практически не было какого-либо продвижения.</a:t>
            </a: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	Модернизация СПЦ, проведенная в 2006-2010 гг. позволила вывести СПЦ на такой организационный и технический уровень, который позволяет приступить к решению задачи снижения количества ложных тревог за счет использования в оперативном режиме данных о глубине гипоцентра землетрясения, данных измерений уровня моря и результатов моделирования цунами.</a:t>
            </a: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	В период 2006-2010 в рамках работ по ФЦП «Снижение рисков… » в </a:t>
            </a:r>
            <a:r>
              <a:rPr lang="ru-RU" b="0" dirty="0" smtClean="0"/>
              <a:t>ИВТ СО РАН, ИВМ и МГ СО РАН была проведена большая серия расчетов по моделированию генерации и распространения волн цунами с целью оперативного</a:t>
            </a:r>
            <a:r>
              <a:rPr lang="ru-RU" b="0" baseline="0" dirty="0" smtClean="0"/>
              <a:t> прогнозирования характеристик цунами. Эти расчеты обнаружили существенно неравномерное распределение максимальных высот волн на побережью даже в пределах зон ответственности центров цунами.</a:t>
            </a:r>
          </a:p>
          <a:p>
            <a:pPr lvl="0" indent="419100" algn="just" fontAlgn="base">
              <a:spcBef>
                <a:spcPct val="0"/>
              </a:spcBef>
              <a:spcAft>
                <a:spcPct val="0"/>
              </a:spcAft>
            </a:pPr>
            <a:r>
              <a:rPr lang="ru-RU" sz="1200" b="0" kern="1200" baseline="0" dirty="0" smtClean="0">
                <a:solidFill>
                  <a:schemeClr val="tx1"/>
                </a:solidFill>
                <a:latin typeface="+mn-lt"/>
                <a:ea typeface="+mn-ea"/>
                <a:cs typeface="+mn-cs"/>
              </a:rPr>
              <a:t>Например, </a:t>
            </a:r>
            <a:r>
              <a:rPr kumimoji="0" lang="ru-RU" b="0" i="0" u="none" strike="noStrike" cap="none" normalizeH="0" baseline="0" dirty="0" smtClean="0">
                <a:ln>
                  <a:noFill/>
                </a:ln>
                <a:effectLst/>
                <a:latin typeface="Arial" pitchFamily="34" charset="0"/>
                <a:ea typeface="Calibri" pitchFamily="34" charset="0"/>
                <a:cs typeface="Arial" pitchFamily="34" charset="0"/>
              </a:rPr>
              <a:t>для источников типа пологого надвига в </a:t>
            </a:r>
            <a:r>
              <a:rPr kumimoji="0" lang="ru-RU" b="0" i="0" u="none" strike="noStrike" cap="none" normalizeH="0" baseline="0" dirty="0" err="1" smtClean="0">
                <a:ln>
                  <a:noFill/>
                </a:ln>
                <a:effectLst/>
                <a:latin typeface="Arial" pitchFamily="34" charset="0"/>
                <a:ea typeface="Calibri" pitchFamily="34" charset="0"/>
                <a:cs typeface="Arial" pitchFamily="34" charset="0"/>
              </a:rPr>
              <a:t>Курило-Камчатской</a:t>
            </a:r>
            <a:r>
              <a:rPr kumimoji="0" lang="ru-RU" b="0" i="0" u="none" strike="noStrike" cap="none" normalizeH="0" baseline="0" dirty="0" smtClean="0">
                <a:ln>
                  <a:noFill/>
                </a:ln>
                <a:effectLst/>
                <a:latin typeface="Arial" pitchFamily="34" charset="0"/>
                <a:ea typeface="Calibri" pitchFamily="34" charset="0"/>
                <a:cs typeface="Arial" pitchFamily="34" charset="0"/>
              </a:rPr>
              <a:t> зоне характерно следующее распределение амплитуд волн цунами вдоль побережья: ширина зоны, в которой цунами имеет высоту более 1 метра, составляет для землетрясений с магнитудами (</a:t>
            </a:r>
            <a:r>
              <a:rPr kumimoji="0" lang="ru-RU" b="0" i="1" u="none" strike="noStrike" cap="none" normalizeH="0" baseline="0" dirty="0" smtClean="0">
                <a:ln>
                  <a:noFill/>
                </a:ln>
                <a:effectLst/>
                <a:latin typeface="Arial" pitchFamily="34" charset="0"/>
                <a:ea typeface="Calibri" pitchFamily="34" charset="0"/>
                <a:cs typeface="Arial" pitchFamily="34" charset="0"/>
              </a:rPr>
              <a:t>M</a:t>
            </a:r>
            <a:r>
              <a:rPr kumimoji="0" lang="ru-RU" b="0" i="1" u="none" strike="noStrike" cap="none" normalizeH="0" baseline="-30000" dirty="0" smtClean="0">
                <a:ln>
                  <a:noFill/>
                </a:ln>
                <a:effectLst/>
                <a:latin typeface="Arial" pitchFamily="34" charset="0"/>
                <a:ea typeface="Calibri" pitchFamily="34" charset="0"/>
                <a:cs typeface="Arial" pitchFamily="34" charset="0"/>
              </a:rPr>
              <a:t>W</a:t>
            </a:r>
            <a:r>
              <a:rPr kumimoji="0" lang="ru-RU" b="0" i="0" u="none" strike="noStrike" cap="none" normalizeH="0" baseline="0" dirty="0" smtClean="0">
                <a:ln>
                  <a:noFill/>
                </a:ln>
                <a:effectLst/>
                <a:latin typeface="Arial" pitchFamily="34" charset="0"/>
                <a:ea typeface="Calibri" pitchFamily="34" charset="0"/>
                <a:cs typeface="Arial" pitchFamily="34" charset="0"/>
              </a:rPr>
              <a:t>) 9.1, 8.5, 7.9 соответственно 300 км, 150 км, 100 км.</a:t>
            </a:r>
            <a:r>
              <a:rPr lang="ru-RU" sz="1200" b="0" kern="1200" baseline="0" dirty="0" smtClean="0">
                <a:solidFill>
                  <a:schemeClr val="tx1"/>
                </a:solidFill>
                <a:latin typeface="+mn-lt"/>
                <a:ea typeface="+mn-ea"/>
                <a:cs typeface="+mn-cs"/>
              </a:rPr>
              <a:t> </a:t>
            </a:r>
          </a:p>
          <a:p>
            <a:pPr marL="0" marR="0" lvl="0" indent="419100" algn="just" defTabSz="914400" rtl="0" eaLnBrk="1" fontAlgn="base" latinLnBrk="0" hangingPunct="1">
              <a:lnSpc>
                <a:spcPct val="100000"/>
              </a:lnSpc>
              <a:spcBef>
                <a:spcPct val="0"/>
              </a:spcBef>
              <a:spcAft>
                <a:spcPct val="0"/>
              </a:spcAft>
              <a:buClrTx/>
              <a:buSzTx/>
              <a:buFontTx/>
              <a:buNone/>
              <a:tabLst/>
            </a:pPr>
            <a:r>
              <a:rPr lang="ru-RU" sz="1200" b="0" kern="1200" baseline="0" dirty="0" smtClean="0">
                <a:solidFill>
                  <a:schemeClr val="tx1"/>
                </a:solidFill>
                <a:latin typeface="+mn-lt"/>
                <a:ea typeface="+mn-ea"/>
                <a:cs typeface="+mn-cs"/>
              </a:rPr>
              <a:t>Кроме того, последствия воздействия волн цунами на защищаемый пункт зависят не только от абсолютного значения высоты волны, но и от того как расположена инфраструктура защищаемого пункта на побережье. </a:t>
            </a:r>
          </a:p>
          <a:p>
            <a:pPr marL="0" marR="0" lvl="0" indent="419100" algn="just" defTabSz="914400" rtl="0" eaLnBrk="1" fontAlgn="base" latinLnBrk="0" hangingPunct="1">
              <a:lnSpc>
                <a:spcPct val="100000"/>
              </a:lnSpc>
              <a:spcBef>
                <a:spcPct val="0"/>
              </a:spcBef>
              <a:spcAft>
                <a:spcPct val="0"/>
              </a:spcAft>
              <a:buClrTx/>
              <a:buSzTx/>
              <a:buFontTx/>
              <a:buNone/>
              <a:tabLst/>
            </a:pPr>
            <a:r>
              <a:rPr lang="ru-RU" sz="1200" b="0" kern="1200" baseline="0" dirty="0" smtClean="0">
                <a:solidFill>
                  <a:schemeClr val="tx1"/>
                </a:solidFill>
                <a:latin typeface="+mn-lt"/>
                <a:ea typeface="+mn-ea"/>
                <a:cs typeface="+mn-cs"/>
              </a:rPr>
              <a:t>Таким образом:</a:t>
            </a:r>
          </a:p>
          <a:p>
            <a:pPr marL="0" marR="0" lvl="0" indent="419100" algn="just" defTabSz="914400" rtl="0" eaLnBrk="1" fontAlgn="base" latinLnBrk="0" hangingPunct="1">
              <a:lnSpc>
                <a:spcPct val="100000"/>
              </a:lnSpc>
              <a:spcBef>
                <a:spcPct val="0"/>
              </a:spcBef>
              <a:spcAft>
                <a:spcPct val="0"/>
              </a:spcAft>
              <a:buClrTx/>
              <a:buSzTx/>
              <a:buFont typeface="Arial" pitchFamily="34" charset="0"/>
              <a:buChar char="•"/>
              <a:tabLst/>
            </a:pPr>
            <a:r>
              <a:rPr lang="ru-RU" sz="1200" b="0" kern="1200" baseline="0" dirty="0" smtClean="0">
                <a:solidFill>
                  <a:schemeClr val="tx1"/>
                </a:solidFill>
                <a:latin typeface="+mn-lt"/>
                <a:ea typeface="+mn-ea"/>
                <a:cs typeface="+mn-cs"/>
              </a:rPr>
              <a:t> снижения количества ложных тревог для каждого населенного пункта предлагается достигнуть за счет </a:t>
            </a:r>
            <a:r>
              <a:rPr kumimoji="0" lang="ru-RU" b="1" i="0" u="none" strike="noStrike" cap="none" normalizeH="0" baseline="0" dirty="0" smtClean="0">
                <a:ln>
                  <a:noFill/>
                </a:ln>
                <a:effectLst/>
                <a:latin typeface="Arial" pitchFamily="34" charset="0"/>
                <a:ea typeface="Calibri" pitchFamily="34" charset="0"/>
                <a:cs typeface="Arial" pitchFamily="34" charset="0"/>
              </a:rPr>
              <a:t>более точного определения границ</a:t>
            </a:r>
            <a:r>
              <a:rPr kumimoji="0" lang="ru-RU" b="0" i="0" u="none" strike="noStrike" cap="none" normalizeH="0" baseline="0" dirty="0" smtClean="0">
                <a:ln>
                  <a:noFill/>
                </a:ln>
                <a:effectLst/>
                <a:latin typeface="Arial" pitchFamily="34" charset="0"/>
                <a:ea typeface="Calibri" pitchFamily="34" charset="0"/>
                <a:cs typeface="Arial" pitchFamily="34" charset="0"/>
              </a:rPr>
              <a:t> части побережья, где объявляется тревога цунами, </a:t>
            </a:r>
            <a:r>
              <a:rPr lang="ru-RU" sz="1200" dirty="0" smtClean="0">
                <a:latin typeface="Arial" pitchFamily="34" charset="0"/>
                <a:ea typeface="Calibri" pitchFamily="34" charset="0"/>
                <a:cs typeface="Arial" pitchFamily="34" charset="0"/>
              </a:rPr>
              <a:t>- тревога должна объявляться отдельно для каждого защищаемого пункта</a:t>
            </a:r>
            <a:r>
              <a:rPr kumimoji="0" lang="ru-RU" b="0" i="0" u="none" strike="noStrike" cap="none" normalizeH="0" baseline="0" dirty="0" smtClean="0">
                <a:ln>
                  <a:noFill/>
                </a:ln>
                <a:effectLst/>
                <a:latin typeface="Arial" pitchFamily="34" charset="0"/>
                <a:ea typeface="Calibri" pitchFamily="34" charset="0"/>
                <a:cs typeface="Arial" pitchFamily="34" charset="0"/>
              </a:rPr>
              <a:t>;</a:t>
            </a:r>
          </a:p>
          <a:p>
            <a:pPr marL="0" marR="0" lvl="0" indent="419100" algn="just" defTabSz="914400" rtl="0" eaLnBrk="1" fontAlgn="base" latinLnBrk="0" hangingPunct="1">
              <a:lnSpc>
                <a:spcPct val="100000"/>
              </a:lnSpc>
              <a:spcBef>
                <a:spcPct val="0"/>
              </a:spcBef>
              <a:spcAft>
                <a:spcPct val="0"/>
              </a:spcAft>
              <a:buClrTx/>
              <a:buSzTx/>
              <a:buFont typeface="Arial" pitchFamily="34" charset="0"/>
              <a:buChar char="•"/>
              <a:tabLst/>
              <a:defRPr/>
            </a:pPr>
            <a:r>
              <a:rPr lang="ru-RU" sz="1200" dirty="0" smtClean="0">
                <a:latin typeface="Arial" pitchFamily="34" charset="0"/>
                <a:cs typeface="Arial" pitchFamily="34" charset="0"/>
              </a:rPr>
              <a:t>снижения экономических потерь в случае ложной тревоги предлагается  достигнуть за счет </a:t>
            </a:r>
            <a:r>
              <a:rPr kumimoji="0" lang="ru-RU" sz="1200" b="0" i="0" u="none" strike="noStrike" cap="none" normalizeH="0" baseline="0" dirty="0" smtClean="0">
                <a:ln>
                  <a:noFill/>
                </a:ln>
                <a:effectLst/>
                <a:latin typeface="Arial" pitchFamily="34" charset="0"/>
                <a:ea typeface="Calibri" pitchFamily="34" charset="0"/>
                <a:cs typeface="Arial" pitchFamily="34" charset="0"/>
              </a:rPr>
              <a:t>введения нескольких </a:t>
            </a:r>
            <a:r>
              <a:rPr kumimoji="0" lang="ru-RU" sz="1200" b="1" i="0" u="none" strike="noStrike" cap="none" normalizeH="0" baseline="0" dirty="0" smtClean="0">
                <a:ln>
                  <a:noFill/>
                </a:ln>
                <a:effectLst/>
                <a:latin typeface="Arial" pitchFamily="34" charset="0"/>
                <a:ea typeface="Calibri" pitchFamily="34" charset="0"/>
                <a:cs typeface="Arial" pitchFamily="34" charset="0"/>
              </a:rPr>
              <a:t>уровней угрозы цунами </a:t>
            </a:r>
            <a:r>
              <a:rPr kumimoji="0" lang="ru-RU" sz="1200" b="0" i="0" u="none" strike="noStrike" cap="none" normalizeH="0" baseline="0" dirty="0" smtClean="0">
                <a:ln>
                  <a:noFill/>
                </a:ln>
                <a:effectLst/>
                <a:latin typeface="Arial" pitchFamily="34" charset="0"/>
                <a:ea typeface="Calibri" pitchFamily="34" charset="0"/>
                <a:cs typeface="Arial" pitchFamily="34" charset="0"/>
              </a:rPr>
              <a:t>для каждого защищаемого пункта, в зависимости от прогнозируемой степени</a:t>
            </a:r>
            <a:r>
              <a:rPr kumimoji="0" lang="ru-RU" sz="1200" b="0" i="0" u="none" strike="noStrike" cap="none" normalizeH="0" dirty="0" smtClean="0">
                <a:ln>
                  <a:noFill/>
                </a:ln>
                <a:effectLst/>
                <a:latin typeface="Arial" pitchFamily="34" charset="0"/>
                <a:ea typeface="Calibri" pitchFamily="34" charset="0"/>
                <a:cs typeface="Arial" pitchFamily="34" charset="0"/>
              </a:rPr>
              <a:t> </a:t>
            </a:r>
            <a:r>
              <a:rPr kumimoji="0" lang="ru-RU" sz="1200" b="0" i="0" u="none" strike="noStrike" cap="none" normalizeH="0" baseline="0" dirty="0" smtClean="0">
                <a:ln>
                  <a:noFill/>
                </a:ln>
                <a:effectLst/>
                <a:latin typeface="Arial" pitchFamily="34" charset="0"/>
                <a:ea typeface="Calibri" pitchFamily="34" charset="0"/>
                <a:cs typeface="Arial" pitchFamily="34" charset="0"/>
              </a:rPr>
              <a:t>опасности цунами. </a:t>
            </a:r>
          </a:p>
          <a:p>
            <a:pPr marL="0" marR="0" lvl="0" indent="419100" algn="just" defTabSz="914400" rtl="0" eaLnBrk="1" fontAlgn="base" latinLnBrk="0" hangingPunct="1">
              <a:lnSpc>
                <a:spcPct val="100000"/>
              </a:lnSpc>
              <a:spcBef>
                <a:spcPct val="0"/>
              </a:spcBef>
              <a:spcAft>
                <a:spcPct val="0"/>
              </a:spcAft>
              <a:buClrTx/>
              <a:buSzTx/>
              <a:buFont typeface="Arial" pitchFamily="34" charset="0"/>
              <a:buChar char="•"/>
              <a:tabLst/>
            </a:pPr>
            <a:endParaRPr kumimoji="0" lang="ru-RU" b="0" i="0" u="none" strike="noStrike" cap="none" normalizeH="0" baseline="0" dirty="0" smtClean="0">
              <a:ln>
                <a:noFill/>
              </a:ln>
              <a:effectLst/>
              <a:latin typeface="Arial" pitchFamily="34" charset="0"/>
              <a:ea typeface="Calibri" pitchFamily="34" charset="0"/>
              <a:cs typeface="Arial" pitchFamily="34" charset="0"/>
            </a:endParaRPr>
          </a:p>
          <a:p>
            <a:pPr marL="0" marR="0" lvl="0" indent="419100" algn="just" defTabSz="914400" rtl="0" eaLnBrk="1" fontAlgn="base" latinLnBrk="0" hangingPunct="1">
              <a:lnSpc>
                <a:spcPct val="100000"/>
              </a:lnSpc>
              <a:spcBef>
                <a:spcPct val="0"/>
              </a:spcBef>
              <a:spcAft>
                <a:spcPct val="0"/>
              </a:spcAft>
              <a:buClrTx/>
              <a:buSzTx/>
              <a:buFont typeface="Arial" pitchFamily="34" charset="0"/>
              <a:buChar char="•"/>
              <a:tabLst/>
            </a:pPr>
            <a:endParaRPr lang="ru-RU" sz="1200" b="0" kern="1200" baseline="0" dirty="0" smtClean="0">
              <a:solidFill>
                <a:schemeClr val="tx1"/>
              </a:solidFill>
              <a:latin typeface="+mn-lt"/>
              <a:ea typeface="+mn-ea"/>
              <a:cs typeface="+mn-cs"/>
            </a:endParaRPr>
          </a:p>
          <a:p>
            <a:endParaRPr lang="ru-RU" sz="1200" kern="1200" baseline="0" dirty="0" smtClean="0">
              <a:solidFill>
                <a:schemeClr val="tx1"/>
              </a:solidFill>
              <a:latin typeface="+mn-lt"/>
              <a:ea typeface="+mn-ea"/>
              <a:cs typeface="+mn-cs"/>
            </a:endParaRPr>
          </a:p>
          <a:p>
            <a:r>
              <a:rPr lang="ru-RU" sz="1200" kern="1200" baseline="0" dirty="0" smtClean="0">
                <a:solidFill>
                  <a:schemeClr val="tx1"/>
                </a:solidFill>
                <a:latin typeface="+mn-lt"/>
                <a:ea typeface="+mn-ea"/>
                <a:cs typeface="+mn-cs"/>
              </a:rPr>
              <a:t>  </a:t>
            </a:r>
          </a:p>
          <a:p>
            <a:endParaRPr lang="ru-RU" sz="1200" kern="1200" baseline="0" dirty="0" smtClean="0">
              <a:solidFill>
                <a:schemeClr val="tx1"/>
              </a:solidFill>
              <a:latin typeface="+mn-lt"/>
              <a:ea typeface="+mn-ea"/>
              <a:cs typeface="+mn-cs"/>
            </a:endParaRPr>
          </a:p>
          <a:p>
            <a:endParaRPr lang="ru-RU" sz="1200" kern="1200" baseline="0" dirty="0" smtClean="0">
              <a:solidFill>
                <a:schemeClr val="tx1"/>
              </a:solidFill>
              <a:latin typeface="+mn-lt"/>
              <a:ea typeface="+mn-ea"/>
              <a:cs typeface="+mn-cs"/>
            </a:endParaRPr>
          </a:p>
          <a:p>
            <a:endParaRPr lang="ru-RU" sz="1200" kern="1200" baseline="0" dirty="0" smtClean="0">
              <a:solidFill>
                <a:schemeClr val="tx1"/>
              </a:solidFill>
              <a:latin typeface="+mn-lt"/>
              <a:ea typeface="+mn-ea"/>
              <a:cs typeface="+mn-cs"/>
            </a:endParaRPr>
          </a:p>
          <a:p>
            <a:endParaRPr lang="ru-RU" sz="1200" kern="1200" baseline="0" dirty="0" smtClean="0">
              <a:solidFill>
                <a:schemeClr val="tx1"/>
              </a:solidFill>
              <a:latin typeface="+mn-lt"/>
              <a:ea typeface="+mn-ea"/>
              <a:cs typeface="+mn-cs"/>
            </a:endParaRPr>
          </a:p>
          <a:p>
            <a:endParaRPr lang="ru-RU" sz="1200" kern="1200" baseline="0" dirty="0" smtClean="0">
              <a:solidFill>
                <a:schemeClr val="tx1"/>
              </a:solidFill>
              <a:latin typeface="+mn-lt"/>
              <a:ea typeface="+mn-ea"/>
              <a:cs typeface="+mn-cs"/>
            </a:endParaRPr>
          </a:p>
          <a:p>
            <a:endParaRPr lang="ru-RU" dirty="0" smtClean="0"/>
          </a:p>
          <a:p>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4</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r>
              <a:rPr lang="ru-RU" dirty="0" smtClean="0"/>
              <a:t>Итак, для каждого защищаемого пункта вводятся </a:t>
            </a:r>
            <a:r>
              <a:rPr lang="ru-RU" sz="1200" dirty="0" smtClean="0">
                <a:latin typeface="Arial" pitchFamily="34" charset="0"/>
                <a:cs typeface="Arial" pitchFamily="34" charset="0"/>
              </a:rPr>
              <a:t>три уровня угрозы цунами, и для каждого уровня угрозы цунами устанавливается перечень необходимых защитных мероприятий и порядок их проведения, которые утверждаются администрацией соответствующего субъекта Российской Федерации:</a:t>
            </a:r>
          </a:p>
          <a:p>
            <a:r>
              <a:rPr lang="ru-RU" sz="1200" b="1" dirty="0" smtClean="0">
                <a:latin typeface="Arial" pitchFamily="34" charset="0"/>
                <a:cs typeface="Arial" pitchFamily="34" charset="0"/>
              </a:rPr>
              <a:t>«Угроза цунами нулевого уровня»</a:t>
            </a:r>
            <a:r>
              <a:rPr lang="ru-RU" sz="1200" dirty="0" smtClean="0">
                <a:latin typeface="Arial" pitchFamily="34" charset="0"/>
                <a:cs typeface="Arial" pitchFamily="34" charset="0"/>
              </a:rPr>
              <a:t> - </a:t>
            </a:r>
          </a:p>
          <a:p>
            <a:r>
              <a:rPr lang="ru-RU" sz="1200" dirty="0" smtClean="0">
                <a:latin typeface="Arial" pitchFamily="34" charset="0"/>
                <a:cs typeface="Arial" pitchFamily="34" charset="0"/>
              </a:rPr>
              <a:t>	цунами не ожидается или возможное проявление цунами </a:t>
            </a:r>
            <a:r>
              <a:rPr lang="ru-RU" sz="1200" b="1" dirty="0" smtClean="0">
                <a:latin typeface="Arial" pitchFamily="34" charset="0"/>
                <a:cs typeface="Arial" pitchFamily="34" charset="0"/>
              </a:rPr>
              <a:t>не представляет</a:t>
            </a:r>
            <a:r>
              <a:rPr lang="ru-RU" sz="1200" dirty="0" smtClean="0">
                <a:latin typeface="Arial" pitchFamily="34" charset="0"/>
                <a:cs typeface="Arial" pitchFamily="34" charset="0"/>
              </a:rPr>
              <a:t> </a:t>
            </a:r>
          </a:p>
          <a:p>
            <a:r>
              <a:rPr lang="ru-RU" sz="1200" dirty="0" smtClean="0">
                <a:latin typeface="Arial" pitchFamily="34" charset="0"/>
                <a:cs typeface="Arial" pitchFamily="34" charset="0"/>
              </a:rPr>
              <a:t>	угрозы для населения и хозяйственных объектов, эвакуация не требуется (население предупреждается о 	необходимости соблюдать осторожность ввиду возможности проявления цунами; спасательные силы и 	средства приводятся в состояние готовности;);</a:t>
            </a:r>
          </a:p>
          <a:p>
            <a:r>
              <a:rPr lang="ru-RU" sz="1200" b="1" dirty="0" smtClean="0">
                <a:latin typeface="Arial" pitchFamily="34" charset="0"/>
                <a:cs typeface="Arial" pitchFamily="34" charset="0"/>
              </a:rPr>
              <a:t>«Угроза цунами первого уровня» </a:t>
            </a:r>
            <a:r>
              <a:rPr lang="ru-RU" sz="1200" dirty="0" smtClean="0">
                <a:latin typeface="Arial" pitchFamily="34" charset="0"/>
                <a:cs typeface="Arial" pitchFamily="34" charset="0"/>
              </a:rPr>
              <a:t>- </a:t>
            </a:r>
          </a:p>
          <a:p>
            <a:r>
              <a:rPr lang="ru-RU" sz="1200" dirty="0" smtClean="0">
                <a:latin typeface="Arial" pitchFamily="34" charset="0"/>
                <a:cs typeface="Arial" pitchFamily="34" charset="0"/>
              </a:rPr>
              <a:t>	возможное проявление цунами </a:t>
            </a:r>
            <a:r>
              <a:rPr lang="ru-RU" sz="1200" b="1" dirty="0" smtClean="0">
                <a:latin typeface="Arial" pitchFamily="34" charset="0"/>
                <a:cs typeface="Arial" pitchFamily="34" charset="0"/>
              </a:rPr>
              <a:t>может</a:t>
            </a:r>
            <a:r>
              <a:rPr lang="ru-RU" sz="1200" dirty="0" smtClean="0">
                <a:latin typeface="Arial" pitchFamily="34" charset="0"/>
                <a:cs typeface="Arial" pitchFamily="34" charset="0"/>
              </a:rPr>
              <a:t> </a:t>
            </a:r>
            <a:r>
              <a:rPr lang="ru-RU" sz="1200" b="1" dirty="0" smtClean="0">
                <a:latin typeface="Arial" pitchFamily="34" charset="0"/>
                <a:cs typeface="Arial" pitchFamily="34" charset="0"/>
              </a:rPr>
              <a:t>представлять</a:t>
            </a:r>
            <a:r>
              <a:rPr lang="ru-RU" sz="1200" dirty="0" smtClean="0">
                <a:latin typeface="Arial" pitchFamily="34" charset="0"/>
                <a:cs typeface="Arial" pitchFamily="34" charset="0"/>
              </a:rPr>
              <a:t> угрозу для населения и хозяйственных объектов, 	эвакуация не требуется (населения 	предупреждается о необходимости соблюдать осторожность и 	покинуть береговую зону ввиду возможности проявления цунами; спасательные силы и средств приводятся 	состояние готовности; осуществляется подготовка 	инфраструктуры защищаемого пункта к возможному 	воздействию цунами с целью снижения последствий);</a:t>
            </a:r>
          </a:p>
          <a:p>
            <a:r>
              <a:rPr lang="ru-RU" sz="1200" b="1" dirty="0" smtClean="0">
                <a:latin typeface="Arial" pitchFamily="34" charset="0"/>
                <a:cs typeface="Arial" pitchFamily="34" charset="0"/>
              </a:rPr>
              <a:t>«Угроза цунами второго уровня» - </a:t>
            </a:r>
          </a:p>
          <a:p>
            <a:r>
              <a:rPr lang="ru-RU" sz="1200" b="1" dirty="0" smtClean="0">
                <a:latin typeface="Arial" pitchFamily="34" charset="0"/>
                <a:cs typeface="Arial" pitchFamily="34" charset="0"/>
              </a:rPr>
              <a:t>	</a:t>
            </a:r>
            <a:r>
              <a:rPr lang="ru-RU" sz="1200" dirty="0" smtClean="0">
                <a:latin typeface="Arial" pitchFamily="34" charset="0"/>
                <a:cs typeface="Arial" pitchFamily="34" charset="0"/>
              </a:rPr>
              <a:t>разрушительное цунами, требуется немедленная эвакуация (начинается немедленная</a:t>
            </a:r>
            <a:r>
              <a:rPr lang="ru-RU" sz="1200" b="1" dirty="0" smtClean="0">
                <a:latin typeface="Arial" pitchFamily="34" charset="0"/>
                <a:cs typeface="Arial" pitchFamily="34" charset="0"/>
              </a:rPr>
              <a:t> </a:t>
            </a:r>
            <a:r>
              <a:rPr lang="ru-RU" sz="1200" dirty="0" smtClean="0">
                <a:latin typeface="Arial" pitchFamily="34" charset="0"/>
                <a:cs typeface="Arial" pitchFamily="34" charset="0"/>
              </a:rPr>
              <a:t>эвакуация 	населения; осуществляется подготовка инфраструктуры защищаемого пункта к возможному воздействию 	цунами с целью снижения последствий).</a:t>
            </a:r>
          </a:p>
          <a:p>
            <a:endParaRPr lang="ru-RU" sz="1200" dirty="0" smtClean="0">
              <a:latin typeface="Arial" pitchFamily="34" charset="0"/>
              <a:cs typeface="Arial" pitchFamily="34" charset="0"/>
            </a:endParaRPr>
          </a:p>
          <a:p>
            <a:r>
              <a:rPr lang="ru-RU" sz="1200" dirty="0" smtClean="0">
                <a:latin typeface="Arial" pitchFamily="34" charset="0"/>
                <a:cs typeface="Arial" pitchFamily="34" charset="0"/>
              </a:rPr>
              <a:t>Приведенная интерпретация уровней угрозы является схематичной.</a:t>
            </a:r>
            <a:r>
              <a:rPr lang="ru-RU" sz="1200" baseline="0" dirty="0" smtClean="0">
                <a:latin typeface="Arial" pitchFamily="34" charset="0"/>
                <a:cs typeface="Arial" pitchFamily="34" charset="0"/>
              </a:rPr>
              <a:t> Для каждого защищаемого пункта содержание понятий «угроза цунами нулевого, первого и второго уровня» должно разрабатываться отдельно и отражать особенности его местоположения, инфраструктуры, рельефа местности и т.д.</a:t>
            </a:r>
            <a:r>
              <a:rPr lang="ru-RU" dirty="0" smtClean="0"/>
              <a:t> </a:t>
            </a:r>
          </a:p>
          <a:p>
            <a:endParaRPr lang="ru-RU" dirty="0" smtClean="0"/>
          </a:p>
          <a:p>
            <a:r>
              <a:rPr lang="ru-RU" dirty="0" smtClean="0"/>
              <a:t>Кроме того, использование </a:t>
            </a:r>
            <a:r>
              <a:rPr lang="ru-RU" dirty="0" smtClean="0">
                <a:solidFill>
                  <a:srgbClr val="FF0000"/>
                </a:solidFill>
              </a:rPr>
              <a:t>в деятельности службы цунами понятия «уровень угрозы цунами» позволит формализовать взаимодействие центров цунами с едиными дежурно-диспетчерскими службами и средствами массовой информации в части информирования населения и организаций об угрозе цунами, при этом снимается проблема неверной оценки населением степени угрозы по прогностическим данным о высоте волны.</a:t>
            </a:r>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5</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качестве примера приведу</a:t>
            </a:r>
            <a:r>
              <a:rPr lang="ru-RU" baseline="0" dirty="0" smtClean="0"/>
              <a:t> с.Никольское (о.Беринга). На слайде приведены снимок из космоса, вертолета и панорамный снимок.</a:t>
            </a:r>
            <a:endParaRPr lang="ru-RU" dirty="0" smtClean="0"/>
          </a:p>
          <a:p>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6</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	Здесь представлен план села Никольское с указанием высот расположения строений над уровнем моря. Высоты даны с точностью до метра. Изначально высоты</a:t>
            </a:r>
            <a:r>
              <a:rPr lang="ru-RU" baseline="0" dirty="0" smtClean="0"/>
              <a:t> были получены из карт </a:t>
            </a:r>
            <a:r>
              <a:rPr lang="en-US" baseline="0" dirty="0" smtClean="0"/>
              <a:t>GOOGLE</a:t>
            </a:r>
            <a:r>
              <a:rPr lang="ru-RU" baseline="0" dirty="0" smtClean="0"/>
              <a:t>, затем сравнение с данными топографических карт (1см – 50 м) показало практически полное совпадение. Данный план вполне может служить основой для разработки содержания понятий «уровень угрозы цунами» и связанных с ними мероприятий по защите населения, хозяйственных объектов и инфраструктуры в целом. </a:t>
            </a:r>
          </a:p>
          <a:p>
            <a:endParaRPr lang="ru-RU" baseline="0" dirty="0" smtClean="0"/>
          </a:p>
          <a:p>
            <a:r>
              <a:rPr lang="ru-RU" baseline="0" dirty="0" smtClean="0"/>
              <a:t>Замечу, например, что жилые здания расположены на отметках выше 16 метров, поэтому серьезные эвакуационные мероприятия целесообразны в случае цунами, которое вызовет затопление выше 16 метровой отметки.</a:t>
            </a:r>
          </a:p>
          <a:p>
            <a:endParaRPr lang="ru-R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baseline="0" dirty="0" smtClean="0"/>
              <a:t>Подобная информация может быть получена для всех защищаемых пунктов Дальневосточного побережья России.</a:t>
            </a:r>
          </a:p>
          <a:p>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7</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Пример: Курильск</a:t>
            </a:r>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8</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Примеры приведены в том числе для того, чтобы продемонстрировать доступность информации и данных, которые необходимы для разработки понятий «уровень угрозы цунами» и соответствующих защитных мероприятий защитных</a:t>
            </a:r>
            <a:r>
              <a:rPr lang="ru-RU" baseline="0" dirty="0" smtClean="0"/>
              <a:t> мероприятий.</a:t>
            </a:r>
            <a:endParaRPr lang="ru-RU" dirty="0"/>
          </a:p>
        </p:txBody>
      </p:sp>
      <p:sp>
        <p:nvSpPr>
          <p:cNvPr id="4" name="Номер слайда 3"/>
          <p:cNvSpPr>
            <a:spLocks noGrp="1"/>
          </p:cNvSpPr>
          <p:nvPr>
            <p:ph type="sldNum" sz="quarter" idx="10"/>
          </p:nvPr>
        </p:nvSpPr>
        <p:spPr/>
        <p:txBody>
          <a:bodyPr/>
          <a:lstStyle/>
          <a:p>
            <a:fld id="{BED23651-56C8-48F0-81D0-EC0A97ABC16F}"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686BA09-D3D3-4E81-984A-3C67AAC99854}" type="datetime1">
              <a:rPr lang="ru-RU" smtClean="0"/>
              <a:pPr/>
              <a:t>09.10.2012</a:t>
            </a:fld>
            <a:endParaRPr lang="ru-RU"/>
          </a:p>
        </p:txBody>
      </p:sp>
      <p:sp>
        <p:nvSpPr>
          <p:cNvPr id="5" name="Нижний колонтитул 4"/>
          <p:cNvSpPr>
            <a:spLocks noGrp="1"/>
          </p:cNvSpPr>
          <p:nvPr>
            <p:ph type="ftr" sz="quarter" idx="11"/>
          </p:nvPr>
        </p:nvSpPr>
        <p:spPr/>
        <p:txBody>
          <a:bodyPr/>
          <a:lstStyle/>
          <a:p>
            <a:r>
              <a:rPr lang="ru-RU" smtClean="0"/>
              <a:t>ФГБУ "НПО "Тайфун" Росгидромет</a:t>
            </a:r>
            <a:endParaRPr lang="ru-RU"/>
          </a:p>
        </p:txBody>
      </p:sp>
      <p:sp>
        <p:nvSpPr>
          <p:cNvPr id="6" name="Номер слайда 5"/>
          <p:cNvSpPr>
            <a:spLocks noGrp="1"/>
          </p:cNvSpPr>
          <p:nvPr>
            <p:ph type="sldNum" sz="quarter" idx="12"/>
          </p:nvPr>
        </p:nvSpPr>
        <p:spPr/>
        <p:txBody>
          <a:bodyPr/>
          <a:lstStyle/>
          <a:p>
            <a:fld id="{2240A04E-0ADB-4300-B1AF-713D998E1AF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4C2E3E4-1894-44F9-9E24-F47FF4776BC4}" type="datetime1">
              <a:rPr lang="ru-RU" smtClean="0"/>
              <a:pPr/>
              <a:t>09.10.2012</a:t>
            </a:fld>
            <a:endParaRPr lang="ru-RU"/>
          </a:p>
        </p:txBody>
      </p:sp>
      <p:sp>
        <p:nvSpPr>
          <p:cNvPr id="5" name="Нижний колонтитул 4"/>
          <p:cNvSpPr>
            <a:spLocks noGrp="1"/>
          </p:cNvSpPr>
          <p:nvPr>
            <p:ph type="ftr" sz="quarter" idx="11"/>
          </p:nvPr>
        </p:nvSpPr>
        <p:spPr/>
        <p:txBody>
          <a:bodyPr/>
          <a:lstStyle/>
          <a:p>
            <a:r>
              <a:rPr lang="ru-RU" smtClean="0"/>
              <a:t>ФГБУ "НПО "Тайфун" Росгидромет</a:t>
            </a:r>
            <a:endParaRPr lang="ru-RU"/>
          </a:p>
        </p:txBody>
      </p:sp>
      <p:sp>
        <p:nvSpPr>
          <p:cNvPr id="6" name="Номер слайда 5"/>
          <p:cNvSpPr>
            <a:spLocks noGrp="1"/>
          </p:cNvSpPr>
          <p:nvPr>
            <p:ph type="sldNum" sz="quarter" idx="12"/>
          </p:nvPr>
        </p:nvSpPr>
        <p:spPr/>
        <p:txBody>
          <a:bodyPr/>
          <a:lstStyle/>
          <a:p>
            <a:fld id="{2240A04E-0ADB-4300-B1AF-713D998E1AF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AE039A9-0799-48C0-8DB9-145C12BFB698}" type="datetime1">
              <a:rPr lang="ru-RU" smtClean="0"/>
              <a:pPr/>
              <a:t>09.10.2012</a:t>
            </a:fld>
            <a:endParaRPr lang="ru-RU"/>
          </a:p>
        </p:txBody>
      </p:sp>
      <p:sp>
        <p:nvSpPr>
          <p:cNvPr id="5" name="Нижний колонтитул 4"/>
          <p:cNvSpPr>
            <a:spLocks noGrp="1"/>
          </p:cNvSpPr>
          <p:nvPr>
            <p:ph type="ftr" sz="quarter" idx="11"/>
          </p:nvPr>
        </p:nvSpPr>
        <p:spPr/>
        <p:txBody>
          <a:bodyPr/>
          <a:lstStyle/>
          <a:p>
            <a:r>
              <a:rPr lang="ru-RU" smtClean="0"/>
              <a:t>ФГБУ "НПО "Тайфун" Росгидромет</a:t>
            </a:r>
            <a:endParaRPr lang="ru-RU"/>
          </a:p>
        </p:txBody>
      </p:sp>
      <p:sp>
        <p:nvSpPr>
          <p:cNvPr id="6" name="Номер слайда 5"/>
          <p:cNvSpPr>
            <a:spLocks noGrp="1"/>
          </p:cNvSpPr>
          <p:nvPr>
            <p:ph type="sldNum" sz="quarter" idx="12"/>
          </p:nvPr>
        </p:nvSpPr>
        <p:spPr/>
        <p:txBody>
          <a:bodyPr/>
          <a:lstStyle/>
          <a:p>
            <a:fld id="{2240A04E-0ADB-4300-B1AF-713D998E1AF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E7B219-C183-4B52-B038-B2AFD9783484}" type="datetime1">
              <a:rPr lang="ru-RU" smtClean="0"/>
              <a:pPr/>
              <a:t>09.10.2012</a:t>
            </a:fld>
            <a:endParaRPr lang="ru-RU"/>
          </a:p>
        </p:txBody>
      </p:sp>
      <p:sp>
        <p:nvSpPr>
          <p:cNvPr id="5" name="Нижний колонтитул 4"/>
          <p:cNvSpPr>
            <a:spLocks noGrp="1"/>
          </p:cNvSpPr>
          <p:nvPr>
            <p:ph type="ftr" sz="quarter" idx="11"/>
          </p:nvPr>
        </p:nvSpPr>
        <p:spPr/>
        <p:txBody>
          <a:bodyPr/>
          <a:lstStyle/>
          <a:p>
            <a:r>
              <a:rPr lang="ru-RU" smtClean="0"/>
              <a:t>ФГБУ "НПО "Тайфун" Росгидромет</a:t>
            </a:r>
            <a:endParaRPr lang="ru-RU"/>
          </a:p>
        </p:txBody>
      </p:sp>
      <p:sp>
        <p:nvSpPr>
          <p:cNvPr id="6" name="Номер слайда 5"/>
          <p:cNvSpPr>
            <a:spLocks noGrp="1"/>
          </p:cNvSpPr>
          <p:nvPr>
            <p:ph type="sldNum" sz="quarter" idx="12"/>
          </p:nvPr>
        </p:nvSpPr>
        <p:spPr/>
        <p:txBody>
          <a:bodyPr/>
          <a:lstStyle/>
          <a:p>
            <a:fld id="{2240A04E-0ADB-4300-B1AF-713D998E1AF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59DB9DA-E1B0-4AFC-8517-C49D6AB3FE0D}" type="datetime1">
              <a:rPr lang="ru-RU" smtClean="0"/>
              <a:pPr/>
              <a:t>09.10.2012</a:t>
            </a:fld>
            <a:endParaRPr lang="ru-RU"/>
          </a:p>
        </p:txBody>
      </p:sp>
      <p:sp>
        <p:nvSpPr>
          <p:cNvPr id="5" name="Нижний колонтитул 4"/>
          <p:cNvSpPr>
            <a:spLocks noGrp="1"/>
          </p:cNvSpPr>
          <p:nvPr>
            <p:ph type="ftr" sz="quarter" idx="11"/>
          </p:nvPr>
        </p:nvSpPr>
        <p:spPr/>
        <p:txBody>
          <a:bodyPr/>
          <a:lstStyle/>
          <a:p>
            <a:r>
              <a:rPr lang="ru-RU" smtClean="0"/>
              <a:t>ФГБУ "НПО "Тайфун" Росгидромет</a:t>
            </a:r>
            <a:endParaRPr lang="ru-RU"/>
          </a:p>
        </p:txBody>
      </p:sp>
      <p:sp>
        <p:nvSpPr>
          <p:cNvPr id="6" name="Номер слайда 5"/>
          <p:cNvSpPr>
            <a:spLocks noGrp="1"/>
          </p:cNvSpPr>
          <p:nvPr>
            <p:ph type="sldNum" sz="quarter" idx="12"/>
          </p:nvPr>
        </p:nvSpPr>
        <p:spPr/>
        <p:txBody>
          <a:bodyPr/>
          <a:lstStyle/>
          <a:p>
            <a:fld id="{2240A04E-0ADB-4300-B1AF-713D998E1AF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C1E4A84-2195-4F79-923C-83E8DC54EE21}" type="datetime1">
              <a:rPr lang="ru-RU" smtClean="0"/>
              <a:pPr/>
              <a:t>09.10.2012</a:t>
            </a:fld>
            <a:endParaRPr lang="ru-RU"/>
          </a:p>
        </p:txBody>
      </p:sp>
      <p:sp>
        <p:nvSpPr>
          <p:cNvPr id="6" name="Нижний колонтитул 5"/>
          <p:cNvSpPr>
            <a:spLocks noGrp="1"/>
          </p:cNvSpPr>
          <p:nvPr>
            <p:ph type="ftr" sz="quarter" idx="11"/>
          </p:nvPr>
        </p:nvSpPr>
        <p:spPr/>
        <p:txBody>
          <a:bodyPr/>
          <a:lstStyle/>
          <a:p>
            <a:r>
              <a:rPr lang="ru-RU" smtClean="0"/>
              <a:t>ФГБУ "НПО "Тайфун" Росгидромет</a:t>
            </a:r>
            <a:endParaRPr lang="ru-RU"/>
          </a:p>
        </p:txBody>
      </p:sp>
      <p:sp>
        <p:nvSpPr>
          <p:cNvPr id="7" name="Номер слайда 6"/>
          <p:cNvSpPr>
            <a:spLocks noGrp="1"/>
          </p:cNvSpPr>
          <p:nvPr>
            <p:ph type="sldNum" sz="quarter" idx="12"/>
          </p:nvPr>
        </p:nvSpPr>
        <p:spPr/>
        <p:txBody>
          <a:bodyPr/>
          <a:lstStyle/>
          <a:p>
            <a:fld id="{2240A04E-0ADB-4300-B1AF-713D998E1AF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5FD536-A8B0-4A20-87D0-CCA2D69AA6B0}" type="datetime1">
              <a:rPr lang="ru-RU" smtClean="0"/>
              <a:pPr/>
              <a:t>09.10.2012</a:t>
            </a:fld>
            <a:endParaRPr lang="ru-RU"/>
          </a:p>
        </p:txBody>
      </p:sp>
      <p:sp>
        <p:nvSpPr>
          <p:cNvPr id="8" name="Нижний колонтитул 7"/>
          <p:cNvSpPr>
            <a:spLocks noGrp="1"/>
          </p:cNvSpPr>
          <p:nvPr>
            <p:ph type="ftr" sz="quarter" idx="11"/>
          </p:nvPr>
        </p:nvSpPr>
        <p:spPr/>
        <p:txBody>
          <a:bodyPr/>
          <a:lstStyle/>
          <a:p>
            <a:r>
              <a:rPr lang="ru-RU" smtClean="0"/>
              <a:t>ФГБУ "НПО "Тайфун" Росгидромет</a:t>
            </a:r>
            <a:endParaRPr lang="ru-RU"/>
          </a:p>
        </p:txBody>
      </p:sp>
      <p:sp>
        <p:nvSpPr>
          <p:cNvPr id="9" name="Номер слайда 8"/>
          <p:cNvSpPr>
            <a:spLocks noGrp="1"/>
          </p:cNvSpPr>
          <p:nvPr>
            <p:ph type="sldNum" sz="quarter" idx="12"/>
          </p:nvPr>
        </p:nvSpPr>
        <p:spPr/>
        <p:txBody>
          <a:bodyPr/>
          <a:lstStyle/>
          <a:p>
            <a:fld id="{2240A04E-0ADB-4300-B1AF-713D998E1AF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395B61-D93D-4E7D-AB61-B9297238753B}" type="datetime1">
              <a:rPr lang="ru-RU" smtClean="0"/>
              <a:pPr/>
              <a:t>09.10.2012</a:t>
            </a:fld>
            <a:endParaRPr lang="ru-RU"/>
          </a:p>
        </p:txBody>
      </p:sp>
      <p:sp>
        <p:nvSpPr>
          <p:cNvPr id="4" name="Нижний колонтитул 3"/>
          <p:cNvSpPr>
            <a:spLocks noGrp="1"/>
          </p:cNvSpPr>
          <p:nvPr>
            <p:ph type="ftr" sz="quarter" idx="11"/>
          </p:nvPr>
        </p:nvSpPr>
        <p:spPr/>
        <p:txBody>
          <a:bodyPr/>
          <a:lstStyle/>
          <a:p>
            <a:r>
              <a:rPr lang="ru-RU" smtClean="0"/>
              <a:t>ФГБУ "НПО "Тайфун" Росгидромет</a:t>
            </a:r>
            <a:endParaRPr lang="ru-RU"/>
          </a:p>
        </p:txBody>
      </p:sp>
      <p:sp>
        <p:nvSpPr>
          <p:cNvPr id="5" name="Номер слайда 4"/>
          <p:cNvSpPr>
            <a:spLocks noGrp="1"/>
          </p:cNvSpPr>
          <p:nvPr>
            <p:ph type="sldNum" sz="quarter" idx="12"/>
          </p:nvPr>
        </p:nvSpPr>
        <p:spPr/>
        <p:txBody>
          <a:bodyPr/>
          <a:lstStyle/>
          <a:p>
            <a:fld id="{2240A04E-0ADB-4300-B1AF-713D998E1AF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48246D1-002B-4568-98F8-088336A81B95}" type="datetime1">
              <a:rPr lang="ru-RU" smtClean="0"/>
              <a:pPr/>
              <a:t>09.10.2012</a:t>
            </a:fld>
            <a:endParaRPr lang="ru-RU"/>
          </a:p>
        </p:txBody>
      </p:sp>
      <p:sp>
        <p:nvSpPr>
          <p:cNvPr id="3" name="Нижний колонтитул 2"/>
          <p:cNvSpPr>
            <a:spLocks noGrp="1"/>
          </p:cNvSpPr>
          <p:nvPr>
            <p:ph type="ftr" sz="quarter" idx="11"/>
          </p:nvPr>
        </p:nvSpPr>
        <p:spPr/>
        <p:txBody>
          <a:bodyPr/>
          <a:lstStyle/>
          <a:p>
            <a:r>
              <a:rPr lang="ru-RU" smtClean="0"/>
              <a:t>ФГБУ "НПО "Тайфун" Росгидромет</a:t>
            </a:r>
            <a:endParaRPr lang="ru-RU"/>
          </a:p>
        </p:txBody>
      </p:sp>
      <p:sp>
        <p:nvSpPr>
          <p:cNvPr id="4" name="Номер слайда 3"/>
          <p:cNvSpPr>
            <a:spLocks noGrp="1"/>
          </p:cNvSpPr>
          <p:nvPr>
            <p:ph type="sldNum" sz="quarter" idx="12"/>
          </p:nvPr>
        </p:nvSpPr>
        <p:spPr/>
        <p:txBody>
          <a:bodyPr/>
          <a:lstStyle/>
          <a:p>
            <a:fld id="{2240A04E-0ADB-4300-B1AF-713D998E1AF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009418A-C05D-4E4D-9F3D-E3E8DE64CCDC}" type="datetime1">
              <a:rPr lang="ru-RU" smtClean="0"/>
              <a:pPr/>
              <a:t>09.10.2012</a:t>
            </a:fld>
            <a:endParaRPr lang="ru-RU"/>
          </a:p>
        </p:txBody>
      </p:sp>
      <p:sp>
        <p:nvSpPr>
          <p:cNvPr id="6" name="Нижний колонтитул 5"/>
          <p:cNvSpPr>
            <a:spLocks noGrp="1"/>
          </p:cNvSpPr>
          <p:nvPr>
            <p:ph type="ftr" sz="quarter" idx="11"/>
          </p:nvPr>
        </p:nvSpPr>
        <p:spPr/>
        <p:txBody>
          <a:bodyPr/>
          <a:lstStyle/>
          <a:p>
            <a:r>
              <a:rPr lang="ru-RU" smtClean="0"/>
              <a:t>ФГБУ "НПО "Тайфун" Росгидромет</a:t>
            </a:r>
            <a:endParaRPr lang="ru-RU"/>
          </a:p>
        </p:txBody>
      </p:sp>
      <p:sp>
        <p:nvSpPr>
          <p:cNvPr id="7" name="Номер слайда 6"/>
          <p:cNvSpPr>
            <a:spLocks noGrp="1"/>
          </p:cNvSpPr>
          <p:nvPr>
            <p:ph type="sldNum" sz="quarter" idx="12"/>
          </p:nvPr>
        </p:nvSpPr>
        <p:spPr/>
        <p:txBody>
          <a:bodyPr/>
          <a:lstStyle/>
          <a:p>
            <a:fld id="{2240A04E-0ADB-4300-B1AF-713D998E1AF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05D2747-4E90-4F70-9C60-6002D07F56D5}" type="datetime1">
              <a:rPr lang="ru-RU" smtClean="0"/>
              <a:pPr/>
              <a:t>09.10.2012</a:t>
            </a:fld>
            <a:endParaRPr lang="ru-RU"/>
          </a:p>
        </p:txBody>
      </p:sp>
      <p:sp>
        <p:nvSpPr>
          <p:cNvPr id="6" name="Нижний колонтитул 5"/>
          <p:cNvSpPr>
            <a:spLocks noGrp="1"/>
          </p:cNvSpPr>
          <p:nvPr>
            <p:ph type="ftr" sz="quarter" idx="11"/>
          </p:nvPr>
        </p:nvSpPr>
        <p:spPr/>
        <p:txBody>
          <a:bodyPr/>
          <a:lstStyle/>
          <a:p>
            <a:r>
              <a:rPr lang="ru-RU" smtClean="0"/>
              <a:t>ФГБУ "НПО "Тайфун" Росгидромет</a:t>
            </a:r>
            <a:endParaRPr lang="ru-RU"/>
          </a:p>
        </p:txBody>
      </p:sp>
      <p:sp>
        <p:nvSpPr>
          <p:cNvPr id="7" name="Номер слайда 6"/>
          <p:cNvSpPr>
            <a:spLocks noGrp="1"/>
          </p:cNvSpPr>
          <p:nvPr>
            <p:ph type="sldNum" sz="quarter" idx="12"/>
          </p:nvPr>
        </p:nvSpPr>
        <p:spPr/>
        <p:txBody>
          <a:bodyPr/>
          <a:lstStyle/>
          <a:p>
            <a:fld id="{2240A04E-0ADB-4300-B1AF-713D998E1AF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D2F6C-85DD-4A99-AA3A-D41D6209DD9D}" type="datetime1">
              <a:rPr lang="ru-RU" smtClean="0"/>
              <a:pPr/>
              <a:t>09.10.2012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ru-RU" smtClean="0"/>
              <a:t>ФГБУ "НПО "Тайфун" Росгидромет</a:t>
            </a: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40A04E-0ADB-4300-B1AF-713D998E1AF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ижний колонтитул 3"/>
          <p:cNvSpPr>
            <a:spLocks noGrp="1"/>
          </p:cNvSpPr>
          <p:nvPr>
            <p:ph type="ftr" sz="quarter" idx="11"/>
          </p:nvPr>
        </p:nvSpPr>
        <p:spPr>
          <a:xfrm>
            <a:off x="6072198" y="6215082"/>
            <a:ext cx="2895600" cy="476250"/>
          </a:xfrm>
        </p:spPr>
        <p:txBody>
          <a:bodyPr/>
          <a:lstStyle/>
          <a:p>
            <a:r>
              <a:rPr lang="ru-RU" dirty="0" smtClean="0">
                <a:solidFill>
                  <a:schemeClr val="tx1"/>
                </a:solidFill>
              </a:rPr>
              <a:t>ФГБУ "НПО "Тайфун" Росгидромет</a:t>
            </a:r>
            <a:endParaRPr lang="ru-RU" dirty="0">
              <a:solidFill>
                <a:schemeClr val="tx1"/>
              </a:solidFill>
            </a:endParaRPr>
          </a:p>
        </p:txBody>
      </p:sp>
      <p:sp>
        <p:nvSpPr>
          <p:cNvPr id="5" name="Номер слайда 4"/>
          <p:cNvSpPr>
            <a:spLocks noGrp="1"/>
          </p:cNvSpPr>
          <p:nvPr>
            <p:ph type="sldNum" sz="quarter" idx="12"/>
          </p:nvPr>
        </p:nvSpPr>
        <p:spPr>
          <a:xfrm>
            <a:off x="6286512" y="6356350"/>
            <a:ext cx="2400288" cy="365125"/>
          </a:xfrm>
        </p:spPr>
        <p:txBody>
          <a:bodyPr/>
          <a:lstStyle/>
          <a:p>
            <a:pPr algn="ctr"/>
            <a:fld id="{2240A04E-0ADB-4300-B1AF-713D998E1AF3}" type="slidenum">
              <a:rPr lang="ru-RU" smtClean="0"/>
              <a:pPr algn="ctr"/>
              <a:t>1</a:t>
            </a:fld>
            <a:endParaRPr lang="ru-RU" dirty="0"/>
          </a:p>
        </p:txBody>
      </p:sp>
      <p:sp>
        <p:nvSpPr>
          <p:cNvPr id="6" name="TextBox 5"/>
          <p:cNvSpPr txBox="1"/>
          <p:nvPr/>
        </p:nvSpPr>
        <p:spPr>
          <a:xfrm>
            <a:off x="285720" y="1214422"/>
            <a:ext cx="8588619" cy="2862322"/>
          </a:xfrm>
          <a:prstGeom prst="rect">
            <a:avLst/>
          </a:prstGeom>
          <a:noFill/>
        </p:spPr>
        <p:txBody>
          <a:bodyPr wrap="square" rtlCol="0">
            <a:spAutoFit/>
          </a:bodyPr>
          <a:lstStyle/>
          <a:p>
            <a:r>
              <a:rPr lang="ru-RU" sz="3200" dirty="0" smtClean="0">
                <a:latin typeface="Arial" pitchFamily="34" charset="0"/>
                <a:cs typeface="Arial" pitchFamily="34" charset="0"/>
              </a:rPr>
              <a:t>О проекте нового порядка действий СПЦ </a:t>
            </a:r>
          </a:p>
          <a:p>
            <a:pPr algn="ctr"/>
            <a:r>
              <a:rPr lang="ru-RU" sz="3200" dirty="0" smtClean="0">
                <a:latin typeface="Arial" pitchFamily="34" charset="0"/>
                <a:cs typeface="Arial" pitchFamily="34" charset="0"/>
              </a:rPr>
              <a:t>(Центры цунами)</a:t>
            </a:r>
          </a:p>
          <a:p>
            <a:pPr algn="ctr"/>
            <a:endParaRPr lang="ru-RU" sz="3200" dirty="0">
              <a:latin typeface="Arial" pitchFamily="34" charset="0"/>
              <a:cs typeface="Arial" pitchFamily="34" charset="0"/>
            </a:endParaRPr>
          </a:p>
          <a:p>
            <a:pPr algn="ctr"/>
            <a:r>
              <a:rPr lang="ru-RU" sz="2800" dirty="0" err="1" smtClean="0">
                <a:latin typeface="Arial" pitchFamily="34" charset="0"/>
                <a:cs typeface="Arial" pitchFamily="34" charset="0"/>
              </a:rPr>
              <a:t>Камаев</a:t>
            </a:r>
            <a:r>
              <a:rPr lang="ru-RU" sz="2800" dirty="0" smtClean="0">
                <a:latin typeface="Arial" pitchFamily="34" charset="0"/>
                <a:cs typeface="Arial" pitchFamily="34" charset="0"/>
              </a:rPr>
              <a:t> Д.А.</a:t>
            </a:r>
          </a:p>
          <a:p>
            <a:pPr algn="ctr"/>
            <a:endParaRPr lang="ru-RU" sz="2800" dirty="0" smtClean="0">
              <a:latin typeface="Arial" pitchFamily="34" charset="0"/>
              <a:cs typeface="Arial" pitchFamily="34" charset="0"/>
            </a:endParaRPr>
          </a:p>
          <a:p>
            <a:pPr algn="ctr"/>
            <a:r>
              <a:rPr lang="ru-RU" sz="2800" dirty="0" smtClean="0">
                <a:latin typeface="Arial" pitchFamily="34" charset="0"/>
                <a:cs typeface="Arial" pitchFamily="34" charset="0"/>
              </a:rPr>
              <a:t>ФГБУ «НПО «Тайфун», Росгидромет </a:t>
            </a:r>
            <a:endParaRPr lang="ru-RU" sz="2800" dirty="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10</a:t>
            </a:fld>
            <a:endParaRPr lang="ru-RU"/>
          </a:p>
        </p:txBody>
      </p:sp>
      <p:sp>
        <p:nvSpPr>
          <p:cNvPr id="4" name="TextBox 3"/>
          <p:cNvSpPr txBox="1"/>
          <p:nvPr/>
        </p:nvSpPr>
        <p:spPr>
          <a:xfrm>
            <a:off x="357158" y="357166"/>
            <a:ext cx="8429684" cy="4031873"/>
          </a:xfrm>
          <a:prstGeom prst="rect">
            <a:avLst/>
          </a:prstGeom>
          <a:noFill/>
        </p:spPr>
        <p:txBody>
          <a:bodyPr wrap="square" rtlCol="0">
            <a:spAutoFit/>
          </a:bodyPr>
          <a:lstStyle/>
          <a:p>
            <a:r>
              <a:rPr lang="ru-RU" sz="2000" b="1" dirty="0" smtClean="0">
                <a:latin typeface="Arial" pitchFamily="34" charset="0"/>
                <a:cs typeface="Arial" pitchFamily="34" charset="0"/>
              </a:rPr>
              <a:t>Использование понятий уровней угрозы цунами позволит:</a:t>
            </a:r>
          </a:p>
          <a:p>
            <a:r>
              <a:rPr lang="ru-RU" sz="2000" dirty="0" smtClean="0">
                <a:latin typeface="Arial" pitchFamily="34" charset="0"/>
                <a:cs typeface="Arial" pitchFamily="34" charset="0"/>
              </a:rPr>
              <a:t> </a:t>
            </a:r>
          </a:p>
          <a:p>
            <a:pPr marL="342900" indent="-342900">
              <a:buFont typeface="+mj-lt"/>
              <a:buAutoNum type="arabicPeriod"/>
            </a:pPr>
            <a:r>
              <a:rPr lang="ru-RU" dirty="0" smtClean="0">
                <a:latin typeface="Arial" pitchFamily="34" charset="0"/>
                <a:cs typeface="Arial" pitchFamily="34" charset="0"/>
              </a:rPr>
              <a:t>определить для каждого защищаемого пункта комплекс защитных мероприятий в зависимости от степени опасности проявления цунами для населения и хозяйственной деятельности;</a:t>
            </a:r>
          </a:p>
          <a:p>
            <a:pPr marL="342900" indent="-342900">
              <a:buFont typeface="+mj-lt"/>
              <a:buAutoNum type="arabicPeriod"/>
            </a:pPr>
            <a:endParaRPr lang="ru-RU" dirty="0" smtClean="0">
              <a:latin typeface="Arial" pitchFamily="34" charset="0"/>
              <a:cs typeface="Arial" pitchFamily="34" charset="0"/>
            </a:endParaRPr>
          </a:p>
          <a:p>
            <a:pPr marL="342900" indent="-342900">
              <a:buFont typeface="+mj-lt"/>
              <a:buAutoNum type="arabicPeriod"/>
            </a:pPr>
            <a:r>
              <a:rPr lang="ru-RU" dirty="0" smtClean="0">
                <a:latin typeface="Arial" pitchFamily="34" charset="0"/>
                <a:cs typeface="Arial" pitchFamily="34" charset="0"/>
              </a:rPr>
              <a:t>организовать подготовку населения к действиям в условиях тревоги цунами;</a:t>
            </a:r>
          </a:p>
          <a:p>
            <a:pPr marL="342900" indent="-342900">
              <a:buFont typeface="+mj-lt"/>
              <a:buAutoNum type="arabicPeriod"/>
            </a:pPr>
            <a:endParaRPr lang="ru-RU" dirty="0" smtClean="0">
              <a:latin typeface="Arial" pitchFamily="34" charset="0"/>
              <a:cs typeface="Arial" pitchFamily="34" charset="0"/>
            </a:endParaRPr>
          </a:p>
          <a:p>
            <a:pPr marL="342900" indent="-342900">
              <a:buFont typeface="+mj-lt"/>
              <a:buAutoNum type="arabicPeriod"/>
            </a:pPr>
            <a:r>
              <a:rPr lang="ru-RU" dirty="0" smtClean="0">
                <a:latin typeface="Arial" pitchFamily="34" charset="0"/>
                <a:cs typeface="Arial" pitchFamily="34" charset="0"/>
              </a:rPr>
              <a:t>исключить из передаваемых ЦЦ в оперативном режиме сообщений данные (прогностические и фактические) о волне цунами;</a:t>
            </a:r>
          </a:p>
          <a:p>
            <a:pPr marL="342900" indent="-342900">
              <a:buFont typeface="+mj-lt"/>
              <a:buAutoNum type="arabicPeriod"/>
            </a:pPr>
            <a:endParaRPr lang="ru-RU" dirty="0" smtClean="0">
              <a:latin typeface="Arial" pitchFamily="34" charset="0"/>
              <a:cs typeface="Arial" pitchFamily="34" charset="0"/>
            </a:endParaRPr>
          </a:p>
          <a:p>
            <a:pPr marL="342900" indent="-342900">
              <a:buFont typeface="+mj-lt"/>
              <a:buAutoNum type="arabicPeriod"/>
            </a:pPr>
            <a:r>
              <a:rPr lang="ru-RU" dirty="0" smtClean="0">
                <a:latin typeface="Arial" pitchFamily="34" charset="0"/>
                <a:cs typeface="Arial" pitchFamily="34" charset="0"/>
              </a:rPr>
              <a:t>снизить экономические потери  в случае ложных тревог. </a:t>
            </a:r>
          </a:p>
          <a:p>
            <a:pPr marL="342900" indent="-342900">
              <a:buFont typeface="+mj-lt"/>
              <a:buAutoNum type="arabicPeriod"/>
            </a:pP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11</a:t>
            </a:fld>
            <a:endParaRPr lang="ru-RU"/>
          </a:p>
        </p:txBody>
      </p:sp>
      <p:sp>
        <p:nvSpPr>
          <p:cNvPr id="4" name="TextBox 3"/>
          <p:cNvSpPr txBox="1"/>
          <p:nvPr/>
        </p:nvSpPr>
        <p:spPr>
          <a:xfrm>
            <a:off x="2500298" y="214290"/>
            <a:ext cx="5483745" cy="400110"/>
          </a:xfrm>
          <a:prstGeom prst="rect">
            <a:avLst/>
          </a:prstGeom>
          <a:noFill/>
        </p:spPr>
        <p:txBody>
          <a:bodyPr wrap="none" rtlCol="0">
            <a:spAutoFit/>
          </a:bodyPr>
          <a:lstStyle/>
          <a:p>
            <a:r>
              <a:rPr lang="ru-RU" sz="2000" b="1" dirty="0" smtClean="0"/>
              <a:t>Предлагаемая схема действий дежурного (ЦЦ)</a:t>
            </a:r>
            <a:endParaRPr lang="ru-RU" sz="2000" b="1" dirty="0"/>
          </a:p>
        </p:txBody>
      </p:sp>
      <p:grpSp>
        <p:nvGrpSpPr>
          <p:cNvPr id="14" name="Группа 13"/>
          <p:cNvGrpSpPr/>
          <p:nvPr/>
        </p:nvGrpSpPr>
        <p:grpSpPr>
          <a:xfrm>
            <a:off x="285720" y="785793"/>
            <a:ext cx="8563640" cy="5357846"/>
            <a:chOff x="428596" y="785793"/>
            <a:chExt cx="8563640" cy="5357846"/>
          </a:xfrm>
        </p:grpSpPr>
        <p:sp>
          <p:nvSpPr>
            <p:cNvPr id="6" name="TextBox 5"/>
            <p:cNvSpPr txBox="1"/>
            <p:nvPr/>
          </p:nvSpPr>
          <p:spPr>
            <a:xfrm>
              <a:off x="428596" y="785793"/>
              <a:ext cx="1831720" cy="738664"/>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Данные от ИОЦ ГС </a:t>
              </a:r>
            </a:p>
            <a:p>
              <a:r>
                <a:rPr lang="ru-RU" sz="1400" dirty="0" smtClean="0">
                  <a:latin typeface="Arial" pitchFamily="34" charset="0"/>
                  <a:cs typeface="Arial" pitchFamily="34" charset="0"/>
                </a:rPr>
                <a:t>о землетрясении</a:t>
              </a:r>
            </a:p>
            <a:p>
              <a:r>
                <a:rPr lang="ru-RU" sz="1400" dirty="0" smtClean="0">
                  <a:latin typeface="Arial" pitchFamily="34" charset="0"/>
                  <a:cs typeface="Arial" pitchFamily="34" charset="0"/>
                </a:rPr>
                <a:t>поступают в ЦЦ</a:t>
              </a:r>
              <a:endParaRPr lang="ru-RU" sz="1400" dirty="0">
                <a:latin typeface="Arial" pitchFamily="34" charset="0"/>
                <a:cs typeface="Arial" pitchFamily="34" charset="0"/>
              </a:endParaRPr>
            </a:p>
          </p:txBody>
        </p:sp>
        <p:sp>
          <p:nvSpPr>
            <p:cNvPr id="9" name="TextBox 8"/>
            <p:cNvSpPr txBox="1"/>
            <p:nvPr/>
          </p:nvSpPr>
          <p:spPr>
            <a:xfrm>
              <a:off x="2423707" y="785794"/>
              <a:ext cx="6568529" cy="3554819"/>
            </a:xfrm>
            <a:prstGeom prst="rect">
              <a:avLst/>
            </a:prstGeom>
            <a:noFill/>
            <a:ln w="15875" cmpd="sng">
              <a:solidFill>
                <a:schemeClr val="tx1"/>
              </a:solidFill>
            </a:ln>
          </p:spPr>
          <p:txBody>
            <a:bodyPr wrap="square" rtlCol="0">
              <a:spAutoFit/>
            </a:bodyPr>
            <a:lstStyle/>
            <a:p>
              <a:r>
                <a:rPr lang="ru-RU" sz="1500" dirty="0" smtClean="0">
                  <a:latin typeface="Arial" pitchFamily="34" charset="0"/>
                  <a:cs typeface="Arial" pitchFamily="34" charset="0"/>
                </a:rPr>
                <a:t>Прогнозируются (по данным о землетрясении):</a:t>
              </a:r>
            </a:p>
            <a:p>
              <a:pPr>
                <a:buFont typeface="Arial" pitchFamily="34" charset="0"/>
                <a:buChar char="•"/>
              </a:pPr>
              <a:r>
                <a:rPr lang="ru-RU" sz="1500" dirty="0" smtClean="0">
                  <a:latin typeface="Arial" pitchFamily="34" charset="0"/>
                  <a:cs typeface="Arial" pitchFamily="34" charset="0"/>
                </a:rPr>
                <a:t> уровень опасности цунами по действующему </a:t>
              </a:r>
              <a:r>
                <a:rPr lang="ru-RU" sz="1500" dirty="0" err="1" smtClean="0">
                  <a:latin typeface="Arial" pitchFamily="34" charset="0"/>
                  <a:cs typeface="Arial" pitchFamily="34" charset="0"/>
                </a:rPr>
                <a:t>магнитудно</a:t>
              </a:r>
              <a:r>
                <a:rPr lang="ru-RU" sz="1500" dirty="0" smtClean="0">
                  <a:latin typeface="Arial" pitchFamily="34" charset="0"/>
                  <a:cs typeface="Arial" pitchFamily="34" charset="0"/>
                </a:rPr>
                <a:t>-	географическому  критерию  для всей зоны ответственности 	ЦЦ (или её частей);</a:t>
              </a:r>
            </a:p>
            <a:p>
              <a:pPr>
                <a:buFont typeface="Arial" pitchFamily="34" charset="0"/>
                <a:buChar char="•"/>
              </a:pPr>
              <a:r>
                <a:rPr lang="ru-RU" sz="1500" dirty="0" smtClean="0">
                  <a:latin typeface="Arial" pitchFamily="34" charset="0"/>
                  <a:cs typeface="Arial" pitchFamily="34" charset="0"/>
                </a:rPr>
                <a:t> уровень угрозы цунами для каждого защищаемого пункта в зоне  	ответственности ЦЦ на основе результатов прогнозирования </a:t>
              </a:r>
            </a:p>
            <a:p>
              <a:r>
                <a:rPr lang="ru-RU" sz="1500" dirty="0" smtClean="0">
                  <a:latin typeface="Arial" pitchFamily="34" charset="0"/>
                  <a:cs typeface="Arial" pitchFamily="34" charset="0"/>
                </a:rPr>
                <a:t>	характеристик цунами,;</a:t>
              </a:r>
            </a:p>
            <a:p>
              <a:pPr>
                <a:buFont typeface="Arial" pitchFamily="34" charset="0"/>
                <a:buChar char="•"/>
              </a:pPr>
              <a:r>
                <a:rPr lang="ru-RU" sz="1500" dirty="0" smtClean="0">
                  <a:latin typeface="Arial" pitchFamily="34" charset="0"/>
                  <a:cs typeface="Arial" pitchFamily="34" charset="0"/>
                </a:rPr>
                <a:t> ожидаемое время подхода волны цунами к каждому защищаемому 	пункту в зоне ответственности ЦЦ;</a:t>
              </a:r>
            </a:p>
            <a:p>
              <a:pPr>
                <a:buFont typeface="Arial" pitchFamily="34" charset="0"/>
                <a:buChar char="•"/>
              </a:pPr>
              <a:r>
                <a:rPr lang="ru-RU" sz="1500" dirty="0" smtClean="0">
                  <a:latin typeface="Arial" pitchFamily="34" charset="0"/>
                  <a:cs typeface="Arial" pitchFamily="34" charset="0"/>
                </a:rPr>
                <a:t> ожидаемые времена регистрации цунами береговыми </a:t>
              </a:r>
            </a:p>
            <a:p>
              <a:r>
                <a:rPr lang="ru-RU" sz="1500" dirty="0" smtClean="0">
                  <a:latin typeface="Arial" pitchFamily="34" charset="0"/>
                  <a:cs typeface="Arial" pitchFamily="34" charset="0"/>
                </a:rPr>
                <a:t>	автоматизированными постами сети измерений уровня моря 	СПЦ;</a:t>
              </a:r>
            </a:p>
            <a:p>
              <a:pPr>
                <a:buFont typeface="Arial" pitchFamily="34" charset="0"/>
                <a:buChar char="•"/>
              </a:pPr>
              <a:r>
                <a:rPr lang="ru-RU" sz="1500" dirty="0" smtClean="0">
                  <a:latin typeface="Arial" pitchFamily="34" charset="0"/>
                  <a:cs typeface="Arial" pitchFamily="34" charset="0"/>
                </a:rPr>
                <a:t> «резерв времени» - разность между ожидаемым временем прихода </a:t>
              </a:r>
            </a:p>
            <a:p>
              <a:r>
                <a:rPr lang="ru-RU" sz="1500" dirty="0" smtClean="0">
                  <a:latin typeface="Arial" pitchFamily="34" charset="0"/>
                  <a:cs typeface="Arial" pitchFamily="34" charset="0"/>
                </a:rPr>
                <a:t>	волны цунами и ожидаемым временем поступления первых </a:t>
              </a:r>
            </a:p>
            <a:p>
              <a:r>
                <a:rPr lang="ru-RU" sz="1500" dirty="0" smtClean="0">
                  <a:latin typeface="Arial" pitchFamily="34" charset="0"/>
                  <a:cs typeface="Arial" pitchFamily="34" charset="0"/>
                </a:rPr>
                <a:t>	данных регистрации цунами.</a:t>
              </a:r>
              <a:endParaRPr lang="ru-RU" sz="1500" dirty="0">
                <a:latin typeface="Arial" pitchFamily="34" charset="0"/>
                <a:cs typeface="Arial" pitchFamily="34" charset="0"/>
              </a:endParaRPr>
            </a:p>
          </p:txBody>
        </p:sp>
        <p:cxnSp>
          <p:nvCxnSpPr>
            <p:cNvPr id="11" name="Прямая со стрелкой 10"/>
            <p:cNvCxnSpPr>
              <a:stCxn id="6" idx="3"/>
            </p:cNvCxnSpPr>
            <p:nvPr/>
          </p:nvCxnSpPr>
          <p:spPr>
            <a:xfrm flipV="1">
              <a:off x="2260316" y="1101012"/>
              <a:ext cx="168560" cy="5411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9" idx="2"/>
            </p:cNvCxnSpPr>
            <p:nvPr/>
          </p:nvCxnSpPr>
          <p:spPr>
            <a:xfrm rot="16200000" flipH="1">
              <a:off x="4807400" y="5241185"/>
              <a:ext cx="1803027" cy="188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12</a:t>
            </a:fld>
            <a:endParaRPr lang="ru-RU" dirty="0"/>
          </a:p>
        </p:txBody>
      </p:sp>
      <p:grpSp>
        <p:nvGrpSpPr>
          <p:cNvPr id="41" name="Группа 40"/>
          <p:cNvGrpSpPr/>
          <p:nvPr/>
        </p:nvGrpSpPr>
        <p:grpSpPr>
          <a:xfrm>
            <a:off x="214282" y="428604"/>
            <a:ext cx="8715436" cy="4742581"/>
            <a:chOff x="214282" y="428604"/>
            <a:chExt cx="8715436" cy="4742581"/>
          </a:xfrm>
        </p:grpSpPr>
        <p:sp>
          <p:nvSpPr>
            <p:cNvPr id="4" name="TextBox 3"/>
            <p:cNvSpPr txBox="1"/>
            <p:nvPr/>
          </p:nvSpPr>
          <p:spPr>
            <a:xfrm>
              <a:off x="1415484" y="428604"/>
              <a:ext cx="4530984" cy="738664"/>
            </a:xfrm>
            <a:prstGeom prst="rect">
              <a:avLst/>
            </a:prstGeom>
            <a:noFill/>
            <a:ln w="15875" cmpd="sng">
              <a:solidFill>
                <a:schemeClr val="tx1"/>
              </a:solidFill>
            </a:ln>
          </p:spPr>
          <p:txBody>
            <a:bodyPr wrap="none" rtlCol="0">
              <a:spAutoFit/>
            </a:bodyPr>
            <a:lstStyle/>
            <a:p>
              <a:r>
                <a:rPr lang="ru-RU" sz="1400" dirty="0" smtClean="0">
                  <a:latin typeface="Arial" pitchFamily="34" charset="0"/>
                  <a:cs typeface="Arial" pitchFamily="34" charset="0"/>
                </a:rPr>
                <a:t>Для всей зоны ответственности ЦЦ (или её частей) </a:t>
              </a:r>
            </a:p>
            <a:p>
              <a:r>
                <a:rPr lang="ru-RU" sz="1400" dirty="0" smtClean="0">
                  <a:latin typeface="Arial" pitchFamily="34" charset="0"/>
                  <a:cs typeface="Arial" pitchFamily="34" charset="0"/>
                </a:rPr>
                <a:t>опасность цунами по </a:t>
              </a:r>
              <a:r>
                <a:rPr lang="ru-RU" sz="1400" dirty="0" err="1" smtClean="0">
                  <a:latin typeface="Arial" pitchFamily="34" charset="0"/>
                  <a:cs typeface="Arial" pitchFamily="34" charset="0"/>
                </a:rPr>
                <a:t>магнитудно-географическому</a:t>
              </a:r>
              <a:r>
                <a:rPr lang="ru-RU" sz="1400" dirty="0" smtClean="0">
                  <a:latin typeface="Arial" pitchFamily="34" charset="0"/>
                  <a:cs typeface="Arial" pitchFamily="34" charset="0"/>
                </a:rPr>
                <a:t> </a:t>
              </a:r>
            </a:p>
            <a:p>
              <a:r>
                <a:rPr lang="ru-RU" sz="1400" dirty="0" smtClean="0">
                  <a:latin typeface="Arial" pitchFamily="34" charset="0"/>
                  <a:cs typeface="Arial" pitchFamily="34" charset="0"/>
                </a:rPr>
                <a:t>критерию не прогнозируется</a:t>
              </a:r>
              <a:endParaRPr lang="ru-RU" sz="1400" dirty="0">
                <a:latin typeface="Arial" pitchFamily="34" charset="0"/>
                <a:cs typeface="Arial" pitchFamily="34" charset="0"/>
              </a:endParaRPr>
            </a:p>
          </p:txBody>
        </p:sp>
        <p:sp>
          <p:nvSpPr>
            <p:cNvPr id="7" name="TextBox 6"/>
            <p:cNvSpPr txBox="1"/>
            <p:nvPr/>
          </p:nvSpPr>
          <p:spPr>
            <a:xfrm>
              <a:off x="6429388" y="496653"/>
              <a:ext cx="2434791" cy="523220"/>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Тревога цунами </a:t>
              </a:r>
            </a:p>
            <a:p>
              <a:r>
                <a:rPr lang="ru-RU" sz="1400" dirty="0" smtClean="0">
                  <a:latin typeface="Arial" pitchFamily="34" charset="0"/>
                  <a:cs typeface="Arial" pitchFamily="34" charset="0"/>
                </a:rPr>
                <a:t>не объявляется</a:t>
              </a:r>
              <a:endParaRPr lang="ru-RU" sz="1400" dirty="0">
                <a:latin typeface="Arial" pitchFamily="34" charset="0"/>
                <a:cs typeface="Arial" pitchFamily="34" charset="0"/>
              </a:endParaRPr>
            </a:p>
          </p:txBody>
        </p:sp>
        <p:sp>
          <p:nvSpPr>
            <p:cNvPr id="8" name="TextBox 7"/>
            <p:cNvSpPr txBox="1"/>
            <p:nvPr/>
          </p:nvSpPr>
          <p:spPr>
            <a:xfrm>
              <a:off x="214282" y="2714620"/>
              <a:ext cx="631776" cy="369332"/>
            </a:xfrm>
            <a:prstGeom prst="rect">
              <a:avLst/>
            </a:prstGeom>
            <a:noFill/>
            <a:ln w="15875" cmpd="sng">
              <a:solidFill>
                <a:schemeClr val="tx1"/>
              </a:solidFill>
            </a:ln>
          </p:spPr>
          <p:txBody>
            <a:bodyPr wrap="none" rtlCol="0">
              <a:spAutoFit/>
            </a:bodyPr>
            <a:lstStyle/>
            <a:p>
              <a:r>
                <a:rPr lang="ru-RU" dirty="0" smtClean="0"/>
                <a:t>Если</a:t>
              </a:r>
              <a:endParaRPr lang="ru-RU" dirty="0"/>
            </a:p>
          </p:txBody>
        </p:sp>
        <p:cxnSp>
          <p:nvCxnSpPr>
            <p:cNvPr id="10" name="Прямая со стрелкой 9"/>
            <p:cNvCxnSpPr>
              <a:stCxn id="8" idx="3"/>
              <a:endCxn id="4" idx="1"/>
            </p:cNvCxnSpPr>
            <p:nvPr/>
          </p:nvCxnSpPr>
          <p:spPr>
            <a:xfrm flipV="1">
              <a:off x="846058" y="797936"/>
              <a:ext cx="569426" cy="210135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4" idx="3"/>
              <a:endCxn id="7" idx="1"/>
            </p:cNvCxnSpPr>
            <p:nvPr/>
          </p:nvCxnSpPr>
          <p:spPr>
            <a:xfrm flipV="1">
              <a:off x="5946468" y="758263"/>
              <a:ext cx="482920" cy="3967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428728" y="1285860"/>
              <a:ext cx="4500594" cy="738664"/>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Для защищаемого пункта в зоне ответственности ЦЦ  прогнозируется угроза  цунами </a:t>
              </a:r>
              <a:r>
                <a:rPr lang="ru-RU" sz="1400" b="1" dirty="0" smtClean="0">
                  <a:latin typeface="Arial" pitchFamily="34" charset="0"/>
                  <a:cs typeface="Arial" pitchFamily="34" charset="0"/>
                </a:rPr>
                <a:t>второго уровня</a:t>
              </a:r>
              <a:endParaRPr lang="ru-RU" sz="1400" b="1" dirty="0">
                <a:latin typeface="Arial" pitchFamily="34" charset="0"/>
                <a:cs typeface="Arial" pitchFamily="34" charset="0"/>
              </a:endParaRPr>
            </a:p>
          </p:txBody>
        </p:sp>
        <p:sp>
          <p:nvSpPr>
            <p:cNvPr id="14" name="TextBox 13"/>
            <p:cNvSpPr txBox="1"/>
            <p:nvPr/>
          </p:nvSpPr>
          <p:spPr>
            <a:xfrm>
              <a:off x="6429388" y="1175332"/>
              <a:ext cx="2428892" cy="1169551"/>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В защищаемом пункте немедленно объявляется </a:t>
              </a:r>
            </a:p>
            <a:p>
              <a:r>
                <a:rPr lang="ru-RU" sz="1400" dirty="0" smtClean="0">
                  <a:latin typeface="Arial" pitchFamily="34" charset="0"/>
                  <a:cs typeface="Arial" pitchFamily="34" charset="0"/>
                </a:rPr>
                <a:t>тревога, соответствующая угрозе цунами</a:t>
              </a:r>
              <a:r>
                <a:rPr lang="ru-RU" sz="1400" b="1" dirty="0" smtClean="0">
                  <a:latin typeface="Arial" pitchFamily="34" charset="0"/>
                  <a:cs typeface="Arial" pitchFamily="34" charset="0"/>
                </a:rPr>
                <a:t> второго уровня</a:t>
              </a:r>
              <a:endParaRPr lang="ru-RU" sz="1400" b="1" dirty="0">
                <a:latin typeface="Arial" pitchFamily="34" charset="0"/>
                <a:cs typeface="Arial" pitchFamily="34" charset="0"/>
              </a:endParaRPr>
            </a:p>
          </p:txBody>
        </p:sp>
        <p:cxnSp>
          <p:nvCxnSpPr>
            <p:cNvPr id="15" name="Прямая со стрелкой 14"/>
            <p:cNvCxnSpPr>
              <a:stCxn id="13" idx="3"/>
              <a:endCxn id="14" idx="1"/>
            </p:cNvCxnSpPr>
            <p:nvPr/>
          </p:nvCxnSpPr>
          <p:spPr>
            <a:xfrm>
              <a:off x="5929322" y="1655192"/>
              <a:ext cx="500066" cy="10491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a:stCxn id="8" idx="3"/>
              <a:endCxn id="13" idx="1"/>
            </p:cNvCxnSpPr>
            <p:nvPr/>
          </p:nvCxnSpPr>
          <p:spPr>
            <a:xfrm flipV="1">
              <a:off x="846058" y="1655192"/>
              <a:ext cx="582670" cy="1244094"/>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428729" y="2214554"/>
              <a:ext cx="4572031" cy="1384995"/>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Для защищаемого пункта прогнозируется </a:t>
              </a:r>
            </a:p>
            <a:p>
              <a:r>
                <a:rPr lang="ru-RU" sz="1400" dirty="0" smtClean="0">
                  <a:latin typeface="Arial" pitchFamily="34" charset="0"/>
                  <a:cs typeface="Arial" pitchFamily="34" charset="0"/>
                </a:rPr>
                <a:t>угроза цунами нулевого или первого уровня, а «резерв времени» </a:t>
              </a:r>
              <a:r>
                <a:rPr lang="ru-RU" sz="1400" b="1" dirty="0" smtClean="0">
                  <a:latin typeface="Arial" pitchFamily="34" charset="0"/>
                  <a:cs typeface="Arial" pitchFamily="34" charset="0"/>
                </a:rPr>
                <a:t>менее чем на </a:t>
              </a:r>
              <a:r>
                <a:rPr lang="ru-RU" sz="1400" b="1" dirty="0" smtClean="0">
                  <a:solidFill>
                    <a:srgbClr val="FF0000"/>
                  </a:solidFill>
                  <a:latin typeface="Arial" pitchFamily="34" charset="0"/>
                  <a:cs typeface="Arial" pitchFamily="34" charset="0"/>
                </a:rPr>
                <a:t>1 час </a:t>
              </a:r>
              <a:r>
                <a:rPr lang="ru-RU" sz="1400" b="1" dirty="0" smtClean="0">
                  <a:latin typeface="Arial" pitchFamily="34" charset="0"/>
                  <a:cs typeface="Arial" pitchFamily="34" charset="0"/>
                </a:rPr>
                <a:t>превышает время</a:t>
              </a:r>
              <a:r>
                <a:rPr lang="ru-RU" sz="1400" dirty="0" smtClean="0">
                  <a:latin typeface="Arial" pitchFamily="34" charset="0"/>
                  <a:cs typeface="Arial" pitchFamily="34" charset="0"/>
                </a:rPr>
                <a:t>, необходимое для проведения защитных мероприятий, соответствующих угрозе цунами </a:t>
              </a:r>
              <a:r>
                <a:rPr lang="ru-RU" sz="1400" b="1" dirty="0" smtClean="0">
                  <a:latin typeface="Arial" pitchFamily="34" charset="0"/>
                  <a:cs typeface="Arial" pitchFamily="34" charset="0"/>
                </a:rPr>
                <a:t>второго уровня</a:t>
              </a:r>
              <a:endParaRPr lang="ru-RU" sz="1400" dirty="0">
                <a:latin typeface="Arial" pitchFamily="34" charset="0"/>
                <a:cs typeface="Arial" pitchFamily="34" charset="0"/>
              </a:endParaRPr>
            </a:p>
          </p:txBody>
        </p:sp>
        <p:sp>
          <p:nvSpPr>
            <p:cNvPr id="19" name="TextBox 18"/>
            <p:cNvSpPr txBox="1"/>
            <p:nvPr/>
          </p:nvSpPr>
          <p:spPr>
            <a:xfrm>
              <a:off x="6429388" y="2474893"/>
              <a:ext cx="2428892" cy="1169551"/>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В защищаемом пункте немедленно объявляется </a:t>
              </a:r>
            </a:p>
            <a:p>
              <a:r>
                <a:rPr lang="ru-RU" sz="1400" dirty="0" smtClean="0">
                  <a:latin typeface="Arial" pitchFamily="34" charset="0"/>
                  <a:cs typeface="Arial" pitchFamily="34" charset="0"/>
                </a:rPr>
                <a:t>тревога, соответствующая угрозе цунами</a:t>
              </a:r>
              <a:r>
                <a:rPr lang="ru-RU" sz="1400" b="1" dirty="0" smtClean="0">
                  <a:latin typeface="Arial" pitchFamily="34" charset="0"/>
                  <a:cs typeface="Arial" pitchFamily="34" charset="0"/>
                </a:rPr>
                <a:t> второго уровня</a:t>
              </a:r>
              <a:endParaRPr lang="ru-RU" sz="1400" b="1" dirty="0">
                <a:latin typeface="Arial" pitchFamily="34" charset="0"/>
                <a:cs typeface="Arial" pitchFamily="34" charset="0"/>
              </a:endParaRPr>
            </a:p>
          </p:txBody>
        </p:sp>
        <p:cxnSp>
          <p:nvCxnSpPr>
            <p:cNvPr id="20" name="Прямая со стрелкой 19"/>
            <p:cNvCxnSpPr>
              <a:stCxn id="18" idx="3"/>
              <a:endCxn id="19" idx="1"/>
            </p:cNvCxnSpPr>
            <p:nvPr/>
          </p:nvCxnSpPr>
          <p:spPr>
            <a:xfrm>
              <a:off x="6000760" y="2907052"/>
              <a:ext cx="428628" cy="15261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8" idx="3"/>
              <a:endCxn id="18" idx="1"/>
            </p:cNvCxnSpPr>
            <p:nvPr/>
          </p:nvCxnSpPr>
          <p:spPr>
            <a:xfrm>
              <a:off x="846058" y="2899286"/>
              <a:ext cx="582671" cy="776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428728" y="3786190"/>
              <a:ext cx="4643470" cy="1384995"/>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Для защищаемого пункта прогнозируется </a:t>
              </a:r>
            </a:p>
            <a:p>
              <a:r>
                <a:rPr lang="ru-RU" sz="1400" dirty="0" smtClean="0">
                  <a:latin typeface="Arial" pitchFamily="34" charset="0"/>
                  <a:cs typeface="Arial" pitchFamily="34" charset="0"/>
                </a:rPr>
                <a:t>угроза цунами нулевого или первого уровня, а «резерв времени» </a:t>
              </a:r>
              <a:r>
                <a:rPr lang="ru-RU" sz="1400" b="1" dirty="0" smtClean="0">
                  <a:latin typeface="Arial" pitchFamily="34" charset="0"/>
                  <a:cs typeface="Arial" pitchFamily="34" charset="0"/>
                </a:rPr>
                <a:t>более чем на </a:t>
              </a:r>
              <a:r>
                <a:rPr lang="ru-RU" sz="1400" b="1" dirty="0" smtClean="0">
                  <a:solidFill>
                    <a:srgbClr val="FF0000"/>
                  </a:solidFill>
                  <a:latin typeface="Arial" pitchFamily="34" charset="0"/>
                  <a:cs typeface="Arial" pitchFamily="34" charset="0"/>
                </a:rPr>
                <a:t>1 час </a:t>
              </a:r>
              <a:r>
                <a:rPr lang="ru-RU" sz="1400" b="1" dirty="0" smtClean="0">
                  <a:latin typeface="Arial" pitchFamily="34" charset="0"/>
                  <a:cs typeface="Arial" pitchFamily="34" charset="0"/>
                </a:rPr>
                <a:t>превышает время</a:t>
              </a:r>
              <a:r>
                <a:rPr lang="ru-RU" sz="1400" dirty="0" smtClean="0">
                  <a:latin typeface="Arial" pitchFamily="34" charset="0"/>
                  <a:cs typeface="Arial" pitchFamily="34" charset="0"/>
                </a:rPr>
                <a:t>, необходимое для проведения защитных мероприятий, соответствующих угрозе цунами </a:t>
              </a:r>
              <a:r>
                <a:rPr lang="ru-RU" sz="1400" b="1" dirty="0" smtClean="0">
                  <a:latin typeface="Arial" pitchFamily="34" charset="0"/>
                  <a:cs typeface="Arial" pitchFamily="34" charset="0"/>
                </a:rPr>
                <a:t>второго уровня</a:t>
              </a:r>
              <a:endParaRPr lang="ru-RU" sz="1400" b="1" dirty="0">
                <a:latin typeface="Arial" pitchFamily="34" charset="0"/>
                <a:cs typeface="Arial" pitchFamily="34" charset="0"/>
              </a:endParaRPr>
            </a:p>
          </p:txBody>
        </p:sp>
        <p:sp>
          <p:nvSpPr>
            <p:cNvPr id="33" name="TextBox 32"/>
            <p:cNvSpPr txBox="1"/>
            <p:nvPr/>
          </p:nvSpPr>
          <p:spPr>
            <a:xfrm>
              <a:off x="6500826" y="3786190"/>
              <a:ext cx="2428892" cy="1384995"/>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В защищаемом пункте </a:t>
              </a:r>
              <a:r>
                <a:rPr lang="ru-RU" sz="1400" b="1" dirty="0" smtClean="0">
                  <a:latin typeface="Arial" pitchFamily="34" charset="0"/>
                  <a:cs typeface="Arial" pitchFamily="34" charset="0"/>
                </a:rPr>
                <a:t>предварительно</a:t>
              </a:r>
              <a:r>
                <a:rPr lang="ru-RU" sz="1400" dirty="0" smtClean="0">
                  <a:latin typeface="Arial" pitchFamily="34" charset="0"/>
                  <a:cs typeface="Arial" pitchFamily="34" charset="0"/>
                </a:rPr>
                <a:t> объявляется тревога , соответствующая угрозе цунами </a:t>
              </a:r>
              <a:r>
                <a:rPr lang="ru-RU" sz="1400" b="1" dirty="0" smtClean="0">
                  <a:latin typeface="Arial" pitchFamily="34" charset="0"/>
                  <a:cs typeface="Arial" pitchFamily="34" charset="0"/>
                </a:rPr>
                <a:t>нулевого или первого уровня</a:t>
              </a:r>
              <a:endParaRPr lang="ru-RU" sz="1400" b="1" dirty="0">
                <a:latin typeface="Arial" pitchFamily="34" charset="0"/>
                <a:cs typeface="Arial" pitchFamily="34" charset="0"/>
              </a:endParaRPr>
            </a:p>
          </p:txBody>
        </p:sp>
        <p:cxnSp>
          <p:nvCxnSpPr>
            <p:cNvPr id="35" name="Прямая со стрелкой 34"/>
            <p:cNvCxnSpPr>
              <a:stCxn id="8" idx="3"/>
              <a:endCxn id="32" idx="1"/>
            </p:cNvCxnSpPr>
            <p:nvPr/>
          </p:nvCxnSpPr>
          <p:spPr>
            <a:xfrm>
              <a:off x="846058" y="2899286"/>
              <a:ext cx="582670" cy="157940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32" idx="3"/>
              <a:endCxn id="33" idx="1"/>
            </p:cNvCxnSpPr>
            <p:nvPr/>
          </p:nvCxnSpPr>
          <p:spPr>
            <a:xfrm>
              <a:off x="6072198" y="4478688"/>
              <a:ext cx="428628" cy="15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grpSp>
        <p:nvGrpSpPr>
          <p:cNvPr id="53" name="Группа 52"/>
          <p:cNvGrpSpPr/>
          <p:nvPr/>
        </p:nvGrpSpPr>
        <p:grpSpPr>
          <a:xfrm>
            <a:off x="285720" y="284812"/>
            <a:ext cx="8536733" cy="5968563"/>
            <a:chOff x="285720" y="284812"/>
            <a:chExt cx="8536733" cy="5968563"/>
          </a:xfrm>
        </p:grpSpPr>
        <p:sp>
          <p:nvSpPr>
            <p:cNvPr id="4" name="TextBox 3"/>
            <p:cNvSpPr txBox="1"/>
            <p:nvPr/>
          </p:nvSpPr>
          <p:spPr>
            <a:xfrm>
              <a:off x="973633" y="1091314"/>
              <a:ext cx="7465829" cy="523220"/>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Осуществляется корректировка первоначального прогноза уровня угрозы цунами для защищаемых пунктов, в которых тревога объявлена </a:t>
              </a:r>
              <a:r>
                <a:rPr lang="ru-RU" sz="1400" b="1" dirty="0" smtClean="0">
                  <a:latin typeface="Arial" pitchFamily="34" charset="0"/>
                  <a:cs typeface="Arial" pitchFamily="34" charset="0"/>
                </a:rPr>
                <a:t>предварительно</a:t>
              </a:r>
              <a:r>
                <a:rPr lang="ru-RU" sz="1400" dirty="0" smtClean="0">
                  <a:latin typeface="Arial" pitchFamily="34" charset="0"/>
                  <a:cs typeface="Arial" pitchFamily="34" charset="0"/>
                </a:rPr>
                <a:t> </a:t>
              </a:r>
              <a:endParaRPr lang="ru-RU" sz="1400" dirty="0">
                <a:latin typeface="Arial" pitchFamily="34" charset="0"/>
                <a:cs typeface="Arial" pitchFamily="34" charset="0"/>
              </a:endParaRPr>
            </a:p>
          </p:txBody>
        </p:sp>
        <p:sp>
          <p:nvSpPr>
            <p:cNvPr id="5" name="TextBox 4"/>
            <p:cNvSpPr txBox="1"/>
            <p:nvPr/>
          </p:nvSpPr>
          <p:spPr>
            <a:xfrm>
              <a:off x="1644301" y="515944"/>
              <a:ext cx="6135591" cy="307777"/>
            </a:xfrm>
            <a:prstGeom prst="rect">
              <a:avLst/>
            </a:prstGeom>
            <a:noFill/>
            <a:ln w="15875" cmpd="sng">
              <a:solidFill>
                <a:schemeClr val="tx1"/>
              </a:solidFill>
            </a:ln>
          </p:spPr>
          <p:txBody>
            <a:bodyPr wrap="square" rtlCol="0">
              <a:spAutoFit/>
            </a:bodyPr>
            <a:lstStyle/>
            <a:p>
              <a:pPr algn="ctr"/>
              <a:r>
                <a:rPr lang="ru-RU" sz="1400" dirty="0" smtClean="0">
                  <a:latin typeface="Arial" pitchFamily="34" charset="0"/>
                  <a:cs typeface="Arial" pitchFamily="34" charset="0"/>
                </a:rPr>
                <a:t>Поступление данных регистрации цунами</a:t>
              </a:r>
              <a:endParaRPr lang="ru-RU" sz="1400" dirty="0">
                <a:latin typeface="Arial" pitchFamily="34" charset="0"/>
                <a:cs typeface="Arial" pitchFamily="34" charset="0"/>
              </a:endParaRPr>
            </a:p>
          </p:txBody>
        </p:sp>
        <p:cxnSp>
          <p:nvCxnSpPr>
            <p:cNvPr id="7" name="Прямая со стрелкой 6"/>
            <p:cNvCxnSpPr>
              <a:endCxn id="5" idx="0"/>
            </p:cNvCxnSpPr>
            <p:nvPr/>
          </p:nvCxnSpPr>
          <p:spPr>
            <a:xfrm rot="16200000" flipH="1">
              <a:off x="4593939" y="397785"/>
              <a:ext cx="231131" cy="518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5" idx="2"/>
              <a:endCxn id="4" idx="0"/>
            </p:cNvCxnSpPr>
            <p:nvPr/>
          </p:nvCxnSpPr>
          <p:spPr>
            <a:xfrm rot="5400000">
              <a:off x="4575527" y="954743"/>
              <a:ext cx="267593" cy="554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5720" y="3772443"/>
              <a:ext cx="631776" cy="369332"/>
            </a:xfrm>
            <a:prstGeom prst="rect">
              <a:avLst/>
            </a:prstGeom>
            <a:noFill/>
            <a:ln w="15875" cmpd="sng">
              <a:solidFill>
                <a:schemeClr val="tx1"/>
              </a:solidFill>
            </a:ln>
          </p:spPr>
          <p:txBody>
            <a:bodyPr wrap="none" rtlCol="0">
              <a:spAutoFit/>
            </a:bodyPr>
            <a:lstStyle/>
            <a:p>
              <a:r>
                <a:rPr lang="ru-RU" dirty="0" smtClean="0"/>
                <a:t>Если</a:t>
              </a:r>
              <a:endParaRPr lang="ru-RU" dirty="0"/>
            </a:p>
          </p:txBody>
        </p:sp>
        <p:cxnSp>
          <p:nvCxnSpPr>
            <p:cNvPr id="13" name="Прямая со стрелкой 12"/>
            <p:cNvCxnSpPr>
              <a:endCxn id="11" idx="0"/>
            </p:cNvCxnSpPr>
            <p:nvPr/>
          </p:nvCxnSpPr>
          <p:spPr>
            <a:xfrm rot="16200000" flipH="1">
              <a:off x="-206323" y="2964511"/>
              <a:ext cx="1613863" cy="20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a:stCxn id="4" idx="1"/>
            </p:cNvCxnSpPr>
            <p:nvPr/>
          </p:nvCxnSpPr>
          <p:spPr>
            <a:xfrm rot="10800000" flipV="1">
              <a:off x="616473" y="1352924"/>
              <a:ext cx="357160" cy="795334"/>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42976" y="1939338"/>
              <a:ext cx="4101764" cy="738664"/>
            </a:xfrm>
            <a:prstGeom prst="rect">
              <a:avLst/>
            </a:prstGeom>
            <a:noFill/>
            <a:ln w="15875" cmpd="sng">
              <a:solidFill>
                <a:schemeClr val="tx1"/>
              </a:solidFill>
            </a:ln>
          </p:spPr>
          <p:txBody>
            <a:bodyPr wrap="none" rtlCol="0">
              <a:spAutoFit/>
            </a:bodyPr>
            <a:lstStyle/>
            <a:p>
              <a:r>
                <a:rPr lang="ru-RU" sz="1400" dirty="0" smtClean="0">
                  <a:latin typeface="Arial" pitchFamily="34" charset="0"/>
                  <a:cs typeface="Arial" pitchFamily="34" charset="0"/>
                </a:rPr>
                <a:t>Результат корректировки первоначального </a:t>
              </a:r>
            </a:p>
            <a:p>
              <a:r>
                <a:rPr lang="ru-RU" sz="1400" dirty="0" smtClean="0">
                  <a:latin typeface="Arial" pitchFamily="34" charset="0"/>
                  <a:cs typeface="Arial" pitchFamily="34" charset="0"/>
                </a:rPr>
                <a:t>прогноза уровня грозы цунами </a:t>
              </a:r>
            </a:p>
            <a:p>
              <a:r>
                <a:rPr lang="ru-RU" sz="1400" b="1" dirty="0" smtClean="0">
                  <a:latin typeface="Arial" pitchFamily="34" charset="0"/>
                  <a:cs typeface="Arial" pitchFamily="34" charset="0"/>
                </a:rPr>
                <a:t>совпадает или ниже</a:t>
              </a:r>
              <a:r>
                <a:rPr lang="ru-RU" sz="1400" dirty="0" smtClean="0">
                  <a:latin typeface="Arial" pitchFamily="34" charset="0"/>
                  <a:cs typeface="Arial" pitchFamily="34" charset="0"/>
                </a:rPr>
                <a:t> первоначального уровня</a:t>
              </a:r>
              <a:endParaRPr lang="ru-RU" sz="1400" dirty="0">
                <a:latin typeface="Arial" pitchFamily="34" charset="0"/>
                <a:cs typeface="Arial" pitchFamily="34" charset="0"/>
              </a:endParaRPr>
            </a:p>
          </p:txBody>
        </p:sp>
        <p:sp>
          <p:nvSpPr>
            <p:cNvPr id="25" name="TextBox 24"/>
            <p:cNvSpPr txBox="1"/>
            <p:nvPr/>
          </p:nvSpPr>
          <p:spPr>
            <a:xfrm>
              <a:off x="5582179" y="1748419"/>
              <a:ext cx="3079500" cy="523220"/>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Предварительно объявленная тревога цунами </a:t>
              </a:r>
              <a:r>
                <a:rPr lang="ru-RU" sz="1400" b="1" dirty="0" smtClean="0">
                  <a:latin typeface="Arial" pitchFamily="34" charset="0"/>
                  <a:cs typeface="Arial" pitchFamily="34" charset="0"/>
                </a:rPr>
                <a:t>подтверждается</a:t>
              </a:r>
            </a:p>
          </p:txBody>
        </p:sp>
        <p:cxnSp>
          <p:nvCxnSpPr>
            <p:cNvPr id="27" name="Прямая со стрелкой 26"/>
            <p:cNvCxnSpPr>
              <a:stCxn id="19" idx="3"/>
              <a:endCxn id="25" idx="1"/>
            </p:cNvCxnSpPr>
            <p:nvPr/>
          </p:nvCxnSpPr>
          <p:spPr>
            <a:xfrm flipV="1">
              <a:off x="5244740" y="2010029"/>
              <a:ext cx="337439" cy="298641"/>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142976" y="3048902"/>
              <a:ext cx="3931782" cy="738664"/>
            </a:xfrm>
            <a:prstGeom prst="rect">
              <a:avLst/>
            </a:prstGeom>
            <a:noFill/>
            <a:ln w="15875" cmpd="sng">
              <a:solidFill>
                <a:schemeClr val="tx1"/>
              </a:solidFill>
            </a:ln>
          </p:spPr>
          <p:txBody>
            <a:bodyPr wrap="none" rtlCol="0">
              <a:spAutoFit/>
            </a:bodyPr>
            <a:lstStyle/>
            <a:p>
              <a:r>
                <a:rPr lang="ru-RU" sz="1400" dirty="0" smtClean="0">
                  <a:latin typeface="Arial" pitchFamily="34" charset="0"/>
                  <a:cs typeface="Arial" pitchFamily="34" charset="0"/>
                </a:rPr>
                <a:t>Результат корректировки первоначального </a:t>
              </a:r>
            </a:p>
            <a:p>
              <a:r>
                <a:rPr lang="ru-RU" sz="1400" dirty="0" smtClean="0">
                  <a:latin typeface="Arial" pitchFamily="34" charset="0"/>
                  <a:cs typeface="Arial" pitchFamily="34" charset="0"/>
                </a:rPr>
                <a:t>прогноза уровня угрозы цунами </a:t>
              </a:r>
            </a:p>
            <a:p>
              <a:r>
                <a:rPr lang="ru-RU" sz="1400" b="1" dirty="0" smtClean="0">
                  <a:latin typeface="Arial" pitchFamily="34" charset="0"/>
                  <a:cs typeface="Arial" pitchFamily="34" charset="0"/>
                </a:rPr>
                <a:t>на К единиц выше </a:t>
              </a:r>
              <a:r>
                <a:rPr lang="ru-RU" sz="1400" dirty="0" smtClean="0">
                  <a:latin typeface="Arial" pitchFamily="34" charset="0"/>
                  <a:cs typeface="Arial" pitchFamily="34" charset="0"/>
                </a:rPr>
                <a:t>первоначального уровня</a:t>
              </a:r>
              <a:endParaRPr lang="ru-RU" sz="1400" dirty="0">
                <a:latin typeface="Arial" pitchFamily="34" charset="0"/>
                <a:cs typeface="Arial" pitchFamily="34" charset="0"/>
              </a:endParaRPr>
            </a:p>
          </p:txBody>
        </p:sp>
        <p:sp>
          <p:nvSpPr>
            <p:cNvPr id="29" name="TextBox 28"/>
            <p:cNvSpPr txBox="1"/>
            <p:nvPr/>
          </p:nvSpPr>
          <p:spPr>
            <a:xfrm>
              <a:off x="5436159" y="2586673"/>
              <a:ext cx="3386294" cy="1384995"/>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Предварительно объявленная тревога цунами  </a:t>
              </a:r>
              <a:r>
                <a:rPr lang="ru-RU" sz="1400" b="1" dirty="0" smtClean="0">
                  <a:latin typeface="Arial" pitchFamily="34" charset="0"/>
                  <a:cs typeface="Arial" pitchFamily="34" charset="0"/>
                </a:rPr>
                <a:t>не подтверждается.</a:t>
              </a:r>
            </a:p>
            <a:p>
              <a:r>
                <a:rPr lang="ru-RU" sz="1400" dirty="0" smtClean="0">
                  <a:latin typeface="Arial" pitchFamily="34" charset="0"/>
                  <a:cs typeface="Arial" pitchFamily="34" charset="0"/>
                </a:rPr>
                <a:t>Немедленно объявляется тревога, соответствующая уровню угрозы цунами</a:t>
              </a:r>
              <a:r>
                <a:rPr lang="ru-RU" sz="1400" b="1" dirty="0" smtClean="0">
                  <a:latin typeface="Arial" pitchFamily="34" charset="0"/>
                  <a:cs typeface="Arial" pitchFamily="34" charset="0"/>
                </a:rPr>
                <a:t> на К единиц  большему первоначального</a:t>
              </a:r>
              <a:endParaRPr lang="ru-RU" sz="1400" dirty="0">
                <a:latin typeface="Arial" pitchFamily="34" charset="0"/>
                <a:cs typeface="Arial" pitchFamily="34" charset="0"/>
              </a:endParaRPr>
            </a:p>
          </p:txBody>
        </p:sp>
        <p:cxnSp>
          <p:nvCxnSpPr>
            <p:cNvPr id="30" name="Прямая со стрелкой 29"/>
            <p:cNvCxnSpPr>
              <a:stCxn id="28" idx="3"/>
              <a:endCxn id="29" idx="1"/>
            </p:cNvCxnSpPr>
            <p:nvPr/>
          </p:nvCxnSpPr>
          <p:spPr>
            <a:xfrm flipV="1">
              <a:off x="5074758" y="3279171"/>
              <a:ext cx="361401" cy="13906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142976" y="4234142"/>
              <a:ext cx="3931442" cy="954107"/>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Для защищаемого пункта ИОЦ объявил тревогу цунами, соответствующую второму уровню угрозы по данным об интенсивности сотрясений</a:t>
              </a:r>
              <a:endParaRPr lang="ru-RU" sz="1400" dirty="0">
                <a:latin typeface="Arial" pitchFamily="34" charset="0"/>
                <a:cs typeface="Arial" pitchFamily="34" charset="0"/>
              </a:endParaRPr>
            </a:p>
          </p:txBody>
        </p:sp>
        <p:sp>
          <p:nvSpPr>
            <p:cNvPr id="35" name="TextBox 34"/>
            <p:cNvSpPr txBox="1"/>
            <p:nvPr/>
          </p:nvSpPr>
          <p:spPr>
            <a:xfrm>
              <a:off x="5481545" y="4494308"/>
              <a:ext cx="3300714" cy="523220"/>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Решение об объявлении тревоги цунами не подлежит корректировке</a:t>
              </a:r>
              <a:endParaRPr lang="ru-RU" sz="1400" dirty="0">
                <a:latin typeface="Arial" pitchFamily="34" charset="0"/>
                <a:cs typeface="Arial" pitchFamily="34" charset="0"/>
              </a:endParaRPr>
            </a:p>
          </p:txBody>
        </p:sp>
        <p:cxnSp>
          <p:nvCxnSpPr>
            <p:cNvPr id="36" name="Прямая со стрелкой 35"/>
            <p:cNvCxnSpPr>
              <a:stCxn id="34" idx="3"/>
              <a:endCxn id="35" idx="1"/>
            </p:cNvCxnSpPr>
            <p:nvPr/>
          </p:nvCxnSpPr>
          <p:spPr>
            <a:xfrm>
              <a:off x="5074418" y="4711196"/>
              <a:ext cx="407127" cy="44722"/>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142976" y="5299268"/>
              <a:ext cx="3730475" cy="954107"/>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Для защищаемого пункта корректировка первоначального прогноза уровня угрозы цунами в ожидаемое время оказывается невозможной </a:t>
              </a:r>
              <a:endParaRPr lang="ru-RU" sz="1400" dirty="0">
                <a:latin typeface="Arial" pitchFamily="34" charset="0"/>
                <a:cs typeface="Arial" pitchFamily="34" charset="0"/>
              </a:endParaRPr>
            </a:p>
          </p:txBody>
        </p:sp>
        <p:sp>
          <p:nvSpPr>
            <p:cNvPr id="38" name="TextBox 37"/>
            <p:cNvSpPr txBox="1"/>
            <p:nvPr/>
          </p:nvSpPr>
          <p:spPr>
            <a:xfrm>
              <a:off x="5461447" y="5358524"/>
              <a:ext cx="3320811" cy="738664"/>
            </a:xfrm>
            <a:prstGeom prst="rect">
              <a:avLst/>
            </a:prstGeom>
            <a:noFill/>
            <a:ln w="15875" cmpd="sng">
              <a:solidFill>
                <a:schemeClr val="tx1"/>
              </a:solidFill>
            </a:ln>
          </p:spPr>
          <p:txBody>
            <a:bodyPr wrap="square" rtlCol="0">
              <a:spAutoFit/>
            </a:bodyPr>
            <a:lstStyle/>
            <a:p>
              <a:r>
                <a:rPr lang="ru-RU" sz="1400" dirty="0" smtClean="0">
                  <a:latin typeface="Arial" pitchFamily="34" charset="0"/>
                  <a:cs typeface="Arial" pitchFamily="34" charset="0"/>
                </a:rPr>
                <a:t>Немедленно объявляется тревога цунами, соответствующая </a:t>
              </a:r>
              <a:r>
                <a:rPr lang="ru-RU" sz="1400" b="1" dirty="0" smtClean="0">
                  <a:latin typeface="Arial" pitchFamily="34" charset="0"/>
                  <a:cs typeface="Arial" pitchFamily="34" charset="0"/>
                </a:rPr>
                <a:t>второму</a:t>
              </a:r>
              <a:r>
                <a:rPr lang="ru-RU" sz="1400" dirty="0" smtClean="0">
                  <a:latin typeface="Arial" pitchFamily="34" charset="0"/>
                  <a:cs typeface="Arial" pitchFamily="34" charset="0"/>
                </a:rPr>
                <a:t> уровню угрозы</a:t>
              </a:r>
              <a:endParaRPr lang="ru-RU" sz="1400" dirty="0">
                <a:latin typeface="Arial" pitchFamily="34" charset="0"/>
                <a:cs typeface="Arial" pitchFamily="34" charset="0"/>
              </a:endParaRPr>
            </a:p>
          </p:txBody>
        </p:sp>
        <p:cxnSp>
          <p:nvCxnSpPr>
            <p:cNvPr id="39" name="Прямая со стрелкой 38"/>
            <p:cNvCxnSpPr>
              <a:stCxn id="37" idx="3"/>
              <a:endCxn id="38" idx="1"/>
            </p:cNvCxnSpPr>
            <p:nvPr/>
          </p:nvCxnSpPr>
          <p:spPr>
            <a:xfrm flipV="1">
              <a:off x="4873451" y="5727856"/>
              <a:ext cx="587996" cy="48466"/>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a:stCxn id="11" idx="3"/>
              <a:endCxn id="19" idx="1"/>
            </p:cNvCxnSpPr>
            <p:nvPr/>
          </p:nvCxnSpPr>
          <p:spPr>
            <a:xfrm flipV="1">
              <a:off x="917496" y="2308670"/>
              <a:ext cx="225480" cy="164843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stCxn id="11" idx="3"/>
              <a:endCxn id="28" idx="1"/>
            </p:cNvCxnSpPr>
            <p:nvPr/>
          </p:nvCxnSpPr>
          <p:spPr>
            <a:xfrm flipV="1">
              <a:off x="917496" y="3418234"/>
              <a:ext cx="225480" cy="538875"/>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a:stCxn id="11" idx="3"/>
              <a:endCxn id="34" idx="1"/>
            </p:cNvCxnSpPr>
            <p:nvPr/>
          </p:nvCxnSpPr>
          <p:spPr>
            <a:xfrm>
              <a:off x="917496" y="3957109"/>
              <a:ext cx="225480" cy="754087"/>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a:stCxn id="11" idx="3"/>
              <a:endCxn id="37" idx="1"/>
            </p:cNvCxnSpPr>
            <p:nvPr/>
          </p:nvCxnSpPr>
          <p:spPr>
            <a:xfrm>
              <a:off x="917496" y="3957109"/>
              <a:ext cx="225480" cy="1819213"/>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14</a:t>
            </a:fld>
            <a:endParaRPr lang="ru-RU"/>
          </a:p>
        </p:txBody>
      </p:sp>
      <p:sp>
        <p:nvSpPr>
          <p:cNvPr id="4" name="Прямоугольник 3"/>
          <p:cNvSpPr/>
          <p:nvPr/>
        </p:nvSpPr>
        <p:spPr>
          <a:xfrm>
            <a:off x="428596" y="142852"/>
            <a:ext cx="8001056" cy="707886"/>
          </a:xfrm>
          <a:prstGeom prst="rect">
            <a:avLst/>
          </a:prstGeom>
        </p:spPr>
        <p:txBody>
          <a:bodyPr wrap="square">
            <a:spAutoFit/>
          </a:bodyPr>
          <a:lstStyle/>
          <a:p>
            <a:pPr algn="ctr"/>
            <a:r>
              <a:rPr lang="ru-RU" sz="2000" b="1" dirty="0" smtClean="0">
                <a:latin typeface="Arial" pitchFamily="34" charset="0"/>
                <a:cs typeface="Arial" pitchFamily="34" charset="0"/>
              </a:rPr>
              <a:t>3. Алгоритмическое обеспечение для поддержки действий по предлагаемой схеме принятия решений</a:t>
            </a:r>
            <a:endParaRPr lang="ru-RU" sz="2000" dirty="0" smtClean="0"/>
          </a:p>
        </p:txBody>
      </p:sp>
      <p:sp>
        <p:nvSpPr>
          <p:cNvPr id="5" name="TextBox 4"/>
          <p:cNvSpPr txBox="1"/>
          <p:nvPr/>
        </p:nvSpPr>
        <p:spPr>
          <a:xfrm>
            <a:off x="184363" y="857232"/>
            <a:ext cx="8973739" cy="646331"/>
          </a:xfrm>
          <a:prstGeom prst="rect">
            <a:avLst/>
          </a:prstGeom>
          <a:noFill/>
        </p:spPr>
        <p:txBody>
          <a:bodyPr wrap="none" rtlCol="0">
            <a:spAutoFit/>
          </a:bodyPr>
          <a:lstStyle/>
          <a:p>
            <a:r>
              <a:rPr lang="ru-RU" dirty="0" smtClean="0"/>
              <a:t>Реализация предлагаемой схемы принятия решений о тревоге цунами  предполагает  </a:t>
            </a:r>
          </a:p>
          <a:p>
            <a:r>
              <a:rPr lang="ru-RU" dirty="0" smtClean="0"/>
              <a:t>использование в системе поддержки принятия решения  следующих расчетных модулей</a:t>
            </a:r>
            <a:endParaRPr lang="ru-RU" dirty="0"/>
          </a:p>
        </p:txBody>
      </p:sp>
      <p:graphicFrame>
        <p:nvGraphicFramePr>
          <p:cNvPr id="6" name="Таблица 5"/>
          <p:cNvGraphicFramePr>
            <a:graphicFrameLocks noGrp="1"/>
          </p:cNvGraphicFramePr>
          <p:nvPr/>
        </p:nvGraphicFramePr>
        <p:xfrm>
          <a:off x="285720" y="1575308"/>
          <a:ext cx="8665241" cy="4821088"/>
        </p:xfrm>
        <a:graphic>
          <a:graphicData uri="http://schemas.openxmlformats.org/drawingml/2006/table">
            <a:tbl>
              <a:tblPr/>
              <a:tblGrid>
                <a:gridCol w="1762422"/>
                <a:gridCol w="4406054"/>
                <a:gridCol w="2496765"/>
              </a:tblGrid>
              <a:tr h="406288">
                <a:tc>
                  <a:txBody>
                    <a:bodyPr/>
                    <a:lstStyle/>
                    <a:p>
                      <a:pPr algn="ctr">
                        <a:lnSpc>
                          <a:spcPct val="100000"/>
                        </a:lnSpc>
                        <a:spcAft>
                          <a:spcPts val="0"/>
                        </a:spcAft>
                      </a:pPr>
                      <a:r>
                        <a:rPr lang="ru-RU" sz="1400" b="1" dirty="0">
                          <a:latin typeface="Arial" pitchFamily="34" charset="0"/>
                          <a:ea typeface="Calibri"/>
                          <a:cs typeface="Arial" pitchFamily="34" charset="0"/>
                        </a:rPr>
                        <a:t>Название </a:t>
                      </a:r>
                      <a:r>
                        <a:rPr lang="ru-RU" sz="1400" b="1" dirty="0" smtClean="0">
                          <a:latin typeface="Arial" pitchFamily="34" charset="0"/>
                          <a:ea typeface="Calibri"/>
                          <a:cs typeface="Arial" pitchFamily="34" charset="0"/>
                        </a:rPr>
                        <a:t>расчетного модуля</a:t>
                      </a:r>
                      <a:endParaRPr lang="ru-RU" sz="1400" dirty="0">
                        <a:latin typeface="Arial" pitchFamily="34" charset="0"/>
                        <a:ea typeface="Calibri"/>
                        <a:cs typeface="Arial" pitchFamily="34"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ru-RU" sz="1400" b="1" dirty="0" smtClean="0">
                        <a:latin typeface="Arial" pitchFamily="34" charset="0"/>
                        <a:ea typeface="Calibri"/>
                        <a:cs typeface="Arial" pitchFamily="34" charset="0"/>
                      </a:endParaRPr>
                    </a:p>
                    <a:p>
                      <a:pPr algn="ctr">
                        <a:lnSpc>
                          <a:spcPct val="100000"/>
                        </a:lnSpc>
                        <a:spcAft>
                          <a:spcPts val="0"/>
                        </a:spcAft>
                      </a:pPr>
                      <a:r>
                        <a:rPr lang="ru-RU" sz="1400" b="1" dirty="0" smtClean="0">
                          <a:latin typeface="Arial" pitchFamily="34" charset="0"/>
                          <a:ea typeface="Calibri"/>
                          <a:cs typeface="Arial" pitchFamily="34" charset="0"/>
                        </a:rPr>
                        <a:t>Входная информация</a:t>
                      </a:r>
                      <a:endParaRPr lang="ru-RU" sz="1400" b="1" dirty="0">
                        <a:latin typeface="Arial" pitchFamily="34" charset="0"/>
                        <a:ea typeface="Calibri"/>
                        <a:cs typeface="Arial" pitchFamily="34" charset="0"/>
                      </a:endParaRPr>
                    </a:p>
                  </a:txBody>
                  <a:tcPr marL="47625" marR="4762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endParaRPr lang="ru-RU" sz="1400" b="1" dirty="0" smtClean="0">
                        <a:latin typeface="Arial" pitchFamily="34" charset="0"/>
                        <a:ea typeface="Calibri"/>
                        <a:cs typeface="Arial" pitchFamily="34" charset="0"/>
                      </a:endParaRPr>
                    </a:p>
                    <a:p>
                      <a:pPr algn="ctr">
                        <a:lnSpc>
                          <a:spcPct val="100000"/>
                        </a:lnSpc>
                        <a:spcAft>
                          <a:spcPts val="0"/>
                        </a:spcAft>
                      </a:pPr>
                      <a:r>
                        <a:rPr lang="ru-RU" sz="1400" b="1" dirty="0" smtClean="0">
                          <a:latin typeface="Arial" pitchFamily="34" charset="0"/>
                          <a:ea typeface="Calibri"/>
                          <a:cs typeface="Arial" pitchFamily="34" charset="0"/>
                        </a:rPr>
                        <a:t>Функция </a:t>
                      </a:r>
                      <a:r>
                        <a:rPr lang="ru-RU" sz="1400" b="1" dirty="0">
                          <a:latin typeface="Arial" pitchFamily="34" charset="0"/>
                          <a:ea typeface="Calibri"/>
                          <a:cs typeface="Arial" pitchFamily="34" charset="0"/>
                        </a:rPr>
                        <a:t>в системе</a:t>
                      </a:r>
                      <a:endParaRPr lang="ru-RU" sz="1400" dirty="0">
                        <a:latin typeface="Arial" pitchFamily="34" charset="0"/>
                        <a:ea typeface="Calibri"/>
                        <a:cs typeface="Arial" pitchFamily="34"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4146">
                <a:tc>
                  <a:txBody>
                    <a:bodyPr/>
                    <a:lstStyle/>
                    <a:p>
                      <a:pPr algn="l">
                        <a:lnSpc>
                          <a:spcPct val="100000"/>
                        </a:lnSpc>
                        <a:spcAft>
                          <a:spcPts val="0"/>
                        </a:spcAft>
                      </a:pPr>
                      <a:r>
                        <a:rPr lang="ru-RU" sz="1400" dirty="0">
                          <a:latin typeface="Arial" pitchFamily="34" charset="0"/>
                          <a:ea typeface="Calibri"/>
                          <a:cs typeface="Arial" pitchFamily="34" charset="0"/>
                        </a:rPr>
                        <a:t>Оценка уровня </a:t>
                      </a:r>
                      <a:r>
                        <a:rPr lang="ru-RU" sz="1400" dirty="0" smtClean="0">
                          <a:latin typeface="Arial" pitchFamily="34" charset="0"/>
                          <a:ea typeface="Calibri"/>
                          <a:cs typeface="Arial" pitchFamily="34" charset="0"/>
                        </a:rPr>
                        <a:t>угрозы</a:t>
                      </a:r>
                      <a:endParaRPr lang="ru-RU" sz="1400" dirty="0">
                        <a:latin typeface="Arial" pitchFamily="34" charset="0"/>
                        <a:ea typeface="Calibri"/>
                        <a:cs typeface="Arial" pitchFamily="34"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mj-lt"/>
                        <a:buAutoNum type="arabicPeriod"/>
                      </a:pPr>
                      <a:r>
                        <a:rPr lang="ru-RU" sz="1400" dirty="0" smtClean="0">
                          <a:latin typeface="Arial" pitchFamily="34" charset="0"/>
                          <a:cs typeface="Arial" pitchFamily="34" charset="0"/>
                        </a:rPr>
                        <a:t>данные о землетрясении;</a:t>
                      </a:r>
                    </a:p>
                    <a:p>
                      <a:pPr marL="342900" lvl="0" indent="-342900">
                        <a:buFont typeface="+mj-lt"/>
                        <a:buAutoNum type="arabicPeriod"/>
                      </a:pPr>
                      <a:r>
                        <a:rPr lang="ru-RU" sz="1400" dirty="0" smtClean="0">
                          <a:latin typeface="Arial" pitchFamily="34" charset="0"/>
                          <a:cs typeface="Arial" pitchFamily="34" charset="0"/>
                        </a:rPr>
                        <a:t>результаты расчетов характеристик цунами по данным о землетрясении;</a:t>
                      </a:r>
                    </a:p>
                    <a:p>
                      <a:pPr marL="342900" lvl="0" indent="-342900">
                        <a:buFont typeface="+mj-lt"/>
                        <a:buAutoNum type="arabicPeriod"/>
                      </a:pPr>
                      <a:r>
                        <a:rPr lang="ru-RU" sz="1400" dirty="0" smtClean="0">
                          <a:latin typeface="Arial" pitchFamily="34" charset="0"/>
                          <a:cs typeface="Arial" pitchFamily="34" charset="0"/>
                        </a:rPr>
                        <a:t> данные об исторических цунами;</a:t>
                      </a:r>
                    </a:p>
                    <a:p>
                      <a:pPr marL="342900" lvl="0" indent="-342900">
                        <a:buFont typeface="+mj-lt"/>
                        <a:buAutoNum type="arabicPeriod"/>
                      </a:pPr>
                      <a:r>
                        <a:rPr lang="ru-RU" sz="1400" dirty="0" smtClean="0">
                          <a:latin typeface="Arial" pitchFamily="34" charset="0"/>
                          <a:cs typeface="Arial" pitchFamily="34" charset="0"/>
                        </a:rPr>
                        <a:t> критические значения характеристик цунами для защищаемых пунктов</a:t>
                      </a:r>
                      <a:endParaRPr lang="ru-RU" sz="1400" dirty="0">
                        <a:latin typeface="Arial" pitchFamily="34" charset="0"/>
                        <a:ea typeface="Calibri"/>
                        <a:cs typeface="Arial" pitchFamily="34" charset="0"/>
                      </a:endParaRPr>
                    </a:p>
                  </a:txBody>
                  <a:tcPr marL="47625" marR="4762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0000"/>
                        </a:lnSpc>
                        <a:spcAft>
                          <a:spcPts val="0"/>
                        </a:spcAft>
                      </a:pPr>
                      <a:r>
                        <a:rPr lang="ru-RU" sz="1400" dirty="0">
                          <a:latin typeface="Arial" pitchFamily="34" charset="0"/>
                          <a:ea typeface="Calibri"/>
                          <a:cs typeface="Arial" pitchFamily="34" charset="0"/>
                        </a:rPr>
                        <a:t>Предварительная оценка </a:t>
                      </a:r>
                      <a:r>
                        <a:rPr lang="ru-RU" sz="1400" dirty="0" smtClean="0">
                          <a:latin typeface="Arial" pitchFamily="34" charset="0"/>
                          <a:ea typeface="Calibri"/>
                          <a:cs typeface="Arial" pitchFamily="34" charset="0"/>
                        </a:rPr>
                        <a:t>уровней угрозы цунами </a:t>
                      </a:r>
                      <a:r>
                        <a:rPr lang="ru-RU" sz="1400" dirty="0">
                          <a:latin typeface="Arial" pitchFamily="34" charset="0"/>
                          <a:ea typeface="Calibri"/>
                          <a:cs typeface="Arial" pitchFamily="34" charset="0"/>
                        </a:rPr>
                        <a:t>по защищаемым пунктам</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03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Arial" pitchFamily="34" charset="0"/>
                          <a:ea typeface="Calibri"/>
                          <a:cs typeface="Arial" pitchFamily="34" charset="0"/>
                        </a:rPr>
                        <a:t>Корректировка прогноза </a:t>
                      </a:r>
                      <a:r>
                        <a:rPr lang="ru-RU" sz="1400" dirty="0" smtClean="0">
                          <a:latin typeface="Arial" pitchFamily="34" charset="0"/>
                          <a:cs typeface="Arial" pitchFamily="34" charset="0"/>
                        </a:rPr>
                        <a:t>характеристик цунами</a:t>
                      </a:r>
                      <a:endParaRPr lang="ru-RU" sz="1400" dirty="0">
                        <a:latin typeface="Arial" pitchFamily="34" charset="0"/>
                        <a:ea typeface="Calibri"/>
                        <a:cs typeface="Arial" pitchFamily="34"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ru-RU" sz="1400" dirty="0" smtClean="0">
                          <a:latin typeface="Arial" pitchFamily="34" charset="0"/>
                          <a:cs typeface="Arial" pitchFamily="34" charset="0"/>
                        </a:rPr>
                        <a:t>результаты расчетов характеристик цунами по данным о землетрясении;</a:t>
                      </a:r>
                    </a:p>
                    <a:p>
                      <a:pPr marL="342900" indent="-342900" algn="l">
                        <a:lnSpc>
                          <a:spcPct val="100000"/>
                        </a:lnSpc>
                        <a:spcAft>
                          <a:spcPts val="0"/>
                        </a:spcAft>
                        <a:buFont typeface="+mj-lt"/>
                        <a:buAutoNum type="arabicPeriod"/>
                      </a:pPr>
                      <a:r>
                        <a:rPr lang="ru-RU" sz="1400" dirty="0" smtClean="0">
                          <a:latin typeface="Arial" pitchFamily="34" charset="0"/>
                          <a:ea typeface="Calibri"/>
                          <a:cs typeface="Arial" pitchFamily="34" charset="0"/>
                        </a:rPr>
                        <a:t>данные регистрации цунами</a:t>
                      </a:r>
                      <a:endParaRPr lang="ru-RU" sz="1400" dirty="0">
                        <a:latin typeface="Arial" pitchFamily="34" charset="0"/>
                        <a:ea typeface="Calibri"/>
                        <a:cs typeface="Arial" pitchFamily="34" charset="0"/>
                      </a:endParaRPr>
                    </a:p>
                  </a:txBody>
                  <a:tcPr marL="47625" marR="4762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Arial" pitchFamily="34" charset="0"/>
                          <a:ea typeface="Calibri"/>
                          <a:cs typeface="Arial" pitchFamily="34" charset="0"/>
                        </a:rPr>
                        <a:t>Корректировка</a:t>
                      </a:r>
                      <a:r>
                        <a:rPr lang="ru-RU" sz="1400" baseline="0" dirty="0" smtClean="0">
                          <a:latin typeface="Arial" pitchFamily="34" charset="0"/>
                          <a:ea typeface="Calibri"/>
                          <a:cs typeface="Arial" pitchFamily="34" charset="0"/>
                        </a:rPr>
                        <a:t> </a:t>
                      </a:r>
                      <a:r>
                        <a:rPr lang="ru-RU" sz="1400" dirty="0" err="1" smtClean="0">
                          <a:latin typeface="Arial" pitchFamily="34" charset="0"/>
                          <a:ea typeface="Calibri"/>
                          <a:cs typeface="Arial" pitchFamily="34" charset="0"/>
                        </a:rPr>
                        <a:t>предвари-тельной</a:t>
                      </a:r>
                      <a:r>
                        <a:rPr lang="ru-RU" sz="1400" dirty="0" smtClean="0">
                          <a:latin typeface="Arial" pitchFamily="34" charset="0"/>
                          <a:ea typeface="Calibri"/>
                          <a:cs typeface="Arial" pitchFamily="34" charset="0"/>
                        </a:rPr>
                        <a:t> оценки уровней угрозы цунами для каждого  защищаемого пункта</a:t>
                      </a:r>
                      <a:endParaRPr lang="ru-RU" sz="1400" dirty="0">
                        <a:latin typeface="Arial" pitchFamily="34" charset="0"/>
                        <a:ea typeface="Calibri"/>
                        <a:cs typeface="Arial" pitchFamily="34"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5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Arial" pitchFamily="34" charset="0"/>
                          <a:ea typeface="Calibri"/>
                          <a:cs typeface="Arial" pitchFamily="34" charset="0"/>
                        </a:rPr>
                        <a:t>Корректировка уровня угрозы</a:t>
                      </a:r>
                    </a:p>
                  </a:txBody>
                  <a:tcPr marL="47625" marR="4762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buFont typeface="+mj-lt"/>
                        <a:buAutoNum type="arabicPeriod"/>
                      </a:pPr>
                      <a:r>
                        <a:rPr lang="ru-RU" sz="1400" dirty="0" smtClean="0">
                          <a:latin typeface="Arial" pitchFamily="34" charset="0"/>
                          <a:cs typeface="Arial" pitchFamily="34" charset="0"/>
                        </a:rPr>
                        <a:t>результаты корректировки прогноза характеристик цунами по данным о </a:t>
                      </a:r>
                      <a:r>
                        <a:rPr lang="ru-RU" sz="1400" dirty="0" err="1" smtClean="0">
                          <a:latin typeface="Arial" pitchFamily="34" charset="0"/>
                          <a:cs typeface="Arial" pitchFamily="34" charset="0"/>
                        </a:rPr>
                        <a:t>земле-трясении</a:t>
                      </a:r>
                      <a:r>
                        <a:rPr lang="ru-RU" sz="1400" dirty="0" smtClean="0">
                          <a:latin typeface="Arial" pitchFamily="34" charset="0"/>
                          <a:cs typeface="Arial" pitchFamily="34" charset="0"/>
                        </a:rPr>
                        <a:t>;</a:t>
                      </a:r>
                    </a:p>
                    <a:p>
                      <a:pPr marL="342900" lvl="0" indent="-342900">
                        <a:buFont typeface="+mj-lt"/>
                        <a:buAutoNum type="arabicPeriod"/>
                      </a:pPr>
                      <a:r>
                        <a:rPr lang="ru-RU" sz="1400" dirty="0" smtClean="0">
                          <a:latin typeface="Arial" pitchFamily="34" charset="0"/>
                          <a:cs typeface="Arial" pitchFamily="34" charset="0"/>
                        </a:rPr>
                        <a:t>критические значения характеристик цунами для защищаемых пунктов</a:t>
                      </a:r>
                      <a:endParaRPr lang="ru-RU" sz="1400" dirty="0" smtClean="0">
                        <a:latin typeface="Arial" pitchFamily="34" charset="0"/>
                        <a:ea typeface="Calibri"/>
                        <a:cs typeface="Arial" pitchFamily="34" charset="0"/>
                      </a:endParaRPr>
                    </a:p>
                  </a:txBody>
                  <a:tcPr marL="47625" marR="4762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Arial" pitchFamily="34" charset="0"/>
                          <a:ea typeface="Calibri"/>
                          <a:cs typeface="Arial" pitchFamily="34" charset="0"/>
                        </a:rPr>
                        <a:t>Корректировка</a:t>
                      </a:r>
                      <a:r>
                        <a:rPr lang="ru-RU" sz="1400" baseline="0" dirty="0" smtClean="0">
                          <a:latin typeface="Arial" pitchFamily="34" charset="0"/>
                          <a:ea typeface="Calibri"/>
                          <a:cs typeface="Arial" pitchFamily="34" charset="0"/>
                        </a:rPr>
                        <a:t> </a:t>
                      </a:r>
                      <a:r>
                        <a:rPr lang="ru-RU" sz="1400" dirty="0" err="1" smtClean="0">
                          <a:latin typeface="Arial" pitchFamily="34" charset="0"/>
                          <a:ea typeface="Calibri"/>
                          <a:cs typeface="Arial" pitchFamily="34" charset="0"/>
                        </a:rPr>
                        <a:t>предвари-тельной</a:t>
                      </a:r>
                      <a:r>
                        <a:rPr lang="ru-RU" sz="1400" dirty="0" smtClean="0">
                          <a:latin typeface="Arial" pitchFamily="34" charset="0"/>
                          <a:ea typeface="Calibri"/>
                          <a:cs typeface="Arial" pitchFamily="34" charset="0"/>
                        </a:rPr>
                        <a:t> оценки уровней угрозы цунами для каждого  защищаемого пункта</a:t>
                      </a: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96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Arial" pitchFamily="34" charset="0"/>
                          <a:ea typeface="Calibri"/>
                          <a:cs typeface="Arial" pitchFamily="34" charset="0"/>
                        </a:rPr>
                        <a:t>Генератор действий дежурного океанолога</a:t>
                      </a:r>
                      <a:endParaRPr lang="ru-RU" sz="1400" dirty="0">
                        <a:latin typeface="Arial" pitchFamily="34" charset="0"/>
                        <a:ea typeface="Calibri"/>
                        <a:cs typeface="Arial" pitchFamily="34"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l">
                        <a:lnSpc>
                          <a:spcPct val="100000"/>
                        </a:lnSpc>
                        <a:spcAft>
                          <a:spcPts val="0"/>
                        </a:spcAft>
                        <a:buFont typeface="+mj-lt"/>
                        <a:buAutoNum type="arabicPeriod"/>
                      </a:pPr>
                      <a:r>
                        <a:rPr lang="ru-RU" sz="1400" dirty="0" smtClean="0">
                          <a:latin typeface="Arial" pitchFamily="34" charset="0"/>
                          <a:cs typeface="Arial" pitchFamily="34" charset="0"/>
                        </a:rPr>
                        <a:t>данные о землетрясении;</a:t>
                      </a:r>
                    </a:p>
                    <a:p>
                      <a:pPr marL="342900" indent="-342900" algn="l">
                        <a:lnSpc>
                          <a:spcPct val="100000"/>
                        </a:lnSpc>
                        <a:spcAft>
                          <a:spcPts val="0"/>
                        </a:spcAft>
                        <a:buFont typeface="+mj-lt"/>
                        <a:buAutoNum type="arabicPeriod"/>
                      </a:pPr>
                      <a:r>
                        <a:rPr lang="ru-RU" sz="1400" dirty="0" smtClean="0">
                          <a:latin typeface="Arial" pitchFamily="34" charset="0"/>
                          <a:ea typeface="Calibri"/>
                          <a:cs typeface="Arial" pitchFamily="34" charset="0"/>
                        </a:rPr>
                        <a:t>результаты оценки уровня тревоги;</a:t>
                      </a:r>
                    </a:p>
                    <a:p>
                      <a:pPr marL="342900" indent="-342900" algn="l">
                        <a:lnSpc>
                          <a:spcPct val="100000"/>
                        </a:lnSpc>
                        <a:spcAft>
                          <a:spcPts val="0"/>
                        </a:spcAft>
                        <a:buFont typeface="+mj-lt"/>
                        <a:buAutoNum type="arabicPeriod"/>
                      </a:pPr>
                      <a:r>
                        <a:rPr lang="ru-RU" sz="1400" dirty="0" smtClean="0">
                          <a:latin typeface="Arial" pitchFamily="34" charset="0"/>
                          <a:ea typeface="Calibri"/>
                          <a:cs typeface="Arial" pitchFamily="34" charset="0"/>
                        </a:rPr>
                        <a:t>результаты корректировки уровня тревоги </a:t>
                      </a:r>
                      <a:endParaRPr lang="ru-RU" sz="1400" dirty="0">
                        <a:latin typeface="Arial" pitchFamily="34" charset="0"/>
                        <a:ea typeface="Calibri"/>
                        <a:cs typeface="Arial" pitchFamily="34" charset="0"/>
                      </a:endParaRPr>
                    </a:p>
                  </a:txBody>
                  <a:tcPr marL="47625" marR="47625"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dirty="0" smtClean="0">
                          <a:latin typeface="Arial" pitchFamily="34" charset="0"/>
                          <a:ea typeface="Calibri"/>
                          <a:cs typeface="Arial" pitchFamily="34" charset="0"/>
                        </a:rPr>
                        <a:t>Генерация </a:t>
                      </a:r>
                      <a:r>
                        <a:rPr lang="ru-RU" sz="1400" dirty="0" err="1" smtClean="0">
                          <a:latin typeface="Arial" pitchFamily="34" charset="0"/>
                          <a:ea typeface="Calibri"/>
                          <a:cs typeface="Arial" pitchFamily="34" charset="0"/>
                        </a:rPr>
                        <a:t>последователь-ности</a:t>
                      </a:r>
                      <a:r>
                        <a:rPr lang="ru-RU" sz="1400" dirty="0" smtClean="0">
                          <a:latin typeface="Arial" pitchFamily="34" charset="0"/>
                          <a:ea typeface="Calibri"/>
                          <a:cs typeface="Arial" pitchFamily="34" charset="0"/>
                        </a:rPr>
                        <a:t> действий дежурного океанолога</a:t>
                      </a:r>
                    </a:p>
                    <a:p>
                      <a:pPr algn="l">
                        <a:lnSpc>
                          <a:spcPct val="100000"/>
                        </a:lnSpc>
                        <a:spcAft>
                          <a:spcPts val="0"/>
                        </a:spcAft>
                      </a:pPr>
                      <a:endParaRPr lang="ru-RU" sz="1400" dirty="0">
                        <a:latin typeface="Arial" pitchFamily="34" charset="0"/>
                        <a:ea typeface="Calibri"/>
                        <a:cs typeface="Arial" pitchFamily="34" charset="0"/>
                      </a:endParaRPr>
                    </a:p>
                  </a:txBody>
                  <a:tcPr marL="47625" marR="476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7" name="Прямоугольник 6"/>
          <p:cNvSpPr/>
          <p:nvPr/>
        </p:nvSpPr>
        <p:spPr>
          <a:xfrm>
            <a:off x="428596" y="142852"/>
            <a:ext cx="8001056" cy="707886"/>
          </a:xfrm>
          <a:prstGeom prst="rect">
            <a:avLst/>
          </a:prstGeom>
        </p:spPr>
        <p:txBody>
          <a:bodyPr wrap="square">
            <a:spAutoFit/>
          </a:bodyPr>
          <a:lstStyle/>
          <a:p>
            <a:pPr algn="ctr"/>
            <a:r>
              <a:rPr lang="ru-RU" sz="2000" b="1" dirty="0" smtClean="0">
                <a:latin typeface="Arial" pitchFamily="34" charset="0"/>
                <a:cs typeface="Arial" pitchFamily="34" charset="0"/>
              </a:rPr>
              <a:t>4. О программе работ по реализации предлагаемой схемы принятия решений об объявлении тревоги цунами</a:t>
            </a:r>
            <a:endParaRPr lang="ru-RU" sz="2000" dirty="0" smtClean="0"/>
          </a:p>
        </p:txBody>
      </p:sp>
      <p:cxnSp>
        <p:nvCxnSpPr>
          <p:cNvPr id="67" name="Прямая со стрелкой 66"/>
          <p:cNvCxnSpPr>
            <a:stCxn id="25" idx="3"/>
            <a:endCxn id="32" idx="1"/>
          </p:cNvCxnSpPr>
          <p:nvPr/>
        </p:nvCxnSpPr>
        <p:spPr>
          <a:xfrm>
            <a:off x="4981731" y="3141596"/>
            <a:ext cx="389897" cy="598575"/>
          </a:xfrm>
          <a:prstGeom prst="straightConnector1">
            <a:avLst/>
          </a:prstGeom>
          <a:ln w="25400" cmpd="tri">
            <a:tailEnd type="arrow"/>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16017" y="845420"/>
            <a:ext cx="7481608" cy="615553"/>
          </a:xfrm>
          <a:prstGeom prst="rect">
            <a:avLst/>
          </a:prstGeom>
          <a:noFill/>
        </p:spPr>
        <p:txBody>
          <a:bodyPr wrap="square" rtlCol="0">
            <a:spAutoFit/>
          </a:bodyPr>
          <a:lstStyle/>
          <a:p>
            <a:r>
              <a:rPr lang="ru-RU" b="1" dirty="0" smtClean="0"/>
              <a:t>4.1. </a:t>
            </a:r>
            <a:r>
              <a:rPr lang="ru-RU" sz="1600" b="1" dirty="0" smtClean="0">
                <a:latin typeface="Arial" pitchFamily="34" charset="0"/>
                <a:cs typeface="Arial" pitchFamily="34" charset="0"/>
              </a:rPr>
              <a:t>Разработка для защищаемых пунктов содержания  понятий «уровень угрозы цунами»</a:t>
            </a:r>
            <a:endParaRPr lang="ru-RU" sz="1600" b="1" dirty="0"/>
          </a:p>
        </p:txBody>
      </p:sp>
      <p:sp>
        <p:nvSpPr>
          <p:cNvPr id="48" name="Скругленный прямоугольник 47"/>
          <p:cNvSpPr/>
          <p:nvPr/>
        </p:nvSpPr>
        <p:spPr>
          <a:xfrm>
            <a:off x="3751850" y="5131206"/>
            <a:ext cx="3617207" cy="7599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Arial" pitchFamily="34" charset="0"/>
                <a:cs typeface="Arial" pitchFamily="34" charset="0"/>
              </a:rPr>
              <a:t>Критические значения характеристик  цунами вблизи береговой зоны для «уровней угрозы цунами»</a:t>
            </a:r>
            <a:endParaRPr lang="ru-RU" sz="1200" b="1" dirty="0">
              <a:solidFill>
                <a:schemeClr val="tx1"/>
              </a:solidFill>
            </a:endParaRPr>
          </a:p>
        </p:txBody>
      </p:sp>
      <p:cxnSp>
        <p:nvCxnSpPr>
          <p:cNvPr id="24" name="Прямая со стрелкой 23"/>
          <p:cNvCxnSpPr>
            <a:stCxn id="48" idx="2"/>
          </p:cNvCxnSpPr>
          <p:nvPr/>
        </p:nvCxnSpPr>
        <p:spPr>
          <a:xfrm rot="16200000" flipH="1">
            <a:off x="5428884" y="6022703"/>
            <a:ext cx="274008" cy="108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nvGrpSpPr>
          <p:cNvPr id="33" name="Группа 32"/>
          <p:cNvGrpSpPr/>
          <p:nvPr/>
        </p:nvGrpSpPr>
        <p:grpSpPr>
          <a:xfrm>
            <a:off x="750711" y="1512707"/>
            <a:ext cx="7634323" cy="3494525"/>
            <a:chOff x="674061" y="1424466"/>
            <a:chExt cx="7634323" cy="3494525"/>
          </a:xfrm>
        </p:grpSpPr>
        <p:sp>
          <p:nvSpPr>
            <p:cNvPr id="10" name="TextBox 9"/>
            <p:cNvSpPr txBox="1"/>
            <p:nvPr/>
          </p:nvSpPr>
          <p:spPr>
            <a:xfrm>
              <a:off x="865768" y="4180327"/>
              <a:ext cx="3589329" cy="738664"/>
            </a:xfrm>
            <a:prstGeom prst="rect">
              <a:avLst/>
            </a:prstGeom>
            <a:noFill/>
            <a:ln w="19050" cmpd="sng">
              <a:solidFill>
                <a:schemeClr val="tx1"/>
              </a:solidFill>
            </a:ln>
          </p:spPr>
          <p:txBody>
            <a:bodyPr wrap="square" rtlCol="0">
              <a:spAutoFit/>
            </a:bodyPr>
            <a:lstStyle/>
            <a:p>
              <a:pPr algn="ctr"/>
              <a:r>
                <a:rPr lang="ru-RU" sz="1400" dirty="0" smtClean="0">
                  <a:solidFill>
                    <a:srgbClr val="7030A0"/>
                  </a:solidFill>
                  <a:latin typeface="Arial" pitchFamily="34" charset="0"/>
                  <a:cs typeface="Arial" pitchFamily="34" charset="0"/>
                </a:rPr>
                <a:t>Разработка для защищаемых пунктов </a:t>
              </a:r>
            </a:p>
            <a:p>
              <a:pPr algn="ctr"/>
              <a:r>
                <a:rPr lang="ru-RU" sz="1400" dirty="0" smtClean="0">
                  <a:solidFill>
                    <a:srgbClr val="7030A0"/>
                  </a:solidFill>
                  <a:latin typeface="Arial" pitchFamily="34" charset="0"/>
                  <a:cs typeface="Arial" pitchFamily="34" charset="0"/>
                </a:rPr>
                <a:t>содержания  понятий «уровень угрозы цунами»</a:t>
              </a:r>
              <a:endParaRPr lang="ru-RU" sz="1400" dirty="0">
                <a:solidFill>
                  <a:srgbClr val="7030A0"/>
                </a:solidFill>
                <a:latin typeface="Arial" pitchFamily="34" charset="0"/>
                <a:cs typeface="Arial" pitchFamily="34" charset="0"/>
              </a:endParaRPr>
            </a:p>
          </p:txBody>
        </p:sp>
        <p:sp>
          <p:nvSpPr>
            <p:cNvPr id="11" name="TextBox 10"/>
            <p:cNvSpPr txBox="1"/>
            <p:nvPr/>
          </p:nvSpPr>
          <p:spPr>
            <a:xfrm>
              <a:off x="688312" y="1424466"/>
              <a:ext cx="3963862" cy="523220"/>
            </a:xfrm>
            <a:prstGeom prst="rect">
              <a:avLst/>
            </a:prstGeom>
            <a:noFill/>
            <a:ln w="19050" cmpd="sng">
              <a:solidFill>
                <a:schemeClr val="tx1"/>
              </a:solidFill>
            </a:ln>
          </p:spPr>
          <p:txBody>
            <a:bodyPr wrap="square" rtlCol="0">
              <a:spAutoFit/>
            </a:bodyPr>
            <a:lstStyle/>
            <a:p>
              <a:pPr algn="ctr"/>
              <a:r>
                <a:rPr lang="ru-RU" sz="1400" dirty="0" smtClean="0">
                  <a:solidFill>
                    <a:srgbClr val="7030A0"/>
                  </a:solidFill>
                  <a:latin typeface="Arial" pitchFamily="34" charset="0"/>
                  <a:cs typeface="Arial" pitchFamily="34" charset="0"/>
                </a:rPr>
                <a:t>Накопление и систематизация  данных о защищаемых пунктах </a:t>
              </a:r>
              <a:endParaRPr lang="ru-RU" sz="1400" dirty="0">
                <a:solidFill>
                  <a:srgbClr val="7030A0"/>
                </a:solidFill>
                <a:latin typeface="Arial" pitchFamily="34" charset="0"/>
                <a:cs typeface="Arial" pitchFamily="34" charset="0"/>
              </a:endParaRPr>
            </a:p>
          </p:txBody>
        </p:sp>
        <p:sp>
          <p:nvSpPr>
            <p:cNvPr id="25" name="Скругленный прямоугольник 24"/>
            <p:cNvSpPr/>
            <p:nvPr/>
          </p:nvSpPr>
          <p:spPr>
            <a:xfrm>
              <a:off x="674061" y="2209656"/>
              <a:ext cx="4231020" cy="168739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1"/>
                  </a:solidFill>
                  <a:latin typeface="Arial" pitchFamily="34" charset="0"/>
                  <a:cs typeface="Arial" pitchFamily="34" charset="0"/>
                </a:rPr>
                <a:t>Название, координаты, карта  (схема, топография)</a:t>
              </a:r>
            </a:p>
            <a:p>
              <a:r>
                <a:rPr lang="ru-RU" sz="1200" b="1" dirty="0" smtClean="0">
                  <a:solidFill>
                    <a:schemeClr val="tx1"/>
                  </a:solidFill>
                  <a:latin typeface="Arial" pitchFamily="34" charset="0"/>
                  <a:cs typeface="Arial" pitchFamily="34" charset="0"/>
                </a:rPr>
                <a:t>Население</a:t>
              </a:r>
            </a:p>
            <a:p>
              <a:r>
                <a:rPr lang="ru-RU" sz="1200" b="1" dirty="0" smtClean="0">
                  <a:solidFill>
                    <a:schemeClr val="tx1"/>
                  </a:solidFill>
                  <a:latin typeface="Arial" pitchFamily="34" charset="0"/>
                  <a:cs typeface="Arial" pitchFamily="34" charset="0"/>
                </a:rPr>
                <a:t>Жилищный фонд,  </a:t>
              </a:r>
              <a:r>
                <a:rPr lang="ru-RU" sz="1200" b="1" dirty="0" err="1" smtClean="0">
                  <a:solidFill>
                    <a:schemeClr val="tx1"/>
                  </a:solidFill>
                  <a:latin typeface="Arial" pitchFamily="34" charset="0"/>
                  <a:cs typeface="Arial" pitchFamily="34" charset="0"/>
                </a:rPr>
                <a:t>хоз</a:t>
              </a:r>
              <a:r>
                <a:rPr lang="ru-RU" sz="1200" b="1" dirty="0" smtClean="0">
                  <a:solidFill>
                    <a:schemeClr val="tx1"/>
                  </a:solidFill>
                  <a:latin typeface="Arial" pitchFamily="34" charset="0"/>
                  <a:cs typeface="Arial" pitchFamily="34" charset="0"/>
                </a:rPr>
                <a:t>. объекты</a:t>
              </a:r>
            </a:p>
            <a:p>
              <a:r>
                <a:rPr lang="ru-RU" sz="1200" b="1" dirty="0" smtClean="0">
                  <a:solidFill>
                    <a:schemeClr val="tx1"/>
                  </a:solidFill>
                  <a:latin typeface="Arial" pitchFamily="34" charset="0"/>
                  <a:cs typeface="Arial" pitchFamily="34" charset="0"/>
                </a:rPr>
                <a:t>Сооружения повышенной опасности</a:t>
              </a:r>
            </a:p>
            <a:p>
              <a:r>
                <a:rPr lang="ru-RU" sz="1200" b="1" dirty="0" smtClean="0">
                  <a:solidFill>
                    <a:schemeClr val="tx1"/>
                  </a:solidFill>
                  <a:latin typeface="Arial" pitchFamily="34" charset="0"/>
                  <a:cs typeface="Arial" pitchFamily="34" charset="0"/>
                </a:rPr>
                <a:t>Портовые сооружения, флот</a:t>
              </a:r>
            </a:p>
            <a:p>
              <a:endParaRPr lang="ru-RU" sz="1200" b="1" dirty="0" smtClean="0">
                <a:solidFill>
                  <a:schemeClr val="tx1"/>
                </a:solidFill>
                <a:latin typeface="Arial" pitchFamily="34" charset="0"/>
                <a:cs typeface="Arial" pitchFamily="34" charset="0"/>
              </a:endParaRPr>
            </a:p>
            <a:p>
              <a:r>
                <a:rPr lang="ru-RU" sz="1200" b="1" dirty="0" smtClean="0">
                  <a:solidFill>
                    <a:schemeClr val="tx1"/>
                  </a:solidFill>
                  <a:latin typeface="Arial" pitchFamily="34" charset="0"/>
                  <a:cs typeface="Arial" pitchFamily="34" charset="0"/>
                </a:rPr>
                <a:t>Приливной режим, </a:t>
              </a:r>
            </a:p>
            <a:p>
              <a:r>
                <a:rPr lang="ru-RU" sz="1200" b="1" dirty="0" smtClean="0">
                  <a:solidFill>
                    <a:schemeClr val="tx1"/>
                  </a:solidFill>
                  <a:latin typeface="Arial" pitchFamily="34" charset="0"/>
                  <a:cs typeface="Arial" pitchFamily="34" charset="0"/>
                </a:rPr>
                <a:t>Исторические сведения о проявлениях цунами</a:t>
              </a:r>
              <a:endParaRPr lang="ru-RU" dirty="0"/>
            </a:p>
          </p:txBody>
        </p:sp>
        <p:cxnSp>
          <p:nvCxnSpPr>
            <p:cNvPr id="27" name="Прямая соединительная линия 26"/>
            <p:cNvCxnSpPr>
              <a:stCxn id="11" idx="2"/>
              <a:endCxn id="25" idx="0"/>
            </p:cNvCxnSpPr>
            <p:nvPr/>
          </p:nvCxnSpPr>
          <p:spPr>
            <a:xfrm rot="16200000" flipH="1">
              <a:off x="2598922" y="2019007"/>
              <a:ext cx="261970" cy="11932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stCxn id="25" idx="2"/>
              <a:endCxn id="10" idx="0"/>
            </p:cNvCxnSpPr>
            <p:nvPr/>
          </p:nvCxnSpPr>
          <p:spPr>
            <a:xfrm rot="5400000">
              <a:off x="2583366" y="3974121"/>
              <a:ext cx="283273" cy="12913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294978" y="3390320"/>
              <a:ext cx="3013406" cy="523220"/>
            </a:xfrm>
            <a:prstGeom prst="rect">
              <a:avLst/>
            </a:prstGeom>
            <a:noFill/>
            <a:ln w="19050" cmpd="sng">
              <a:solidFill>
                <a:schemeClr val="tx1"/>
              </a:solidFill>
            </a:ln>
          </p:spPr>
          <p:txBody>
            <a:bodyPr wrap="square" rtlCol="0">
              <a:spAutoFit/>
            </a:bodyPr>
            <a:lstStyle/>
            <a:p>
              <a:pPr algn="ctr"/>
              <a:r>
                <a:rPr lang="ru-RU" sz="1400" dirty="0" smtClean="0">
                  <a:solidFill>
                    <a:srgbClr val="7030A0"/>
                  </a:solidFill>
                  <a:latin typeface="Arial" pitchFamily="34" charset="0"/>
                  <a:cs typeface="Arial" pitchFamily="34" charset="0"/>
                </a:rPr>
                <a:t>Моделирование воздействия волн цунами на береговую зону </a:t>
              </a:r>
              <a:endParaRPr lang="ru-RU" sz="1400" dirty="0">
                <a:solidFill>
                  <a:srgbClr val="7030A0"/>
                </a:solidFill>
                <a:latin typeface="Arial" pitchFamily="34" charset="0"/>
                <a:cs typeface="Arial" pitchFamily="34" charset="0"/>
              </a:endParaRPr>
            </a:p>
          </p:txBody>
        </p:sp>
        <p:sp>
          <p:nvSpPr>
            <p:cNvPr id="37" name="Скругленный прямоугольник 36"/>
            <p:cNvSpPr/>
            <p:nvPr/>
          </p:nvSpPr>
          <p:spPr>
            <a:xfrm>
              <a:off x="5353544" y="4155590"/>
              <a:ext cx="2941836" cy="63792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Arial" pitchFamily="34" charset="0"/>
                  <a:cs typeface="Arial" pitchFamily="34" charset="0"/>
                </a:rPr>
                <a:t>База сценариев воздействия волн </a:t>
              </a:r>
            </a:p>
            <a:p>
              <a:pPr algn="ctr"/>
              <a:r>
                <a:rPr lang="ru-RU" sz="1200" b="1" dirty="0" smtClean="0">
                  <a:solidFill>
                    <a:schemeClr val="tx1"/>
                  </a:solidFill>
                  <a:latin typeface="Arial" pitchFamily="34" charset="0"/>
                  <a:cs typeface="Arial" pitchFamily="34" charset="0"/>
                </a:rPr>
                <a:t>цунами на береговую зону</a:t>
              </a:r>
              <a:endParaRPr lang="ru-RU" dirty="0"/>
            </a:p>
          </p:txBody>
        </p:sp>
        <p:cxnSp>
          <p:nvCxnSpPr>
            <p:cNvPr id="38" name="Прямая соединительная линия 37"/>
            <p:cNvCxnSpPr>
              <a:stCxn id="32" idx="2"/>
              <a:endCxn id="37" idx="0"/>
            </p:cNvCxnSpPr>
            <p:nvPr/>
          </p:nvCxnSpPr>
          <p:spPr>
            <a:xfrm rot="16200000" flipH="1">
              <a:off x="6692046" y="4023174"/>
              <a:ext cx="242050" cy="2278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39" name="Прямая со стрелкой 38"/>
            <p:cNvCxnSpPr>
              <a:stCxn id="37" idx="1"/>
              <a:endCxn id="10" idx="3"/>
            </p:cNvCxnSpPr>
            <p:nvPr/>
          </p:nvCxnSpPr>
          <p:spPr>
            <a:xfrm rot="10800000" flipV="1">
              <a:off x="4455098" y="4474551"/>
              <a:ext cx="898447" cy="751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293180" y="1482970"/>
              <a:ext cx="3013406" cy="523220"/>
            </a:xfrm>
            <a:prstGeom prst="rect">
              <a:avLst/>
            </a:prstGeom>
            <a:noFill/>
            <a:ln w="19050" cmpd="sng">
              <a:solidFill>
                <a:schemeClr val="tx1"/>
              </a:solidFill>
            </a:ln>
          </p:spPr>
          <p:txBody>
            <a:bodyPr wrap="square" rtlCol="0">
              <a:spAutoFit/>
            </a:bodyPr>
            <a:lstStyle/>
            <a:p>
              <a:pPr algn="ctr"/>
              <a:r>
                <a:rPr lang="ru-RU" sz="1400" dirty="0" smtClean="0">
                  <a:solidFill>
                    <a:srgbClr val="7030A0"/>
                  </a:solidFill>
                  <a:latin typeface="Arial" pitchFamily="34" charset="0"/>
                  <a:cs typeface="Arial" pitchFamily="34" charset="0"/>
                </a:rPr>
                <a:t>Разработка моделей наката волн цунами на береговую зону</a:t>
              </a:r>
              <a:endParaRPr lang="ru-RU" sz="1400" dirty="0">
                <a:solidFill>
                  <a:srgbClr val="7030A0"/>
                </a:solidFill>
                <a:latin typeface="Arial" pitchFamily="34" charset="0"/>
                <a:cs typeface="Arial" pitchFamily="34" charset="0"/>
              </a:endParaRPr>
            </a:p>
          </p:txBody>
        </p:sp>
        <p:sp>
          <p:nvSpPr>
            <p:cNvPr id="60" name="Скругленный прямоугольник 59"/>
            <p:cNvSpPr/>
            <p:nvPr/>
          </p:nvSpPr>
          <p:spPr>
            <a:xfrm>
              <a:off x="5323069" y="2281169"/>
              <a:ext cx="2941836" cy="9047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Arial" pitchFamily="34" charset="0"/>
                  <a:cs typeface="Arial" pitchFamily="34" charset="0"/>
                </a:rPr>
                <a:t>Процедуры расчета характеристик волн цунами при накате на берег:</a:t>
              </a:r>
            </a:p>
            <a:p>
              <a:pPr algn="ctr"/>
              <a:r>
                <a:rPr lang="ru-RU" sz="1200" b="1" dirty="0" smtClean="0">
                  <a:solidFill>
                    <a:schemeClr val="tx1"/>
                  </a:solidFill>
                  <a:latin typeface="Arial" pitchFamily="34" charset="0"/>
                  <a:cs typeface="Arial" pitchFamily="34" charset="0"/>
                </a:rPr>
                <a:t>высоты затопления; времени затопления, скорости.</a:t>
              </a:r>
              <a:endParaRPr lang="ru-RU" dirty="0"/>
            </a:p>
          </p:txBody>
        </p:sp>
        <p:cxnSp>
          <p:nvCxnSpPr>
            <p:cNvPr id="61" name="Прямая соединительная линия 60"/>
            <p:cNvCxnSpPr>
              <a:stCxn id="59" idx="2"/>
              <a:endCxn id="60" idx="0"/>
            </p:cNvCxnSpPr>
            <p:nvPr/>
          </p:nvCxnSpPr>
          <p:spPr>
            <a:xfrm rot="5400000">
              <a:off x="6659446" y="2140731"/>
              <a:ext cx="274979" cy="5896"/>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a:stCxn id="60" idx="2"/>
              <a:endCxn id="32" idx="0"/>
            </p:cNvCxnSpPr>
            <p:nvPr/>
          </p:nvCxnSpPr>
          <p:spPr>
            <a:xfrm rot="16200000" flipH="1">
              <a:off x="6695646" y="3284285"/>
              <a:ext cx="204376" cy="769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29" name="Скругленный прямоугольник 28"/>
          <p:cNvSpPr/>
          <p:nvPr/>
        </p:nvSpPr>
        <p:spPr>
          <a:xfrm>
            <a:off x="585926" y="5142200"/>
            <a:ext cx="3090527" cy="107871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latin typeface="Arial" pitchFamily="34" charset="0"/>
                <a:cs typeface="Arial" pitchFamily="34" charset="0"/>
              </a:rPr>
              <a:t>Порядок действий населения в условиях угрозы цунами различного уровня.</a:t>
            </a:r>
          </a:p>
          <a:p>
            <a:pPr algn="ctr"/>
            <a:r>
              <a:rPr lang="ru-RU" sz="1200" b="1" dirty="0" smtClean="0">
                <a:solidFill>
                  <a:schemeClr val="tx1"/>
                </a:solidFill>
                <a:latin typeface="Arial" pitchFamily="34" charset="0"/>
                <a:cs typeface="Arial" pitchFamily="34" charset="0"/>
              </a:rPr>
              <a:t>Критические времена проведения защитных мероприятий</a:t>
            </a:r>
          </a:p>
        </p:txBody>
      </p:sp>
      <p:cxnSp>
        <p:nvCxnSpPr>
          <p:cNvPr id="30" name="Прямая со стрелкой 29"/>
          <p:cNvCxnSpPr>
            <a:stCxn id="29" idx="2"/>
          </p:cNvCxnSpPr>
          <p:nvPr/>
        </p:nvCxnSpPr>
        <p:spPr>
          <a:xfrm rot="5400000">
            <a:off x="1871199" y="6253938"/>
            <a:ext cx="293013" cy="22697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a:stCxn id="10" idx="2"/>
            <a:endCxn id="29" idx="0"/>
          </p:cNvCxnSpPr>
          <p:nvPr/>
        </p:nvCxnSpPr>
        <p:spPr>
          <a:xfrm rot="5400000">
            <a:off x="2366653" y="4771770"/>
            <a:ext cx="134968" cy="60589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a:stCxn id="10" idx="2"/>
            <a:endCxn id="48" idx="0"/>
          </p:cNvCxnSpPr>
          <p:nvPr/>
        </p:nvCxnSpPr>
        <p:spPr>
          <a:xfrm rot="16200000" flipH="1">
            <a:off x="4086781" y="3657533"/>
            <a:ext cx="123974" cy="282337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8" name="TextBox 7"/>
          <p:cNvSpPr txBox="1"/>
          <p:nvPr/>
        </p:nvSpPr>
        <p:spPr>
          <a:xfrm>
            <a:off x="424191" y="329930"/>
            <a:ext cx="3852080" cy="369332"/>
          </a:xfrm>
          <a:prstGeom prst="rect">
            <a:avLst/>
          </a:prstGeom>
          <a:noFill/>
        </p:spPr>
        <p:txBody>
          <a:bodyPr wrap="none" rtlCol="0">
            <a:spAutoFit/>
          </a:bodyPr>
          <a:lstStyle/>
          <a:p>
            <a:r>
              <a:rPr lang="ru-RU" b="1" dirty="0" smtClean="0">
                <a:latin typeface="Arial" pitchFamily="34" charset="0"/>
                <a:cs typeface="Arial" pitchFamily="34" charset="0"/>
              </a:rPr>
              <a:t>4.2. </a:t>
            </a:r>
            <a:r>
              <a:rPr lang="ru-RU" b="1" dirty="0" smtClean="0"/>
              <a:t>Оценка уровней угрозы цунами</a:t>
            </a:r>
            <a:endParaRPr lang="ru-RU" b="1" dirty="0">
              <a:latin typeface="Arial" pitchFamily="34" charset="0"/>
              <a:cs typeface="Arial" pitchFamily="34" charset="0"/>
            </a:endParaRPr>
          </a:p>
        </p:txBody>
      </p:sp>
      <p:sp>
        <p:nvSpPr>
          <p:cNvPr id="9" name="TextBox 8"/>
          <p:cNvSpPr txBox="1"/>
          <p:nvPr/>
        </p:nvSpPr>
        <p:spPr>
          <a:xfrm>
            <a:off x="4782909" y="2548843"/>
            <a:ext cx="3676454" cy="954107"/>
          </a:xfrm>
          <a:prstGeom prst="rect">
            <a:avLst/>
          </a:prstGeom>
          <a:noFill/>
          <a:ln w="19050" cmpd="sng">
            <a:solidFill>
              <a:schemeClr val="tx1"/>
            </a:solidFill>
          </a:ln>
        </p:spPr>
        <p:txBody>
          <a:bodyPr wrap="square" rtlCol="0">
            <a:spAutoFit/>
          </a:bodyPr>
          <a:lstStyle/>
          <a:p>
            <a:pPr algn="ctr"/>
            <a:r>
              <a:rPr lang="ru-RU" sz="1400" dirty="0" smtClean="0">
                <a:solidFill>
                  <a:srgbClr val="7030A0"/>
                </a:solidFill>
                <a:latin typeface="Arial" pitchFamily="34" charset="0"/>
                <a:cs typeface="Arial" pitchFamily="34" charset="0"/>
              </a:rPr>
              <a:t>Разработка для каждого защищаемого пункта пороговых значений магнитуд землетрясений для всех потенциально опасных зон</a:t>
            </a:r>
            <a:endParaRPr lang="ru-RU" sz="1400" dirty="0">
              <a:solidFill>
                <a:srgbClr val="7030A0"/>
              </a:solidFill>
              <a:latin typeface="Arial" pitchFamily="34" charset="0"/>
              <a:cs typeface="Arial" pitchFamily="34" charset="0"/>
            </a:endParaRPr>
          </a:p>
        </p:txBody>
      </p:sp>
      <p:sp>
        <p:nvSpPr>
          <p:cNvPr id="10" name="TextBox 9"/>
          <p:cNvSpPr txBox="1"/>
          <p:nvPr/>
        </p:nvSpPr>
        <p:spPr>
          <a:xfrm>
            <a:off x="511288" y="3217199"/>
            <a:ext cx="3654503" cy="954107"/>
          </a:xfrm>
          <a:prstGeom prst="rect">
            <a:avLst/>
          </a:prstGeom>
          <a:noFill/>
          <a:ln w="19050" cmpd="sng">
            <a:solidFill>
              <a:schemeClr val="tx1"/>
            </a:solidFill>
          </a:ln>
        </p:spPr>
        <p:txBody>
          <a:bodyPr wrap="square" rtlCol="0">
            <a:spAutoFit/>
          </a:bodyPr>
          <a:lstStyle/>
          <a:p>
            <a:pPr algn="ctr"/>
            <a:r>
              <a:rPr lang="ru-RU" sz="1400" dirty="0" smtClean="0">
                <a:solidFill>
                  <a:srgbClr val="7030A0"/>
                </a:solidFill>
                <a:latin typeface="Arial" pitchFamily="34" charset="0"/>
                <a:cs typeface="Arial" pitchFamily="34" charset="0"/>
              </a:rPr>
              <a:t>Разработка процедуры оперативного уточнения прогноза уровней угрозы цунами для защищаемых пунктов по данным  измерений уровня моря</a:t>
            </a:r>
            <a:endParaRPr lang="ru-RU" sz="1400" dirty="0">
              <a:solidFill>
                <a:srgbClr val="7030A0"/>
              </a:solidFill>
              <a:latin typeface="Arial" pitchFamily="34" charset="0"/>
              <a:cs typeface="Arial" pitchFamily="34" charset="0"/>
            </a:endParaRPr>
          </a:p>
        </p:txBody>
      </p:sp>
      <p:sp>
        <p:nvSpPr>
          <p:cNvPr id="11" name="Скругленный прямоугольник 10"/>
          <p:cNvSpPr/>
          <p:nvPr/>
        </p:nvSpPr>
        <p:spPr>
          <a:xfrm>
            <a:off x="4742278" y="689549"/>
            <a:ext cx="2870417" cy="12429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00" b="1" dirty="0" smtClean="0">
                <a:solidFill>
                  <a:schemeClr val="tx1"/>
                </a:solidFill>
                <a:latin typeface="Arial" pitchFamily="34" charset="0"/>
                <a:cs typeface="Arial" pitchFamily="34" charset="0"/>
              </a:rPr>
              <a:t>Результаты предварительного математического моделирования характеристик волн цунами для защищаемых пунктов</a:t>
            </a:r>
            <a:endParaRPr lang="ru-RU" sz="1300" b="1" dirty="0">
              <a:solidFill>
                <a:schemeClr val="tx1"/>
              </a:solidFill>
            </a:endParaRPr>
          </a:p>
        </p:txBody>
      </p:sp>
      <p:sp>
        <p:nvSpPr>
          <p:cNvPr id="12" name="TextBox 11"/>
          <p:cNvSpPr txBox="1"/>
          <p:nvPr/>
        </p:nvSpPr>
        <p:spPr>
          <a:xfrm>
            <a:off x="418076" y="1015890"/>
            <a:ext cx="3512901" cy="954107"/>
          </a:xfrm>
          <a:prstGeom prst="rect">
            <a:avLst/>
          </a:prstGeom>
          <a:noFill/>
          <a:ln w="19050" cmpd="sng">
            <a:solidFill>
              <a:schemeClr val="tx1"/>
            </a:solidFill>
          </a:ln>
        </p:spPr>
        <p:txBody>
          <a:bodyPr wrap="square" rtlCol="0">
            <a:spAutoFit/>
          </a:bodyPr>
          <a:lstStyle/>
          <a:p>
            <a:pPr algn="ctr"/>
            <a:r>
              <a:rPr lang="ru-RU" sz="1400" dirty="0" smtClean="0">
                <a:solidFill>
                  <a:srgbClr val="7030A0"/>
                </a:solidFill>
                <a:latin typeface="Arial" pitchFamily="34" charset="0"/>
                <a:cs typeface="Arial" pitchFamily="34" charset="0"/>
              </a:rPr>
              <a:t>Проведение предварительного математического моделирования характеристик волн цунами для защищаемых пунктов   </a:t>
            </a:r>
            <a:endParaRPr lang="ru-RU" sz="1400" dirty="0">
              <a:solidFill>
                <a:srgbClr val="7030A0"/>
              </a:solidFill>
              <a:latin typeface="Arial" pitchFamily="34" charset="0"/>
              <a:cs typeface="Arial" pitchFamily="34" charset="0"/>
            </a:endParaRPr>
          </a:p>
        </p:txBody>
      </p:sp>
      <p:sp>
        <p:nvSpPr>
          <p:cNvPr id="15" name="TextBox 14"/>
          <p:cNvSpPr txBox="1"/>
          <p:nvPr/>
        </p:nvSpPr>
        <p:spPr>
          <a:xfrm>
            <a:off x="5122063" y="3928772"/>
            <a:ext cx="3173537" cy="523220"/>
          </a:xfrm>
          <a:prstGeom prst="rect">
            <a:avLst/>
          </a:prstGeom>
          <a:noFill/>
          <a:ln w="19050" cmpd="sng">
            <a:solidFill>
              <a:schemeClr val="tx1"/>
            </a:solidFill>
          </a:ln>
        </p:spPr>
        <p:txBody>
          <a:bodyPr wrap="square" rtlCol="0">
            <a:spAutoFit/>
          </a:bodyPr>
          <a:lstStyle/>
          <a:p>
            <a:pPr algn="ctr"/>
            <a:r>
              <a:rPr lang="ru-RU" sz="1400" dirty="0" smtClean="0">
                <a:solidFill>
                  <a:srgbClr val="7030A0"/>
                </a:solidFill>
                <a:latin typeface="Arial" pitchFamily="34" charset="0"/>
                <a:cs typeface="Arial" pitchFamily="34" charset="0"/>
              </a:rPr>
              <a:t>Разработка процедуры оценки уровня угрозы цунами </a:t>
            </a:r>
            <a:endParaRPr lang="ru-RU" sz="1400" dirty="0">
              <a:solidFill>
                <a:srgbClr val="7030A0"/>
              </a:solidFill>
              <a:latin typeface="Arial" pitchFamily="34" charset="0"/>
              <a:cs typeface="Arial" pitchFamily="34" charset="0"/>
            </a:endParaRPr>
          </a:p>
        </p:txBody>
      </p:sp>
      <p:cxnSp>
        <p:nvCxnSpPr>
          <p:cNvPr id="19" name="Прямая со стрелкой 18"/>
          <p:cNvCxnSpPr>
            <a:stCxn id="11" idx="2"/>
            <a:endCxn id="9" idx="0"/>
          </p:cNvCxnSpPr>
          <p:nvPr/>
        </p:nvCxnSpPr>
        <p:spPr>
          <a:xfrm rot="16200000" flipH="1">
            <a:off x="6091138" y="2018845"/>
            <a:ext cx="616346" cy="443649"/>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a:stCxn id="9" idx="1"/>
            <a:endCxn id="10" idx="3"/>
          </p:cNvCxnSpPr>
          <p:nvPr/>
        </p:nvCxnSpPr>
        <p:spPr>
          <a:xfrm rot="10800000" flipV="1">
            <a:off x="4165791" y="3025897"/>
            <a:ext cx="617118" cy="6683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a:stCxn id="12" idx="3"/>
            <a:endCxn id="11" idx="1"/>
          </p:cNvCxnSpPr>
          <p:nvPr/>
        </p:nvCxnSpPr>
        <p:spPr>
          <a:xfrm flipV="1">
            <a:off x="3930977" y="1311023"/>
            <a:ext cx="811301" cy="181921"/>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9" idx="2"/>
            <a:endCxn id="15" idx="0"/>
          </p:cNvCxnSpPr>
          <p:nvPr/>
        </p:nvCxnSpPr>
        <p:spPr>
          <a:xfrm rot="16200000" flipH="1">
            <a:off x="6452073" y="3672013"/>
            <a:ext cx="425822" cy="8769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a:xfrm>
            <a:off x="2404675" y="5180446"/>
            <a:ext cx="3486778" cy="523220"/>
          </a:xfrm>
          <a:prstGeom prst="rect">
            <a:avLst/>
          </a:prstGeom>
          <a:ln w="19050">
            <a:solidFill>
              <a:schemeClr val="tx1"/>
            </a:solidFill>
          </a:ln>
        </p:spPr>
        <p:txBody>
          <a:bodyPr wrap="square">
            <a:spAutoFit/>
          </a:bodyPr>
          <a:lstStyle/>
          <a:p>
            <a:pPr algn="ctr">
              <a:defRPr/>
            </a:pPr>
            <a:r>
              <a:rPr lang="ru-RU" sz="1400" dirty="0" smtClean="0">
                <a:solidFill>
                  <a:srgbClr val="7030A0"/>
                </a:solidFill>
                <a:latin typeface="Arial" pitchFamily="34" charset="0"/>
                <a:ea typeface="Calibri"/>
                <a:cs typeface="Arial" pitchFamily="34" charset="0"/>
              </a:rPr>
              <a:t>Разработка генератора действий </a:t>
            </a:r>
          </a:p>
          <a:p>
            <a:pPr algn="ctr">
              <a:defRPr/>
            </a:pPr>
            <a:r>
              <a:rPr lang="ru-RU" sz="1400" dirty="0" smtClean="0">
                <a:solidFill>
                  <a:srgbClr val="7030A0"/>
                </a:solidFill>
                <a:latin typeface="Arial" pitchFamily="34" charset="0"/>
                <a:ea typeface="Calibri"/>
                <a:cs typeface="Arial" pitchFamily="34" charset="0"/>
              </a:rPr>
              <a:t>дежурного океанолога</a:t>
            </a:r>
            <a:endParaRPr lang="ru-RU" sz="1400" dirty="0">
              <a:solidFill>
                <a:srgbClr val="7030A0"/>
              </a:solidFill>
              <a:latin typeface="Arial" pitchFamily="34" charset="0"/>
              <a:ea typeface="Calibri"/>
              <a:cs typeface="Arial" pitchFamily="34" charset="0"/>
            </a:endParaRPr>
          </a:p>
        </p:txBody>
      </p:sp>
      <p:cxnSp>
        <p:nvCxnSpPr>
          <p:cNvPr id="35" name="Прямая со стрелкой 34"/>
          <p:cNvCxnSpPr>
            <a:stCxn id="15" idx="2"/>
            <a:endCxn id="33" idx="0"/>
          </p:cNvCxnSpPr>
          <p:nvPr/>
        </p:nvCxnSpPr>
        <p:spPr>
          <a:xfrm rot="5400000">
            <a:off x="5064221" y="3535835"/>
            <a:ext cx="728454" cy="256076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0" idx="2"/>
            <a:endCxn id="33" idx="0"/>
          </p:cNvCxnSpPr>
          <p:nvPr/>
        </p:nvCxnSpPr>
        <p:spPr>
          <a:xfrm rot="16200000" flipH="1">
            <a:off x="2738732" y="3771114"/>
            <a:ext cx="1009140" cy="1809524"/>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23" name="Прямая со стрелкой 22"/>
          <p:cNvCxnSpPr>
            <a:stCxn id="11" idx="2"/>
            <a:endCxn id="10" idx="0"/>
          </p:cNvCxnSpPr>
          <p:nvPr/>
        </p:nvCxnSpPr>
        <p:spPr>
          <a:xfrm rot="5400000">
            <a:off x="3615663" y="655375"/>
            <a:ext cx="1284702" cy="3838947"/>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17</a:t>
            </a:fld>
            <a:endParaRPr lang="ru-RU"/>
          </a:p>
        </p:txBody>
      </p:sp>
      <p:sp>
        <p:nvSpPr>
          <p:cNvPr id="4" name="Прямоугольник 3"/>
          <p:cNvSpPr/>
          <p:nvPr/>
        </p:nvSpPr>
        <p:spPr>
          <a:xfrm>
            <a:off x="500034" y="357166"/>
            <a:ext cx="7715304" cy="400110"/>
          </a:xfrm>
          <a:prstGeom prst="rect">
            <a:avLst/>
          </a:prstGeom>
        </p:spPr>
        <p:txBody>
          <a:bodyPr wrap="square">
            <a:spAutoFit/>
          </a:bodyPr>
          <a:lstStyle/>
          <a:p>
            <a:pPr algn="ctr"/>
            <a:r>
              <a:rPr lang="ru-RU" sz="2000" b="1" dirty="0" smtClean="0">
                <a:latin typeface="Arial" pitchFamily="34" charset="0"/>
                <a:cs typeface="Arial" pitchFamily="34" charset="0"/>
              </a:rPr>
              <a:t>5. Заключение  </a:t>
            </a:r>
            <a:endParaRPr lang="ru-RU" sz="2000" b="1" dirty="0">
              <a:latin typeface="Arial" pitchFamily="34" charset="0"/>
              <a:cs typeface="Arial" pitchFamily="34" charset="0"/>
            </a:endParaRPr>
          </a:p>
        </p:txBody>
      </p:sp>
      <p:sp>
        <p:nvSpPr>
          <p:cNvPr id="5" name="TextBox 4"/>
          <p:cNvSpPr txBox="1"/>
          <p:nvPr/>
        </p:nvSpPr>
        <p:spPr>
          <a:xfrm>
            <a:off x="626612" y="799353"/>
            <a:ext cx="8076504" cy="5632311"/>
          </a:xfrm>
          <a:prstGeom prst="rect">
            <a:avLst/>
          </a:prstGeom>
          <a:noFill/>
        </p:spPr>
        <p:txBody>
          <a:bodyPr wrap="square" rtlCol="0">
            <a:spAutoFit/>
          </a:bodyPr>
          <a:lstStyle/>
          <a:p>
            <a:r>
              <a:rPr lang="ru-RU" sz="2000" dirty="0" smtClean="0">
                <a:latin typeface="Arial" pitchFamily="34" charset="0"/>
                <a:cs typeface="Arial" pitchFamily="34" charset="0"/>
              </a:rPr>
              <a:t>     Предлагаемый порядок действий центров цунами позволит сократить количество  ложных тревог и материальные потери от ложных тревог за счет оценки уровня опасности цунами и объявления тревоги отдельно по каждому защищаемому пункту.</a:t>
            </a:r>
          </a:p>
          <a:p>
            <a:r>
              <a:rPr lang="ru-RU" sz="2000" dirty="0" smtClean="0">
                <a:solidFill>
                  <a:srgbClr val="FF0000"/>
                </a:solidFill>
                <a:latin typeface="Arial" pitchFamily="34" charset="0"/>
                <a:cs typeface="Arial" pitchFamily="34" charset="0"/>
              </a:rPr>
              <a:t>    </a:t>
            </a:r>
          </a:p>
          <a:p>
            <a:r>
              <a:rPr lang="ru-RU" sz="2000" dirty="0" smtClean="0">
                <a:solidFill>
                  <a:srgbClr val="FF0000"/>
                </a:solidFill>
                <a:latin typeface="Arial" pitchFamily="34" charset="0"/>
                <a:cs typeface="Arial" pitchFamily="34" charset="0"/>
              </a:rPr>
              <a:t> </a:t>
            </a:r>
            <a:r>
              <a:rPr lang="ru-RU" sz="2000" dirty="0" smtClean="0">
                <a:latin typeface="Arial" pitchFamily="34" charset="0"/>
                <a:cs typeface="Arial" pitchFamily="34" charset="0"/>
              </a:rPr>
              <a:t>Введение в деятельность службы цунами понятия «уровень угрозы цунами» позволит формализовать взаимодействие центров цунами с едиными дежурно-диспетчерскими службами и средствами массовой информации в части информирования об угрозе цунами, при этом снимается проблема неверной оценки населением степени угрозы по прогностическим данным о высоте волны.</a:t>
            </a:r>
          </a:p>
          <a:p>
            <a:pPr lvl="0" fontAlgn="base">
              <a:spcBef>
                <a:spcPct val="0"/>
              </a:spcBef>
              <a:spcAft>
                <a:spcPct val="0"/>
              </a:spcAft>
              <a:tabLst>
                <a:tab pos="1355725" algn="l"/>
              </a:tabLst>
            </a:pPr>
            <a:r>
              <a:rPr lang="ru-RU" sz="2000" dirty="0" smtClean="0">
                <a:solidFill>
                  <a:srgbClr val="FF0000"/>
                </a:solidFill>
                <a:latin typeface="Arial" pitchFamily="34" charset="0"/>
                <a:cs typeface="Arial" pitchFamily="34" charset="0"/>
              </a:rPr>
              <a:t>      </a:t>
            </a:r>
          </a:p>
          <a:p>
            <a:pPr lvl="0" fontAlgn="base">
              <a:spcBef>
                <a:spcPct val="0"/>
              </a:spcBef>
              <a:spcAft>
                <a:spcPct val="0"/>
              </a:spcAft>
              <a:tabLst>
                <a:tab pos="1355725" algn="l"/>
              </a:tabLst>
            </a:pPr>
            <a:endParaRPr lang="ru-RU" sz="2000" dirty="0" smtClean="0">
              <a:solidFill>
                <a:srgbClr val="FF0000"/>
              </a:solidFill>
              <a:latin typeface="Arial" pitchFamily="34" charset="0"/>
              <a:cs typeface="Arial" pitchFamily="34" charset="0"/>
            </a:endParaRPr>
          </a:p>
          <a:p>
            <a:r>
              <a:rPr lang="ru-RU" sz="2000" dirty="0" smtClean="0">
                <a:solidFill>
                  <a:srgbClr val="FF0000"/>
                </a:solidFill>
                <a:latin typeface="Arial" pitchFamily="34" charset="0"/>
                <a:cs typeface="Arial" pitchFamily="34" charset="0"/>
              </a:rPr>
              <a:t>     </a:t>
            </a:r>
          </a:p>
          <a:p>
            <a:r>
              <a:rPr lang="ru-RU" sz="2000" dirty="0" smtClean="0">
                <a:solidFill>
                  <a:srgbClr val="FF0000"/>
                </a:solidFill>
                <a:latin typeface="Arial" pitchFamily="34" charset="0"/>
                <a:cs typeface="Arial" pitchFamily="34" charset="0"/>
              </a:rPr>
              <a:t>   </a:t>
            </a:r>
          </a:p>
          <a:p>
            <a:endParaRPr lang="ru-RU" sz="2000" dirty="0" smtClean="0">
              <a:latin typeface="Arial" pitchFamily="34" charset="0"/>
              <a:cs typeface="Arial" pitchFamily="34" charset="0"/>
            </a:endParaRPr>
          </a:p>
          <a:p>
            <a:endParaRPr lang="ru-RU"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18</a:t>
            </a:fld>
            <a:endParaRPr lang="ru-RU"/>
          </a:p>
        </p:txBody>
      </p:sp>
      <p:sp>
        <p:nvSpPr>
          <p:cNvPr id="4" name="TextBox 3"/>
          <p:cNvSpPr txBox="1"/>
          <p:nvPr/>
        </p:nvSpPr>
        <p:spPr>
          <a:xfrm>
            <a:off x="1084356" y="2290713"/>
            <a:ext cx="7510389" cy="1015663"/>
          </a:xfrm>
          <a:prstGeom prst="rect">
            <a:avLst/>
          </a:prstGeom>
          <a:noFill/>
        </p:spPr>
        <p:txBody>
          <a:bodyPr wrap="none" rtlCol="0">
            <a:spAutoFit/>
          </a:bodyPr>
          <a:lstStyle/>
          <a:p>
            <a:r>
              <a:rPr lang="ru-RU" sz="6000" dirty="0" smtClean="0"/>
              <a:t>Спасибо </a:t>
            </a:r>
            <a:r>
              <a:rPr lang="ru-RU" sz="6000" smtClean="0"/>
              <a:t>за внимание!</a:t>
            </a:r>
            <a:endParaRPr lang="ru-RU" sz="6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2</a:t>
            </a:fld>
            <a:endParaRPr lang="ru-RU"/>
          </a:p>
        </p:txBody>
      </p:sp>
      <p:sp>
        <p:nvSpPr>
          <p:cNvPr id="4" name="TextBox 3"/>
          <p:cNvSpPr txBox="1"/>
          <p:nvPr/>
        </p:nvSpPr>
        <p:spPr>
          <a:xfrm>
            <a:off x="428596" y="285728"/>
            <a:ext cx="8143932" cy="830997"/>
          </a:xfrm>
          <a:prstGeom prst="rect">
            <a:avLst/>
          </a:prstGeom>
          <a:noFill/>
        </p:spPr>
        <p:txBody>
          <a:bodyPr wrap="square" rtlCol="0">
            <a:spAutoFit/>
          </a:bodyPr>
          <a:lstStyle/>
          <a:p>
            <a:pPr algn="ctr"/>
            <a:r>
              <a:rPr lang="ru-RU" sz="2400" b="1" dirty="0" smtClean="0">
                <a:latin typeface="Arial" pitchFamily="34" charset="0"/>
                <a:cs typeface="Arial" pitchFamily="34" charset="0"/>
              </a:rPr>
              <a:t>1. Действующая схема </a:t>
            </a:r>
            <a:r>
              <a:rPr lang="ru-RU" sz="2400" b="1" dirty="0">
                <a:latin typeface="Arial" pitchFamily="34" charset="0"/>
                <a:cs typeface="Arial" pitchFamily="34" charset="0"/>
              </a:rPr>
              <a:t>принятия решений  </a:t>
            </a:r>
            <a:endParaRPr lang="ru-RU" sz="2400" b="1" dirty="0" smtClean="0">
              <a:latin typeface="Arial" pitchFamily="34" charset="0"/>
              <a:cs typeface="Arial" pitchFamily="34" charset="0"/>
            </a:endParaRPr>
          </a:p>
          <a:p>
            <a:pPr algn="ctr"/>
            <a:r>
              <a:rPr lang="ru-RU" sz="2400" b="1" dirty="0" smtClean="0">
                <a:latin typeface="Arial" pitchFamily="34" charset="0"/>
                <a:cs typeface="Arial" pitchFamily="34" charset="0"/>
              </a:rPr>
              <a:t>об </a:t>
            </a:r>
            <a:r>
              <a:rPr lang="ru-RU" sz="2400" b="1" dirty="0">
                <a:latin typeface="Arial" pitchFamily="34" charset="0"/>
                <a:cs typeface="Arial" pitchFamily="34" charset="0"/>
              </a:rPr>
              <a:t>объявлении/отмене тревоги цунами</a:t>
            </a:r>
            <a:endParaRPr lang="ru-RU" sz="2400" dirty="0">
              <a:latin typeface="Arial" pitchFamily="34" charset="0"/>
              <a:cs typeface="Arial" pitchFamily="34" charset="0"/>
            </a:endParaRPr>
          </a:p>
        </p:txBody>
      </p:sp>
      <p:sp>
        <p:nvSpPr>
          <p:cNvPr id="6" name="TextBox 5"/>
          <p:cNvSpPr txBox="1"/>
          <p:nvPr/>
        </p:nvSpPr>
        <p:spPr>
          <a:xfrm>
            <a:off x="428596" y="1142984"/>
            <a:ext cx="8363508" cy="3724096"/>
          </a:xfrm>
          <a:prstGeom prst="rect">
            <a:avLst/>
          </a:prstGeom>
          <a:noFill/>
        </p:spPr>
        <p:txBody>
          <a:bodyPr wrap="none" rtlCol="0">
            <a:spAutoFit/>
          </a:bodyPr>
          <a:lstStyle/>
          <a:p>
            <a:r>
              <a:rPr lang="ru-RU" sz="2000" dirty="0" smtClean="0"/>
              <a:t>Принципы: </a:t>
            </a:r>
          </a:p>
          <a:p>
            <a:r>
              <a:rPr lang="ru-RU" dirty="0" smtClean="0"/>
              <a:t>	1.  </a:t>
            </a:r>
            <a:r>
              <a:rPr lang="ru-RU" dirty="0" err="1" smtClean="0"/>
              <a:t>магнитудно-географический</a:t>
            </a:r>
            <a:r>
              <a:rPr lang="ru-RU" dirty="0" smtClean="0"/>
              <a:t> критерий;</a:t>
            </a:r>
          </a:p>
          <a:p>
            <a:r>
              <a:rPr lang="ru-RU" dirty="0"/>
              <a:t>	</a:t>
            </a:r>
            <a:r>
              <a:rPr lang="ru-RU" dirty="0" smtClean="0"/>
              <a:t>2.  использование понятий «ближняя» и «дальняя» зоны положения </a:t>
            </a:r>
          </a:p>
          <a:p>
            <a:r>
              <a:rPr lang="ru-RU" dirty="0"/>
              <a:t>	 </a:t>
            </a:r>
            <a:r>
              <a:rPr lang="ru-RU" dirty="0" smtClean="0"/>
              <a:t>     эпицентров землетрясений:  для землетрясений в «ближней» зоне</a:t>
            </a:r>
          </a:p>
          <a:p>
            <a:r>
              <a:rPr lang="ru-RU" dirty="0" smtClean="0"/>
              <a:t> 	      ответственность </a:t>
            </a:r>
            <a:r>
              <a:rPr lang="ru-RU" dirty="0"/>
              <a:t>за объявление тревоги цунами возложена на </a:t>
            </a:r>
            <a:endParaRPr lang="ru-RU" dirty="0" smtClean="0"/>
          </a:p>
          <a:p>
            <a:r>
              <a:rPr lang="ru-RU" dirty="0"/>
              <a:t>	</a:t>
            </a:r>
            <a:r>
              <a:rPr lang="ru-RU" dirty="0" smtClean="0"/>
              <a:t>      Геофизическую службу </a:t>
            </a:r>
            <a:r>
              <a:rPr lang="ru-RU" dirty="0"/>
              <a:t>Российской академии </a:t>
            </a:r>
            <a:r>
              <a:rPr lang="ru-RU" dirty="0" smtClean="0"/>
              <a:t>наук (информационно-</a:t>
            </a:r>
          </a:p>
          <a:p>
            <a:r>
              <a:rPr lang="ru-RU" dirty="0"/>
              <a:t>	 </a:t>
            </a:r>
            <a:r>
              <a:rPr lang="ru-RU" dirty="0" smtClean="0"/>
              <a:t>     обрабатывающие центры - ИОЦ), для землетрясений</a:t>
            </a:r>
          </a:p>
          <a:p>
            <a:r>
              <a:rPr lang="ru-RU" dirty="0"/>
              <a:t>	</a:t>
            </a:r>
            <a:r>
              <a:rPr lang="ru-RU" dirty="0" smtClean="0"/>
              <a:t>      в «дальней» зоне – на Росгидромет (центры цунами - ЦЦ);</a:t>
            </a:r>
          </a:p>
          <a:p>
            <a:r>
              <a:rPr lang="ru-RU" dirty="0" smtClean="0"/>
              <a:t>	3.   отмена тревоги цунами осуществляется Росгидрометом  </a:t>
            </a:r>
          </a:p>
          <a:p>
            <a:r>
              <a:rPr lang="ru-RU" dirty="0" smtClean="0"/>
              <a:t>		(центры цунами - ЦЦ);</a:t>
            </a:r>
          </a:p>
          <a:p>
            <a:r>
              <a:rPr lang="ru-RU" dirty="0"/>
              <a:t>	</a:t>
            </a:r>
            <a:r>
              <a:rPr lang="ru-RU" dirty="0" smtClean="0"/>
              <a:t>4.  тревога распространяется на всю зону ответственности центра цунами</a:t>
            </a:r>
          </a:p>
          <a:p>
            <a:r>
              <a:rPr lang="ru-RU" dirty="0"/>
              <a:t>	</a:t>
            </a:r>
            <a:r>
              <a:rPr lang="ru-RU" dirty="0" smtClean="0"/>
              <a:t>      (ЦЦ «Камчатское УГМС», ЦЦ «Приморское УГМС») или на её часть </a:t>
            </a:r>
          </a:p>
          <a:p>
            <a:r>
              <a:rPr lang="ru-RU" dirty="0"/>
              <a:t>	</a:t>
            </a:r>
            <a:r>
              <a:rPr lang="ru-RU" dirty="0" smtClean="0"/>
              <a:t>      (три схемы объявления тревоги в ЦЦ «Сахалинское УГМС»)</a:t>
            </a:r>
            <a:endParaRPr lang="ru-RU" dirty="0"/>
          </a:p>
        </p:txBody>
      </p:sp>
      <p:sp>
        <p:nvSpPr>
          <p:cNvPr id="7" name="TextBox 6"/>
          <p:cNvSpPr txBox="1"/>
          <p:nvPr/>
        </p:nvSpPr>
        <p:spPr>
          <a:xfrm>
            <a:off x="512391" y="4889034"/>
            <a:ext cx="7811434" cy="1261884"/>
          </a:xfrm>
          <a:prstGeom prst="rect">
            <a:avLst/>
          </a:prstGeom>
          <a:noFill/>
        </p:spPr>
        <p:txBody>
          <a:bodyPr wrap="none" rtlCol="0">
            <a:spAutoFit/>
          </a:bodyPr>
          <a:lstStyle/>
          <a:p>
            <a:r>
              <a:rPr lang="ru-RU" sz="2000" dirty="0" smtClean="0"/>
              <a:t>Недостатки:</a:t>
            </a:r>
          </a:p>
          <a:p>
            <a:r>
              <a:rPr lang="ru-RU" sz="2000" dirty="0" smtClean="0"/>
              <a:t>	</a:t>
            </a:r>
            <a:r>
              <a:rPr lang="ru-RU" dirty="0" smtClean="0"/>
              <a:t>1. Ложные </a:t>
            </a:r>
            <a:r>
              <a:rPr lang="ru-RU" dirty="0"/>
              <a:t>тревоги и, как следствие, материальные потери, </a:t>
            </a:r>
            <a:endParaRPr lang="ru-RU" dirty="0" smtClean="0"/>
          </a:p>
          <a:p>
            <a:r>
              <a:rPr lang="ru-RU" dirty="0"/>
              <a:t>	</a:t>
            </a:r>
            <a:r>
              <a:rPr lang="ru-RU" dirty="0" smtClean="0"/>
              <a:t>     снижение </a:t>
            </a:r>
            <a:r>
              <a:rPr lang="ru-RU" dirty="0"/>
              <a:t>готовности населения к действиям в условиях тревоги.</a:t>
            </a:r>
          </a:p>
          <a:p>
            <a:r>
              <a:rPr lang="ru-RU" dirty="0"/>
              <a:t>	</a:t>
            </a:r>
            <a:r>
              <a:rPr lang="ru-RU" dirty="0" smtClean="0"/>
              <a:t>2. Наличие </a:t>
            </a:r>
            <a:r>
              <a:rPr lang="ru-RU" dirty="0"/>
              <a:t>двух источников тревоги: ИОЦ и </a:t>
            </a:r>
            <a:r>
              <a:rPr lang="ru-RU" dirty="0" smtClean="0"/>
              <a:t>ЦЦ</a:t>
            </a: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3</a:t>
            </a:fld>
            <a:endParaRPr lang="ru-RU"/>
          </a:p>
        </p:txBody>
      </p:sp>
      <p:sp>
        <p:nvSpPr>
          <p:cNvPr id="6" name="TextBox 3"/>
          <p:cNvSpPr txBox="1">
            <a:spLocks noChangeArrowheads="1"/>
          </p:cNvSpPr>
          <p:nvPr/>
        </p:nvSpPr>
        <p:spPr bwMode="auto">
          <a:xfrm>
            <a:off x="223937" y="286118"/>
            <a:ext cx="8572560" cy="1138773"/>
          </a:xfrm>
          <a:prstGeom prst="rect">
            <a:avLst/>
          </a:prstGeom>
          <a:noFill/>
          <a:ln w="9525">
            <a:noFill/>
            <a:miter lim="800000"/>
            <a:headEnd/>
            <a:tailEnd/>
          </a:ln>
        </p:spPr>
        <p:txBody>
          <a:bodyPr wrap="square">
            <a:spAutoFit/>
          </a:bodyPr>
          <a:lstStyle/>
          <a:p>
            <a:pPr algn="ctr"/>
            <a:r>
              <a:rPr lang="ru-RU" b="1" dirty="0" err="1">
                <a:latin typeface="Arial" pitchFamily="34" charset="0"/>
                <a:cs typeface="Arial" pitchFamily="34" charset="0"/>
              </a:rPr>
              <a:t>Магнитудно-географический</a:t>
            </a:r>
            <a:r>
              <a:rPr lang="ru-RU" b="1" dirty="0">
                <a:latin typeface="Arial" pitchFamily="34" charset="0"/>
                <a:cs typeface="Arial" pitchFamily="34" charset="0"/>
              </a:rPr>
              <a:t> критерий прогнозирования цунами: </a:t>
            </a:r>
          </a:p>
          <a:p>
            <a:pPr algn="ctr"/>
            <a:r>
              <a:rPr lang="ru-RU" b="1" dirty="0">
                <a:latin typeface="Arial" pitchFamily="34" charset="0"/>
                <a:cs typeface="Arial" pitchFamily="34" charset="0"/>
              </a:rPr>
              <a:t>анализ практики применения 1958-2009гг. </a:t>
            </a:r>
            <a:endParaRPr lang="ru-RU" b="1" dirty="0" smtClean="0">
              <a:latin typeface="Arial" pitchFamily="34" charset="0"/>
              <a:cs typeface="Arial" pitchFamily="34" charset="0"/>
            </a:endParaRPr>
          </a:p>
          <a:p>
            <a:pPr algn="ctr"/>
            <a:r>
              <a:rPr lang="ru-RU" sz="1600" dirty="0" smtClean="0">
                <a:latin typeface="Arial" pitchFamily="34" charset="0"/>
                <a:cs typeface="Arial" pitchFamily="34" charset="0"/>
              </a:rPr>
              <a:t>(</a:t>
            </a:r>
            <a:r>
              <a:rPr lang="ru-RU" sz="1600" dirty="0" err="1">
                <a:latin typeface="Arial" pitchFamily="34" charset="0"/>
                <a:cs typeface="Arial" pitchFamily="34" charset="0"/>
              </a:rPr>
              <a:t>Гусяков</a:t>
            </a:r>
            <a:r>
              <a:rPr lang="ru-RU" sz="1600" dirty="0">
                <a:latin typeface="Arial" pitchFamily="34" charset="0"/>
                <a:cs typeface="Arial" pitchFamily="34" charset="0"/>
              </a:rPr>
              <a:t> В. К. </a:t>
            </a:r>
            <a:r>
              <a:rPr lang="ru-RU" sz="1600" dirty="0" err="1">
                <a:latin typeface="Arial" pitchFamily="34" charset="0"/>
                <a:cs typeface="Arial" pitchFamily="34" charset="0"/>
              </a:rPr>
              <a:t>Магнитудно-географический</a:t>
            </a:r>
            <a:r>
              <a:rPr lang="ru-RU" sz="1600" dirty="0">
                <a:latin typeface="Arial" pitchFamily="34" charset="0"/>
                <a:cs typeface="Arial" pitchFamily="34" charset="0"/>
              </a:rPr>
              <a:t> критерий прогнозирования цунами: анализ практики применения за 1958–2009 гг. // Сейсмические приборы, 2010, т.46, №3, с. 5-21</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graphicFrame>
        <p:nvGraphicFramePr>
          <p:cNvPr id="7" name="Таблица 6"/>
          <p:cNvGraphicFramePr>
            <a:graphicFrameLocks noGrp="1"/>
          </p:cNvGraphicFramePr>
          <p:nvPr/>
        </p:nvGraphicFramePr>
        <p:xfrm>
          <a:off x="214282" y="1831426"/>
          <a:ext cx="8610598" cy="3938813"/>
        </p:xfrm>
        <a:graphic>
          <a:graphicData uri="http://schemas.openxmlformats.org/drawingml/2006/table">
            <a:tbl>
              <a:tblPr/>
              <a:tblGrid>
                <a:gridCol w="851973"/>
                <a:gridCol w="1031005"/>
                <a:gridCol w="892458"/>
                <a:gridCol w="892458"/>
                <a:gridCol w="893356"/>
                <a:gridCol w="1001349"/>
                <a:gridCol w="762000"/>
                <a:gridCol w="762000"/>
                <a:gridCol w="762000"/>
                <a:gridCol w="761999"/>
              </a:tblGrid>
              <a:tr h="2309793">
                <a:tc>
                  <a:txBody>
                    <a:bodyPr/>
                    <a:lstStyle/>
                    <a:p>
                      <a:pPr algn="ctr">
                        <a:spcAft>
                          <a:spcPts val="0"/>
                        </a:spcAft>
                      </a:pPr>
                      <a:r>
                        <a:rPr lang="ru-RU" sz="1400" dirty="0">
                          <a:latin typeface="TimesNewRoman"/>
                          <a:ea typeface="Calibri"/>
                          <a:cs typeface="TimesNewRoman"/>
                        </a:rPr>
                        <a:t>Период</a:t>
                      </a:r>
                      <a:endParaRPr lang="ru-RU" sz="14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dirty="0">
                          <a:latin typeface="TimesNewRoman"/>
                          <a:ea typeface="Calibri"/>
                          <a:cs typeface="TimesNewRoman"/>
                        </a:rPr>
                        <a:t>N</a:t>
                      </a:r>
                      <a:r>
                        <a:rPr lang="en-US" sz="1400" dirty="0">
                          <a:latin typeface="TimesNewRoman"/>
                          <a:ea typeface="Calibri"/>
                          <a:cs typeface="TimesNewRoman"/>
                        </a:rPr>
                        <a:t> </a:t>
                      </a:r>
                      <a:endParaRPr lang="ru-RU" sz="1400" dirty="0">
                        <a:latin typeface="Calibri"/>
                        <a:ea typeface="Calibri"/>
                        <a:cs typeface="Times New Roman"/>
                      </a:endParaRPr>
                    </a:p>
                    <a:p>
                      <a:pPr algn="ctr">
                        <a:spcAft>
                          <a:spcPts val="0"/>
                        </a:spcAft>
                      </a:pPr>
                      <a:r>
                        <a:rPr lang="ru-RU" sz="1400" dirty="0">
                          <a:latin typeface="TimesNewRoman"/>
                          <a:ea typeface="Calibri"/>
                          <a:cs typeface="TimesNewRoman"/>
                        </a:rPr>
                        <a:t>общее число </a:t>
                      </a:r>
                      <a:r>
                        <a:rPr lang="ru-RU" sz="1400" dirty="0" err="1" smtClean="0">
                          <a:latin typeface="TimesNewRoman"/>
                          <a:ea typeface="Calibri"/>
                          <a:cs typeface="TimesNewRoman"/>
                        </a:rPr>
                        <a:t>землетря-сений</a:t>
                      </a:r>
                      <a:r>
                        <a:rPr lang="ru-RU" sz="1400" dirty="0" smtClean="0">
                          <a:latin typeface="TimesNewRoman"/>
                          <a:ea typeface="Calibri"/>
                          <a:cs typeface="TimesNewRoman"/>
                        </a:rPr>
                        <a:t> </a:t>
                      </a:r>
                    </a:p>
                    <a:p>
                      <a:pPr algn="ctr">
                        <a:spcAft>
                          <a:spcPts val="0"/>
                        </a:spcAft>
                      </a:pPr>
                      <a:r>
                        <a:rPr lang="ru-RU" sz="1400" dirty="0" smtClean="0">
                          <a:latin typeface="TimesNewRoman"/>
                          <a:ea typeface="Calibri"/>
                          <a:cs typeface="TimesNewRoman"/>
                        </a:rPr>
                        <a:t>с </a:t>
                      </a:r>
                      <a:r>
                        <a:rPr lang="ru-RU" sz="1400" i="1" dirty="0">
                          <a:latin typeface="TimesNewRoman,Italic"/>
                          <a:ea typeface="Calibri"/>
                          <a:cs typeface="TimesNewRoman,Italic"/>
                        </a:rPr>
                        <a:t>М </a:t>
                      </a:r>
                      <a:r>
                        <a:rPr lang="en-US" sz="1400" dirty="0">
                          <a:latin typeface="SymbolMT"/>
                          <a:ea typeface="Calibri"/>
                          <a:cs typeface="SymbolMT"/>
                        </a:rPr>
                        <a:t>≥ </a:t>
                      </a:r>
                      <a:r>
                        <a:rPr lang="ru-RU" sz="1400" i="1" dirty="0" err="1">
                          <a:latin typeface="TimesNewRoman,Italic"/>
                          <a:ea typeface="Calibri"/>
                          <a:cs typeface="TimesNewRoman,Italic"/>
                        </a:rPr>
                        <a:t>М</a:t>
                      </a:r>
                      <a:r>
                        <a:rPr lang="ru-RU" sz="1400" dirty="0" err="1">
                          <a:latin typeface="TimesNewRoman"/>
                          <a:ea typeface="Calibri"/>
                          <a:cs typeface="TimesNewRoman"/>
                        </a:rPr>
                        <a:t>пор</a:t>
                      </a:r>
                      <a:r>
                        <a:rPr lang="ru-RU" sz="1400" dirty="0">
                          <a:latin typeface="TimesNewRoman"/>
                          <a:ea typeface="Calibri"/>
                          <a:cs typeface="TimesNewRoman"/>
                        </a:rPr>
                        <a:t> ;</a:t>
                      </a:r>
                      <a:endParaRPr lang="ru-RU" sz="14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dirty="0">
                          <a:latin typeface="TimesNewRoman"/>
                          <a:ea typeface="Calibri"/>
                          <a:cs typeface="TimesNewRoman"/>
                        </a:rPr>
                        <a:t>T</a:t>
                      </a:r>
                      <a:r>
                        <a:rPr lang="en-US" sz="1400" i="1" dirty="0">
                          <a:latin typeface="TimesNewRoman"/>
                          <a:ea typeface="Calibri"/>
                          <a:cs typeface="TimesNewRoman"/>
                        </a:rPr>
                        <a:t> </a:t>
                      </a:r>
                      <a:endParaRPr lang="en-US" sz="1400" i="1" dirty="0" smtClean="0">
                        <a:latin typeface="TimesNewRoman"/>
                        <a:ea typeface="Calibri"/>
                        <a:cs typeface="TimesNewRoman"/>
                      </a:endParaRPr>
                    </a:p>
                    <a:p>
                      <a:pPr algn="ctr">
                        <a:spcAft>
                          <a:spcPts val="0"/>
                        </a:spcAft>
                      </a:pPr>
                      <a:r>
                        <a:rPr lang="ru-RU" sz="1400" dirty="0" smtClean="0">
                          <a:latin typeface="TimesNewRoman"/>
                          <a:ea typeface="Calibri"/>
                          <a:cs typeface="TimesNewRoman"/>
                        </a:rPr>
                        <a:t>общее </a:t>
                      </a:r>
                      <a:r>
                        <a:rPr lang="ru-RU" sz="1400" dirty="0">
                          <a:latin typeface="TimesNewRoman"/>
                          <a:ea typeface="Calibri"/>
                          <a:cs typeface="TimesNewRoman"/>
                        </a:rPr>
                        <a:t>число цунами, </a:t>
                      </a:r>
                      <a:r>
                        <a:rPr lang="ru-RU" sz="1400" dirty="0" err="1" smtClean="0">
                          <a:latin typeface="TimesNewRoman"/>
                          <a:ea typeface="Calibri"/>
                          <a:cs typeface="TimesNewRoman"/>
                        </a:rPr>
                        <a:t>наблю</a:t>
                      </a:r>
                      <a:r>
                        <a:rPr lang="en-US" sz="1400" dirty="0" smtClean="0">
                          <a:latin typeface="TimesNewRoman"/>
                          <a:ea typeface="Calibri"/>
                          <a:cs typeface="TimesNewRoman"/>
                        </a:rPr>
                        <a:t>-</a:t>
                      </a:r>
                      <a:r>
                        <a:rPr lang="ru-RU" sz="1400" dirty="0" smtClean="0">
                          <a:latin typeface="TimesNewRoman"/>
                          <a:ea typeface="Calibri"/>
                          <a:cs typeface="TimesNewRoman"/>
                        </a:rPr>
                        <a:t>давших</a:t>
                      </a:r>
                      <a:r>
                        <a:rPr lang="en-US" sz="1400" dirty="0" smtClean="0">
                          <a:latin typeface="TimesNewRoman"/>
                          <a:ea typeface="Calibri"/>
                          <a:cs typeface="TimesNewRoman"/>
                        </a:rPr>
                        <a:t>-</a:t>
                      </a:r>
                      <a:r>
                        <a:rPr lang="ru-RU" sz="1400" dirty="0" err="1" smtClean="0">
                          <a:latin typeface="TimesNewRoman"/>
                          <a:ea typeface="Calibri"/>
                          <a:cs typeface="TimesNewRoman"/>
                        </a:rPr>
                        <a:t>ся</a:t>
                      </a:r>
                      <a:r>
                        <a:rPr lang="ru-RU" sz="1400" dirty="0" smtClean="0">
                          <a:latin typeface="TimesNewRoman"/>
                          <a:ea typeface="Calibri"/>
                          <a:cs typeface="TimesNewRoman"/>
                        </a:rPr>
                        <a:t> </a:t>
                      </a:r>
                      <a:r>
                        <a:rPr lang="ru-RU" sz="1400" dirty="0">
                          <a:latin typeface="TimesNewRoman"/>
                          <a:ea typeface="Calibri"/>
                          <a:cs typeface="TimesNewRoman"/>
                        </a:rPr>
                        <a:t>на </a:t>
                      </a:r>
                      <a:r>
                        <a:rPr lang="ru-RU" sz="1400" dirty="0" err="1" smtClean="0">
                          <a:latin typeface="TimesNewRoman"/>
                          <a:ea typeface="Calibri"/>
                          <a:cs typeface="TimesNewRoman"/>
                        </a:rPr>
                        <a:t>побере</a:t>
                      </a:r>
                      <a:r>
                        <a:rPr lang="en-US" sz="1400" dirty="0" smtClean="0">
                          <a:latin typeface="TimesNewRoman"/>
                          <a:ea typeface="Calibri"/>
                          <a:cs typeface="TimesNewRoman"/>
                        </a:rPr>
                        <a:t>-</a:t>
                      </a:r>
                      <a:r>
                        <a:rPr lang="ru-RU" sz="1400" dirty="0" err="1" smtClean="0">
                          <a:latin typeface="TimesNewRoman"/>
                          <a:ea typeface="Calibri"/>
                          <a:cs typeface="TimesNewRoman"/>
                        </a:rPr>
                        <a:t>жье</a:t>
                      </a:r>
                      <a:r>
                        <a:rPr lang="ru-RU" sz="1400" dirty="0" smtClean="0">
                          <a:latin typeface="TimesNewRoman"/>
                          <a:ea typeface="Calibri"/>
                          <a:cs typeface="TimesNewRoman"/>
                        </a:rPr>
                        <a:t> </a:t>
                      </a:r>
                      <a:r>
                        <a:rPr lang="ru-RU" sz="1400" dirty="0">
                          <a:latin typeface="TimesNewRoman"/>
                          <a:ea typeface="Calibri"/>
                          <a:cs typeface="TimesNewRoman"/>
                        </a:rPr>
                        <a:t>РФ</a:t>
                      </a:r>
                      <a:endParaRPr lang="ru-RU" sz="14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dirty="0">
                          <a:latin typeface="TimesNewRoman"/>
                          <a:ea typeface="Calibri"/>
                          <a:cs typeface="TimesNewRoman"/>
                        </a:rPr>
                        <a:t>T</a:t>
                      </a:r>
                      <a:r>
                        <a:rPr lang="ru-RU" sz="1400" b="1" i="1" baseline="-25000" dirty="0">
                          <a:latin typeface="TimesNewRoman"/>
                          <a:ea typeface="Calibri"/>
                          <a:cs typeface="TimesNewRoman"/>
                        </a:rPr>
                        <a:t>0</a:t>
                      </a:r>
                      <a:r>
                        <a:rPr lang="ru-RU" sz="1400" i="1" dirty="0">
                          <a:latin typeface="TimesNewRoman"/>
                          <a:ea typeface="Calibri"/>
                          <a:cs typeface="TimesNewRoman"/>
                        </a:rPr>
                        <a:t> </a:t>
                      </a:r>
                      <a:endParaRPr lang="en-US" sz="1400" i="1" dirty="0" smtClean="0">
                        <a:latin typeface="TimesNewRoman"/>
                        <a:ea typeface="Calibri"/>
                        <a:cs typeface="TimesNewRoman"/>
                      </a:endParaRPr>
                    </a:p>
                    <a:p>
                      <a:pPr algn="ctr">
                        <a:spcAft>
                          <a:spcPts val="0"/>
                        </a:spcAft>
                      </a:pPr>
                      <a:r>
                        <a:rPr lang="ru-RU" sz="1400" dirty="0" smtClean="0">
                          <a:latin typeface="TimesNewRoman"/>
                          <a:ea typeface="Calibri"/>
                          <a:cs typeface="TimesNewRoman"/>
                        </a:rPr>
                        <a:t>число </a:t>
                      </a:r>
                      <a:r>
                        <a:rPr lang="ru-RU" sz="1400" dirty="0">
                          <a:latin typeface="TimesNewRoman"/>
                          <a:ea typeface="Calibri"/>
                          <a:cs typeface="TimesNewRoman"/>
                        </a:rPr>
                        <a:t>опасных цунами (с </a:t>
                      </a:r>
                      <a:r>
                        <a:rPr lang="ru-RU" sz="1400" dirty="0" err="1" smtClean="0">
                          <a:latin typeface="TimesNewRoman"/>
                          <a:ea typeface="Calibri"/>
                          <a:cs typeface="TimesNewRoman"/>
                        </a:rPr>
                        <a:t>высота-ми</a:t>
                      </a:r>
                      <a:r>
                        <a:rPr lang="ru-RU" sz="1400" dirty="0" smtClean="0">
                          <a:latin typeface="TimesNewRoman"/>
                          <a:ea typeface="Calibri"/>
                          <a:cs typeface="TimesNewRoman"/>
                        </a:rPr>
                        <a:t> &gt; </a:t>
                      </a:r>
                      <a:r>
                        <a:rPr lang="ru-RU" sz="1400" dirty="0">
                          <a:latin typeface="TimesNewRoman"/>
                          <a:ea typeface="Calibri"/>
                          <a:cs typeface="TimesNewRoman"/>
                        </a:rPr>
                        <a:t>0.5 м)</a:t>
                      </a:r>
                      <a:endParaRPr lang="ru-RU" sz="14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dirty="0">
                          <a:latin typeface="TimesNewRoman"/>
                          <a:ea typeface="Calibri"/>
                          <a:cs typeface="TimesNewRoman"/>
                        </a:rPr>
                        <a:t>W</a:t>
                      </a:r>
                      <a:endParaRPr lang="ru-RU" sz="1400" b="1" i="1" dirty="0">
                        <a:latin typeface="Calibri"/>
                        <a:ea typeface="Calibri"/>
                        <a:cs typeface="Times New Roman"/>
                      </a:endParaRPr>
                    </a:p>
                    <a:p>
                      <a:pPr algn="ctr">
                        <a:spcAft>
                          <a:spcPts val="0"/>
                        </a:spcAft>
                      </a:pPr>
                      <a:r>
                        <a:rPr lang="ru-RU" sz="1400" dirty="0">
                          <a:latin typeface="TimesNewRoman"/>
                          <a:ea typeface="Calibri"/>
                          <a:cs typeface="TimesNewRoman"/>
                        </a:rPr>
                        <a:t>число тревог, </a:t>
                      </a:r>
                      <a:r>
                        <a:rPr lang="ru-RU" sz="1400" dirty="0" smtClean="0">
                          <a:latin typeface="TimesNewRoman"/>
                          <a:ea typeface="Calibri"/>
                          <a:cs typeface="TimesNewRoman"/>
                        </a:rPr>
                        <a:t>подан</a:t>
                      </a:r>
                      <a:r>
                        <a:rPr lang="en-US" sz="1400" dirty="0" smtClean="0">
                          <a:latin typeface="TimesNewRoman"/>
                          <a:ea typeface="Calibri"/>
                          <a:cs typeface="TimesNewRoman"/>
                        </a:rPr>
                        <a:t>-</a:t>
                      </a:r>
                      <a:r>
                        <a:rPr lang="ru-RU" sz="1400" dirty="0" err="1" smtClean="0">
                          <a:latin typeface="TimesNewRoman"/>
                          <a:ea typeface="Calibri"/>
                          <a:cs typeface="TimesNewRoman"/>
                        </a:rPr>
                        <a:t>ных</a:t>
                      </a:r>
                      <a:r>
                        <a:rPr lang="ru-RU" sz="1400" dirty="0" smtClean="0">
                          <a:latin typeface="TimesNewRoman"/>
                          <a:ea typeface="Calibri"/>
                          <a:cs typeface="TimesNewRoman"/>
                        </a:rPr>
                        <a:t> </a:t>
                      </a:r>
                      <a:r>
                        <a:rPr lang="ru-RU" sz="1400" dirty="0">
                          <a:latin typeface="TimesNewRoman"/>
                          <a:ea typeface="Calibri"/>
                          <a:cs typeface="TimesNewRoman"/>
                        </a:rPr>
                        <a:t>службой </a:t>
                      </a:r>
                      <a:r>
                        <a:rPr lang="ru-RU" sz="1400" dirty="0" err="1" smtClean="0">
                          <a:latin typeface="TimesNewRoman"/>
                          <a:ea typeface="Calibri"/>
                          <a:cs typeface="TimesNewRoman"/>
                        </a:rPr>
                        <a:t>преду</a:t>
                      </a:r>
                      <a:r>
                        <a:rPr lang="en-US" sz="1400" dirty="0" smtClean="0">
                          <a:latin typeface="TimesNewRoman"/>
                          <a:ea typeface="Calibri"/>
                          <a:cs typeface="TimesNewRoman"/>
                        </a:rPr>
                        <a:t>-</a:t>
                      </a:r>
                      <a:r>
                        <a:rPr lang="ru-RU" sz="1400" dirty="0" smtClean="0">
                          <a:latin typeface="TimesNewRoman"/>
                          <a:ea typeface="Calibri"/>
                          <a:cs typeface="TimesNewRoman"/>
                        </a:rPr>
                        <a:t>прежде</a:t>
                      </a:r>
                      <a:r>
                        <a:rPr lang="en-US" sz="1400" dirty="0" smtClean="0">
                          <a:latin typeface="TimesNewRoman"/>
                          <a:ea typeface="Calibri"/>
                          <a:cs typeface="TimesNewRoman"/>
                        </a:rPr>
                        <a:t>-</a:t>
                      </a:r>
                      <a:r>
                        <a:rPr lang="ru-RU" sz="1400" dirty="0" err="1" smtClean="0">
                          <a:latin typeface="TimesNewRoman"/>
                          <a:ea typeface="Calibri"/>
                          <a:cs typeface="TimesNewRoman"/>
                        </a:rPr>
                        <a:t>ния</a:t>
                      </a:r>
                      <a:endParaRPr lang="ru-RU" sz="14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b="1" i="1" dirty="0">
                          <a:latin typeface="TimesNewRoman"/>
                          <a:ea typeface="Calibri"/>
                          <a:cs typeface="TimesNewRoman"/>
                        </a:rPr>
                        <a:t>W</a:t>
                      </a:r>
                      <a:r>
                        <a:rPr lang="en-US" sz="1400" b="1" i="1" baseline="-25000" dirty="0">
                          <a:latin typeface="TimesNewRoman"/>
                          <a:ea typeface="Calibri"/>
                          <a:cs typeface="TimesNewRoman"/>
                        </a:rPr>
                        <a:t>0</a:t>
                      </a:r>
                      <a:endParaRPr lang="ru-RU" sz="1400" b="1" i="1" dirty="0">
                        <a:latin typeface="Calibri"/>
                        <a:ea typeface="Calibri"/>
                        <a:cs typeface="Times New Roman"/>
                      </a:endParaRPr>
                    </a:p>
                    <a:p>
                      <a:pPr algn="ctr">
                        <a:spcAft>
                          <a:spcPts val="0"/>
                        </a:spcAft>
                      </a:pPr>
                      <a:r>
                        <a:rPr lang="ru-RU" sz="1400" dirty="0">
                          <a:latin typeface="TimesNewRoman"/>
                          <a:ea typeface="Calibri"/>
                          <a:cs typeface="TimesNewRoman"/>
                        </a:rPr>
                        <a:t>число </a:t>
                      </a:r>
                      <a:r>
                        <a:rPr lang="ru-RU" sz="1400" dirty="0" smtClean="0">
                          <a:latin typeface="TimesNewRoman"/>
                          <a:ea typeface="Calibri"/>
                          <a:cs typeface="TimesNewRoman"/>
                        </a:rPr>
                        <a:t>оправдав</a:t>
                      </a:r>
                      <a:r>
                        <a:rPr lang="en-US" sz="1400" dirty="0" smtClean="0">
                          <a:latin typeface="TimesNewRoman"/>
                          <a:ea typeface="Calibri"/>
                          <a:cs typeface="TimesNewRoman"/>
                        </a:rPr>
                        <a:t>-</a:t>
                      </a:r>
                      <a:r>
                        <a:rPr lang="ru-RU" sz="1400" dirty="0" err="1" smtClean="0">
                          <a:latin typeface="TimesNewRoman"/>
                          <a:ea typeface="Calibri"/>
                          <a:cs typeface="TimesNewRoman"/>
                        </a:rPr>
                        <a:t>шихся</a:t>
                      </a:r>
                      <a:r>
                        <a:rPr lang="ru-RU" sz="1400" dirty="0" smtClean="0">
                          <a:latin typeface="TimesNewRoman"/>
                          <a:ea typeface="Calibri"/>
                          <a:cs typeface="TimesNewRoman"/>
                        </a:rPr>
                        <a:t> </a:t>
                      </a:r>
                      <a:r>
                        <a:rPr lang="ru-RU" sz="1400" dirty="0">
                          <a:latin typeface="TimesNewRoman"/>
                          <a:ea typeface="Calibri"/>
                          <a:cs typeface="TimesNewRoman"/>
                        </a:rPr>
                        <a:t>тревог (поданных перед опасными цунами)</a:t>
                      </a:r>
                      <a:endParaRPr lang="ru-RU" sz="14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a:latin typeface="TimesNewRoman,Italic"/>
                          <a:ea typeface="Calibri"/>
                          <a:cs typeface="TimesNewRoman,Italic"/>
                        </a:rPr>
                        <a:t>W</a:t>
                      </a:r>
                      <a:r>
                        <a:rPr lang="ru-RU" sz="1400" b="1" i="1" dirty="0">
                          <a:latin typeface="TimesNewRoman"/>
                          <a:ea typeface="Calibri"/>
                          <a:cs typeface="TimesNewRoman"/>
                        </a:rPr>
                        <a:t>/</a:t>
                      </a:r>
                      <a:r>
                        <a:rPr lang="ru-RU" sz="1400" b="1" i="1" dirty="0">
                          <a:latin typeface="TimesNewRoman,Italic"/>
                          <a:ea typeface="Calibri"/>
                          <a:cs typeface="TimesNewRoman,Italic"/>
                        </a:rPr>
                        <a:t>N </a:t>
                      </a:r>
                      <a:r>
                        <a:rPr lang="ru-RU" sz="1400" b="1" dirty="0" smtClean="0">
                          <a:latin typeface="TimesNewRoman"/>
                          <a:ea typeface="Calibri"/>
                          <a:cs typeface="TimesNewRoman"/>
                        </a:rPr>
                        <a:t> </a:t>
                      </a:r>
                      <a:r>
                        <a:rPr lang="ru-RU" sz="1400" dirty="0">
                          <a:latin typeface="TimesNewRoman"/>
                          <a:ea typeface="Calibri"/>
                          <a:cs typeface="TimesNewRoman"/>
                        </a:rPr>
                        <a:t>общая </a:t>
                      </a:r>
                      <a:r>
                        <a:rPr lang="ru-RU" sz="1400" dirty="0" err="1" smtClean="0">
                          <a:latin typeface="TimesNewRoman"/>
                          <a:ea typeface="Calibri"/>
                          <a:cs typeface="TimesNewRoman"/>
                        </a:rPr>
                        <a:t>эффектив</a:t>
                      </a:r>
                      <a:r>
                        <a:rPr lang="en-US" sz="1400" dirty="0" smtClean="0">
                          <a:latin typeface="TimesNewRoman"/>
                          <a:ea typeface="Calibri"/>
                          <a:cs typeface="TimesNewRoman"/>
                        </a:rPr>
                        <a:t>-</a:t>
                      </a:r>
                      <a:r>
                        <a:rPr lang="ru-RU" sz="1400" dirty="0" err="1" smtClean="0">
                          <a:latin typeface="TimesNewRoman"/>
                          <a:ea typeface="Calibri"/>
                          <a:cs typeface="TimesNewRoman"/>
                        </a:rPr>
                        <a:t>ность</a:t>
                      </a:r>
                      <a:r>
                        <a:rPr lang="ru-RU" sz="1400" dirty="0" smtClean="0">
                          <a:latin typeface="TimesNewRoman"/>
                          <a:ea typeface="Calibri"/>
                          <a:cs typeface="TimesNewRoman"/>
                        </a:rPr>
                        <a:t> </a:t>
                      </a:r>
                      <a:r>
                        <a:rPr lang="ru-RU" sz="1400" dirty="0">
                          <a:latin typeface="TimesNewRoman"/>
                          <a:ea typeface="Calibri"/>
                          <a:cs typeface="TimesNewRoman"/>
                        </a:rPr>
                        <a:t>работы службы</a:t>
                      </a:r>
                      <a:endParaRPr lang="ru-RU" sz="14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err="1">
                          <a:latin typeface="TimesNewRoman,Italic"/>
                          <a:ea typeface="Calibri"/>
                          <a:cs typeface="TimesNewRoman,Italic"/>
                        </a:rPr>
                        <a:t>W</a:t>
                      </a:r>
                      <a:r>
                        <a:rPr lang="ru-RU" sz="1400" b="1" dirty="0" err="1">
                          <a:latin typeface="TimesNewRoman"/>
                          <a:ea typeface="Calibri"/>
                          <a:cs typeface="TimesNewRoman"/>
                        </a:rPr>
                        <a:t>o</a:t>
                      </a:r>
                      <a:r>
                        <a:rPr lang="ru-RU" sz="1400" b="1" dirty="0">
                          <a:latin typeface="TimesNewRoman"/>
                          <a:ea typeface="Calibri"/>
                          <a:cs typeface="TimesNewRoman"/>
                        </a:rPr>
                        <a:t>/</a:t>
                      </a:r>
                      <a:r>
                        <a:rPr lang="ru-RU" sz="1400" b="1" i="1" dirty="0">
                          <a:latin typeface="TimesNewRoman,Italic"/>
                          <a:ea typeface="Calibri"/>
                          <a:cs typeface="TimesNewRoman,Italic"/>
                        </a:rPr>
                        <a:t>W</a:t>
                      </a:r>
                      <a:r>
                        <a:rPr lang="ru-RU" sz="1400" i="1" dirty="0">
                          <a:latin typeface="TimesNewRoman,Italic"/>
                          <a:ea typeface="Calibri"/>
                          <a:cs typeface="TimesNewRoman,Italic"/>
                        </a:rPr>
                        <a:t> </a:t>
                      </a:r>
                      <a:r>
                        <a:rPr lang="ru-RU" sz="1400" dirty="0" smtClean="0">
                          <a:latin typeface="TimesNewRoman"/>
                          <a:ea typeface="Calibri"/>
                          <a:cs typeface="TimesNewRoman"/>
                        </a:rPr>
                        <a:t> оправ</a:t>
                      </a:r>
                      <a:r>
                        <a:rPr lang="en-US" sz="1400" dirty="0" smtClean="0">
                          <a:latin typeface="TimesNewRoman"/>
                          <a:ea typeface="Calibri"/>
                          <a:cs typeface="TimesNewRoman"/>
                        </a:rPr>
                        <a:t>-</a:t>
                      </a:r>
                      <a:r>
                        <a:rPr lang="ru-RU" sz="1400" dirty="0" err="1" smtClean="0">
                          <a:latin typeface="TimesNewRoman"/>
                          <a:ea typeface="Calibri"/>
                          <a:cs typeface="TimesNewRoman"/>
                        </a:rPr>
                        <a:t>дывае</a:t>
                      </a:r>
                      <a:r>
                        <a:rPr lang="en-US" sz="1400" dirty="0" smtClean="0">
                          <a:latin typeface="TimesNewRoman"/>
                          <a:ea typeface="Calibri"/>
                          <a:cs typeface="TimesNewRoman"/>
                        </a:rPr>
                        <a:t>-</a:t>
                      </a:r>
                      <a:r>
                        <a:rPr lang="ru-RU" sz="1400" dirty="0" err="1" smtClean="0">
                          <a:latin typeface="TimesNewRoman"/>
                          <a:ea typeface="Calibri"/>
                          <a:cs typeface="TimesNewRoman"/>
                        </a:rPr>
                        <a:t>мость</a:t>
                      </a:r>
                      <a:r>
                        <a:rPr lang="ru-RU" sz="1400" dirty="0" smtClean="0">
                          <a:latin typeface="TimesNewRoman"/>
                          <a:ea typeface="Calibri"/>
                          <a:cs typeface="TimesNewRoman"/>
                        </a:rPr>
                        <a:t> </a:t>
                      </a:r>
                      <a:r>
                        <a:rPr lang="ru-RU" sz="1400" dirty="0">
                          <a:latin typeface="TimesNewRoman"/>
                          <a:ea typeface="Calibri"/>
                          <a:cs typeface="TimesNewRoman"/>
                        </a:rPr>
                        <a:t>тревог</a:t>
                      </a:r>
                      <a:endParaRPr lang="ru-RU" sz="14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err="1">
                          <a:latin typeface="TimesNewRoman,Italic"/>
                          <a:ea typeface="Calibri"/>
                          <a:cs typeface="TimesNewRoman,Italic"/>
                        </a:rPr>
                        <a:t>T</a:t>
                      </a:r>
                      <a:r>
                        <a:rPr lang="ru-RU" sz="1400" b="1" dirty="0" err="1">
                          <a:latin typeface="TimesNewRoman"/>
                          <a:ea typeface="Calibri"/>
                          <a:cs typeface="TimesNewRoman"/>
                        </a:rPr>
                        <a:t>o</a:t>
                      </a:r>
                      <a:r>
                        <a:rPr lang="ru-RU" sz="1400" b="1" dirty="0">
                          <a:latin typeface="TimesNewRoman"/>
                          <a:ea typeface="Calibri"/>
                          <a:cs typeface="TimesNewRoman"/>
                        </a:rPr>
                        <a:t>/</a:t>
                      </a:r>
                      <a:r>
                        <a:rPr lang="ru-RU" sz="1400" b="1" i="1" dirty="0">
                          <a:latin typeface="TimesNewRoman,Italic"/>
                          <a:ea typeface="Calibri"/>
                          <a:cs typeface="TimesNewRoman,Italic"/>
                        </a:rPr>
                        <a:t>N </a:t>
                      </a:r>
                      <a:r>
                        <a:rPr lang="ru-RU" sz="1400" dirty="0" smtClean="0">
                          <a:latin typeface="TimesNewRoman"/>
                          <a:ea typeface="Calibri"/>
                          <a:cs typeface="TimesNewRoman"/>
                        </a:rPr>
                        <a:t> </a:t>
                      </a:r>
                      <a:r>
                        <a:rPr lang="ru-RU" sz="1400" dirty="0" err="1" smtClean="0">
                          <a:latin typeface="TimesNewRoman"/>
                          <a:ea typeface="Calibri"/>
                          <a:cs typeface="TimesNewRoman"/>
                        </a:rPr>
                        <a:t>ожидае</a:t>
                      </a:r>
                      <a:r>
                        <a:rPr lang="en-US" sz="1400" dirty="0" smtClean="0">
                          <a:latin typeface="TimesNewRoman"/>
                          <a:ea typeface="Calibri"/>
                          <a:cs typeface="TimesNewRoman"/>
                        </a:rPr>
                        <a:t>-</a:t>
                      </a:r>
                      <a:r>
                        <a:rPr lang="ru-RU" sz="1400" dirty="0" smtClean="0">
                          <a:latin typeface="TimesNewRoman"/>
                          <a:ea typeface="Calibri"/>
                          <a:cs typeface="TimesNewRoman"/>
                        </a:rPr>
                        <a:t>мая </a:t>
                      </a:r>
                      <a:r>
                        <a:rPr lang="ru-RU" sz="1400" dirty="0" err="1" smtClean="0">
                          <a:latin typeface="TimesNewRoman"/>
                          <a:ea typeface="Calibri"/>
                          <a:cs typeface="TimesNewRoman"/>
                        </a:rPr>
                        <a:t>эффек</a:t>
                      </a:r>
                      <a:r>
                        <a:rPr lang="en-US" sz="1400" dirty="0" smtClean="0">
                          <a:latin typeface="TimesNewRoman"/>
                          <a:ea typeface="Calibri"/>
                          <a:cs typeface="TimesNewRoman"/>
                        </a:rPr>
                        <a:t>-</a:t>
                      </a:r>
                      <a:r>
                        <a:rPr lang="ru-RU" sz="1400" dirty="0" err="1" smtClean="0">
                          <a:latin typeface="TimesNewRoman"/>
                          <a:ea typeface="Calibri"/>
                          <a:cs typeface="TimesNewRoman"/>
                        </a:rPr>
                        <a:t>тив</a:t>
                      </a:r>
                      <a:r>
                        <a:rPr lang="en-US" sz="1400" dirty="0" smtClean="0">
                          <a:latin typeface="TimesNewRoman"/>
                          <a:ea typeface="Calibri"/>
                          <a:cs typeface="TimesNewRoman"/>
                        </a:rPr>
                        <a:t>-</a:t>
                      </a:r>
                      <a:r>
                        <a:rPr lang="ru-RU" sz="1400" dirty="0" err="1" smtClean="0">
                          <a:latin typeface="TimesNewRoman"/>
                          <a:ea typeface="Calibri"/>
                          <a:cs typeface="TimesNewRoman"/>
                        </a:rPr>
                        <a:t>ность</a:t>
                      </a:r>
                      <a:r>
                        <a:rPr lang="ru-RU" sz="1400" dirty="0" smtClean="0">
                          <a:latin typeface="TimesNewRoman"/>
                          <a:ea typeface="Calibri"/>
                          <a:cs typeface="TimesNewRoman"/>
                        </a:rPr>
                        <a:t> </a:t>
                      </a:r>
                      <a:r>
                        <a:rPr lang="ru-RU" sz="1400" dirty="0" err="1" smtClean="0">
                          <a:latin typeface="TimesNewRoman"/>
                          <a:ea typeface="Calibri"/>
                          <a:cs typeface="TimesNewRoman"/>
                        </a:rPr>
                        <a:t>прогно</a:t>
                      </a:r>
                      <a:r>
                        <a:rPr lang="en-US" sz="1400" dirty="0" smtClean="0">
                          <a:latin typeface="TimesNewRoman"/>
                          <a:ea typeface="Calibri"/>
                          <a:cs typeface="TimesNewRoman"/>
                        </a:rPr>
                        <a:t>-</a:t>
                      </a:r>
                      <a:r>
                        <a:rPr lang="ru-RU" sz="1400" dirty="0" smtClean="0">
                          <a:latin typeface="TimesNewRoman"/>
                          <a:ea typeface="Calibri"/>
                          <a:cs typeface="TimesNewRoman"/>
                        </a:rPr>
                        <a:t>за</a:t>
                      </a:r>
                      <a:endParaRPr lang="ru-RU" sz="14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err="1" smtClean="0">
                          <a:latin typeface="TimesNewRoman,Italic"/>
                          <a:ea typeface="Calibri"/>
                          <a:cs typeface="TimesNewRoman,Italic"/>
                        </a:rPr>
                        <a:t>W</a:t>
                      </a:r>
                      <a:r>
                        <a:rPr lang="ru-RU" sz="1400" b="1" dirty="0" err="1" smtClean="0">
                          <a:latin typeface="TimesNewRoman"/>
                          <a:ea typeface="Calibri"/>
                          <a:cs typeface="TimesNewRoman"/>
                        </a:rPr>
                        <a:t>o</a:t>
                      </a:r>
                      <a:r>
                        <a:rPr lang="ru-RU" sz="1400" b="1" dirty="0" smtClean="0">
                          <a:latin typeface="TimesNewRoman"/>
                          <a:ea typeface="Calibri"/>
                          <a:cs typeface="TimesNewRoman"/>
                        </a:rPr>
                        <a:t>/</a:t>
                      </a:r>
                      <a:r>
                        <a:rPr lang="ru-RU" sz="1400" b="1" i="1" dirty="0" err="1" smtClean="0">
                          <a:latin typeface="TimesNewRoman,Italic"/>
                          <a:ea typeface="Calibri"/>
                          <a:cs typeface="TimesNewRoman,Italic"/>
                        </a:rPr>
                        <a:t>T</a:t>
                      </a:r>
                      <a:r>
                        <a:rPr lang="ru-RU" sz="1400" b="1" dirty="0" err="1" smtClean="0">
                          <a:latin typeface="TimesNewRoman"/>
                          <a:ea typeface="Calibri"/>
                          <a:cs typeface="TimesNewRoman"/>
                        </a:rPr>
                        <a:t>o</a:t>
                      </a:r>
                      <a:r>
                        <a:rPr lang="ru-RU" sz="1400" dirty="0" smtClean="0">
                          <a:latin typeface="TimesNewRoman"/>
                          <a:ea typeface="Calibri"/>
                          <a:cs typeface="TimesNewRoman"/>
                        </a:rPr>
                        <a:t>  </a:t>
                      </a:r>
                      <a:r>
                        <a:rPr lang="ru-RU" sz="1400" dirty="0" err="1" smtClean="0">
                          <a:latin typeface="TimesNewRoman"/>
                          <a:ea typeface="Calibri"/>
                          <a:cs typeface="TimesNewRoman"/>
                        </a:rPr>
                        <a:t>коэф</a:t>
                      </a:r>
                      <a:r>
                        <a:rPr lang="en-US" sz="1400" dirty="0" smtClean="0">
                          <a:latin typeface="TimesNewRoman"/>
                          <a:ea typeface="Calibri"/>
                          <a:cs typeface="TimesNewRoman"/>
                        </a:rPr>
                        <a:t>-</a:t>
                      </a:r>
                      <a:r>
                        <a:rPr lang="ru-RU" sz="1400" dirty="0" err="1" smtClean="0">
                          <a:latin typeface="TimesNewRoman"/>
                          <a:ea typeface="Calibri"/>
                          <a:cs typeface="TimesNewRoman"/>
                        </a:rPr>
                        <a:t>фици</a:t>
                      </a:r>
                      <a:r>
                        <a:rPr lang="en-US" sz="1400" dirty="0" smtClean="0">
                          <a:latin typeface="TimesNewRoman"/>
                          <a:ea typeface="Calibri"/>
                          <a:cs typeface="TimesNewRoman"/>
                        </a:rPr>
                        <a:t>-</a:t>
                      </a:r>
                      <a:r>
                        <a:rPr lang="ru-RU" sz="1400" dirty="0" err="1" smtClean="0">
                          <a:latin typeface="TimesNewRoman"/>
                          <a:ea typeface="Calibri"/>
                          <a:cs typeface="TimesNewRoman"/>
                        </a:rPr>
                        <a:t>ент</a:t>
                      </a:r>
                      <a:r>
                        <a:rPr lang="ru-RU" sz="1400" dirty="0" smtClean="0">
                          <a:latin typeface="TimesNewRoman"/>
                          <a:ea typeface="Calibri"/>
                          <a:cs typeface="TimesNewRoman"/>
                        </a:rPr>
                        <a:t> </a:t>
                      </a:r>
                      <a:r>
                        <a:rPr lang="ru-RU" sz="1400" dirty="0" err="1" smtClean="0">
                          <a:latin typeface="TimesNewRoman"/>
                          <a:ea typeface="Calibri"/>
                          <a:cs typeface="TimesNewRoman"/>
                        </a:rPr>
                        <a:t>преду</a:t>
                      </a:r>
                      <a:r>
                        <a:rPr lang="en-US" sz="1400" dirty="0" smtClean="0">
                          <a:latin typeface="TimesNewRoman"/>
                          <a:ea typeface="Calibri"/>
                          <a:cs typeface="TimesNewRoman"/>
                        </a:rPr>
                        <a:t>-</a:t>
                      </a:r>
                      <a:r>
                        <a:rPr lang="ru-RU" sz="1400" dirty="0" err="1" smtClean="0">
                          <a:latin typeface="TimesNewRoman"/>
                          <a:ea typeface="Calibri"/>
                          <a:cs typeface="TimesNewRoman"/>
                        </a:rPr>
                        <a:t>преж</a:t>
                      </a:r>
                      <a:r>
                        <a:rPr lang="en-US" sz="1400" dirty="0" smtClean="0">
                          <a:latin typeface="TimesNewRoman"/>
                          <a:ea typeface="Calibri"/>
                          <a:cs typeface="TimesNewRoman"/>
                        </a:rPr>
                        <a:t>-</a:t>
                      </a:r>
                      <a:r>
                        <a:rPr lang="ru-RU" sz="1400" dirty="0" err="1" smtClean="0">
                          <a:latin typeface="TimesNewRoman"/>
                          <a:ea typeface="Calibri"/>
                          <a:cs typeface="TimesNewRoman"/>
                        </a:rPr>
                        <a:t>даемос</a:t>
                      </a:r>
                      <a:r>
                        <a:rPr lang="en-US" sz="1400" dirty="0" smtClean="0">
                          <a:latin typeface="TimesNewRoman"/>
                          <a:ea typeface="Calibri"/>
                          <a:cs typeface="TimesNewRoman"/>
                        </a:rPr>
                        <a:t>-</a:t>
                      </a:r>
                      <a:r>
                        <a:rPr lang="ru-RU" sz="1400" dirty="0" err="1" smtClean="0">
                          <a:latin typeface="TimesNewRoman"/>
                          <a:ea typeface="Calibri"/>
                          <a:cs typeface="TimesNewRoman"/>
                        </a:rPr>
                        <a:t>ти</a:t>
                      </a:r>
                      <a:r>
                        <a:rPr lang="ru-RU" sz="1400" dirty="0" smtClean="0">
                          <a:latin typeface="TimesNewRoman"/>
                          <a:ea typeface="Calibri"/>
                          <a:cs typeface="TimesNewRoman"/>
                        </a:rPr>
                        <a:t> </a:t>
                      </a:r>
                      <a:r>
                        <a:rPr lang="ru-RU" sz="1400" dirty="0" err="1" smtClean="0">
                          <a:latin typeface="TimesNewRoman"/>
                          <a:ea typeface="Calibri"/>
                          <a:cs typeface="TimesNewRoman"/>
                        </a:rPr>
                        <a:t>опас</a:t>
                      </a:r>
                      <a:r>
                        <a:rPr lang="en-US" sz="1400" dirty="0" smtClean="0">
                          <a:latin typeface="TimesNewRoman"/>
                          <a:ea typeface="Calibri"/>
                          <a:cs typeface="TimesNewRoman"/>
                        </a:rPr>
                        <a:t>-</a:t>
                      </a:r>
                      <a:r>
                        <a:rPr lang="ru-RU" sz="1400" dirty="0" err="1" smtClean="0">
                          <a:latin typeface="TimesNewRoman"/>
                          <a:ea typeface="Calibri"/>
                          <a:cs typeface="TimesNewRoman"/>
                        </a:rPr>
                        <a:t>ных</a:t>
                      </a:r>
                      <a:r>
                        <a:rPr lang="ru-RU" sz="1400" dirty="0" smtClean="0">
                          <a:latin typeface="TimesNewRoman"/>
                          <a:ea typeface="Calibri"/>
                          <a:cs typeface="TimesNewRoman"/>
                        </a:rPr>
                        <a:t> </a:t>
                      </a:r>
                      <a:r>
                        <a:rPr lang="ru-RU" sz="1400" dirty="0">
                          <a:latin typeface="TimesNewRoman"/>
                          <a:ea typeface="Calibri"/>
                          <a:cs typeface="TimesNewRoman"/>
                        </a:rPr>
                        <a:t>цунами</a:t>
                      </a:r>
                      <a:endParaRPr lang="ru-RU" sz="14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57">
                <a:tc>
                  <a:txBody>
                    <a:bodyPr/>
                    <a:lstStyle/>
                    <a:p>
                      <a:pPr algn="ctr">
                        <a:spcAft>
                          <a:spcPts val="0"/>
                        </a:spcAft>
                      </a:pPr>
                      <a:r>
                        <a:rPr lang="ru-RU" sz="1600" dirty="0">
                          <a:latin typeface="TimesNewRoman"/>
                          <a:ea typeface="Calibri"/>
                          <a:cs typeface="TimesNewRoman"/>
                        </a:rPr>
                        <a:t>1958–1983</a:t>
                      </a:r>
                      <a:endParaRPr lang="ru-RU" sz="16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67</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30</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15</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38</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10</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57%</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26%</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22%</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67%</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9957">
                <a:tc>
                  <a:txBody>
                    <a:bodyPr/>
                    <a:lstStyle/>
                    <a:p>
                      <a:pPr algn="ctr">
                        <a:spcAft>
                          <a:spcPts val="0"/>
                        </a:spcAft>
                      </a:pPr>
                      <a:r>
                        <a:rPr lang="ru-RU" sz="1600" dirty="0">
                          <a:latin typeface="TimesNewRoman"/>
                          <a:ea typeface="Calibri"/>
                          <a:cs typeface="TimesNewRoman"/>
                        </a:rPr>
                        <a:t>1984–2009</a:t>
                      </a:r>
                      <a:endParaRPr lang="ru-RU" sz="16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Calibri"/>
                          <a:ea typeface="Calibri"/>
                          <a:cs typeface="Times New Roman"/>
                        </a:rPr>
                        <a:t>34</a:t>
                      </a:r>
                      <a:endParaRPr lang="ru-RU" sz="2000" b="1">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Calibri"/>
                          <a:ea typeface="Calibri"/>
                          <a:cs typeface="Times New Roman"/>
                        </a:rPr>
                        <a:t>13</a:t>
                      </a:r>
                      <a:endParaRPr lang="ru-RU" sz="2000" b="1">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Calibri"/>
                          <a:ea typeface="Calibri"/>
                          <a:cs typeface="Times New Roman"/>
                        </a:rPr>
                        <a:t>8</a:t>
                      </a:r>
                      <a:endParaRPr lang="ru-RU" sz="2000" b="1">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Calibri"/>
                          <a:ea typeface="Calibri"/>
                          <a:cs typeface="Times New Roman"/>
                        </a:rPr>
                        <a:t>29</a:t>
                      </a:r>
                      <a:endParaRPr lang="ru-RU" sz="2000" b="1">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Calibri"/>
                          <a:ea typeface="Calibri"/>
                          <a:cs typeface="Times New Roman"/>
                        </a:rPr>
                        <a:t>7</a:t>
                      </a:r>
                      <a:endParaRPr lang="ru-RU" sz="2000" b="1">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Calibri"/>
                          <a:ea typeface="Calibri"/>
                          <a:cs typeface="Times New Roman"/>
                        </a:rPr>
                        <a:t>85%</a:t>
                      </a:r>
                      <a:endParaRPr lang="ru-RU" sz="2000" b="1">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Calibri"/>
                          <a:ea typeface="Calibri"/>
                          <a:cs typeface="Times New Roman"/>
                        </a:rPr>
                        <a:t>24%</a:t>
                      </a:r>
                      <a:endParaRPr lang="ru-RU" sz="2000" b="1">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Calibri"/>
                          <a:ea typeface="Calibri"/>
                          <a:cs typeface="Times New Roman"/>
                        </a:rPr>
                        <a:t>23%</a:t>
                      </a:r>
                      <a:endParaRPr lang="ru-RU" sz="2000" b="1">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87%</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493">
                <a:tc>
                  <a:txBody>
                    <a:bodyPr/>
                    <a:lstStyle/>
                    <a:p>
                      <a:pPr algn="ctr">
                        <a:spcAft>
                          <a:spcPts val="0"/>
                        </a:spcAft>
                      </a:pPr>
                      <a:r>
                        <a:rPr lang="ru-RU" sz="1600" dirty="0">
                          <a:latin typeface="TimesNewRoman"/>
                          <a:ea typeface="Calibri"/>
                          <a:cs typeface="TimesNewRoman"/>
                        </a:rPr>
                        <a:t>Весь </a:t>
                      </a:r>
                      <a:r>
                        <a:rPr lang="ru-RU" sz="1600" dirty="0" smtClean="0">
                          <a:latin typeface="TimesNewRoman"/>
                          <a:ea typeface="Calibri"/>
                          <a:cs typeface="TimesNewRoman"/>
                        </a:rPr>
                        <a:t>период</a:t>
                      </a:r>
                      <a:endParaRPr lang="ru-RU" sz="1600"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Calibri"/>
                          <a:ea typeface="Calibri"/>
                          <a:cs typeface="Times New Roman"/>
                        </a:rPr>
                        <a:t>101</a:t>
                      </a:r>
                      <a:endParaRPr lang="ru-RU" sz="2000" b="1">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43</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Calibri"/>
                          <a:ea typeface="Calibri"/>
                          <a:cs typeface="Times New Roman"/>
                        </a:rPr>
                        <a:t>23</a:t>
                      </a:r>
                      <a:endParaRPr lang="ru-RU" sz="2000" b="1">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67</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latin typeface="Calibri"/>
                          <a:ea typeface="Calibri"/>
                          <a:cs typeface="Times New Roman"/>
                        </a:rPr>
                        <a:t>17</a:t>
                      </a:r>
                      <a:endParaRPr lang="ru-RU" sz="2000" b="1" dirty="0">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solidFill>
                            <a:srgbClr val="C00000"/>
                          </a:solidFill>
                          <a:latin typeface="Calibri"/>
                          <a:ea typeface="Calibri"/>
                          <a:cs typeface="Times New Roman"/>
                        </a:rPr>
                        <a:t>67%</a:t>
                      </a:r>
                      <a:endParaRPr lang="ru-RU" sz="2000" b="1" dirty="0">
                        <a:solidFill>
                          <a:srgbClr val="C00000"/>
                        </a:solidFill>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solidFill>
                            <a:srgbClr val="C00000"/>
                          </a:solidFill>
                          <a:latin typeface="Calibri"/>
                          <a:ea typeface="Calibri"/>
                          <a:cs typeface="Times New Roman"/>
                        </a:rPr>
                        <a:t>25%</a:t>
                      </a:r>
                      <a:endParaRPr lang="ru-RU" sz="2000" b="1" dirty="0">
                        <a:solidFill>
                          <a:srgbClr val="C00000"/>
                        </a:solidFill>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a:latin typeface="Calibri"/>
                          <a:ea typeface="Calibri"/>
                          <a:cs typeface="Times New Roman"/>
                        </a:rPr>
                        <a:t>23%</a:t>
                      </a:r>
                      <a:endParaRPr lang="ru-RU" sz="2000" b="1">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dirty="0">
                          <a:solidFill>
                            <a:srgbClr val="C00000"/>
                          </a:solidFill>
                          <a:latin typeface="Calibri"/>
                          <a:ea typeface="Calibri"/>
                          <a:cs typeface="Times New Roman"/>
                        </a:rPr>
                        <a:t>74%</a:t>
                      </a:r>
                      <a:endParaRPr lang="ru-RU" sz="2000" b="1" dirty="0">
                        <a:solidFill>
                          <a:srgbClr val="C00000"/>
                        </a:solidFill>
                        <a:latin typeface="Calibri"/>
                        <a:ea typeface="Calibri"/>
                        <a:cs typeface="Times New Roman"/>
                      </a:endParaRPr>
                    </a:p>
                  </a:txBody>
                  <a:tcPr marL="65082" marR="65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4</a:t>
            </a:fld>
            <a:endParaRPr lang="ru-RU"/>
          </a:p>
        </p:txBody>
      </p:sp>
      <p:sp>
        <p:nvSpPr>
          <p:cNvPr id="4" name="Прямоугольник 4"/>
          <p:cNvSpPr>
            <a:spLocks noChangeArrowheads="1"/>
          </p:cNvSpPr>
          <p:nvPr/>
        </p:nvSpPr>
        <p:spPr bwMode="auto">
          <a:xfrm>
            <a:off x="500034" y="357166"/>
            <a:ext cx="8229600" cy="830997"/>
          </a:xfrm>
          <a:prstGeom prst="rect">
            <a:avLst/>
          </a:prstGeom>
          <a:noFill/>
          <a:ln w="9525">
            <a:noFill/>
            <a:miter lim="800000"/>
            <a:headEnd/>
            <a:tailEnd/>
          </a:ln>
        </p:spPr>
        <p:txBody>
          <a:bodyPr>
            <a:spAutoFit/>
          </a:bodyPr>
          <a:lstStyle/>
          <a:p>
            <a:pPr algn="ctr"/>
            <a:r>
              <a:rPr lang="ru-RU" sz="2400" b="1" dirty="0" smtClean="0">
                <a:latin typeface="Arial" pitchFamily="34" charset="0"/>
                <a:cs typeface="Arial" pitchFamily="34" charset="0"/>
              </a:rPr>
              <a:t>2. Предлагаемый порядок действий СПЦ </a:t>
            </a:r>
          </a:p>
          <a:p>
            <a:pPr algn="ctr"/>
            <a:r>
              <a:rPr lang="ru-RU" sz="2400" b="1" dirty="0" smtClean="0">
                <a:latin typeface="Arial" pitchFamily="34" charset="0"/>
                <a:cs typeface="Arial" pitchFamily="34" charset="0"/>
              </a:rPr>
              <a:t>(Центры цунами)</a:t>
            </a:r>
            <a:endParaRPr lang="ru-RU" sz="2400" b="1" dirty="0">
              <a:latin typeface="Arial" pitchFamily="34" charset="0"/>
              <a:cs typeface="Arial" pitchFamily="34" charset="0"/>
            </a:endParaRPr>
          </a:p>
        </p:txBody>
      </p:sp>
      <p:sp>
        <p:nvSpPr>
          <p:cNvPr id="18433" name="Rectangle 1"/>
          <p:cNvSpPr>
            <a:spLocks noChangeArrowheads="1"/>
          </p:cNvSpPr>
          <p:nvPr/>
        </p:nvSpPr>
        <p:spPr bwMode="auto">
          <a:xfrm>
            <a:off x="226639" y="1903698"/>
            <a:ext cx="864399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2000" dirty="0" smtClean="0">
                <a:latin typeface="Arial" pitchFamily="34" charset="0"/>
                <a:cs typeface="Arial" pitchFamily="34" charset="0"/>
              </a:rPr>
              <a:t>Снижения количества ложных тревог для каждого населенного пункта предлагается достигнуть за счет </a:t>
            </a:r>
            <a:r>
              <a:rPr lang="ru-RU" sz="2000" b="1" dirty="0" smtClean="0">
                <a:latin typeface="Arial" pitchFamily="34" charset="0"/>
                <a:ea typeface="Calibri" pitchFamily="34" charset="0"/>
                <a:cs typeface="Arial" pitchFamily="34" charset="0"/>
              </a:rPr>
              <a:t>более точного определения границ </a:t>
            </a:r>
            <a:r>
              <a:rPr lang="ru-RU" sz="2000" dirty="0" smtClean="0">
                <a:latin typeface="Arial" pitchFamily="34" charset="0"/>
                <a:ea typeface="Calibri" pitchFamily="34" charset="0"/>
                <a:cs typeface="Arial" pitchFamily="34" charset="0"/>
              </a:rPr>
              <a:t>части побережья, где объявляется тревога цунами, - тревога должна объявляться отдельно для каждого защищаемого пункта.</a:t>
            </a:r>
          </a:p>
          <a:p>
            <a:pPr lvl="0" algn="just" fontAlgn="base">
              <a:spcBef>
                <a:spcPct val="0"/>
              </a:spcBef>
              <a:spcAft>
                <a:spcPct val="0"/>
              </a:spcAft>
            </a:pPr>
            <a:endParaRPr lang="ru-RU" sz="2000" dirty="0" smtClean="0">
              <a:latin typeface="Arial" pitchFamily="34" charset="0"/>
              <a:ea typeface="Calibri" pitchFamily="34" charset="0"/>
              <a:cs typeface="Arial" pitchFamily="34" charset="0"/>
            </a:endParaRPr>
          </a:p>
          <a:p>
            <a:pPr lvl="0" algn="just" fontAlgn="base">
              <a:spcBef>
                <a:spcPct val="0"/>
              </a:spcBef>
              <a:spcAft>
                <a:spcPct val="0"/>
              </a:spcAft>
            </a:pPr>
            <a:endParaRPr lang="ru-RU" sz="2000" dirty="0" smtClean="0">
              <a:latin typeface="Arial" pitchFamily="34" charset="0"/>
              <a:cs typeface="Arial" pitchFamily="34" charset="0"/>
            </a:endParaRPr>
          </a:p>
          <a:p>
            <a:pPr lvl="0" algn="just" fontAlgn="base">
              <a:spcBef>
                <a:spcPct val="0"/>
              </a:spcBef>
              <a:spcAft>
                <a:spcPct val="0"/>
              </a:spcAft>
            </a:pPr>
            <a:r>
              <a:rPr lang="ru-RU" sz="2000" dirty="0" smtClean="0">
                <a:latin typeface="Arial" pitchFamily="34" charset="0"/>
                <a:cs typeface="Arial" pitchFamily="34" charset="0"/>
              </a:rPr>
              <a:t>Снижения экономических потерь в случае ложной тревоги предлагается  достигнуть за счет </a:t>
            </a:r>
            <a:r>
              <a:rPr kumimoji="0" lang="ru-RU" sz="2000" b="0" i="0" u="none" strike="noStrike" cap="none" normalizeH="0" baseline="0" dirty="0" smtClean="0">
                <a:ln>
                  <a:noFill/>
                </a:ln>
                <a:effectLst/>
                <a:latin typeface="Arial" pitchFamily="34" charset="0"/>
                <a:ea typeface="Calibri" pitchFamily="34" charset="0"/>
                <a:cs typeface="Arial" pitchFamily="34" charset="0"/>
              </a:rPr>
              <a:t>введения нескольких </a:t>
            </a:r>
            <a:r>
              <a:rPr kumimoji="0" lang="ru-RU" sz="2000" b="1" i="0" u="none" strike="noStrike" cap="none" normalizeH="0" baseline="0" dirty="0" smtClean="0">
                <a:ln>
                  <a:noFill/>
                </a:ln>
                <a:effectLst/>
                <a:latin typeface="Arial" pitchFamily="34" charset="0"/>
                <a:ea typeface="Calibri" pitchFamily="34" charset="0"/>
                <a:cs typeface="Arial" pitchFamily="34" charset="0"/>
              </a:rPr>
              <a:t>уровней угрозы цунами </a:t>
            </a:r>
            <a:r>
              <a:rPr kumimoji="0" lang="ru-RU" sz="2000" b="0" i="0" u="none" strike="noStrike" cap="none" normalizeH="0" baseline="0" dirty="0" smtClean="0">
                <a:ln>
                  <a:noFill/>
                </a:ln>
                <a:effectLst/>
                <a:latin typeface="Arial" pitchFamily="34" charset="0"/>
                <a:ea typeface="Calibri" pitchFamily="34" charset="0"/>
                <a:cs typeface="Arial" pitchFamily="34" charset="0"/>
              </a:rPr>
              <a:t>для каждого защищаемого пункта, в зависимости от прогнозируемой степени</a:t>
            </a:r>
            <a:r>
              <a:rPr kumimoji="0" lang="ru-RU" sz="2000" b="0" i="0" u="none" strike="noStrike" cap="none" normalizeH="0" dirty="0" smtClean="0">
                <a:ln>
                  <a:noFill/>
                </a:ln>
                <a:effectLst/>
                <a:latin typeface="Arial" pitchFamily="34" charset="0"/>
                <a:ea typeface="Calibri" pitchFamily="34" charset="0"/>
                <a:cs typeface="Arial" pitchFamily="34" charset="0"/>
              </a:rPr>
              <a:t> </a:t>
            </a:r>
            <a:r>
              <a:rPr kumimoji="0" lang="ru-RU" sz="2000" b="0" i="0" u="none" strike="noStrike" cap="none" normalizeH="0" baseline="0" dirty="0" smtClean="0">
                <a:ln>
                  <a:noFill/>
                </a:ln>
                <a:effectLst/>
                <a:latin typeface="Arial" pitchFamily="34" charset="0"/>
                <a:ea typeface="Calibri" pitchFamily="34" charset="0"/>
                <a:cs typeface="Arial" pitchFamily="34" charset="0"/>
              </a:rPr>
              <a:t>опасности цунами.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dirty="0" smtClean="0"/>
              <a:t>ФГБУ "НПО "Тайфун" Росгидромет</a:t>
            </a:r>
            <a:endParaRPr lang="ru-RU" dirty="0"/>
          </a:p>
        </p:txBody>
      </p:sp>
      <p:sp>
        <p:nvSpPr>
          <p:cNvPr id="3" name="Номер слайда 2"/>
          <p:cNvSpPr>
            <a:spLocks noGrp="1"/>
          </p:cNvSpPr>
          <p:nvPr>
            <p:ph type="sldNum" sz="quarter" idx="12"/>
          </p:nvPr>
        </p:nvSpPr>
        <p:spPr/>
        <p:txBody>
          <a:bodyPr/>
          <a:lstStyle/>
          <a:p>
            <a:fld id="{2240A04E-0ADB-4300-B1AF-713D998E1AF3}" type="slidenum">
              <a:rPr lang="ru-RU" smtClean="0"/>
              <a:pPr/>
              <a:t>5</a:t>
            </a:fld>
            <a:endParaRPr lang="ru-RU"/>
          </a:p>
        </p:txBody>
      </p:sp>
      <p:sp>
        <p:nvSpPr>
          <p:cNvPr id="4" name="TextBox 3"/>
          <p:cNvSpPr txBox="1"/>
          <p:nvPr/>
        </p:nvSpPr>
        <p:spPr>
          <a:xfrm>
            <a:off x="357158" y="357166"/>
            <a:ext cx="8614987" cy="5755422"/>
          </a:xfrm>
          <a:prstGeom prst="rect">
            <a:avLst/>
          </a:prstGeom>
          <a:noFill/>
        </p:spPr>
        <p:txBody>
          <a:bodyPr wrap="square" rtlCol="0">
            <a:spAutoFit/>
          </a:bodyPr>
          <a:lstStyle/>
          <a:p>
            <a:r>
              <a:rPr lang="ru-RU" sz="1600" dirty="0">
                <a:latin typeface="Arial" pitchFamily="34" charset="0"/>
                <a:cs typeface="Arial" pitchFamily="34" charset="0"/>
              </a:rPr>
              <a:t>Для каждого защищаемого пункта вводятся три уровня </a:t>
            </a:r>
            <a:r>
              <a:rPr lang="ru-RU" sz="1600" dirty="0" smtClean="0">
                <a:latin typeface="Arial" pitchFamily="34" charset="0"/>
                <a:cs typeface="Arial" pitchFamily="34" charset="0"/>
              </a:rPr>
              <a:t>угрозы цунами, и для каждого уровня угрозы цунами устанавливается перечень необходимых защитных мероприятий и порядок их проведения, которые утверждаются администрацией соответствующего субъекта Российской Федерации:</a:t>
            </a:r>
            <a:endParaRPr lang="ru-RU" sz="1600" dirty="0">
              <a:latin typeface="Arial" pitchFamily="34" charset="0"/>
              <a:cs typeface="Arial" pitchFamily="34" charset="0"/>
            </a:endParaRPr>
          </a:p>
          <a:p>
            <a:r>
              <a:rPr lang="ru-RU" sz="1600" b="1" dirty="0" smtClean="0">
                <a:latin typeface="Arial" pitchFamily="34" charset="0"/>
                <a:cs typeface="Arial" pitchFamily="34" charset="0"/>
              </a:rPr>
              <a:t>«Угроза </a:t>
            </a:r>
            <a:r>
              <a:rPr lang="ru-RU" sz="1600" b="1" dirty="0">
                <a:latin typeface="Arial" pitchFamily="34" charset="0"/>
                <a:cs typeface="Arial" pitchFamily="34" charset="0"/>
              </a:rPr>
              <a:t>цунами нулевого уровня»</a:t>
            </a:r>
            <a:r>
              <a:rPr lang="ru-RU" sz="1600" dirty="0">
                <a:latin typeface="Arial" pitchFamily="34" charset="0"/>
                <a:cs typeface="Arial" pitchFamily="34" charset="0"/>
              </a:rPr>
              <a:t> - </a:t>
            </a:r>
            <a:endParaRPr lang="ru-RU" sz="1600" dirty="0" smtClean="0">
              <a:latin typeface="Arial" pitchFamily="34" charset="0"/>
              <a:cs typeface="Arial" pitchFamily="34" charset="0"/>
            </a:endParaRPr>
          </a:p>
          <a:p>
            <a:r>
              <a:rPr lang="ru-RU" sz="1600" dirty="0">
                <a:latin typeface="Arial" pitchFamily="34" charset="0"/>
                <a:cs typeface="Arial" pitchFamily="34" charset="0"/>
              </a:rPr>
              <a:t>	</a:t>
            </a:r>
            <a:r>
              <a:rPr lang="ru-RU" sz="1600" dirty="0" smtClean="0">
                <a:latin typeface="Arial" pitchFamily="34" charset="0"/>
                <a:cs typeface="Arial" pitchFamily="34" charset="0"/>
              </a:rPr>
              <a:t>цунами </a:t>
            </a:r>
            <a:r>
              <a:rPr lang="ru-RU" sz="1600" dirty="0">
                <a:latin typeface="Arial" pitchFamily="34" charset="0"/>
                <a:cs typeface="Arial" pitchFamily="34" charset="0"/>
              </a:rPr>
              <a:t>не ожидается или возможное проявление цунами </a:t>
            </a:r>
            <a:r>
              <a:rPr lang="ru-RU" sz="1600" b="1" dirty="0">
                <a:latin typeface="Arial" pitchFamily="34" charset="0"/>
                <a:cs typeface="Arial" pitchFamily="34" charset="0"/>
              </a:rPr>
              <a:t>не представляет</a:t>
            </a:r>
            <a:r>
              <a:rPr lang="ru-RU" sz="1600" dirty="0">
                <a:latin typeface="Arial" pitchFamily="34" charset="0"/>
                <a:cs typeface="Arial" pitchFamily="34" charset="0"/>
              </a:rPr>
              <a:t> </a:t>
            </a:r>
            <a:endParaRPr lang="ru-RU" sz="1600" dirty="0" smtClean="0">
              <a:latin typeface="Arial" pitchFamily="34" charset="0"/>
              <a:cs typeface="Arial" pitchFamily="34" charset="0"/>
            </a:endParaRPr>
          </a:p>
          <a:p>
            <a:r>
              <a:rPr lang="ru-RU" sz="1600" dirty="0">
                <a:latin typeface="Arial" pitchFamily="34" charset="0"/>
                <a:cs typeface="Arial" pitchFamily="34" charset="0"/>
              </a:rPr>
              <a:t>	</a:t>
            </a:r>
            <a:r>
              <a:rPr lang="ru-RU" sz="1600" dirty="0" smtClean="0">
                <a:latin typeface="Arial" pitchFamily="34" charset="0"/>
                <a:cs typeface="Arial" pitchFamily="34" charset="0"/>
              </a:rPr>
              <a:t>угрозы </a:t>
            </a:r>
            <a:r>
              <a:rPr lang="ru-RU" sz="1600" dirty="0">
                <a:latin typeface="Arial" pitchFamily="34" charset="0"/>
                <a:cs typeface="Arial" pitchFamily="34" charset="0"/>
              </a:rPr>
              <a:t>для населения и хозяйственных объектов, эвакуация не </a:t>
            </a:r>
            <a:r>
              <a:rPr lang="ru-RU" sz="1600" dirty="0" smtClean="0">
                <a:latin typeface="Arial" pitchFamily="34" charset="0"/>
                <a:cs typeface="Arial" pitchFamily="34" charset="0"/>
              </a:rPr>
              <a:t>требуется</a:t>
            </a:r>
          </a:p>
          <a:p>
            <a:r>
              <a:rPr lang="ru-RU" sz="1600" dirty="0">
                <a:latin typeface="Arial" pitchFamily="34" charset="0"/>
                <a:cs typeface="Arial" pitchFamily="34" charset="0"/>
              </a:rPr>
              <a:t>	</a:t>
            </a:r>
            <a:r>
              <a:rPr lang="ru-RU" sz="1600" dirty="0" smtClean="0">
                <a:latin typeface="Arial" pitchFamily="34" charset="0"/>
                <a:cs typeface="Arial" pitchFamily="34" charset="0"/>
              </a:rPr>
              <a:t>(население предупреждается </a:t>
            </a:r>
            <a:r>
              <a:rPr lang="ru-RU" sz="1600" dirty="0">
                <a:latin typeface="Arial" pitchFamily="34" charset="0"/>
                <a:cs typeface="Arial" pitchFamily="34" charset="0"/>
              </a:rPr>
              <a:t>о необходимости соблюдать осторожность </a:t>
            </a:r>
            <a:r>
              <a:rPr lang="ru-RU" sz="1600" dirty="0" smtClean="0">
                <a:latin typeface="Arial" pitchFamily="34" charset="0"/>
                <a:cs typeface="Arial" pitchFamily="34" charset="0"/>
              </a:rPr>
              <a:t>	ввиду </a:t>
            </a:r>
            <a:r>
              <a:rPr lang="ru-RU" sz="1600" dirty="0">
                <a:latin typeface="Arial" pitchFamily="34" charset="0"/>
                <a:cs typeface="Arial" pitchFamily="34" charset="0"/>
              </a:rPr>
              <a:t>возможности проявления цунами</a:t>
            </a:r>
            <a:r>
              <a:rPr lang="ru-RU" sz="1600" dirty="0" smtClean="0">
                <a:latin typeface="Arial" pitchFamily="34" charset="0"/>
                <a:cs typeface="Arial" pitchFamily="34" charset="0"/>
              </a:rPr>
              <a:t>; спасательные силы </a:t>
            </a:r>
            <a:r>
              <a:rPr lang="ru-RU" sz="1600" dirty="0">
                <a:latin typeface="Arial" pitchFamily="34" charset="0"/>
                <a:cs typeface="Arial" pitchFamily="34" charset="0"/>
              </a:rPr>
              <a:t>и </a:t>
            </a:r>
            <a:r>
              <a:rPr lang="ru-RU" sz="1600" dirty="0" smtClean="0">
                <a:latin typeface="Arial" pitchFamily="34" charset="0"/>
                <a:cs typeface="Arial" pitchFamily="34" charset="0"/>
              </a:rPr>
              <a:t>средства 	приводятся в </a:t>
            </a:r>
            <a:r>
              <a:rPr lang="ru-RU" sz="1600" dirty="0">
                <a:latin typeface="Arial" pitchFamily="34" charset="0"/>
                <a:cs typeface="Arial" pitchFamily="34" charset="0"/>
              </a:rPr>
              <a:t>состояние готовности</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a:p>
            <a:r>
              <a:rPr lang="ru-RU" sz="1600" b="1" dirty="0" smtClean="0">
                <a:latin typeface="Arial" pitchFamily="34" charset="0"/>
                <a:cs typeface="Arial" pitchFamily="34" charset="0"/>
              </a:rPr>
              <a:t>«Угроза </a:t>
            </a:r>
            <a:r>
              <a:rPr lang="ru-RU" sz="1600" b="1" dirty="0">
                <a:latin typeface="Arial" pitchFamily="34" charset="0"/>
                <a:cs typeface="Arial" pitchFamily="34" charset="0"/>
              </a:rPr>
              <a:t>цунами первого уровня» </a:t>
            </a:r>
            <a:r>
              <a:rPr lang="ru-RU" sz="1600" dirty="0">
                <a:latin typeface="Arial" pitchFamily="34" charset="0"/>
                <a:cs typeface="Arial" pitchFamily="34" charset="0"/>
              </a:rPr>
              <a:t>- </a:t>
            </a:r>
          </a:p>
          <a:p>
            <a:r>
              <a:rPr lang="ru-RU" sz="1600" dirty="0" smtClean="0">
                <a:latin typeface="Arial" pitchFamily="34" charset="0"/>
                <a:cs typeface="Arial" pitchFamily="34" charset="0"/>
              </a:rPr>
              <a:t>	возможное </a:t>
            </a:r>
            <a:r>
              <a:rPr lang="ru-RU" sz="1600" dirty="0">
                <a:latin typeface="Arial" pitchFamily="34" charset="0"/>
                <a:cs typeface="Arial" pitchFamily="34" charset="0"/>
              </a:rPr>
              <a:t>проявление цунами </a:t>
            </a:r>
            <a:r>
              <a:rPr lang="ru-RU" sz="1600" b="1" dirty="0">
                <a:latin typeface="Arial" pitchFamily="34" charset="0"/>
                <a:cs typeface="Arial" pitchFamily="34" charset="0"/>
              </a:rPr>
              <a:t>может</a:t>
            </a:r>
            <a:r>
              <a:rPr lang="ru-RU" sz="1600" dirty="0">
                <a:latin typeface="Arial" pitchFamily="34" charset="0"/>
                <a:cs typeface="Arial" pitchFamily="34" charset="0"/>
              </a:rPr>
              <a:t> </a:t>
            </a:r>
            <a:r>
              <a:rPr lang="ru-RU" sz="1600" b="1" dirty="0">
                <a:latin typeface="Arial" pitchFamily="34" charset="0"/>
                <a:cs typeface="Arial" pitchFamily="34" charset="0"/>
              </a:rPr>
              <a:t>представлять</a:t>
            </a:r>
            <a:r>
              <a:rPr lang="ru-RU" sz="1600" dirty="0">
                <a:latin typeface="Arial" pitchFamily="34" charset="0"/>
                <a:cs typeface="Arial" pitchFamily="34" charset="0"/>
              </a:rPr>
              <a:t> угрозу для населения </a:t>
            </a:r>
            <a:endParaRPr lang="ru-RU" sz="1600" dirty="0" smtClean="0">
              <a:latin typeface="Arial" pitchFamily="34" charset="0"/>
              <a:cs typeface="Arial" pitchFamily="34" charset="0"/>
            </a:endParaRPr>
          </a:p>
          <a:p>
            <a:r>
              <a:rPr lang="ru-RU" sz="1600" dirty="0">
                <a:latin typeface="Arial" pitchFamily="34" charset="0"/>
                <a:cs typeface="Arial" pitchFamily="34" charset="0"/>
              </a:rPr>
              <a:t>	</a:t>
            </a:r>
            <a:r>
              <a:rPr lang="ru-RU" sz="1600" dirty="0" smtClean="0">
                <a:latin typeface="Arial" pitchFamily="34" charset="0"/>
                <a:cs typeface="Arial" pitchFamily="34" charset="0"/>
              </a:rPr>
              <a:t>и </a:t>
            </a:r>
            <a:r>
              <a:rPr lang="ru-RU" sz="1600" dirty="0">
                <a:latin typeface="Arial" pitchFamily="34" charset="0"/>
                <a:cs typeface="Arial" pitchFamily="34" charset="0"/>
              </a:rPr>
              <a:t>хозяйственных объектов, </a:t>
            </a:r>
            <a:r>
              <a:rPr lang="ru-RU" sz="1600" dirty="0" smtClean="0">
                <a:latin typeface="Arial" pitchFamily="34" charset="0"/>
                <a:cs typeface="Arial" pitchFamily="34" charset="0"/>
              </a:rPr>
              <a:t>возможна частичная эвакуация (населения 	предупреждается о </a:t>
            </a:r>
            <a:r>
              <a:rPr lang="ru-RU" sz="1600" dirty="0">
                <a:latin typeface="Arial" pitchFamily="34" charset="0"/>
                <a:cs typeface="Arial" pitchFamily="34" charset="0"/>
              </a:rPr>
              <a:t>необходимости соблюдать осторожность и покинуть </a:t>
            </a:r>
            <a:r>
              <a:rPr lang="ru-RU" sz="1600" dirty="0" smtClean="0">
                <a:latin typeface="Arial" pitchFamily="34" charset="0"/>
                <a:cs typeface="Arial" pitchFamily="34" charset="0"/>
              </a:rPr>
              <a:t>	береговую зону </a:t>
            </a:r>
            <a:r>
              <a:rPr lang="ru-RU" sz="1600" dirty="0">
                <a:latin typeface="Arial" pitchFamily="34" charset="0"/>
                <a:cs typeface="Arial" pitchFamily="34" charset="0"/>
              </a:rPr>
              <a:t>ввиду возможности проявления цунами</a:t>
            </a:r>
            <a:r>
              <a:rPr lang="ru-RU" sz="1600" dirty="0" smtClean="0">
                <a:latin typeface="Arial" pitchFamily="34" charset="0"/>
                <a:cs typeface="Arial" pitchFamily="34" charset="0"/>
              </a:rPr>
              <a:t>; спасательные силы 	и </a:t>
            </a:r>
            <a:r>
              <a:rPr lang="ru-RU" sz="1600" dirty="0">
                <a:latin typeface="Arial" pitchFamily="34" charset="0"/>
                <a:cs typeface="Arial" pitchFamily="34" charset="0"/>
              </a:rPr>
              <a:t>средств </a:t>
            </a:r>
            <a:r>
              <a:rPr lang="ru-RU" sz="1600" dirty="0" smtClean="0">
                <a:latin typeface="Arial" pitchFamily="34" charset="0"/>
                <a:cs typeface="Arial" pitchFamily="34" charset="0"/>
              </a:rPr>
              <a:t>приводятся </a:t>
            </a:r>
            <a:r>
              <a:rPr lang="ru-RU" sz="1600" dirty="0">
                <a:latin typeface="Arial" pitchFamily="34" charset="0"/>
                <a:cs typeface="Arial" pitchFamily="34" charset="0"/>
              </a:rPr>
              <a:t>состояние готовности</a:t>
            </a:r>
            <a:r>
              <a:rPr lang="ru-RU" sz="1600" dirty="0" smtClean="0">
                <a:latin typeface="Arial" pitchFamily="34" charset="0"/>
                <a:cs typeface="Arial" pitchFamily="34" charset="0"/>
              </a:rPr>
              <a:t>; осуществляется подготовка 	инфраструктуры </a:t>
            </a:r>
            <a:r>
              <a:rPr lang="ru-RU" sz="1600" dirty="0">
                <a:latin typeface="Arial" pitchFamily="34" charset="0"/>
                <a:cs typeface="Arial" pitchFamily="34" charset="0"/>
              </a:rPr>
              <a:t>защищаемого </a:t>
            </a:r>
            <a:r>
              <a:rPr lang="ru-RU" sz="1600" dirty="0" smtClean="0">
                <a:latin typeface="Arial" pitchFamily="34" charset="0"/>
                <a:cs typeface="Arial" pitchFamily="34" charset="0"/>
              </a:rPr>
              <a:t>пункта </a:t>
            </a:r>
            <a:r>
              <a:rPr lang="ru-RU" sz="1600" dirty="0">
                <a:latin typeface="Arial" pitchFamily="34" charset="0"/>
                <a:cs typeface="Arial" pitchFamily="34" charset="0"/>
              </a:rPr>
              <a:t>к возможному воздействию цунами с </a:t>
            </a:r>
            <a:r>
              <a:rPr lang="ru-RU" sz="1600" dirty="0" smtClean="0">
                <a:latin typeface="Arial" pitchFamily="34" charset="0"/>
                <a:cs typeface="Arial" pitchFamily="34" charset="0"/>
              </a:rPr>
              <a:t>	целью </a:t>
            </a:r>
            <a:r>
              <a:rPr lang="ru-RU" sz="1600" dirty="0">
                <a:latin typeface="Arial" pitchFamily="34" charset="0"/>
                <a:cs typeface="Arial" pitchFamily="34" charset="0"/>
              </a:rPr>
              <a:t>снижения последствий</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a:p>
            <a:r>
              <a:rPr lang="ru-RU" sz="1600" b="1" dirty="0" smtClean="0">
                <a:latin typeface="Arial" pitchFamily="34" charset="0"/>
                <a:cs typeface="Arial" pitchFamily="34" charset="0"/>
              </a:rPr>
              <a:t>«Угроза </a:t>
            </a:r>
            <a:r>
              <a:rPr lang="ru-RU" sz="1600" b="1" dirty="0">
                <a:latin typeface="Arial" pitchFamily="34" charset="0"/>
                <a:cs typeface="Arial" pitchFamily="34" charset="0"/>
              </a:rPr>
              <a:t>цунами второго уровня» - </a:t>
            </a:r>
            <a:endParaRPr lang="ru-RU" sz="1600" b="1" dirty="0" smtClean="0">
              <a:latin typeface="Arial" pitchFamily="34" charset="0"/>
              <a:cs typeface="Arial" pitchFamily="34" charset="0"/>
            </a:endParaRPr>
          </a:p>
          <a:p>
            <a:r>
              <a:rPr lang="ru-RU" sz="1600" b="1" dirty="0">
                <a:latin typeface="Arial" pitchFamily="34" charset="0"/>
                <a:cs typeface="Arial" pitchFamily="34" charset="0"/>
              </a:rPr>
              <a:t>	</a:t>
            </a:r>
            <a:r>
              <a:rPr lang="ru-RU" sz="1600" dirty="0" smtClean="0">
                <a:latin typeface="Arial" pitchFamily="34" charset="0"/>
                <a:cs typeface="Arial" pitchFamily="34" charset="0"/>
              </a:rPr>
              <a:t>разрушительное </a:t>
            </a:r>
            <a:r>
              <a:rPr lang="ru-RU" sz="1600" dirty="0">
                <a:latin typeface="Arial" pitchFamily="34" charset="0"/>
                <a:cs typeface="Arial" pitchFamily="34" charset="0"/>
              </a:rPr>
              <a:t>цунами, требуется немедленная </a:t>
            </a:r>
            <a:r>
              <a:rPr lang="ru-RU" sz="1600" dirty="0" smtClean="0">
                <a:latin typeface="Arial" pitchFamily="34" charset="0"/>
                <a:cs typeface="Arial" pitchFamily="34" charset="0"/>
              </a:rPr>
              <a:t>эвакуация (начинается 	немедленная</a:t>
            </a:r>
            <a:r>
              <a:rPr lang="ru-RU" sz="1600" b="1" dirty="0" smtClean="0">
                <a:latin typeface="Arial" pitchFamily="34" charset="0"/>
                <a:cs typeface="Arial" pitchFamily="34" charset="0"/>
              </a:rPr>
              <a:t> </a:t>
            </a:r>
            <a:r>
              <a:rPr lang="ru-RU" sz="1600" dirty="0" smtClean="0">
                <a:latin typeface="Arial" pitchFamily="34" charset="0"/>
                <a:cs typeface="Arial" pitchFamily="34" charset="0"/>
              </a:rPr>
              <a:t>эвакуация </a:t>
            </a:r>
            <a:r>
              <a:rPr lang="ru-RU" sz="1600" dirty="0">
                <a:latin typeface="Arial" pitchFamily="34" charset="0"/>
                <a:cs typeface="Arial" pitchFamily="34" charset="0"/>
              </a:rPr>
              <a:t>населения; </a:t>
            </a:r>
            <a:r>
              <a:rPr lang="ru-RU" sz="1600" dirty="0" smtClean="0">
                <a:latin typeface="Arial" pitchFamily="34" charset="0"/>
                <a:cs typeface="Arial" pitchFamily="34" charset="0"/>
              </a:rPr>
              <a:t>осуществляется подготовка 	инфраструктуры </a:t>
            </a:r>
            <a:r>
              <a:rPr lang="ru-RU" sz="1600" dirty="0">
                <a:latin typeface="Arial" pitchFamily="34" charset="0"/>
                <a:cs typeface="Arial" pitchFamily="34" charset="0"/>
              </a:rPr>
              <a:t>защищаемого пункта к </a:t>
            </a:r>
            <a:r>
              <a:rPr lang="ru-RU" sz="1600" dirty="0" smtClean="0">
                <a:latin typeface="Arial" pitchFamily="34" charset="0"/>
                <a:cs typeface="Arial" pitchFamily="34" charset="0"/>
              </a:rPr>
              <a:t>возможному </a:t>
            </a:r>
            <a:r>
              <a:rPr lang="ru-RU" sz="1600" dirty="0">
                <a:latin typeface="Arial" pitchFamily="34" charset="0"/>
                <a:cs typeface="Arial" pitchFamily="34" charset="0"/>
              </a:rPr>
              <a:t>воздействию цунами с </a:t>
            </a:r>
            <a:r>
              <a:rPr lang="ru-RU" sz="1600" dirty="0" smtClean="0">
                <a:latin typeface="Arial" pitchFamily="34" charset="0"/>
                <a:cs typeface="Arial" pitchFamily="34" charset="0"/>
              </a:rPr>
              <a:t>	целью </a:t>
            </a:r>
            <a:r>
              <a:rPr lang="ru-RU" sz="1600" dirty="0">
                <a:latin typeface="Arial" pitchFamily="34" charset="0"/>
                <a:cs typeface="Arial" pitchFamily="34" charset="0"/>
              </a:rPr>
              <a:t>снижения последствий</a:t>
            </a:r>
            <a:r>
              <a:rPr lang="ru-RU" sz="1600" dirty="0" smtClean="0">
                <a:latin typeface="Arial" pitchFamily="34" charset="0"/>
                <a:cs typeface="Arial" pitchFamily="34" charset="0"/>
              </a:rPr>
              <a:t>).</a:t>
            </a:r>
            <a:endParaRPr lang="ru-RU" sz="1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6</a:t>
            </a:fld>
            <a:endParaRPr lang="ru-RU"/>
          </a:p>
        </p:txBody>
      </p:sp>
      <p:pic>
        <p:nvPicPr>
          <p:cNvPr id="2051" name="Picture 3" descr="C:\Documents and Settings\kda\Рабочий стол\Совещание_2012_цунами_Новос-ск\ДОКЛАД_О проекте нового порядка действий СПЦ\Никольское\администр_больница_школа.jpg"/>
          <p:cNvPicPr>
            <a:picLocks noChangeAspect="1" noChangeArrowheads="1"/>
          </p:cNvPicPr>
          <p:nvPr/>
        </p:nvPicPr>
        <p:blipFill>
          <a:blip r:embed="rId3"/>
          <a:srcRect/>
          <a:stretch>
            <a:fillRect/>
          </a:stretch>
        </p:blipFill>
        <p:spPr bwMode="auto">
          <a:xfrm>
            <a:off x="4664098" y="453558"/>
            <a:ext cx="3849739" cy="2910778"/>
          </a:xfrm>
          <a:prstGeom prst="rect">
            <a:avLst/>
          </a:prstGeom>
          <a:noFill/>
        </p:spPr>
      </p:pic>
      <p:pic>
        <p:nvPicPr>
          <p:cNvPr id="2052" name="Picture 4" descr="C:\Documents and Settings\kda\Рабочий стол\Совещание_2012_цунами_Новос-ск\ДОКЛАД_О проекте нового порядка действий СПЦ\Никольское\вид_от_пирса.jpg"/>
          <p:cNvPicPr>
            <a:picLocks noChangeAspect="1" noChangeArrowheads="1"/>
          </p:cNvPicPr>
          <p:nvPr/>
        </p:nvPicPr>
        <p:blipFill>
          <a:blip r:embed="rId4"/>
          <a:srcRect/>
          <a:stretch>
            <a:fillRect/>
          </a:stretch>
        </p:blipFill>
        <p:spPr bwMode="auto">
          <a:xfrm>
            <a:off x="4540102" y="3486497"/>
            <a:ext cx="4201964" cy="3177095"/>
          </a:xfrm>
          <a:prstGeom prst="rect">
            <a:avLst/>
          </a:prstGeom>
          <a:noFill/>
        </p:spPr>
      </p:pic>
      <p:pic>
        <p:nvPicPr>
          <p:cNvPr id="2053" name="Picture 5" descr="C:\Documents and Settings\kda\Рабочий стол\Совещание_2012_цунами_Новос-ск\ДОКЛАД_О проекте нового порядка действий СПЦ\Никольское\бараки-мостки-детсад.jpg"/>
          <p:cNvPicPr>
            <a:picLocks noChangeAspect="1" noChangeArrowheads="1"/>
          </p:cNvPicPr>
          <p:nvPr/>
        </p:nvPicPr>
        <p:blipFill>
          <a:blip r:embed="rId5"/>
          <a:srcRect/>
          <a:stretch>
            <a:fillRect/>
          </a:stretch>
        </p:blipFill>
        <p:spPr bwMode="auto">
          <a:xfrm>
            <a:off x="271305" y="3675291"/>
            <a:ext cx="3731707" cy="2749024"/>
          </a:xfrm>
          <a:prstGeom prst="rect">
            <a:avLst/>
          </a:prstGeom>
          <a:noFill/>
        </p:spPr>
      </p:pic>
      <p:pic>
        <p:nvPicPr>
          <p:cNvPr id="7" name="Picture 2"/>
          <p:cNvPicPr preferRelativeResize="0">
            <a:picLocks noChangeArrowheads="1"/>
          </p:cNvPicPr>
          <p:nvPr/>
        </p:nvPicPr>
        <p:blipFill>
          <a:blip r:embed="rId6" cstate="print"/>
          <a:srcRect/>
          <a:stretch>
            <a:fillRect/>
          </a:stretch>
        </p:blipFill>
        <p:spPr bwMode="auto">
          <a:xfrm>
            <a:off x="190912" y="519701"/>
            <a:ext cx="4157804" cy="3084736"/>
          </a:xfrm>
          <a:prstGeom prst="rect">
            <a:avLst/>
          </a:prstGeom>
          <a:noFill/>
          <a:ln w="9525">
            <a:noFill/>
            <a:miter lim="800000"/>
            <a:headEnd/>
            <a:tailEnd/>
          </a:ln>
          <a:effectLst/>
        </p:spPr>
      </p:pic>
      <p:sp>
        <p:nvSpPr>
          <p:cNvPr id="8" name="TextBox 7"/>
          <p:cNvSpPr txBox="1"/>
          <p:nvPr/>
        </p:nvSpPr>
        <p:spPr>
          <a:xfrm>
            <a:off x="3096356" y="87640"/>
            <a:ext cx="3015377" cy="369332"/>
          </a:xfrm>
          <a:prstGeom prst="rect">
            <a:avLst/>
          </a:prstGeom>
          <a:noFill/>
        </p:spPr>
        <p:txBody>
          <a:bodyPr wrap="none" rtlCol="0">
            <a:spAutoFit/>
          </a:bodyPr>
          <a:lstStyle/>
          <a:p>
            <a:r>
              <a:rPr lang="ru-RU" dirty="0" smtClean="0">
                <a:latin typeface="Arial" pitchFamily="34" charset="0"/>
                <a:cs typeface="Arial" pitchFamily="34" charset="0"/>
              </a:rPr>
              <a:t>С. Никольское (о.Беринга)</a:t>
            </a:r>
            <a:endParaRPr lang="ru-RU"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7</a:t>
            </a:fld>
            <a:endParaRPr lang="ru-RU"/>
          </a:p>
        </p:txBody>
      </p:sp>
      <p:pic>
        <p:nvPicPr>
          <p:cNvPr id="3074" name="Picture 2" descr="C:\Documents and Settings\kda\Рабочий стол\Совещание_2012_цунами_Новос-ск\ДОКЛАД_О проекте нового порядка действий СПЦ\Никольское\n3-19.jpg"/>
          <p:cNvPicPr>
            <a:picLocks noChangeAspect="1" noChangeArrowheads="1"/>
          </p:cNvPicPr>
          <p:nvPr/>
        </p:nvPicPr>
        <p:blipFill>
          <a:blip r:embed="rId3" cstate="print"/>
          <a:srcRect/>
          <a:stretch>
            <a:fillRect/>
          </a:stretch>
        </p:blipFill>
        <p:spPr bwMode="auto">
          <a:xfrm>
            <a:off x="206929" y="745585"/>
            <a:ext cx="8334152" cy="48312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8</a:t>
            </a:fld>
            <a:endParaRPr lang="ru-RU"/>
          </a:p>
        </p:txBody>
      </p:sp>
      <p:pic>
        <p:nvPicPr>
          <p:cNvPr id="4098" name="Picture 2" descr="C:\Documents and Settings\kda\Рабочий стол\Совещание_2012_цунами_Новос-ск\ДОКЛАД_О проекте нового порядка действий СПЦ\Курильск\Kurilsk_BingMaps-2.jpg"/>
          <p:cNvPicPr preferRelativeResize="0">
            <a:picLocks noChangeArrowheads="1"/>
          </p:cNvPicPr>
          <p:nvPr/>
        </p:nvPicPr>
        <p:blipFill>
          <a:blip r:embed="rId3" cstate="print"/>
          <a:srcRect/>
          <a:stretch>
            <a:fillRect/>
          </a:stretch>
        </p:blipFill>
        <p:spPr bwMode="auto">
          <a:xfrm>
            <a:off x="652085" y="418501"/>
            <a:ext cx="7386591" cy="6062686"/>
          </a:xfrm>
          <a:prstGeom prst="rect">
            <a:avLst/>
          </a:prstGeom>
          <a:noFill/>
        </p:spPr>
      </p:pic>
      <p:sp>
        <p:nvSpPr>
          <p:cNvPr id="5" name="TextBox 4"/>
          <p:cNvSpPr txBox="1"/>
          <p:nvPr/>
        </p:nvSpPr>
        <p:spPr>
          <a:xfrm>
            <a:off x="4033520" y="20320"/>
            <a:ext cx="1086644" cy="369332"/>
          </a:xfrm>
          <a:prstGeom prst="rect">
            <a:avLst/>
          </a:prstGeom>
          <a:noFill/>
        </p:spPr>
        <p:txBody>
          <a:bodyPr wrap="none" rtlCol="0">
            <a:spAutoFit/>
          </a:bodyPr>
          <a:lstStyle/>
          <a:p>
            <a:r>
              <a:rPr lang="ru-RU" dirty="0" smtClean="0"/>
              <a:t>Курильск</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p:cNvSpPr>
            <a:spLocks noGrp="1"/>
          </p:cNvSpPr>
          <p:nvPr>
            <p:ph type="ftr" sz="quarter" idx="11"/>
          </p:nvPr>
        </p:nvSpPr>
        <p:spPr/>
        <p:txBody>
          <a:bodyPr/>
          <a:lstStyle/>
          <a:p>
            <a:r>
              <a:rPr lang="ru-RU" smtClean="0"/>
              <a:t>ФГБУ "НПО "Тайфун" Росгидромет</a:t>
            </a:r>
            <a:endParaRPr lang="ru-RU"/>
          </a:p>
        </p:txBody>
      </p:sp>
      <p:sp>
        <p:nvSpPr>
          <p:cNvPr id="3" name="Номер слайда 2"/>
          <p:cNvSpPr>
            <a:spLocks noGrp="1"/>
          </p:cNvSpPr>
          <p:nvPr>
            <p:ph type="sldNum" sz="quarter" idx="12"/>
          </p:nvPr>
        </p:nvSpPr>
        <p:spPr/>
        <p:txBody>
          <a:bodyPr/>
          <a:lstStyle/>
          <a:p>
            <a:fld id="{2240A04E-0ADB-4300-B1AF-713D998E1AF3}" type="slidenum">
              <a:rPr lang="ru-RU" smtClean="0"/>
              <a:pPr/>
              <a:t>9</a:t>
            </a:fld>
            <a:endParaRPr lang="ru-RU"/>
          </a:p>
        </p:txBody>
      </p:sp>
      <p:grpSp>
        <p:nvGrpSpPr>
          <p:cNvPr id="7" name="Группа 6"/>
          <p:cNvGrpSpPr/>
          <p:nvPr/>
        </p:nvGrpSpPr>
        <p:grpSpPr>
          <a:xfrm>
            <a:off x="403860" y="330835"/>
            <a:ext cx="8153400" cy="6115050"/>
            <a:chOff x="403860" y="330835"/>
            <a:chExt cx="8153400" cy="6115050"/>
          </a:xfrm>
        </p:grpSpPr>
        <p:pic>
          <p:nvPicPr>
            <p:cNvPr id="1026" name="Picture 2"/>
            <p:cNvPicPr>
              <a:picLocks noChangeAspect="1" noChangeArrowheads="1"/>
            </p:cNvPicPr>
            <p:nvPr/>
          </p:nvPicPr>
          <p:blipFill>
            <a:blip r:embed="rId3"/>
            <a:srcRect/>
            <a:stretch>
              <a:fillRect/>
            </a:stretch>
          </p:blipFill>
          <p:spPr bwMode="auto">
            <a:xfrm>
              <a:off x="403860" y="330835"/>
              <a:ext cx="8153400" cy="611505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379595" y="1327150"/>
              <a:ext cx="933450" cy="952500"/>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2719</TotalTime>
  <Words>2126</Words>
  <Application>Microsoft Office PowerPoint</Application>
  <PresentationFormat>Экран (4:3)</PresentationFormat>
  <Paragraphs>391</Paragraphs>
  <Slides>18</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kda</dc:creator>
  <cp:lastModifiedBy>kamaev</cp:lastModifiedBy>
  <cp:revision>253</cp:revision>
  <dcterms:created xsi:type="dcterms:W3CDTF">2012-09-11T05:13:34Z</dcterms:created>
  <dcterms:modified xsi:type="dcterms:W3CDTF">2012-10-09T03:05:51Z</dcterms:modified>
</cp:coreProperties>
</file>