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82" r:id="rId4"/>
    <p:sldId id="273" r:id="rId5"/>
    <p:sldId id="259" r:id="rId6"/>
    <p:sldId id="280" r:id="rId7"/>
    <p:sldId id="307" r:id="rId8"/>
    <p:sldId id="304" r:id="rId9"/>
    <p:sldId id="283" r:id="rId10"/>
    <p:sldId id="311" r:id="rId11"/>
    <p:sldId id="322" r:id="rId12"/>
    <p:sldId id="269" r:id="rId13"/>
    <p:sldId id="284" r:id="rId14"/>
    <p:sldId id="306" r:id="rId15"/>
    <p:sldId id="305" r:id="rId16"/>
    <p:sldId id="285" r:id="rId17"/>
    <p:sldId id="308" r:id="rId18"/>
    <p:sldId id="309" r:id="rId19"/>
    <p:sldId id="310" r:id="rId20"/>
    <p:sldId id="286" r:id="rId21"/>
    <p:sldId id="287" r:id="rId22"/>
    <p:sldId id="288" r:id="rId23"/>
    <p:sldId id="289" r:id="rId24"/>
    <p:sldId id="290" r:id="rId25"/>
    <p:sldId id="275" r:id="rId26"/>
    <p:sldId id="276" r:id="rId27"/>
    <p:sldId id="278" r:id="rId28"/>
    <p:sldId id="277" r:id="rId29"/>
    <p:sldId id="291" r:id="rId30"/>
    <p:sldId id="292" r:id="rId31"/>
    <p:sldId id="293" r:id="rId32"/>
    <p:sldId id="294" r:id="rId33"/>
    <p:sldId id="295" r:id="rId34"/>
    <p:sldId id="296" r:id="rId35"/>
    <p:sldId id="312" r:id="rId36"/>
    <p:sldId id="313" r:id="rId37"/>
    <p:sldId id="314" r:id="rId38"/>
    <p:sldId id="320" r:id="rId39"/>
    <p:sldId id="315" r:id="rId40"/>
    <p:sldId id="316" r:id="rId41"/>
    <p:sldId id="317" r:id="rId42"/>
    <p:sldId id="318" r:id="rId43"/>
    <p:sldId id="319" r:id="rId44"/>
    <p:sldId id="297" r:id="rId45"/>
    <p:sldId id="303" r:id="rId46"/>
    <p:sldId id="323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86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9AFC8-48CA-471D-8961-ABA2FF78613A}" type="datetimeFigureOut">
              <a:rPr lang="ru-RU"/>
              <a:pPr>
                <a:defRPr/>
              </a:pPr>
              <a:t>09.10.2012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DE181-2236-4FC5-BB5F-E39D84523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3A175-80B8-4EEA-84A9-E5FAD12F833C}" type="datetimeFigureOut">
              <a:rPr lang="ru-RU"/>
              <a:pPr>
                <a:defRPr/>
              </a:pPr>
              <a:t>09.10.2012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5BE27-32FD-48A6-B9FC-24B3B431A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17664-FEFB-449C-9761-BFCA31C92647}" type="datetimeFigureOut">
              <a:rPr lang="ru-RU"/>
              <a:pPr>
                <a:defRPr/>
              </a:pPr>
              <a:t>09.10.2012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7A4BA-ED3A-4128-814D-14B09AC91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A3C7F-1D9B-4C1F-AE79-CCEF2A2A48AD}" type="datetimeFigureOut">
              <a:rPr lang="ru-RU"/>
              <a:pPr>
                <a:defRPr/>
              </a:pPr>
              <a:t>09.10.2012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9DECA-21A5-42DD-A575-64614F1A1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71558-0D93-47E9-9FDB-7FD07ACFF55A}" type="datetimeFigureOut">
              <a:rPr lang="ru-RU"/>
              <a:pPr>
                <a:defRPr/>
              </a:pPr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1CFED-4926-485E-BCF2-68F99F7CD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9993F-B9C0-4B4A-9357-2BBCBF406745}" type="datetimeFigureOut">
              <a:rPr lang="ru-RU"/>
              <a:pPr>
                <a:defRPr/>
              </a:pPr>
              <a:t>09.10.2012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FEDA7-DA69-4CFC-A0DF-F30858D15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665E2-0A8B-45D5-AA45-BFD00EB7D2F3}" type="datetimeFigureOut">
              <a:rPr lang="ru-RU"/>
              <a:pPr>
                <a:defRPr/>
              </a:pPr>
              <a:t>09.10.2012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3BA32-20C7-44E4-BBB5-DB35757E1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F0E4A-4462-426F-AAAA-0E4FD057582F}" type="datetimeFigureOut">
              <a:rPr lang="ru-RU"/>
              <a:pPr>
                <a:defRPr/>
              </a:pPr>
              <a:t>09.10.2012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7F98-5444-4657-9721-819DC39D5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2D268-6A7D-436F-AFE9-E3C102076F83}" type="datetimeFigureOut">
              <a:rPr lang="ru-RU"/>
              <a:pPr>
                <a:defRPr/>
              </a:pPr>
              <a:t>09.10.2012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5D060-BF8C-49F8-8777-53E3908D39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9F647-208E-4858-B2B8-19C58AFF1AD4}" type="datetimeFigureOut">
              <a:rPr lang="ru-RU"/>
              <a:pPr>
                <a:defRPr/>
              </a:pPr>
              <a:t>09.10.2012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C14F3-6D87-40B9-A8AF-ADAC7D770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F45CC-9731-413F-A948-E5634BC8C03C}" type="datetimeFigureOut">
              <a:rPr lang="ru-RU"/>
              <a:pPr>
                <a:defRPr/>
              </a:pPr>
              <a:t>09.10.2012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DA5AC-BADA-4107-BC48-598950F11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9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BB031B-1E7C-4E2F-855B-3B57BEF3CA2C}" type="datetimeFigureOut">
              <a:rPr lang="ru-RU"/>
              <a:pPr>
                <a:defRPr/>
              </a:pPr>
              <a:t>09.10.2012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FA6B79-4AA1-48CF-8959-A59148BAD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43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1.docx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293096"/>
            <a:ext cx="8229600" cy="8206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О проекте нового порядка действий системы предупреждения о цунами на Дальнем востоке России (Информационно-обрабатывающие центры ГС РАН)</a:t>
            </a:r>
            <a:r>
              <a:rPr lang="ru-RU" sz="2900" i="1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/>
            </a:r>
            <a:br>
              <a:rPr lang="ru-RU" sz="2900" i="1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</a:br>
            <a:r>
              <a:rPr lang="ru-RU" sz="2900" i="1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/>
            </a:r>
            <a:br>
              <a:rPr lang="ru-RU" sz="2900" i="1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</a:br>
            <a:r>
              <a:rPr lang="ru-RU" sz="2400" i="1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В. Н. </a:t>
            </a:r>
            <a:r>
              <a:rPr lang="ru-RU" sz="2400" i="1" dirty="0" err="1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Чебров</a:t>
            </a:r>
            <a:endParaRPr lang="ru-RU" sz="2400" i="1" dirty="0">
              <a:solidFill>
                <a:schemeClr val="tx1">
                  <a:lumMod val="8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28" name="Прямоугольник 3"/>
          <p:cNvSpPr>
            <a:spLocks noChangeArrowheads="1"/>
          </p:cNvSpPr>
          <p:nvPr/>
        </p:nvSpPr>
        <p:spPr bwMode="auto">
          <a:xfrm>
            <a:off x="2960688" y="260350"/>
            <a:ext cx="3071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Times New Roman" pitchFamily="18" charset="0"/>
              </a:rPr>
              <a:t>Российская Академия Наук</a:t>
            </a:r>
          </a:p>
        </p:txBody>
      </p:sp>
      <p:sp>
        <p:nvSpPr>
          <p:cNvPr id="1029" name="Прямоугольник 4"/>
          <p:cNvSpPr>
            <a:spLocks noChangeArrowheads="1"/>
          </p:cNvSpPr>
          <p:nvPr/>
        </p:nvSpPr>
        <p:spPr bwMode="auto">
          <a:xfrm>
            <a:off x="3276600" y="549275"/>
            <a:ext cx="2557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Times New Roman" pitchFamily="18" charset="0"/>
              </a:rPr>
              <a:t>Геофизическая служба</a:t>
            </a:r>
          </a:p>
        </p:txBody>
      </p:sp>
      <p:pic>
        <p:nvPicPr>
          <p:cNvPr id="10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188913"/>
            <a:ext cx="140335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Прямоугольник 7"/>
          <p:cNvSpPr>
            <a:spLocks noChangeArrowheads="1"/>
          </p:cNvSpPr>
          <p:nvPr/>
        </p:nvSpPr>
        <p:spPr bwMode="auto">
          <a:xfrm>
            <a:off x="1907704" y="5301208"/>
            <a:ext cx="5414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Камчатский филиал Геофизической службы РАН 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14313" y="142875"/>
          <a:ext cx="1187450" cy="1089025"/>
        </p:xfrm>
        <a:graphic>
          <a:graphicData uri="http://schemas.openxmlformats.org/presentationml/2006/ole">
            <p:oleObj spid="_x0000_s1026" name="Документ" r:id="rId4" imgW="685800" imgH="62856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967335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Основные характеристики СП СПЦ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(расчетные и эмпирические)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иапазон_сигн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472" y="142852"/>
            <a:ext cx="2786050" cy="4214818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4500570"/>
          <a:ext cx="8543944" cy="1920748"/>
        </p:xfrm>
        <a:graphic>
          <a:graphicData uri="http://schemas.openxmlformats.org/drawingml/2006/table">
            <a:tbl>
              <a:tblPr/>
              <a:tblGrid>
                <a:gridCol w="2770732"/>
                <a:gridCol w="1920061"/>
                <a:gridCol w="2010340"/>
                <a:gridCol w="184281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Сейсмометр/тип канала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2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12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-смещение, </a:t>
                      </a:r>
                      <a:r>
                        <a:rPr lang="en-US" sz="12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ru-RU" sz="12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-скорость,         </a:t>
                      </a:r>
                      <a:r>
                        <a:rPr lang="en-US" sz="12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ru-RU" sz="12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-ускорение)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уровень передачи</a:t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x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– отсчёт/м,             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 - отсчёт/м/с               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- отсчёт/м/с</a:t>
                      </a:r>
                      <a:r>
                        <a:rPr lang="ru-RU" sz="1200" baseline="300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Амплитудный диапазон регистрации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- м,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- м/с,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- м/с</a:t>
                      </a:r>
                      <a:r>
                        <a:rPr lang="ru-RU" sz="1200" baseline="300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Частотный  </a:t>
                      </a:r>
                      <a:r>
                        <a:rPr lang="ru-RU" sz="1200" dirty="0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диапазон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регистрации</a:t>
                      </a:r>
                      <a:endParaRPr lang="ru-RU" sz="12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(Гц)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  <a:ea typeface="Times New Roman"/>
                          <a:cs typeface="Times New Roman"/>
                        </a:rPr>
                        <a:t>CMG-3TB+GSR24 / BH(E,N,Z)v</a:t>
                      </a:r>
                      <a:endParaRPr lang="ru-RU" sz="12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2*10</a:t>
                      </a:r>
                      <a:r>
                        <a:rPr lang="en-US" sz="1200" baseline="3000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1*10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-8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÷2*10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-2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  <a:ea typeface="Times New Roman"/>
                          <a:cs typeface="Times New Roman"/>
                        </a:rPr>
                        <a:t>0.0083 ÷ 40</a:t>
                      </a:r>
                      <a:endParaRPr lang="ru-RU" sz="12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  <a:ea typeface="Times New Roman"/>
                          <a:cs typeface="Times New Roman"/>
                        </a:rPr>
                        <a:t>CMG-6TD / BH(E,N,Z)v</a:t>
                      </a:r>
                      <a:endParaRPr lang="ru-RU" sz="12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  <a:ea typeface="Times New Roman"/>
                          <a:cs typeface="Times New Roman"/>
                        </a:rPr>
                        <a:t>4*10</a:t>
                      </a:r>
                      <a:r>
                        <a:rPr lang="en-US" sz="1200" baseline="30000">
                          <a:latin typeface="Arial Black" pitchFamily="34" charset="0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1*10</a:t>
                      </a:r>
                      <a:r>
                        <a:rPr lang="en-US" sz="1200" baseline="300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-9</a:t>
                      </a:r>
                      <a:r>
                        <a:rPr lang="en-US" sz="12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÷2*10</a:t>
                      </a:r>
                      <a:r>
                        <a:rPr lang="en-US" sz="1200" baseline="300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-3</a:t>
                      </a:r>
                      <a:endParaRPr lang="ru-RU" sz="12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  <a:ea typeface="Times New Roman"/>
                          <a:cs typeface="Times New Roman"/>
                        </a:rPr>
                        <a:t>0.033 ÷ 40</a:t>
                      </a:r>
                      <a:endParaRPr lang="ru-RU" sz="12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  <a:ea typeface="Times New Roman"/>
                          <a:cs typeface="Times New Roman"/>
                        </a:rPr>
                        <a:t>CMG-5T+GSR-24 / HN(E,N,Z)a</a:t>
                      </a:r>
                      <a:endParaRPr lang="ru-RU" sz="12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  <a:ea typeface="Times New Roman"/>
                          <a:cs typeface="Times New Roman"/>
                        </a:rPr>
                        <a:t>5*10</a:t>
                      </a:r>
                      <a:r>
                        <a:rPr lang="en-US" sz="1200" baseline="30000">
                          <a:latin typeface="Arial Black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3*10</a:t>
                      </a:r>
                      <a:r>
                        <a:rPr lang="en-US" sz="1200" baseline="300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-6</a:t>
                      </a:r>
                      <a:r>
                        <a:rPr lang="en-US" sz="12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÷10</a:t>
                      </a:r>
                      <a:endParaRPr lang="ru-RU" sz="12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  <a:ea typeface="Times New Roman"/>
                          <a:cs typeface="Times New Roman"/>
                        </a:rPr>
                        <a:t>0 ÷ 40</a:t>
                      </a:r>
                      <a:endParaRPr lang="ru-RU" sz="12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  <a:ea typeface="Times New Roman"/>
                          <a:cs typeface="Times New Roman"/>
                        </a:rPr>
                        <a:t>CMG-5TD / HN(E,N,Z)a</a:t>
                      </a:r>
                      <a:endParaRPr lang="ru-RU" sz="12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  <a:ea typeface="Times New Roman"/>
                          <a:cs typeface="Times New Roman"/>
                        </a:rPr>
                        <a:t>6*10</a:t>
                      </a:r>
                      <a:r>
                        <a:rPr lang="en-US" sz="1200" baseline="30000">
                          <a:latin typeface="Arial Black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3*10</a:t>
                      </a:r>
                      <a:r>
                        <a:rPr lang="en-US" sz="1200" baseline="300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-6</a:t>
                      </a:r>
                      <a:r>
                        <a:rPr lang="en-US" sz="12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÷10</a:t>
                      </a:r>
                      <a:endParaRPr lang="ru-RU" sz="12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0 ÷ 40</a:t>
                      </a:r>
                      <a:endParaRPr lang="ru-RU" sz="12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  <a:ea typeface="Times New Roman"/>
                          <a:cs typeface="Times New Roman"/>
                        </a:rPr>
                        <a:t>STS-1 / BH(E,N,Z)v (IRIS)</a:t>
                      </a:r>
                      <a:endParaRPr lang="ru-RU" sz="12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  <a:ea typeface="Times New Roman"/>
                          <a:cs typeface="Times New Roman"/>
                        </a:rPr>
                        <a:t>1*10</a:t>
                      </a:r>
                      <a:r>
                        <a:rPr lang="en-US" sz="1200" baseline="30000">
                          <a:latin typeface="Arial Black" pitchFamily="34" charset="0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  <a:ea typeface="Times New Roman"/>
                          <a:cs typeface="Times New Roman"/>
                        </a:rPr>
                        <a:t>1*10</a:t>
                      </a:r>
                      <a:r>
                        <a:rPr lang="en-US" sz="1200" baseline="30000">
                          <a:latin typeface="Arial Black" pitchFamily="34" charset="0"/>
                          <a:ea typeface="Times New Roman"/>
                          <a:cs typeface="Times New Roman"/>
                        </a:rPr>
                        <a:t>-8</a:t>
                      </a:r>
                      <a:r>
                        <a:rPr lang="en-US" sz="1200">
                          <a:latin typeface="Arial Black" pitchFamily="34" charset="0"/>
                          <a:ea typeface="Times New Roman"/>
                          <a:cs typeface="Times New Roman"/>
                        </a:rPr>
                        <a:t>÷8*10</a:t>
                      </a:r>
                      <a:r>
                        <a:rPr lang="en-US" sz="1200" baseline="30000">
                          <a:latin typeface="Arial Black" pitchFamily="34" charset="0"/>
                          <a:ea typeface="Times New Roman"/>
                          <a:cs typeface="Times New Roman"/>
                        </a:rPr>
                        <a:t>-3</a:t>
                      </a:r>
                      <a:endParaRPr lang="ru-RU" sz="12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0.0027 ÷ 10</a:t>
                      </a:r>
                      <a:endParaRPr lang="ru-RU" sz="12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71868" y="142852"/>
            <a:ext cx="5429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Частотный и динамический диапазоны сейсмических сигналов регистрируемых специализированными станциями СП СПЦ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86314" y="142852"/>
            <a:ext cx="43576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+mj-lt"/>
              </a:rPr>
              <a:t>Расчетные оценки времени, необходимого для </a:t>
            </a:r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предварительного </a:t>
            </a:r>
            <a:r>
              <a:rPr lang="ru-RU" sz="1400" b="1" dirty="0">
                <a:solidFill>
                  <a:srgbClr val="002060"/>
                </a:solidFill>
                <a:latin typeface="+mj-lt"/>
              </a:rPr>
              <a:t>определения параметров очага </a:t>
            </a:r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сильного </a:t>
            </a:r>
            <a:r>
              <a:rPr lang="ru-RU" sz="1400" b="1" dirty="0">
                <a:solidFill>
                  <a:srgbClr val="002060"/>
                </a:solidFill>
                <a:latin typeface="+mj-lt"/>
              </a:rPr>
              <a:t>землетрясения (М=</a:t>
            </a:r>
            <a:r>
              <a:rPr lang="en-US" sz="1400" b="1" dirty="0">
                <a:solidFill>
                  <a:srgbClr val="002060"/>
                </a:solidFill>
                <a:latin typeface="+mj-lt"/>
              </a:rPr>
              <a:t>7</a:t>
            </a:r>
            <a:r>
              <a:rPr lang="ru-RU" sz="1400" b="1" dirty="0">
                <a:solidFill>
                  <a:srgbClr val="002060"/>
                </a:solidFill>
                <a:latin typeface="+mj-lt"/>
              </a:rPr>
              <a:t>.0-8.0) с момента </a:t>
            </a:r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начала </a:t>
            </a:r>
            <a:r>
              <a:rPr lang="ru-RU" sz="1400" b="1" dirty="0">
                <a:solidFill>
                  <a:srgbClr val="002060"/>
                </a:solidFill>
                <a:latin typeface="+mj-lt"/>
              </a:rPr>
              <a:t>его регистрации станциями сети в зависимости </a:t>
            </a:r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от </a:t>
            </a:r>
            <a:r>
              <a:rPr lang="ru-RU" sz="1400" b="1" dirty="0">
                <a:solidFill>
                  <a:srgbClr val="002060"/>
                </a:solidFill>
                <a:latin typeface="+mj-lt"/>
              </a:rPr>
              <a:t>координат эпицентра на уровне ИОЦ СП СПЦ.</a:t>
            </a:r>
          </a:p>
        </p:txBody>
      </p:sp>
      <p:pic>
        <p:nvPicPr>
          <p:cNvPr id="13315" name="Рисунок 3" descr="isohron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3"/>
            <a:ext cx="4568109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72066" y="3786190"/>
            <a:ext cx="38576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900113" algn="l"/>
              </a:tabLst>
            </a:pPr>
            <a:r>
              <a:rPr lang="ru-RU" sz="1400" i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Параметры распределения времени реакции  РИОЦ «Петропавловск» </a:t>
            </a:r>
          </a:p>
          <a:p>
            <a:pPr lvl="0">
              <a:tabLst>
                <a:tab pos="900113" algn="l"/>
              </a:tabLst>
            </a:pPr>
            <a:r>
              <a:rPr lang="ru-RU" sz="1400" i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в зависимости от местоположения эпицентра землетрясения  по результатам  эксплуатации в 2010-2011 гг.</a:t>
            </a:r>
            <a:endParaRPr lang="ru-RU" sz="1400" dirty="0" smtClean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5143512"/>
          <a:ext cx="5000658" cy="1120144"/>
        </p:xfrm>
        <a:graphic>
          <a:graphicData uri="http://schemas.openxmlformats.org/drawingml/2006/table">
            <a:tbl>
              <a:tblPr/>
              <a:tblGrid>
                <a:gridCol w="1790132"/>
                <a:gridCol w="1005874"/>
                <a:gridCol w="1102326"/>
                <a:gridCol w="1102326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Область выборки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m</a:t>
                      </a:r>
                      <a:endParaRPr lang="en-US" sz="12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СКО</a:t>
                      </a:r>
                      <a:endParaRPr lang="ru-RU" sz="12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Медиана</a:t>
                      </a:r>
                      <a:endParaRPr lang="ru-RU" sz="12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Black" pitchFamily="34" charset="0"/>
                          <a:ea typeface="Times New Roman"/>
                          <a:cs typeface="Times New Roman"/>
                        </a:rPr>
                        <a:t>Весь Мир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Black" pitchFamily="34" charset="0"/>
                          <a:ea typeface="Times New Roman"/>
                          <a:cs typeface="Times New Roman"/>
                        </a:rPr>
                        <a:t>10.765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Black" pitchFamily="34" charset="0"/>
                          <a:ea typeface="Times New Roman"/>
                          <a:cs typeface="Times New Roman"/>
                        </a:rPr>
                        <a:t>7.128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8.546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200-км. зона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Black" pitchFamily="34" charset="0"/>
                          <a:ea typeface="Times New Roman"/>
                          <a:cs typeface="Times New Roman"/>
                        </a:rPr>
                        <a:t>5.148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1.701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4.899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Black" pitchFamily="34" charset="0"/>
                          <a:ea typeface="Times New Roman"/>
                          <a:cs typeface="Times New Roman"/>
                        </a:rPr>
                        <a:t>Дальняя зона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Black" pitchFamily="34" charset="0"/>
                          <a:ea typeface="Times New Roman"/>
                          <a:cs typeface="Times New Roman"/>
                        </a:rPr>
                        <a:t>14.537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Black" pitchFamily="34" charset="0"/>
                          <a:ea typeface="Times New Roman"/>
                          <a:cs typeface="Times New Roman"/>
                        </a:rPr>
                        <a:t>7.062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14.396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6" descr="zon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928688"/>
            <a:ext cx="5943600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500063" y="0"/>
            <a:ext cx="8358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Время формирования сигналов предупреждения </a:t>
            </a:r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о возможности цунами в зависимости от положения очага землетрясения и плотности сетей сейсмических станций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928670"/>
          <a:ext cx="4896543" cy="2796375"/>
        </p:xfrm>
        <a:graphic>
          <a:graphicData uri="http://schemas.openxmlformats.org/drawingml/2006/table">
            <a:tbl>
              <a:tblPr/>
              <a:tblGrid>
                <a:gridCol w="1266673"/>
                <a:gridCol w="725974"/>
                <a:gridCol w="725974"/>
                <a:gridCol w="725974"/>
                <a:gridCol w="725974"/>
                <a:gridCol w="725974"/>
              </a:tblGrid>
              <a:tr h="1093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Сейсмическое агентство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[</a:t>
                      </a:r>
                      <a:r>
                        <a:rPr lang="en-US" sz="900" i="1" dirty="0" err="1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dΔ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]</a:t>
                      </a:r>
                      <a:r>
                        <a:rPr lang="ru-RU" sz="900" baseline="-250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0.5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i="1" dirty="0" err="1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dQ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[</a:t>
                      </a:r>
                      <a:r>
                        <a:rPr lang="en-US" sz="900" i="1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dΔ</a:t>
                      </a:r>
                      <a:r>
                        <a:rPr lang="ru-RU" sz="90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]</a:t>
                      </a:r>
                      <a:r>
                        <a:rPr lang="ru-RU" sz="900" baseline="-2500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0.9</a:t>
                      </a:r>
                      <a:endParaRPr lang="ru-RU" sz="90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[</a:t>
                      </a:r>
                      <a:r>
                        <a:rPr lang="en-US" sz="900" i="1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dΔ</a:t>
                      </a:r>
                      <a:r>
                        <a:rPr lang="ru-RU" sz="90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]</a:t>
                      </a:r>
                      <a:r>
                        <a:rPr lang="ru-RU" sz="900" baseline="-2500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0.95</a:t>
                      </a:r>
                      <a:endParaRPr lang="ru-RU" sz="90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N</a:t>
                      </a:r>
                      <a:endParaRPr lang="ru-RU" sz="90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6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KAM—NEIC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0.33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0.261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0.807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1.565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261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6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KAM</a:t>
                      </a:r>
                      <a:r>
                        <a:rPr lang="ru-RU" sz="90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—</a:t>
                      </a:r>
                      <a:r>
                        <a:rPr lang="en-US" sz="90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OBN</a:t>
                      </a:r>
                      <a:endParaRPr lang="ru-RU" sz="90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0.296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0.303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0.926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1.628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165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6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SAKH—</a:t>
                      </a:r>
                      <a:r>
                        <a:rPr lang="ru-RU" sz="90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NEIC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0.414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0.42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1.078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1.594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120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6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SAKH—</a:t>
                      </a:r>
                      <a:r>
                        <a:rPr lang="ru-RU" sz="90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OBN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0.326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0.509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1.229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1.602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6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KAM—SAKH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0.372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0.484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1.401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1.874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134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8911"/>
            <a:ext cx="78983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Параметры распределения Рэлея при оценке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координат РИОЦ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«Петропавловск» и «Южно-Сахалинск»  между собой и с другими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сейсмическими агентствами. Оценки произведены в оперативном режиме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929066"/>
            <a:ext cx="4932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 Black" pitchFamily="34" charset="0"/>
              </a:rPr>
              <a:t>Параметры распределения расхождения оценок 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Arial Black" pitchFamily="34" charset="0"/>
              </a:rPr>
              <a:t>магнитуд M</a:t>
            </a:r>
            <a:r>
              <a:rPr lang="en-US" sz="1200" baseline="-25000" dirty="0" smtClean="0">
                <a:solidFill>
                  <a:schemeClr val="bg1"/>
                </a:solidFill>
                <a:latin typeface="Arial Black" pitchFamily="34" charset="0"/>
              </a:rPr>
              <a:t>S</a:t>
            </a:r>
            <a:r>
              <a:rPr lang="ru-RU" sz="1200" dirty="0" smtClean="0">
                <a:solidFill>
                  <a:schemeClr val="bg1"/>
                </a:solidFill>
                <a:latin typeface="Arial Black" pitchFamily="34" charset="0"/>
              </a:rPr>
              <a:t>, произведенных РИОЦ «Петропавловск» 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Arial Black" pitchFamily="34" charset="0"/>
              </a:rPr>
              <a:t>в оперативном режиме, 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Arial Black" pitchFamily="34" charset="0"/>
              </a:rPr>
              <a:t>и другими сейсмическими агентствами</a:t>
            </a:r>
            <a:endParaRPr lang="ru-RU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4797152"/>
          <a:ext cx="6357952" cy="1298813"/>
        </p:xfrm>
        <a:graphic>
          <a:graphicData uri="http://schemas.openxmlformats.org/drawingml/2006/table">
            <a:tbl>
              <a:tblPr/>
              <a:tblGrid>
                <a:gridCol w="2361811"/>
                <a:gridCol w="599547"/>
                <a:gridCol w="687346"/>
                <a:gridCol w="549376"/>
                <a:gridCol w="662260"/>
                <a:gridCol w="662260"/>
                <a:gridCol w="398862"/>
                <a:gridCol w="436490"/>
              </a:tblGrid>
              <a:tr h="4329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Сейсмическое агентство </a:t>
                      </a:r>
                      <a:br>
                        <a:rPr lang="ru-RU" sz="9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</a:br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(шкала магнитуд)</a:t>
                      </a: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[</a:t>
                      </a:r>
                      <a:r>
                        <a:rPr lang="en-US" sz="900" i="1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dM</a:t>
                      </a:r>
                      <a:r>
                        <a:rPr lang="en-US" sz="900" i="1" baseline="-2500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S</a:t>
                      </a:r>
                      <a:r>
                        <a:rPr lang="en-US" sz="90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]</a:t>
                      </a:r>
                      <a:r>
                        <a:rPr lang="en-US" sz="900" baseline="-2500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0.5</a:t>
                      </a:r>
                      <a:endParaRPr lang="ru-RU" sz="90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СКО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</a:rPr>
                        <a:t>[</a:t>
                      </a:r>
                      <a:r>
                        <a:rPr lang="en-US" sz="900" i="1" dirty="0" err="1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</a:rPr>
                        <a:t>dM</a:t>
                      </a:r>
                      <a:r>
                        <a:rPr lang="en-US" sz="900" i="1" baseline="-25000" dirty="0" err="1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</a:rPr>
                        <a:t>S</a:t>
                      </a:r>
                      <a:r>
                        <a:rPr lang="en-US" sz="900" dirty="0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</a:rPr>
                        <a:t>]</a:t>
                      </a:r>
                      <a:r>
                        <a:rPr lang="ru-RU" sz="900" baseline="-25000" dirty="0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</a:rPr>
                        <a:t>0.05</a:t>
                      </a:r>
                      <a:endParaRPr lang="ru-RU" sz="900" dirty="0">
                        <a:solidFill>
                          <a:srgbClr val="FFFF0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</a:rPr>
                        <a:t>[</a:t>
                      </a:r>
                      <a:r>
                        <a:rPr lang="en-US" sz="900" i="1" dirty="0" err="1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</a:rPr>
                        <a:t>dM</a:t>
                      </a:r>
                      <a:r>
                        <a:rPr lang="en-US" sz="900" i="1" baseline="-25000" dirty="0" err="1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</a:rPr>
                        <a:t>S</a:t>
                      </a:r>
                      <a:r>
                        <a:rPr lang="en-US" sz="900" dirty="0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</a:rPr>
                        <a:t>]</a:t>
                      </a:r>
                      <a:r>
                        <a:rPr lang="en-US" sz="900" baseline="-25000" dirty="0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</a:rPr>
                        <a:t>0.95</a:t>
                      </a:r>
                      <a:endParaRPr lang="ru-RU" sz="900" dirty="0">
                        <a:solidFill>
                          <a:srgbClr val="FFFF0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i="1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</a:rPr>
                        <a:t>dQ</a:t>
                      </a:r>
                      <a:endParaRPr lang="ru-RU" sz="900">
                        <a:solidFill>
                          <a:srgbClr val="FFFF0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</a:rPr>
                        <a:t>N</a:t>
                      </a:r>
                      <a:endParaRPr lang="ru-RU" sz="900">
                        <a:solidFill>
                          <a:srgbClr val="FFFF0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NEIC</a:t>
                      </a:r>
                      <a:r>
                        <a:rPr lang="en-US" sz="9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 (M</a:t>
                      </a:r>
                      <a:r>
                        <a:rPr lang="en-US" sz="900" baseline="-250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S</a:t>
                      </a:r>
                      <a:r>
                        <a:rPr lang="en-US" sz="9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)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-0.258</a:t>
                      </a: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-0.3</a:t>
                      </a: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0.259</a:t>
                      </a: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</a:rPr>
                        <a:t>-0.6</a:t>
                      </a: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</a:rPr>
                        <a:t>0.1</a:t>
                      </a: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</a:rPr>
                        <a:t>0.3</a:t>
                      </a: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</a:rPr>
                        <a:t>128</a:t>
                      </a: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ГС РАН </a:t>
                      </a:r>
                      <a:r>
                        <a:rPr lang="en-US" sz="9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(M</a:t>
                      </a:r>
                      <a:r>
                        <a:rPr lang="en-US" sz="900" baseline="-250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S</a:t>
                      </a:r>
                      <a:r>
                        <a:rPr lang="en-US" sz="9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)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-0.295</a:t>
                      </a: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-0.3</a:t>
                      </a: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0.27</a:t>
                      </a: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</a:rPr>
                        <a:t>-0.61</a:t>
                      </a: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</a:rPr>
                        <a:t>0.11</a:t>
                      </a: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</a:rPr>
                        <a:t>0.3</a:t>
                      </a: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</a:rPr>
                        <a:t>150</a:t>
                      </a: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РИОЦ «Петропавловск» </a:t>
                      </a:r>
                      <a:r>
                        <a:rPr lang="en-US" sz="90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(M</a:t>
                      </a:r>
                      <a:r>
                        <a:rPr lang="en-US" sz="900" baseline="-2500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S</a:t>
                      </a:r>
                      <a:r>
                        <a:rPr lang="en-US" sz="90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)</a:t>
                      </a:r>
                      <a:endParaRPr lang="ru-RU" sz="90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-0.186</a:t>
                      </a: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-0.2</a:t>
                      </a: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0.301</a:t>
                      </a: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</a:rPr>
                        <a:t>-0.63</a:t>
                      </a: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</a:rPr>
                        <a:t>0.33</a:t>
                      </a: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</a:rPr>
                        <a:t>0.4</a:t>
                      </a: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</a:rPr>
                        <a:t>185</a:t>
                      </a: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РИОЦ «Южно-Сахалинск» (M</a:t>
                      </a:r>
                      <a:r>
                        <a:rPr lang="en-US" sz="900" baseline="-2500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S</a:t>
                      </a:r>
                      <a:r>
                        <a:rPr lang="en-US" sz="90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)*</a:t>
                      </a:r>
                      <a:endParaRPr lang="ru-RU" sz="90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-0.275</a:t>
                      </a:r>
                      <a:endParaRPr lang="ru-RU" sz="90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-0.2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0.429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</a:rPr>
                        <a:t>-0.855</a:t>
                      </a:r>
                      <a:endParaRPr lang="ru-RU" sz="900" dirty="0">
                        <a:solidFill>
                          <a:srgbClr val="FFFF0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</a:rPr>
                        <a:t>0.4</a:t>
                      </a:r>
                      <a:endParaRPr lang="ru-RU" sz="900" dirty="0">
                        <a:solidFill>
                          <a:srgbClr val="FFFF0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</a:rPr>
                        <a:t>0.4</a:t>
                      </a:r>
                      <a:endParaRPr lang="ru-RU" sz="900" dirty="0">
                        <a:solidFill>
                          <a:srgbClr val="FFFF0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</a:rPr>
                        <a:t>60</a:t>
                      </a:r>
                      <a:endParaRPr lang="ru-RU" sz="900" dirty="0">
                        <a:solidFill>
                          <a:srgbClr val="FFFF0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4929198"/>
            <a:ext cx="276225" cy="295275"/>
          </a:xfrm>
          <a:prstGeom prst="rect">
            <a:avLst/>
          </a:prstGeom>
          <a:noFill/>
        </p:spPr>
      </p:pic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6506289"/>
            <a:ext cx="36358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</a:rPr>
              <a:t>* –</a:t>
            </a: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</a:rPr>
              <a:t> Параметры распределения M</a:t>
            </a:r>
            <a:r>
              <a:rPr kumimoji="0" lang="en-US" sz="1000" b="0" i="1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</a:rPr>
              <a:t>S</a:t>
            </a:r>
            <a:r>
              <a:rPr kumimoji="0" lang="en-US" sz="1000" b="0" i="1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</a:rPr>
              <a:t>PET</a:t>
            </a: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</a:rPr>
              <a:t> – M</a:t>
            </a:r>
            <a:r>
              <a:rPr kumimoji="0" lang="en-US" sz="1000" b="0" i="1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</a:rPr>
              <a:t>S</a:t>
            </a:r>
            <a:r>
              <a:rPr kumimoji="0" lang="en-US" sz="1000" b="0" i="1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</a:rPr>
              <a:t>YSS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158" y="1000108"/>
            <a:ext cx="42148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/>
              <a:t>dΔ </a:t>
            </a:r>
            <a:r>
              <a:rPr lang="ru-RU" sz="1600" dirty="0" smtClean="0"/>
              <a:t>представляет собой расстояние между оценками Δ</a:t>
            </a:r>
            <a:r>
              <a:rPr lang="en-US" sz="1600" baseline="-25000" dirty="0" smtClean="0"/>
              <a:t>PET</a:t>
            </a:r>
            <a:r>
              <a:rPr lang="en-US" sz="1600" dirty="0" smtClean="0"/>
              <a:t> </a:t>
            </a:r>
            <a:r>
              <a:rPr lang="ru-RU" sz="1600" dirty="0" smtClean="0"/>
              <a:t>и  Δ</a:t>
            </a:r>
            <a:r>
              <a:rPr lang="en-US" sz="1600" baseline="-25000" dirty="0" smtClean="0"/>
              <a:t>NEIC</a:t>
            </a:r>
            <a:r>
              <a:rPr lang="ru-RU" sz="1600" dirty="0" smtClean="0"/>
              <a:t>, (Δ = </a:t>
            </a:r>
            <a:r>
              <a:rPr lang="ru-RU" sz="1600" dirty="0" err="1" smtClean="0"/>
              <a:t>(φ, λ,</a:t>
            </a:r>
            <a:r>
              <a:rPr lang="ru-RU" sz="1600" dirty="0" smtClean="0"/>
              <a:t> </a:t>
            </a:r>
            <a:r>
              <a:rPr lang="en-US" sz="1600" dirty="0" smtClean="0"/>
              <a:t>h</a:t>
            </a:r>
            <a:r>
              <a:rPr lang="ru-RU" sz="1600" dirty="0" smtClean="0"/>
              <a:t>).</a:t>
            </a:r>
          </a:p>
          <a:p>
            <a:r>
              <a:rPr lang="ru-RU" sz="1600" dirty="0" err="1" smtClean="0"/>
              <a:t>d</a:t>
            </a:r>
            <a:r>
              <a:rPr lang="en-US" sz="1600" dirty="0" smtClean="0"/>
              <a:t>Δ</a:t>
            </a:r>
            <a:r>
              <a:rPr lang="ru-RU" sz="1600" dirty="0" smtClean="0"/>
              <a:t> всегда положительна. Поэтому в качестве нулевой гипотезы разумно принимать предположение, что распределение величины </a:t>
            </a:r>
            <a:r>
              <a:rPr lang="ru-RU" sz="1600" dirty="0" err="1" smtClean="0"/>
              <a:t>d</a:t>
            </a:r>
            <a:r>
              <a:rPr lang="en-US" sz="1600" dirty="0" smtClean="0"/>
              <a:t>Δ</a:t>
            </a:r>
            <a:r>
              <a:rPr lang="ru-RU" sz="1600" dirty="0" smtClean="0"/>
              <a:t> описывается распределением Рэлея.</a:t>
            </a:r>
            <a:endParaRPr lang="ru-RU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Основные посылки к пересмотру действующих регламентов</a:t>
            </a:r>
          </a:p>
          <a:p>
            <a:pPr indent="457200"/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indent="457200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Повышение точности и надежности оценок параметров землетрясений (магнитуда, координаты гипоцентра) по сети станций позволяют на основе результатов моделирования и базы данных наблюденных цунами надежно локализовать зону подвергаемую угрозе цунами. </a:t>
            </a:r>
          </a:p>
          <a:p>
            <a:pPr indent="457200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Быстрая оценка макросейсмической интенсивности сотрясений в пунктах установки специализированных сейсмических станций по инструментальным данным дает возможность принятия на этой основе первого решения о возможности цунами для конкретного населенного пункта или участка побережья, где установлены группы станций. </a:t>
            </a:r>
          </a:p>
          <a:p>
            <a:pPr indent="457200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Совокупность новых технологических возможностей СП СПЦ дает возможность:</a:t>
            </a:r>
          </a:p>
          <a:p>
            <a:pPr indent="457200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перейти от сигналов оповещения об угрозе цунами двоичного характера к трехуровневой схеме с оценкой вероятности события – </a:t>
            </a:r>
            <a:r>
              <a:rPr lang="ru-RU" b="1" i="1" dirty="0" smtClean="0">
                <a:solidFill>
                  <a:schemeClr val="bg1"/>
                </a:solidFill>
                <a:latin typeface="Arial Black" pitchFamily="34" charset="0"/>
              </a:rPr>
              <a:t>возможное цунами угрозы не представляет; опасное цунами; разрушительное цунами;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indent="457200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применять дифференцированный подход при формировании уровня тревоги для каждого населенного пункта или участка побережья в зависимости от магнитуды землетрясения и расстояния от очага землетрясения. 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142844" y="357166"/>
            <a:ext cx="8786813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Основные противоречия действующего регламента с технологическими возможностями СП СПЦ нового поколения:</a:t>
            </a:r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lvl="0"/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lvl="0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Все РИОЦ обладают возможностью давать более корректные оценки параметров землетрясений не по одной станции, а по сети станций. По действующим регламентам оценка магнитуды дается лишь только по станциям «Петропавловск» и «Южно-Сахалинск»</a:t>
            </a:r>
          </a:p>
          <a:p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Все РИОЦ ГС РАН, работающие в системе предупреждения о цунами, способны контролировать всю зону ответственности национальной СПЦ на Дальнем Востоке России с равной точностью оценок параметров землетрясений и временем задержки на принятие решение о возможности цунами.  Т.е. </a:t>
            </a: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 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для СП СПЦ зона ответственности может и должна быть единой для всех ИОЦ.</a:t>
            </a:r>
          </a:p>
          <a:p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Действующие регламенты не предусматривают использование глубины очага землетрясения, макросейсмического критерия и др. 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дложения к регламент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0"/>
            <a:ext cx="48606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дложения к регламенту 2 ст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5784" y="0"/>
            <a:ext cx="487243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дложения к регламенту 3 ст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7158" y="0"/>
            <a:ext cx="484968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0" y="307775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0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Основные вопросы при рассмотрении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нового порядка действий ИОЦ ГС РАН в системе предупреждения о цунами на Дальнем востоке России</a:t>
            </a:r>
            <a:endParaRPr lang="ru-RU" sz="2000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  <a:p>
            <a:pPr algn="just" eaLnBrk="0" hangingPunct="0">
              <a:buFont typeface="Arial" charset="0"/>
              <a:buAutoNum type="arabicPeriod"/>
            </a:pPr>
            <a:r>
              <a:rPr lang="ru-RU" sz="2000" dirty="0">
                <a:latin typeface="Arial Black" pitchFamily="34" charset="0"/>
                <a:cs typeface="Times New Roman" pitchFamily="18" charset="0"/>
              </a:rPr>
              <a:t>Новые возможности модернизированной СП СПЦ</a:t>
            </a:r>
          </a:p>
          <a:p>
            <a:pPr algn="just" eaLnBrk="0" hangingPunct="0">
              <a:buFont typeface="Arial" charset="0"/>
              <a:buAutoNum type="arabicPeriod"/>
            </a:pPr>
            <a:endParaRPr lang="ru-RU" sz="2000" dirty="0">
              <a:latin typeface="Arial Black" pitchFamily="34" charset="0"/>
            </a:endParaRPr>
          </a:p>
          <a:p>
            <a:pPr algn="just" eaLnBrk="0" hangingPunct="0">
              <a:buFont typeface="Arial" charset="0"/>
              <a:buAutoNum type="arabicPeriod"/>
            </a:pP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 Основные противоречия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новой СП СПЦ с действующими регламентами</a:t>
            </a:r>
          </a:p>
          <a:p>
            <a:pPr algn="just" eaLnBrk="0" hangingPunct="0">
              <a:buFont typeface="Arial" charset="0"/>
              <a:buAutoNum type="arabicPeriod"/>
            </a:pPr>
            <a:endParaRPr lang="ru-RU" sz="2000" dirty="0" smtClean="0">
              <a:latin typeface="Arial Black" pitchFamily="34" charset="0"/>
              <a:cs typeface="Times New Roman" pitchFamily="18" charset="0"/>
            </a:endParaRPr>
          </a:p>
          <a:p>
            <a:pPr eaLnBrk="0" hangingPunct="0">
              <a:buFont typeface="Arial" charset="0"/>
              <a:buAutoNum type="arabicPeriod"/>
            </a:pP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 Исходные данные, положенные в основу предложений к </a:t>
            </a:r>
          </a:p>
          <a:p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новым регламентам:</a:t>
            </a:r>
          </a:p>
          <a:p>
            <a:endParaRPr lang="ru-RU" sz="2000" dirty="0" smtClean="0">
              <a:latin typeface="Arial Black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4. Зона </a:t>
            </a:r>
            <a:r>
              <a:rPr lang="ru-RU" sz="2000" dirty="0">
                <a:latin typeface="Arial Black" pitchFamily="34" charset="0"/>
                <a:cs typeface="Times New Roman" pitchFamily="18" charset="0"/>
              </a:rPr>
              <a:t>ответственности СП СПЦ</a:t>
            </a:r>
          </a:p>
          <a:p>
            <a:pPr algn="just" eaLnBrk="0" hangingPunct="0">
              <a:buFont typeface="Arial" charset="0"/>
              <a:buAutoNum type="arabicPeriod"/>
            </a:pPr>
            <a:endParaRPr lang="ru-RU" sz="2000" dirty="0">
              <a:latin typeface="Arial Black" pitchFamily="34" charset="0"/>
            </a:endParaRPr>
          </a:p>
          <a:p>
            <a:pPr algn="just" eaLnBrk="0" hangingPunct="0"/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5.  Работа ИОЦ СП </a:t>
            </a:r>
            <a:r>
              <a:rPr lang="ru-RU" sz="2000" dirty="0">
                <a:latin typeface="Arial Black" pitchFamily="34" charset="0"/>
                <a:cs typeface="Times New Roman" pitchFamily="18" charset="0"/>
              </a:rPr>
              <a:t>СПЦ в ходе принятия решения о возможности цунами </a:t>
            </a:r>
          </a:p>
          <a:p>
            <a:pPr algn="just" eaLnBrk="0" hangingPunct="0">
              <a:buFont typeface="Arial" charset="0"/>
              <a:buAutoNum type="arabicPeriod"/>
            </a:pPr>
            <a:endParaRPr lang="ru-RU" sz="2000" dirty="0">
              <a:latin typeface="Arial Black" pitchFamily="34" charset="0"/>
            </a:endParaRPr>
          </a:p>
          <a:p>
            <a:pPr algn="just" eaLnBrk="0" hangingPunct="0"/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6. Сообщения </a:t>
            </a:r>
            <a:r>
              <a:rPr lang="ru-RU" sz="2000" dirty="0">
                <a:latin typeface="Arial Black" pitchFamily="34" charset="0"/>
                <a:cs typeface="Times New Roman" pitchFamily="18" charset="0"/>
              </a:rPr>
              <a:t>СП </a:t>
            </a: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СПЦ</a:t>
            </a:r>
            <a:endParaRPr lang="ru-RU" sz="2000" dirty="0">
              <a:latin typeface="Arial Black" pitchFamily="34" charset="0"/>
              <a:cs typeface="Times New Roman" pitchFamily="18" charset="0"/>
            </a:endParaRPr>
          </a:p>
          <a:p>
            <a:pPr algn="just" eaLnBrk="0" hangingPunct="0">
              <a:buFont typeface="Arial" charset="0"/>
              <a:buAutoNum type="arabicPeriod"/>
            </a:pPr>
            <a:endParaRPr lang="ru-RU" sz="2000" dirty="0">
              <a:latin typeface="Arial Black" pitchFamily="34" charset="0"/>
            </a:endParaRPr>
          </a:p>
          <a:p>
            <a:pPr algn="just" eaLnBrk="0" hangingPunct="0"/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7. О </a:t>
            </a:r>
            <a:r>
              <a:rPr lang="ru-RU" sz="2000" dirty="0">
                <a:latin typeface="Arial Black" pitchFamily="34" charset="0"/>
                <a:cs typeface="Times New Roman" pitchFamily="18" charset="0"/>
              </a:rPr>
              <a:t>пороговых </a:t>
            </a: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магнитудах</a:t>
            </a:r>
            <a:endParaRPr lang="ru-RU" sz="2000" dirty="0">
              <a:latin typeface="Arial Black" pitchFamily="34" charset="0"/>
              <a:cs typeface="Times New Roman" pitchFamily="18" charset="0"/>
            </a:endParaRPr>
          </a:p>
          <a:p>
            <a:pPr algn="just" eaLnBrk="0" hangingPunct="0"/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1071538" y="2357430"/>
            <a:ext cx="69333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Исходные данные,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положенные в основу предложений к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новым регламентам: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Прямоугольник 1"/>
          <p:cNvSpPr>
            <a:spLocks noChangeArrowheads="1"/>
          </p:cNvSpPr>
          <p:nvPr/>
        </p:nvSpPr>
        <p:spPr bwMode="auto">
          <a:xfrm>
            <a:off x="142875" y="142875"/>
            <a:ext cx="8715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Arial Black" pitchFamily="34" charset="0"/>
              </a:rPr>
              <a:t>Пространственное распределение землетрясений К-К дуги </a:t>
            </a: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по </a:t>
            </a:r>
            <a:r>
              <a:rPr lang="ru-RU" b="1" i="1" dirty="0">
                <a:solidFill>
                  <a:srgbClr val="FF0000"/>
                </a:solidFill>
                <a:latin typeface="Arial Black" pitchFamily="34" charset="0"/>
              </a:rPr>
              <a:t>данным детальных сейсмологических наблюдений 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5357813" y="1000125"/>
          <a:ext cx="3629025" cy="3500438"/>
        </p:xfrm>
        <a:graphic>
          <a:graphicData uri="http://schemas.openxmlformats.org/presentationml/2006/ole">
            <p:oleObj spid="_x0000_s2050" r:id="rId3" imgW="6476873" imgH="6233439" progId="">
              <p:embed/>
            </p:oleObj>
          </a:graphicData>
        </a:graphic>
      </p:graphicFrame>
      <p:sp>
        <p:nvSpPr>
          <p:cNvPr id="2054" name="Прямоугольник 5"/>
          <p:cNvSpPr>
            <a:spLocks noChangeArrowheads="1"/>
          </p:cNvSpPr>
          <p:nvPr/>
        </p:nvSpPr>
        <p:spPr bwMode="auto">
          <a:xfrm>
            <a:off x="5286375" y="4572000"/>
            <a:ext cx="385762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Наивысшая сейсмическая активность, основное число землетрясений и </a:t>
            </a:r>
            <a:r>
              <a:rPr lang="ru-RU" b="1" dirty="0" smtClean="0">
                <a:solidFill>
                  <a:srgbClr val="FFFF00"/>
                </a:solidFill>
              </a:rPr>
              <a:t>большинство сильных </a:t>
            </a:r>
            <a:r>
              <a:rPr lang="ru-RU" b="1" dirty="0">
                <a:solidFill>
                  <a:srgbClr val="FFFF00"/>
                </a:solidFill>
              </a:rPr>
              <a:t>землетрясения с М &gt; 6.9, достигается в поверхностной части зоны </a:t>
            </a:r>
            <a:r>
              <a:rPr lang="ru-RU" b="1" dirty="0" err="1">
                <a:solidFill>
                  <a:srgbClr val="FFFF00"/>
                </a:solidFill>
              </a:rPr>
              <a:t>субдукции</a:t>
            </a:r>
            <a:r>
              <a:rPr lang="ru-RU" b="1" dirty="0">
                <a:solidFill>
                  <a:srgbClr val="FFFF00"/>
                </a:solidFill>
              </a:rPr>
              <a:t> (Р</a:t>
            </a:r>
            <a:r>
              <a:rPr lang="en-US" b="1" dirty="0">
                <a:solidFill>
                  <a:srgbClr val="FFFF00"/>
                </a:solidFill>
              </a:rPr>
              <a:t> &gt; </a:t>
            </a:r>
            <a:r>
              <a:rPr lang="ru-RU" b="1" dirty="0">
                <a:solidFill>
                  <a:srgbClr val="FFFF00"/>
                </a:solidFill>
              </a:rPr>
              <a:t>0,8</a:t>
            </a:r>
            <a:r>
              <a:rPr lang="ru-RU" b="1" dirty="0" smtClean="0">
                <a:solidFill>
                  <a:srgbClr val="FFFF00"/>
                </a:solidFill>
              </a:rPr>
              <a:t>). </a:t>
            </a:r>
            <a:r>
              <a:rPr lang="en-US" b="1" dirty="0" smtClean="0">
                <a:solidFill>
                  <a:srgbClr val="FFFF00"/>
                </a:solidFill>
              </a:rPr>
              <a:t>[</a:t>
            </a:r>
            <a:r>
              <a:rPr lang="ru-RU" b="1" dirty="0" smtClean="0">
                <a:solidFill>
                  <a:srgbClr val="FFFF00"/>
                </a:solidFill>
              </a:rPr>
              <a:t>ОСР-97</a:t>
            </a:r>
            <a:r>
              <a:rPr lang="en-US" b="1" dirty="0" smtClean="0">
                <a:solidFill>
                  <a:srgbClr val="FFFF00"/>
                </a:solidFill>
              </a:rPr>
              <a:t>]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SKuriles,SKamchatka zon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000108"/>
            <a:ext cx="4286280" cy="575871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1071563" y="142875"/>
            <a:ext cx="7450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Каталог цунами на ДВ РФ (Гусяков, 2010)</a:t>
            </a:r>
            <a:endParaRPr lang="ru-RU" sz="2400">
              <a:solidFill>
                <a:srgbClr val="FF0000"/>
              </a:solidFill>
            </a:endParaRPr>
          </a:p>
        </p:txBody>
      </p:sp>
      <p:pic>
        <p:nvPicPr>
          <p:cNvPr id="17411" name="Рисунок 3" descr="fig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532288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5500688" y="785813"/>
            <a:ext cx="3643312" cy="57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Arial Black" pitchFamily="34" charset="0"/>
              </a:rPr>
              <a:t>Включены все землетрясения с магнитудами (окончательно определенными) М</a:t>
            </a:r>
            <a:r>
              <a:rPr lang="ru-RU" sz="1600" b="1">
                <a:latin typeface="Arial Black" pitchFamily="34" charset="0"/>
              </a:rPr>
              <a:t>≥</a:t>
            </a:r>
            <a:r>
              <a:rPr lang="ru-RU" sz="1600">
                <a:latin typeface="Arial Black" pitchFamily="34" charset="0"/>
              </a:rPr>
              <a:t>7.0, зарегистрированные вблизи Дальневосточного побережья РФ в зоне ответственности службы предупреждения о цунами, для которой установлен магнитудный порог </a:t>
            </a:r>
            <a:r>
              <a:rPr lang="en-US" sz="1600">
                <a:latin typeface="Arial Black" pitchFamily="34" charset="0"/>
              </a:rPr>
              <a:t>M</a:t>
            </a:r>
            <a:r>
              <a:rPr lang="ru-RU" sz="1600">
                <a:latin typeface="Arial Black" pitchFamily="34" charset="0"/>
              </a:rPr>
              <a:t>=7.0, а также землетрясения с меньшими магнитудами, по которым, тем не менее объявлялись тревоги цунами. В рассмотренный Гусяковым район входят акватории Японского и Охотского морей и Курило-Камчатская зона,  ограниченная с юга траверсом южной  оконечности п-ва Немуро, а с востока долготой 170°.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142875" y="142875"/>
            <a:ext cx="8715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Каталог землетрясений ГС РАН </a:t>
            </a:r>
          </a:p>
          <a:p>
            <a:pPr algn="ctr"/>
            <a:r>
              <a:rPr lang="ru-RU" sz="240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в границах по  (Гусяков, 2010)</a:t>
            </a:r>
            <a:endParaRPr lang="ru-RU" sz="2400">
              <a:solidFill>
                <a:srgbClr val="FF0000"/>
              </a:solidFill>
            </a:endParaRPr>
          </a:p>
        </p:txBody>
      </p:sp>
      <p:pic>
        <p:nvPicPr>
          <p:cNvPr id="18435" name="Рисунок 2" descr="ocean_eq_в границах каталога Гусяков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016000"/>
            <a:ext cx="4929187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214313" y="0"/>
            <a:ext cx="8715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 Black" pitchFamily="34" charset="0"/>
              </a:rPr>
              <a:t>Сводка цунами по (</a:t>
            </a:r>
            <a:r>
              <a:rPr lang="ru-RU" sz="1600" b="1" dirty="0" err="1">
                <a:solidFill>
                  <a:srgbClr val="FF0000"/>
                </a:solidFill>
                <a:latin typeface="Arial Black" pitchFamily="34" charset="0"/>
              </a:rPr>
              <a:t>Гусяков</a:t>
            </a:r>
            <a:r>
              <a:rPr lang="ru-RU" sz="1600" b="1" dirty="0">
                <a:solidFill>
                  <a:srgbClr val="FF0000"/>
                </a:solidFill>
                <a:latin typeface="Arial Black" pitchFamily="34" charset="0"/>
              </a:rPr>
              <a:t>, </a:t>
            </a:r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</a:rPr>
              <a:t>2010), </a:t>
            </a:r>
            <a:r>
              <a:rPr lang="ru-RU" sz="1600" b="1" dirty="0">
                <a:solidFill>
                  <a:srgbClr val="FF0000"/>
                </a:solidFill>
                <a:latin typeface="Arial Black" pitchFamily="34" charset="0"/>
              </a:rPr>
              <a:t>столбцы </a:t>
            </a:r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</a:rPr>
              <a:t>1-5. </a:t>
            </a:r>
            <a:r>
              <a:rPr lang="ru-RU" sz="1600" b="1" dirty="0">
                <a:solidFill>
                  <a:srgbClr val="FF0000"/>
                </a:solidFill>
                <a:latin typeface="Arial Black" pitchFamily="34" charset="0"/>
              </a:rPr>
              <a:t>Число землетрясений в зоне ответственности СПЦ на ДВ России в целом по каталогу ГС РАН (Обнинск) за период работы СПЦ (1958 – 2009 </a:t>
            </a:r>
            <a:r>
              <a:rPr lang="ru-RU" sz="1600" b="1" dirty="0" err="1">
                <a:solidFill>
                  <a:srgbClr val="FF0000"/>
                </a:solidFill>
                <a:latin typeface="Arial Black" pitchFamily="34" charset="0"/>
              </a:rPr>
              <a:t>гг</a:t>
            </a:r>
            <a:r>
              <a:rPr lang="ru-RU" sz="1600" b="1" dirty="0">
                <a:solidFill>
                  <a:srgbClr val="FF0000"/>
                </a:solidFill>
                <a:latin typeface="Arial Black" pitchFamily="34" charset="0"/>
              </a:rPr>
              <a:t>), столбец 7.</a:t>
            </a:r>
            <a:endParaRPr lang="ru-RU" sz="1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75" y="857250"/>
          <a:ext cx="8715375" cy="4256720"/>
        </p:xfrm>
        <a:graphic>
          <a:graphicData uri="http://schemas.openxmlformats.org/drawingml/2006/table">
            <a:tbl>
              <a:tblPr/>
              <a:tblGrid>
                <a:gridCol w="1009650"/>
                <a:gridCol w="1023938"/>
                <a:gridCol w="942975"/>
                <a:gridCol w="1025525"/>
                <a:gridCol w="857250"/>
                <a:gridCol w="1025525"/>
                <a:gridCol w="1287462"/>
                <a:gridCol w="1543050"/>
              </a:tblGrid>
              <a:tr h="2214560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Диапазон магнитуд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Ms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Разрушительные цунами,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H </a:t>
                      </a:r>
                      <a:r>
                        <a:rPr kumimoji="0" lang="en-US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&gt;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 5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45625" marR="45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Опасные цунами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&lt;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 &lt; 5м</a:t>
                      </a:r>
                    </a:p>
                  </a:txBody>
                  <a:tcPr marL="45625" marR="45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Ощутимые цунами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&lt;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 &lt; 1.5м</a:t>
                      </a:r>
                    </a:p>
                  </a:txBody>
                  <a:tcPr marL="45625" marR="45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Слабые цунами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 &lt;  0.5м</a:t>
                      </a:r>
                    </a:p>
                  </a:txBody>
                  <a:tcPr marL="45625" marR="45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Волны цунами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не зарегистрированы</a:t>
                      </a:r>
                    </a:p>
                  </a:txBody>
                  <a:tcPr marL="45625" marR="45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bg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Всего землетрясений по каталогу ГС РАН (1958-2009 гг.) с магнитудой </a:t>
                      </a:r>
                      <a:r>
                        <a:rPr kumimoji="0" lang="en-US" sz="1200" kern="1200" dirty="0" smtClean="0">
                          <a:solidFill>
                            <a:schemeClr val="bg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Ms</a:t>
                      </a:r>
                      <a:r>
                        <a:rPr kumimoji="0" lang="ru-RU" sz="1200" kern="1200" dirty="0" smtClean="0">
                          <a:solidFill>
                            <a:schemeClr val="bg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и глубиной </a:t>
                      </a:r>
                    </a:p>
                    <a:p>
                      <a:r>
                        <a:rPr kumimoji="0" lang="en-US" sz="1200" kern="1200" dirty="0" smtClean="0">
                          <a:solidFill>
                            <a:schemeClr val="bg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H</a:t>
                      </a:r>
                      <a:r>
                        <a:rPr kumimoji="0" lang="ru-RU" sz="1200" kern="1200" dirty="0" smtClean="0">
                          <a:solidFill>
                            <a:schemeClr val="bg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&lt;  100 км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5625" marR="45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bg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Эмпирическая вероятность возникновения на побережьях ДВ России волны цунами с </a:t>
                      </a:r>
                    </a:p>
                    <a:p>
                      <a:r>
                        <a:rPr kumimoji="0" lang="en-US" sz="1200" kern="1200" dirty="0" err="1" smtClean="0">
                          <a:solidFill>
                            <a:schemeClr val="bg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H</a:t>
                      </a:r>
                      <a:r>
                        <a:rPr kumimoji="0" lang="en-US" sz="1200" kern="1200" baseline="-25000" dirty="0" err="1" smtClean="0">
                          <a:solidFill>
                            <a:schemeClr val="bg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max</a:t>
                      </a:r>
                      <a:r>
                        <a:rPr kumimoji="0" lang="en-US" sz="1200" kern="1200" dirty="0" smtClean="0">
                          <a:solidFill>
                            <a:schemeClr val="bg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u="sng" kern="1200" dirty="0" smtClean="0">
                          <a:solidFill>
                            <a:schemeClr val="bg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&gt;</a:t>
                      </a:r>
                      <a:r>
                        <a:rPr kumimoji="0" lang="ru-RU" sz="1200" kern="1200" dirty="0" smtClean="0">
                          <a:solidFill>
                            <a:schemeClr val="bg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0.5м  от диапазона магнитуд </a:t>
                      </a:r>
                      <a:r>
                        <a:rPr kumimoji="0" lang="en-US" sz="1200" kern="1200" dirty="0" smtClean="0">
                          <a:solidFill>
                            <a:schemeClr val="bg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Ms</a:t>
                      </a:r>
                      <a:r>
                        <a:rPr kumimoji="0" lang="ru-RU" sz="1200" kern="1200" dirty="0" smtClean="0">
                          <a:solidFill>
                            <a:schemeClr val="bg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по каталогу ГС РАН и глубиной </a:t>
                      </a:r>
                      <a:r>
                        <a:rPr kumimoji="0" lang="en-US" sz="1200" kern="1200" dirty="0" smtClean="0">
                          <a:solidFill>
                            <a:schemeClr val="bg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H</a:t>
                      </a:r>
                      <a:r>
                        <a:rPr kumimoji="0" lang="ru-RU" sz="1200" kern="1200" dirty="0" smtClean="0">
                          <a:solidFill>
                            <a:schemeClr val="bg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&lt;  100 км.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5625" marR="45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625" marR="456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5625" marR="456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5625" marR="456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5625" marR="456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5625" marR="456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5625" marR="456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5625" marR="456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5625" marR="456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6.0 </a:t>
                      </a: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&lt;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 &lt; 7.0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5625" marR="45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5625" marR="45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625" marR="45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5625" marR="45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5625" marR="45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3100" indent="-226695"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367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5625" marR="45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kern="1200" dirty="0" smtClean="0">
                          <a:solidFill>
                            <a:schemeClr val="bg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&lt;</a:t>
                      </a:r>
                      <a:r>
                        <a:rPr kumimoji="0" lang="ru-RU" sz="1400" b="0" kern="1200" dirty="0" smtClean="0">
                          <a:solidFill>
                            <a:schemeClr val="bg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0,01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5625" marR="45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7.0 </a:t>
                      </a:r>
                      <a:r>
                        <a:rPr kumimoji="0" lang="ru-RU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&lt;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 &lt; 7.7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5625" marR="45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5625" marR="45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5625" marR="45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5625" marR="45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5625" marR="45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3100" indent="-226695"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61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5625" marR="45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0,17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M </a:t>
                      </a:r>
                      <a:r>
                        <a:rPr kumimoji="0" lang="en-US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&gt;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7.7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5625" marR="45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5625" marR="45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5625" marR="45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5625" marR="45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5625" marR="45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3100" indent="-226695"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19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5625" marR="45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0,84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M </a:t>
                      </a:r>
                      <a:r>
                        <a:rPr kumimoji="0" lang="ru-RU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&gt;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 8.0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5625" marR="45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(6)</a:t>
                      </a:r>
                    </a:p>
                  </a:txBody>
                  <a:tcPr marL="45625" marR="45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5625" marR="45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5625" marR="45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5625" marR="45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3100" indent="-226695"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 (7)</a:t>
                      </a:r>
                    </a:p>
                  </a:txBody>
                  <a:tcPr marL="45625" marR="45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&gt;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0,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0.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5625" marR="45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5625" marR="45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5625" marR="45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5625" marR="45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5625" marR="45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3100" indent="-226695"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(1)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5625" marR="45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0,07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M </a:t>
                      </a:r>
                      <a:r>
                        <a:rPr kumimoji="0" lang="ru-RU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&gt;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 6.0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45625" marR="45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5625" marR="45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5625" marR="45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5625" marR="45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5625" marR="45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3100" indent="-22669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447</a:t>
                      </a:r>
                    </a:p>
                  </a:txBody>
                  <a:tcPr marL="45625" marR="45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0,17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42" name="Прямоугольник 3"/>
          <p:cNvSpPr>
            <a:spLocks noChangeArrowheads="1"/>
          </p:cNvSpPr>
          <p:nvPr/>
        </p:nvSpPr>
        <p:spPr bwMode="auto">
          <a:xfrm>
            <a:off x="142875" y="5929313"/>
            <a:ext cx="88582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Arial Black" pitchFamily="34" charset="0"/>
              </a:rPr>
              <a:t>Полученные значения эмпирической вероятности возникновения ощутимых цунами от диапазонов магнитуд землетрясений в зоне ответственности СПЦ близки к оценкам Соловьева (1972). Точность оценок 20-30 %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286388"/>
            <a:ext cx="7090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Столбцы (1-5) по каталогу цунами из [</a:t>
            </a:r>
            <a:r>
              <a:rPr lang="ru-RU" dirty="0" err="1" smtClean="0">
                <a:latin typeface="Arial Black" pitchFamily="34" charset="0"/>
              </a:rPr>
              <a:t>Гусяков</a:t>
            </a:r>
            <a:r>
              <a:rPr lang="ru-RU" dirty="0" smtClean="0">
                <a:latin typeface="Arial Black" pitchFamily="34" charset="0"/>
              </a:rPr>
              <a:t>, 2010]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643063" y="857250"/>
          <a:ext cx="5715000" cy="2194560"/>
        </p:xfrm>
        <a:graphic>
          <a:graphicData uri="http://schemas.openxmlformats.org/drawingml/2006/table">
            <a:tbl>
              <a:tblPr/>
              <a:tblGrid>
                <a:gridCol w="1428750"/>
                <a:gridCol w="1428750"/>
                <a:gridCol w="1428750"/>
                <a:gridCol w="142875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J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, балл по шкале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MSK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-64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J</a:t>
                      </a: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),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 в %% от числа случаев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J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, балл по шкале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MSK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-64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J</a:t>
                      </a: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, в %% от числа случаев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4 – 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7 – 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92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98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5 – 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8 – 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6 – 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9 – 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81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17" name="Rectangle 1"/>
          <p:cNvSpPr>
            <a:spLocks noChangeArrowheads="1"/>
          </p:cNvSpPr>
          <p:nvPr/>
        </p:nvSpPr>
        <p:spPr bwMode="auto">
          <a:xfrm>
            <a:off x="0" y="0"/>
            <a:ext cx="79517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400" i="1">
                <a:latin typeface="Arial Black" pitchFamily="34" charset="0"/>
                <a:cs typeface="Times New Roman" pitchFamily="18" charset="0"/>
              </a:rPr>
              <a:t>Статистическая вероятность </a:t>
            </a:r>
            <a:r>
              <a:rPr lang="en-US" sz="1400" i="1">
                <a:latin typeface="Arial Black" pitchFamily="34" charset="0"/>
                <a:cs typeface="Times New Roman" pitchFamily="18" charset="0"/>
              </a:rPr>
              <a:t>p</a:t>
            </a:r>
            <a:r>
              <a:rPr lang="ru-RU" sz="1400" i="1">
                <a:latin typeface="Arial Black" pitchFamily="34" charset="0"/>
                <a:cs typeface="Times New Roman" pitchFamily="18" charset="0"/>
              </a:rPr>
              <a:t>(</a:t>
            </a:r>
            <a:r>
              <a:rPr lang="en-US" sz="1400" i="1">
                <a:latin typeface="Arial Black" pitchFamily="34" charset="0"/>
                <a:cs typeface="Times New Roman" pitchFamily="18" charset="0"/>
              </a:rPr>
              <a:t>J</a:t>
            </a:r>
            <a:r>
              <a:rPr lang="ru-RU" sz="1400" i="1">
                <a:latin typeface="Arial Black" pitchFamily="34" charset="0"/>
                <a:cs typeface="Times New Roman" pitchFamily="18" charset="0"/>
              </a:rPr>
              <a:t>) появления цунами при возникновении о</a:t>
            </a:r>
          </a:p>
          <a:p>
            <a:pPr eaLnBrk="0" hangingPunct="0"/>
            <a:r>
              <a:rPr lang="ru-RU" sz="1400" i="1">
                <a:latin typeface="Arial Black" pitchFamily="34" charset="0"/>
                <a:cs typeface="Times New Roman" pitchFamily="18" charset="0"/>
              </a:rPr>
              <a:t>щутимого землетрясения.*</a:t>
            </a:r>
            <a:r>
              <a:rPr lang="ru-RU" sz="1400">
                <a:latin typeface="Arial Black" pitchFamily="34" charset="0"/>
                <a:cs typeface="Times New Roman" pitchFamily="18" charset="0"/>
              </a:rPr>
              <a:t>* Исследовано 124 случая появления цунами от </a:t>
            </a:r>
          </a:p>
          <a:p>
            <a:pPr eaLnBrk="0" hangingPunct="0"/>
            <a:r>
              <a:rPr lang="ru-RU" sz="1400">
                <a:latin typeface="Arial Black" pitchFamily="34" charset="0"/>
                <a:cs typeface="Times New Roman" pitchFamily="18" charset="0"/>
              </a:rPr>
              <a:t>ощутимых курило-камчатских землетрясений 1952 – 1976 гг. [2, 4].</a:t>
            </a:r>
            <a:r>
              <a:rPr lang="ru-RU" sz="1400">
                <a:latin typeface="Arial Black" pitchFamily="34" charset="0"/>
              </a:rPr>
              <a:t> </a:t>
            </a:r>
          </a:p>
        </p:txBody>
      </p:sp>
      <p:sp>
        <p:nvSpPr>
          <p:cNvPr id="3119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20" name="Rectangle 19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200">
                <a:cs typeface="Times New Roman" pitchFamily="18" charset="0"/>
              </a:rPr>
              <a:t>      (</a:t>
            </a:r>
            <a:r>
              <a:rPr lang="en-US" sz="12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</a:t>
            </a:r>
            <a:r>
              <a:rPr lang="ru-RU" sz="1200">
                <a:cs typeface="Times New Roman" pitchFamily="18" charset="0"/>
              </a:rPr>
              <a:t> 1.2).</a:t>
            </a:r>
            <a:r>
              <a:rPr lang="ru-RU" sz="12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</a:t>
            </a:r>
            <a:r>
              <a:rPr lang="ru-RU" sz="6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12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22" name="Прямоугольник 22"/>
          <p:cNvSpPr>
            <a:spLocks noChangeArrowheads="1"/>
          </p:cNvSpPr>
          <p:nvPr/>
        </p:nvSpPr>
        <p:spPr bwMode="auto">
          <a:xfrm>
            <a:off x="785787" y="3143250"/>
            <a:ext cx="8358214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Arial Black" pitchFamily="34" charset="0"/>
              </a:rPr>
              <a:t>Использование макросейсмических критериев </a:t>
            </a:r>
            <a:r>
              <a:rPr lang="ru-RU" sz="1400" dirty="0" err="1">
                <a:latin typeface="Arial Black" pitchFamily="34" charset="0"/>
              </a:rPr>
              <a:t>цунамиопасности</a:t>
            </a:r>
            <a:r>
              <a:rPr lang="ru-RU" sz="1400" dirty="0">
                <a:latin typeface="Arial Black" pitchFamily="34" charset="0"/>
              </a:rPr>
              <a:t> </a:t>
            </a:r>
            <a:r>
              <a:rPr lang="ru-RU" sz="1400" i="1" dirty="0">
                <a:latin typeface="Arial Black" pitchFamily="34" charset="0"/>
              </a:rPr>
              <a:t>целесообразно</a:t>
            </a:r>
            <a:r>
              <a:rPr lang="ru-RU" sz="1400" dirty="0">
                <a:latin typeface="Arial Black" pitchFamily="34" charset="0"/>
              </a:rPr>
              <a:t> во всех случаях, когда СПЦ (по объективным или субъективным причинам) не может обеспечить </a:t>
            </a:r>
            <a:r>
              <a:rPr lang="ru-RU" sz="1400" i="1" dirty="0">
                <a:latin typeface="Arial Black" pitchFamily="34" charset="0"/>
              </a:rPr>
              <a:t>заблаговременное</a:t>
            </a:r>
            <a:r>
              <a:rPr lang="ru-RU" sz="1400" dirty="0">
                <a:latin typeface="Arial Black" pitchFamily="34" charset="0"/>
              </a:rPr>
              <a:t> предупреждение об угрозе цунами.</a:t>
            </a:r>
          </a:p>
          <a:p>
            <a:r>
              <a:rPr lang="ru-RU" sz="1400" dirty="0"/>
              <a:t>	Соловьев С.Л., Поплавская Л.Н. Оценка </a:t>
            </a:r>
            <a:r>
              <a:rPr lang="ru-RU" sz="1400" dirty="0" err="1"/>
              <a:t>цунамиопасности</a:t>
            </a:r>
            <a:r>
              <a:rPr lang="ru-RU" sz="1400" dirty="0"/>
              <a:t> близкого землетрясения по наблюдаемому макросейсмическому эффекту // </a:t>
            </a:r>
            <a:r>
              <a:rPr lang="ru-RU" sz="1400" dirty="0" err="1"/>
              <a:t>Изв</a:t>
            </a:r>
            <a:r>
              <a:rPr lang="ru-RU" sz="1400" dirty="0"/>
              <a:t>. АН СССР. Сер. </a:t>
            </a:r>
            <a:r>
              <a:rPr lang="ru-RU" sz="1400" dirty="0" err="1"/>
              <a:t>геофиз</a:t>
            </a:r>
            <a:r>
              <a:rPr lang="ru-RU" sz="1400" dirty="0"/>
              <a:t>. ─  1982. ─ №11. ─ С. 87─91.</a:t>
            </a:r>
          </a:p>
          <a:p>
            <a:r>
              <a:rPr lang="ru-RU" sz="1400" dirty="0"/>
              <a:t>	Поплавская Л.Н. Использование инструментальных и макросейсмических данных для оперативной оценки цунами: автореферат … канд. физ.-мат. </a:t>
            </a:r>
            <a:r>
              <a:rPr lang="ru-RU" sz="1400" dirty="0" err="1"/>
              <a:t>наук.─М</a:t>
            </a:r>
            <a:r>
              <a:rPr lang="ru-RU" sz="1400" dirty="0"/>
              <a:t>., 1984. ─ 24 с.</a:t>
            </a:r>
          </a:p>
          <a:p>
            <a:r>
              <a:rPr lang="ru-RU" sz="1400" dirty="0">
                <a:latin typeface="Arial Black" pitchFamily="34" charset="0"/>
              </a:rPr>
              <a:t>Поплавский А.А. Отчет по НИОКР, ГС РАН, 2007 г.</a:t>
            </a:r>
          </a:p>
          <a:p>
            <a:endParaRPr lang="ru-RU" sz="1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0" y="0"/>
            <a:ext cx="877570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056" tIns="152352" bIns="38088" anchor="ctr">
            <a:spAutoFit/>
          </a:bodyPr>
          <a:lstStyle/>
          <a:p>
            <a:pPr indent="450850" eaLnBrk="0" hangingPunct="0">
              <a:buFontTx/>
              <a:buChar char="•"/>
            </a:pPr>
            <a:r>
              <a:rPr lang="ru-RU" b="1" i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Размеры зоны интенсивного воздействия  волны цунами  </a:t>
            </a:r>
          </a:p>
          <a:p>
            <a:pPr indent="450850" eaLnBrk="0" hangingPunct="0"/>
            <a:r>
              <a:rPr lang="ru-RU" b="1" i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на побережье.</a:t>
            </a:r>
          </a:p>
          <a:p>
            <a:pPr indent="450850" eaLnBrk="0" hangingPunct="0"/>
            <a:endParaRPr lang="en-US" b="1" i="1">
              <a:solidFill>
                <a:srgbClr val="FF0000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20483" name="Picture 3" descr="maxmin_3sourc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714375"/>
            <a:ext cx="3351213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3714750" y="571500"/>
            <a:ext cx="542925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eaLnBrk="0" hangingPunct="0"/>
            <a:r>
              <a:rPr lang="ru-RU" dirty="0">
                <a:latin typeface="Arial Black" pitchFamily="34" charset="0"/>
                <a:cs typeface="Times New Roman" pitchFamily="18" charset="0"/>
              </a:rPr>
              <a:t>Предлагается </a:t>
            </a:r>
            <a:r>
              <a:rPr lang="ru-RU" dirty="0" smtClean="0">
                <a:latin typeface="Arial Black" pitchFamily="34" charset="0"/>
                <a:cs typeface="Times New Roman" pitchFamily="18" charset="0"/>
              </a:rPr>
              <a:t>рассматривать </a:t>
            </a:r>
            <a:r>
              <a:rPr lang="ru-RU" dirty="0">
                <a:latin typeface="Arial Black" pitchFamily="34" charset="0"/>
                <a:cs typeface="Times New Roman" pitchFamily="18" charset="0"/>
              </a:rPr>
              <a:t>следующие  размеры зоны тревоги  вдоль побережья</a:t>
            </a:r>
          </a:p>
          <a:p>
            <a:pPr indent="450850" eaLnBrk="0" hangingPunct="0"/>
            <a:r>
              <a:rPr lang="ru-RU" dirty="0">
                <a:latin typeface="Arial Black" pitchFamily="34" charset="0"/>
                <a:cs typeface="Times New Roman" pitchFamily="18" charset="0"/>
              </a:rPr>
              <a:t>(радиус круга относительно инструментального гипоцентра землетрясения</a:t>
            </a:r>
            <a:r>
              <a:rPr lang="ru-RU" dirty="0">
                <a:cs typeface="Times New Roman" pitchFamily="18" charset="0"/>
              </a:rPr>
              <a:t>)</a:t>
            </a:r>
          </a:p>
          <a:p>
            <a:pPr indent="450850" eaLnBrk="0" hangingPunct="0"/>
            <a:r>
              <a:rPr lang="ru-RU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при M</a:t>
            </a:r>
            <a:r>
              <a:rPr lang="en-US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s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=7.0-7.6 -  150 км,  </a:t>
            </a:r>
          </a:p>
          <a:p>
            <a:pPr indent="450850" eaLnBrk="0" hangingPunct="0"/>
            <a:r>
              <a:rPr lang="ru-RU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при M</a:t>
            </a:r>
            <a:r>
              <a:rPr lang="en-US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s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=7.7-8.2 -  300 км </a:t>
            </a:r>
          </a:p>
          <a:p>
            <a:pPr indent="450850" eaLnBrk="0" hangingPunct="0"/>
            <a:r>
              <a:rPr lang="ru-RU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при Mw=8.3 и выше -  500 км</a:t>
            </a:r>
          </a:p>
          <a:p>
            <a:pPr indent="450850" eaLnBrk="0" hangingPunct="0"/>
            <a:endParaRPr lang="ru-RU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  <a:p>
            <a:pPr indent="450850" eaLnBrk="0" hangingPunct="0"/>
            <a:r>
              <a:rPr lang="ru-RU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В рамках НИОКР  Поплавским А.А. был создан каталог цунами 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ДВ и 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Японии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имеющих сведения о макросейсмических проявлениях в пунктах побережий и о высотах </a:t>
            </a:r>
            <a:r>
              <a:rPr lang="ru-RU" dirty="0" err="1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заплесков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 (всего 70 событий до 2009 г.) По 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эмпирическим данным  зоны интенсивного воздействия волны  не 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превышают 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предлагаемые.</a:t>
            </a:r>
          </a:p>
        </p:txBody>
      </p:sp>
      <p:sp>
        <p:nvSpPr>
          <p:cNvPr id="20485" name="Прямоугольник 4"/>
          <p:cNvSpPr>
            <a:spLocks noChangeArrowheads="1"/>
          </p:cNvSpPr>
          <p:nvPr/>
        </p:nvSpPr>
        <p:spPr bwMode="auto">
          <a:xfrm>
            <a:off x="0" y="600075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Arial Black" pitchFamily="34" charset="0"/>
              </a:rPr>
              <a:t>Распределение амплитуд  волн вдоль побережья для очагов землетрясений  типа пологого надвига с магнитудой </a:t>
            </a:r>
            <a:r>
              <a:rPr lang="en-US" sz="1200">
                <a:latin typeface="Arial Black" pitchFamily="34" charset="0"/>
              </a:rPr>
              <a:t>Mw</a:t>
            </a:r>
            <a:r>
              <a:rPr lang="ru-RU" sz="1200">
                <a:latin typeface="Arial Black" pitchFamily="34" charset="0"/>
              </a:rPr>
              <a:t>=9.1, 8.5, 7.9, рассчитанное для модельного  рельефа Курило-Камчатской зоны.. Расстояние между расчетными точками вдоль берега – 10 км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p2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714375"/>
            <a:ext cx="485775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0" y="4357688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rgbClr val="FF0000"/>
                </a:solidFill>
                <a:latin typeface="Arial Black" pitchFamily="34" charset="0"/>
              </a:rPr>
              <a:t>А</a:t>
            </a:r>
            <a:r>
              <a:rPr lang="ru-RU" i="1">
                <a:latin typeface="Arial Black" pitchFamily="34" charset="0"/>
              </a:rPr>
              <a:t> – </a:t>
            </a:r>
            <a:r>
              <a:rPr lang="ru-RU" sz="1400" i="1">
                <a:latin typeface="Arial Black" pitchFamily="34" charset="0"/>
              </a:rPr>
              <a:t>Тихоокеанский центр предупреждения о цунами в (Гонолулу, США)</a:t>
            </a:r>
          </a:p>
          <a:p>
            <a:r>
              <a:rPr lang="ru-RU" i="1">
                <a:solidFill>
                  <a:srgbClr val="FF0000"/>
                </a:solidFill>
                <a:latin typeface="Arial Black" pitchFamily="34" charset="0"/>
              </a:rPr>
              <a:t>B </a:t>
            </a:r>
            <a:r>
              <a:rPr lang="ru-RU" sz="1400" i="1">
                <a:latin typeface="Arial Black" pitchFamily="34" charset="0"/>
              </a:rPr>
              <a:t>– Гавайский локальных центр предупреждения о цунами (Гонолулу, США)</a:t>
            </a:r>
          </a:p>
          <a:p>
            <a:r>
              <a:rPr lang="ru-RU" i="1">
                <a:solidFill>
                  <a:srgbClr val="FF0000"/>
                </a:solidFill>
                <a:latin typeface="Arial Black" pitchFamily="34" charset="0"/>
              </a:rPr>
              <a:t>С </a:t>
            </a:r>
            <a:r>
              <a:rPr lang="ru-RU" sz="1400" i="1">
                <a:latin typeface="Arial Black" pitchFamily="34" charset="0"/>
              </a:rPr>
              <a:t>– Аляскинский центр предупреждения о цунами (Палмер, США)</a:t>
            </a:r>
          </a:p>
          <a:p>
            <a:r>
              <a:rPr lang="ru-RU" i="1">
                <a:solidFill>
                  <a:srgbClr val="FF0000"/>
                </a:solidFill>
                <a:latin typeface="Arial Black" pitchFamily="34" charset="0"/>
              </a:rPr>
              <a:t>D</a:t>
            </a:r>
            <a:r>
              <a:rPr lang="ru-RU" sz="1400" i="1">
                <a:latin typeface="Arial Black" pitchFamily="34" charset="0"/>
              </a:rPr>
              <a:t> – Японский центр предупреждения о цунами (Токио, Япония)</a:t>
            </a:r>
          </a:p>
          <a:p>
            <a:r>
              <a:rPr lang="ru-RU" i="1">
                <a:solidFill>
                  <a:srgbClr val="FF0000"/>
                </a:solidFill>
                <a:latin typeface="Arial Black" pitchFamily="34" charset="0"/>
              </a:rPr>
              <a:t>Е</a:t>
            </a:r>
            <a:r>
              <a:rPr lang="ru-RU" sz="1400" i="1">
                <a:latin typeface="Arial Black" pitchFamily="34" charset="0"/>
              </a:rPr>
              <a:t> – Российский центр предупреждения о цунами (Южно-Сахалинск, РФ)</a:t>
            </a:r>
          </a:p>
          <a:p>
            <a:r>
              <a:rPr lang="ru-RU" i="1">
                <a:solidFill>
                  <a:srgbClr val="FF0000"/>
                </a:solidFill>
                <a:latin typeface="Arial Black" pitchFamily="34" charset="0"/>
              </a:rPr>
              <a:t>F </a:t>
            </a:r>
            <a:r>
              <a:rPr lang="ru-RU" sz="1400" i="1">
                <a:latin typeface="Arial Black" pitchFamily="34" charset="0"/>
              </a:rPr>
              <a:t>– Полинезийский центр предупреждения о цунами (Папиете, Франция)</a:t>
            </a:r>
          </a:p>
          <a:p>
            <a:r>
              <a:rPr lang="ru-RU" i="1">
                <a:solidFill>
                  <a:srgbClr val="FF0000"/>
                </a:solidFill>
                <a:latin typeface="Arial Black" pitchFamily="34" charset="0"/>
              </a:rPr>
              <a:t>G </a:t>
            </a:r>
            <a:r>
              <a:rPr lang="ru-RU" sz="1400" i="1">
                <a:latin typeface="Arial Black" pitchFamily="34" charset="0"/>
              </a:rPr>
              <a:t>– Чилийский центр предупреждения о цунами (Вальпараисо, Чили)</a:t>
            </a:r>
          </a:p>
          <a:p>
            <a:r>
              <a:rPr lang="ru-RU">
                <a:solidFill>
                  <a:srgbClr val="FF0000"/>
                </a:solidFill>
                <a:latin typeface="Arial Black" pitchFamily="34" charset="0"/>
              </a:rPr>
              <a:t>F</a:t>
            </a:r>
            <a:r>
              <a:rPr lang="ru-RU" sz="1400">
                <a:latin typeface="Arial Black" pitchFamily="34" charset="0"/>
              </a:rPr>
              <a:t> – Западно-тихоокеанский центр предупреждения о цунами (Манила, Филиппины)</a:t>
            </a:r>
          </a:p>
        </p:txBody>
      </p:sp>
      <p:sp>
        <p:nvSpPr>
          <p:cNvPr id="22532" name="Прямоугольник 3"/>
          <p:cNvSpPr>
            <a:spLocks noChangeArrowheads="1"/>
          </p:cNvSpPr>
          <p:nvPr/>
        </p:nvSpPr>
        <p:spPr bwMode="auto">
          <a:xfrm>
            <a:off x="142875" y="142875"/>
            <a:ext cx="8858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Arial Black" pitchFamily="34" charset="0"/>
              </a:rPr>
              <a:t>Зоны ответственности систем предупреждения о цунами на Тихом океане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zon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928688"/>
            <a:ext cx="500062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214313" y="142875"/>
            <a:ext cx="8786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0000"/>
                </a:solidFill>
                <a:latin typeface="Arial Black" pitchFamily="34" charset="0"/>
              </a:rPr>
              <a:t>Зона ответственности СП СПЦ </a:t>
            </a:r>
          </a:p>
          <a:p>
            <a:pPr algn="ctr"/>
            <a:r>
              <a:rPr lang="ru-RU">
                <a:solidFill>
                  <a:srgbClr val="FF0000"/>
                </a:solidFill>
                <a:latin typeface="Arial Black" pitchFamily="34" charset="0"/>
              </a:rPr>
              <a:t>и уровни предупреждения о возможности цунами. </a:t>
            </a:r>
            <a:r>
              <a:rPr lang="ru-RU">
                <a:solidFill>
                  <a:srgbClr val="FFFF00"/>
                </a:solidFill>
                <a:latin typeface="Arial Black" pitchFamily="34" charset="0"/>
              </a:rPr>
              <a:t>Проект </a:t>
            </a:r>
          </a:p>
        </p:txBody>
      </p:sp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5286375" y="1000125"/>
            <a:ext cx="3571875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FFF00"/>
                </a:solidFill>
                <a:latin typeface="Arial Black" pitchFamily="34" charset="0"/>
              </a:rPr>
              <a:t>Границы:</a:t>
            </a:r>
          </a:p>
          <a:p>
            <a:r>
              <a:rPr lang="ru-RU">
                <a:latin typeface="Arial Black" pitchFamily="34" charset="0"/>
              </a:rPr>
              <a:t>Северо-западная часть Тихого океана, </a:t>
            </a:r>
            <a:r>
              <a:rPr lang="ru-RU"/>
              <a:t>ограниченная с востока линией перемены дат (180° в.д.), с юга – 41° с.ш.,</a:t>
            </a:r>
          </a:p>
          <a:p>
            <a:r>
              <a:rPr lang="ru-RU"/>
              <a:t> а также ломаной линией с координатами 41° с.щ., 154° в.д.; 51° с.ш. 167° в.д.; 51° с.ш. 180° в.д.</a:t>
            </a:r>
          </a:p>
          <a:p>
            <a:r>
              <a:rPr lang="ru-RU">
                <a:latin typeface="Arial Black" pitchFamily="34" charset="0"/>
              </a:rPr>
              <a:t>Охотское море;</a:t>
            </a:r>
          </a:p>
          <a:p>
            <a:r>
              <a:rPr lang="ru-RU">
                <a:latin typeface="Arial Black" pitchFamily="34" charset="0"/>
              </a:rPr>
              <a:t>Берингово море</a:t>
            </a:r>
            <a:r>
              <a:rPr lang="ru-RU"/>
              <a:t>, ограниченное с востока 180° в.д.;</a:t>
            </a:r>
          </a:p>
          <a:p>
            <a:r>
              <a:rPr lang="ru-RU">
                <a:latin typeface="Arial Black" pitchFamily="34" charset="0"/>
              </a:rPr>
              <a:t>Японское море.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142875" y="142875"/>
            <a:ext cx="885825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Работа СП СПЦ в ходе принятия решения о возможности цунами</a:t>
            </a:r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.</a:t>
            </a:r>
          </a:p>
          <a:p>
            <a:r>
              <a:rPr lang="ru-RU" sz="1600" dirty="0">
                <a:latin typeface="Arial Black" pitchFamily="34" charset="0"/>
              </a:rPr>
              <a:t>	</a:t>
            </a:r>
          </a:p>
          <a:p>
            <a:r>
              <a:rPr lang="ru-RU" sz="1600" dirty="0">
                <a:latin typeface="Arial Black" pitchFamily="34" charset="0"/>
              </a:rPr>
              <a:t>	При формировании сообщений СП СПЦ нового поколения используются в реальном масштабе времени данные непрерывных сейсмологических наблюдений по сети станций и результаты их обработки</a:t>
            </a:r>
          </a:p>
          <a:p>
            <a:endParaRPr lang="ru-RU" sz="1600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1600" dirty="0">
                <a:latin typeface="Arial Black" pitchFamily="34" charset="0"/>
              </a:rPr>
              <a:t>	В основе принятия решения о возможности цунами лежит применение </a:t>
            </a:r>
            <a:r>
              <a:rPr lang="ru-RU" sz="1600" dirty="0" err="1">
                <a:latin typeface="Arial Black" pitchFamily="34" charset="0"/>
              </a:rPr>
              <a:t>магнитудно-географического</a:t>
            </a:r>
            <a:r>
              <a:rPr lang="ru-RU" sz="1600" dirty="0">
                <a:latin typeface="Arial Black" pitchFamily="34" charset="0"/>
              </a:rPr>
              <a:t> критерия.</a:t>
            </a:r>
          </a:p>
          <a:p>
            <a:endParaRPr lang="ru-RU" sz="1600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1600" dirty="0">
                <a:latin typeface="Arial Black" pitchFamily="34" charset="0"/>
              </a:rPr>
              <a:t>	Информационные сообщения вырабатываются с учетом численных значений величин: (1) магнитуды </a:t>
            </a:r>
            <a:r>
              <a:rPr lang="en-US" sz="1600" b="1" dirty="0">
                <a:latin typeface="Arial Black" pitchFamily="34" charset="0"/>
              </a:rPr>
              <a:t>M</a:t>
            </a:r>
            <a:r>
              <a:rPr lang="ru-RU" sz="1600" b="1" dirty="0">
                <a:latin typeface="Arial Black" pitchFamily="34" charset="0"/>
              </a:rPr>
              <a:t>,</a:t>
            </a:r>
            <a:r>
              <a:rPr lang="ru-RU" sz="1600" dirty="0">
                <a:latin typeface="Arial Black" pitchFamily="34" charset="0"/>
              </a:rPr>
              <a:t> (2) макросейсмической интенсивности (силы сотрясений) </a:t>
            </a:r>
            <a:r>
              <a:rPr lang="en-US" sz="1600" b="1" dirty="0">
                <a:latin typeface="Arial Black" pitchFamily="34" charset="0"/>
              </a:rPr>
              <a:t>I</a:t>
            </a:r>
            <a:r>
              <a:rPr lang="ru-RU" sz="1600" dirty="0">
                <a:latin typeface="Arial Black" pitchFamily="34" charset="0"/>
              </a:rPr>
              <a:t> в пунктах побережья и (3) координат гипоцентра землетрясения.  Макросейсмическая интенсивность, как правило, определяется по инструментальным данным.  Учитываются также параметры глубины очага землетрясения и положение очага относительно акваторий.</a:t>
            </a:r>
          </a:p>
          <a:p>
            <a:endParaRPr lang="ru-RU" sz="1600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1600" dirty="0">
                <a:latin typeface="Arial Black" pitchFamily="34" charset="0"/>
              </a:rPr>
              <a:t>	</a:t>
            </a:r>
          </a:p>
          <a:p>
            <a:endParaRPr lang="ru-RU" sz="1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357188" y="1857375"/>
            <a:ext cx="85010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  <a:latin typeface="Arial Black" pitchFamily="34" charset="0"/>
              </a:rPr>
              <a:t>Технические и технологические возможности и ограничения СП СПЦ нового поколения</a:t>
            </a:r>
            <a:endParaRPr lang="ru-RU" sz="240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142875" y="142875"/>
            <a:ext cx="87868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Arial Black" pitchFamily="34" charset="0"/>
              </a:rPr>
              <a:t>Распознаваемые СП СПЦ цунамиопасные ситуации и </a:t>
            </a:r>
            <a:r>
              <a:rPr lang="ru-RU" b="1" i="1">
                <a:solidFill>
                  <a:srgbClr val="FF0000"/>
                </a:solidFill>
                <a:latin typeface="Arial Black" pitchFamily="34" charset="0"/>
              </a:rPr>
              <a:t>предлагаемые</a:t>
            </a:r>
            <a:r>
              <a:rPr lang="ru-RU">
                <a:solidFill>
                  <a:srgbClr val="FF0000"/>
                </a:solidFill>
                <a:latin typeface="Arial Black" pitchFamily="34" charset="0"/>
              </a:rPr>
              <a:t> соответствующие  информационные сообщения или тревоги при использовании информации о макросейсмической интенсивности </a:t>
            </a:r>
            <a:r>
              <a:rPr lang="en-US" b="1">
                <a:solidFill>
                  <a:srgbClr val="FF0000"/>
                </a:solidFill>
                <a:latin typeface="Arial Black" pitchFamily="34" charset="0"/>
              </a:rPr>
              <a:t>I</a:t>
            </a:r>
            <a:r>
              <a:rPr lang="en-US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>
                <a:solidFill>
                  <a:srgbClr val="FF0000"/>
                </a:solidFill>
                <a:latin typeface="Arial Black" pitchFamily="34" charset="0"/>
              </a:rPr>
              <a:t>(силе сотрясений ) в пунктах наблюдений и соответствующие эмпирические вероятности оправданности тревоги.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19" y="2148840"/>
          <a:ext cx="8715438" cy="3292764"/>
        </p:xfrm>
        <a:graphic>
          <a:graphicData uri="http://schemas.openxmlformats.org/drawingml/2006/table">
            <a:tbl>
              <a:tblPr/>
              <a:tblGrid>
                <a:gridCol w="1149147"/>
                <a:gridCol w="1287655"/>
                <a:gridCol w="1619839"/>
                <a:gridCol w="2496078"/>
                <a:gridCol w="2162719"/>
              </a:tblGrid>
              <a:tr h="1182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Частость</a:t>
                      </a:r>
                      <a:r>
                        <a:rPr lang="ru-RU" sz="1100" i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i="1" dirty="0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появления</a:t>
                      </a:r>
                      <a:r>
                        <a:rPr lang="ru-RU" sz="1100" i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ощутимой волны (</a:t>
                      </a:r>
                      <a:r>
                        <a:rPr lang="en-US" sz="11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ru-RU" sz="1100" dirty="0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&gt;0,5 м) при </a:t>
                      </a:r>
                      <a:r>
                        <a:rPr lang="ru-RU" sz="11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подводных землетрясениях с </a:t>
                      </a:r>
                      <a:r>
                        <a:rPr lang="ru-RU" sz="1100" i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1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M </a:t>
                      </a:r>
                      <a:r>
                        <a:rPr lang="ru-RU" sz="1100" b="1" u="sng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ru-RU" sz="11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6.0*</a:t>
                      </a:r>
                      <a:endParaRPr lang="ru-RU" sz="11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Интенсивность сотрясений (сейсмических колебаний) в пунктах защищаемых СП СПЦ </a:t>
                      </a:r>
                      <a:r>
                        <a:rPr lang="ru-RU" sz="11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по шкале </a:t>
                      </a:r>
                      <a:r>
                        <a:rPr lang="en-US" sz="11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MSK</a:t>
                      </a:r>
                      <a:r>
                        <a:rPr lang="ru-RU" sz="11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-64</a:t>
                      </a:r>
                      <a:endParaRPr lang="ru-RU" sz="11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Частость</a:t>
                      </a:r>
                      <a:r>
                        <a:rPr lang="ru-RU" sz="1100" i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i="1" dirty="0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появления </a:t>
                      </a:r>
                      <a:r>
                        <a:rPr lang="ru-RU" sz="1100" i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цунами на побережье вблизи пункта наблюдений при возникновении в нем  ощутимого землетрясения </a:t>
                      </a:r>
                      <a:endParaRPr lang="ru-RU" sz="11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Зона распространения информационных сигналов о возможности возникновения волны Цунами.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Сообщения </a:t>
                      </a:r>
                      <a:r>
                        <a:rPr lang="ru-RU" sz="1100" dirty="0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в систему оповещения о Цунами по </a:t>
                      </a:r>
                      <a:r>
                        <a:rPr lang="ru-RU" sz="11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защищаемым населенным пунктам или участкам побережья (локальный уровень)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 Black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335" marR="44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 Black" pitchFamily="34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4335" marR="44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 Black" pitchFamily="34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4335" marR="44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4335" marR="44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 Black" pitchFamily="34" charset="0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4335" marR="44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7%.</a:t>
                      </a:r>
                      <a:endParaRPr lang="ru-RU" sz="1100" dirty="0">
                        <a:solidFill>
                          <a:srgbClr val="FFFF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I </a:t>
                      </a:r>
                      <a:r>
                        <a:rPr lang="ru-RU" sz="1100" b="1" u="sng" dirty="0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ru-RU" sz="1100" b="1" dirty="0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5  </a:t>
                      </a:r>
                      <a:endParaRPr lang="ru-RU" sz="1100" dirty="0">
                        <a:solidFill>
                          <a:srgbClr val="FFFF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более</a:t>
                      </a:r>
                      <a:r>
                        <a:rPr lang="ru-RU" sz="1100" b="1" dirty="0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10%</a:t>
                      </a:r>
                      <a:endParaRPr lang="ru-RU" sz="1100" dirty="0">
                        <a:solidFill>
                          <a:srgbClr val="FFFF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Защищаемые пункты, обеспеченные  сейсмическими наблюдениями  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«Внимание!»</a:t>
                      </a:r>
                      <a:endParaRPr lang="ru-RU" sz="11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7%.</a:t>
                      </a:r>
                      <a:endParaRPr lang="ru-RU" sz="1100">
                        <a:solidFill>
                          <a:srgbClr val="FFFF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I </a:t>
                      </a:r>
                      <a:r>
                        <a:rPr lang="ru-RU" sz="1100" b="1" u="sng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ru-RU" sz="1100" b="1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5,5</a:t>
                      </a:r>
                      <a:endParaRPr lang="ru-RU" sz="1100">
                        <a:solidFill>
                          <a:srgbClr val="FFFF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более </a:t>
                      </a:r>
                      <a:r>
                        <a:rPr lang="ru-RU" sz="1100" b="1" dirty="0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20%</a:t>
                      </a:r>
                      <a:endParaRPr lang="ru-RU" sz="1100" dirty="0">
                        <a:solidFill>
                          <a:srgbClr val="FFFF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Защищаемые </a:t>
                      </a:r>
                      <a:r>
                        <a:rPr lang="ru-RU" sz="1100" dirty="0" smtClean="0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пункты , … </a:t>
                      </a:r>
                      <a:endParaRPr lang="ru-RU" sz="1100" dirty="0">
                        <a:solidFill>
                          <a:srgbClr val="FFFF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7%.</a:t>
                      </a:r>
                      <a:endParaRPr lang="ru-RU" sz="1100">
                        <a:solidFill>
                          <a:srgbClr val="FFFF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I </a:t>
                      </a:r>
                      <a:r>
                        <a:rPr lang="ru-RU" sz="1100" b="1" u="sng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ru-RU" sz="1100" b="1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6,0</a:t>
                      </a:r>
                      <a:endParaRPr lang="ru-RU" sz="1100">
                        <a:solidFill>
                          <a:srgbClr val="FFFF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более </a:t>
                      </a:r>
                      <a:r>
                        <a:rPr lang="ru-RU" sz="1100" b="1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40%</a:t>
                      </a:r>
                      <a:endParaRPr lang="ru-RU" sz="1100">
                        <a:solidFill>
                          <a:srgbClr val="FFFF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Защищаемые пункты, </a:t>
                      </a:r>
                      <a:r>
                        <a:rPr lang="ru-RU" sz="1100" dirty="0" smtClean="0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…</a:t>
                      </a:r>
                      <a:endParaRPr lang="ru-RU" sz="1100" dirty="0">
                        <a:solidFill>
                          <a:srgbClr val="FFFF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7%.</a:t>
                      </a:r>
                      <a:endParaRPr lang="ru-RU" sz="1100">
                        <a:solidFill>
                          <a:srgbClr val="FFFF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I </a:t>
                      </a:r>
                      <a:r>
                        <a:rPr lang="ru-RU" sz="1100" b="1" u="sng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ru-RU" sz="1100" b="1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6,5 </a:t>
                      </a:r>
                      <a:endParaRPr lang="ru-RU" sz="1100">
                        <a:solidFill>
                          <a:srgbClr val="FFFF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более </a:t>
                      </a:r>
                      <a:r>
                        <a:rPr lang="ru-RU" sz="1100" b="1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60%</a:t>
                      </a:r>
                      <a:endParaRPr lang="ru-RU" sz="1100">
                        <a:solidFill>
                          <a:srgbClr val="FFFF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Защищаемые пункты, </a:t>
                      </a:r>
                      <a:r>
                        <a:rPr lang="ru-RU" sz="1100" dirty="0" smtClean="0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…</a:t>
                      </a:r>
                      <a:endParaRPr lang="ru-RU" sz="1100" dirty="0">
                        <a:solidFill>
                          <a:srgbClr val="FFFF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«Тревога Цунами!»</a:t>
                      </a:r>
                      <a:endParaRPr lang="ru-RU" sz="11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7%.</a:t>
                      </a:r>
                      <a:endParaRPr lang="ru-RU" sz="1100">
                        <a:solidFill>
                          <a:srgbClr val="FFFF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I </a:t>
                      </a:r>
                      <a:r>
                        <a:rPr lang="ru-RU" sz="1100" b="1" u="sng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ru-RU" sz="1100" b="1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7,0 </a:t>
                      </a:r>
                      <a:endParaRPr lang="ru-RU" sz="1100">
                        <a:solidFill>
                          <a:srgbClr val="FFFF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более </a:t>
                      </a:r>
                      <a:r>
                        <a:rPr lang="ru-RU" sz="1100" b="1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80%</a:t>
                      </a:r>
                      <a:endParaRPr lang="ru-RU" sz="1100">
                        <a:solidFill>
                          <a:srgbClr val="FFFF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Защищаемые пункты, </a:t>
                      </a:r>
                      <a:r>
                        <a:rPr lang="ru-RU" sz="1100" dirty="0" smtClean="0">
                          <a:solidFill>
                            <a:srgbClr val="FFFF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…</a:t>
                      </a:r>
                      <a:endParaRPr lang="ru-RU" sz="1100" dirty="0">
                        <a:solidFill>
                          <a:srgbClr val="FFFF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«Тревога Цунами!»</a:t>
                      </a:r>
                      <a:endParaRPr lang="ru-RU" sz="11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580" name="Прямоугольник 3"/>
          <p:cNvSpPr>
            <a:spLocks noChangeArrowheads="1"/>
          </p:cNvSpPr>
          <p:nvPr/>
        </p:nvSpPr>
        <p:spPr bwMode="auto">
          <a:xfrm>
            <a:off x="0" y="5500688"/>
            <a:ext cx="95726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* </a:t>
            </a:r>
            <a:r>
              <a:rPr lang="ru-RU" sz="1200" b="1"/>
              <a:t>- Значение магнитуды 6,0 с учетом ошибки при обнаружении носит справочный характер.  </a:t>
            </a:r>
          </a:p>
          <a:p>
            <a:r>
              <a:rPr lang="ru-RU" sz="1200" b="1"/>
              <a:t>(1)Сообщения СП СПЦ формируются только по значениям макросейсмической интенсивности </a:t>
            </a:r>
            <a:r>
              <a:rPr lang="en-US" sz="1200" b="1"/>
              <a:t>I</a:t>
            </a:r>
            <a:r>
              <a:rPr lang="ru-RU" sz="1200" b="1"/>
              <a:t>, в условиях, когда оценка магнитуды землетрясения (еще) не выработана. В типичных случаях это значение будет не менее 6. </a:t>
            </a:r>
          </a:p>
          <a:p>
            <a:r>
              <a:rPr lang="ru-RU" sz="1200" b="1"/>
              <a:t>(2) В прибрежных пунктах, которые находятся в потенциально цунами опасной зоне,  и где нет инструментальных наблюдений, население должно быть обучено правилам  оценки величины интенсивности сотрясений и руководствоваться ими в действиях по защите от угрозы цунами.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001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Arial Black" pitchFamily="34" charset="0"/>
              </a:rPr>
              <a:t>Распознаваемые цунамиопасные ситуации и </a:t>
            </a:r>
            <a:r>
              <a:rPr lang="ru-RU" b="1" i="1">
                <a:solidFill>
                  <a:srgbClr val="FF0000"/>
                </a:solidFill>
                <a:latin typeface="Arial Black" pitchFamily="34" charset="0"/>
              </a:rPr>
              <a:t>предлагаемые</a:t>
            </a:r>
            <a:r>
              <a:rPr lang="ru-RU" b="1">
                <a:solidFill>
                  <a:srgbClr val="FF0000"/>
                </a:solidFill>
                <a:latin typeface="Arial Black" pitchFamily="34" charset="0"/>
              </a:rPr>
              <a:t> соответствующие  сообщения СП СПЦ в систему оповещения о Цунами при получении параметров землетрясений.</a:t>
            </a:r>
            <a:endParaRPr lang="ru-RU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928670"/>
          <a:ext cx="8786874" cy="3505200"/>
        </p:xfrm>
        <a:graphic>
          <a:graphicData uri="http://schemas.openxmlformats.org/drawingml/2006/table">
            <a:tbl>
              <a:tblPr/>
              <a:tblGrid>
                <a:gridCol w="1262507"/>
                <a:gridCol w="1624428"/>
                <a:gridCol w="1795738"/>
                <a:gridCol w="2137756"/>
                <a:gridCol w="1966445"/>
              </a:tblGrid>
              <a:tr h="723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Магнитуда землетрясения (параметр энергии очага).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 </a:t>
                      </a: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Интенсивность сотрясений </a:t>
                      </a:r>
                      <a:r>
                        <a:rPr lang="en-US" sz="10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0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в пункте побережья </a:t>
                      </a:r>
                      <a:r>
                        <a:rPr lang="ru-RU" sz="1000" dirty="0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защищаемом</a:t>
                      </a:r>
                      <a:endParaRPr lang="ru-RU" sz="10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Ориентировочная вероятность возникновения ощутимой волны   Цунами в защищаемом пункте или участке побережья </a:t>
                      </a: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Зона распространения информационных сигналов о возможности возникновения волны Цунами.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относительно инструментального эпицентра землетрясения </a:t>
                      </a:r>
                      <a:endParaRPr lang="ru-RU" sz="10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Сообщения </a:t>
                      </a:r>
                      <a:r>
                        <a:rPr lang="ru-RU" sz="1000" dirty="0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в систему оповещения о Цунами по защищаемым населенным пунктам или участкам побережья (локальный уровень)</a:t>
                      </a: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5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Black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5196" marR="45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Black" pitchFamily="34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5196" marR="45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5196" marR="45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Black" pitchFamily="34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5196" marR="45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Black" pitchFamily="34" charset="0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5196" marR="45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highlight>
                            <a:srgbClr val="FF00FF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7.0 </a:t>
                      </a:r>
                      <a:r>
                        <a:rPr lang="ru-RU" sz="1000" b="1" u="sng">
                          <a:highlight>
                            <a:srgbClr val="FF00FF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&lt;</a:t>
                      </a:r>
                      <a:r>
                        <a:rPr lang="ru-RU" sz="1000" b="1">
                          <a:highlight>
                            <a:srgbClr val="FF00FF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b="1">
                          <a:highlight>
                            <a:srgbClr val="FF00FF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ru-RU" sz="1000" b="1">
                          <a:highlight>
                            <a:srgbClr val="FF00FF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 &lt; 7.7</a:t>
                      </a:r>
                      <a:endParaRPr lang="ru-RU" sz="10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I </a:t>
                      </a:r>
                      <a:r>
                        <a:rPr lang="ru-RU" sz="1000" b="1" u="sng">
                          <a:latin typeface="Arial Black" pitchFamily="34" charset="0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ru-RU" sz="10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 5  </a:t>
                      </a:r>
                      <a:endParaRPr lang="ru-RU" sz="10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25%</a:t>
                      </a:r>
                      <a:endParaRPr lang="ru-RU" sz="10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Пункты до </a:t>
                      </a:r>
                      <a:endParaRPr lang="ru-RU" sz="1000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highlight>
                            <a:srgbClr val="FF00FF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«Возможно Цунами»</a:t>
                      </a:r>
                      <a:endParaRPr lang="ru-RU" sz="10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highlight>
                            <a:srgbClr val="FF00FF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7.0 </a:t>
                      </a:r>
                      <a:r>
                        <a:rPr lang="ru-RU" sz="1000" b="1" u="sng">
                          <a:highlight>
                            <a:srgbClr val="FF00FF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&lt;</a:t>
                      </a:r>
                      <a:r>
                        <a:rPr lang="ru-RU" sz="1000" b="1">
                          <a:highlight>
                            <a:srgbClr val="FF00FF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b="1">
                          <a:highlight>
                            <a:srgbClr val="FF00FF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ru-RU" sz="1000" b="1">
                          <a:highlight>
                            <a:srgbClr val="FF00FF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 &lt; 7.7</a:t>
                      </a:r>
                      <a:endParaRPr lang="ru-RU" sz="10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I </a:t>
                      </a:r>
                      <a:r>
                        <a:rPr lang="ru-RU" sz="1000" b="1" u="sng">
                          <a:latin typeface="Arial Black" pitchFamily="34" charset="0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ru-RU" sz="10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 5,5</a:t>
                      </a:r>
                      <a:endParaRPr lang="ru-RU" sz="10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35%</a:t>
                      </a:r>
                      <a:endParaRPr lang="ru-RU" sz="10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Пункты до 150 км</a:t>
                      </a:r>
                      <a:endParaRPr lang="ru-RU" sz="1000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highlight>
                            <a:srgbClr val="FF00FF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7.</a:t>
                      </a:r>
                      <a:r>
                        <a:rPr lang="ru-RU" sz="1000" b="1">
                          <a:highlight>
                            <a:srgbClr val="FF00FF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0 </a:t>
                      </a:r>
                      <a:r>
                        <a:rPr lang="en-US" sz="1000" b="1" u="sng">
                          <a:highlight>
                            <a:srgbClr val="FF00FF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&lt;</a:t>
                      </a:r>
                      <a:r>
                        <a:rPr lang="en-US" sz="1000" b="1">
                          <a:highlight>
                            <a:srgbClr val="FF00FF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 M &lt; </a:t>
                      </a:r>
                      <a:r>
                        <a:rPr lang="ru-RU" sz="1000" b="1">
                          <a:highlight>
                            <a:srgbClr val="FF00FF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7.7</a:t>
                      </a:r>
                      <a:endParaRPr lang="ru-RU" sz="10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I </a:t>
                      </a:r>
                      <a:r>
                        <a:rPr lang="ru-RU" sz="1000" b="1" u="sng">
                          <a:latin typeface="Arial Black" pitchFamily="34" charset="0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ru-RU" sz="10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 6,0</a:t>
                      </a:r>
                      <a:endParaRPr lang="ru-RU" sz="10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50%</a:t>
                      </a:r>
                      <a:endParaRPr lang="ru-RU" sz="10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Пункты до 150 км</a:t>
                      </a:r>
                      <a:endParaRPr lang="ru-RU" sz="1000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highlight>
                            <a:srgbClr val="FF00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«Тревога Цунами!»</a:t>
                      </a:r>
                      <a:endParaRPr lang="ru-RU" sz="10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highlight>
                            <a:srgbClr val="FF00FF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7.</a:t>
                      </a:r>
                      <a:r>
                        <a:rPr lang="ru-RU" sz="1000" b="1">
                          <a:highlight>
                            <a:srgbClr val="FF00FF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0 </a:t>
                      </a:r>
                      <a:r>
                        <a:rPr lang="en-US" sz="1000" b="1" u="sng">
                          <a:highlight>
                            <a:srgbClr val="FF00FF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&lt;</a:t>
                      </a:r>
                      <a:r>
                        <a:rPr lang="en-US" sz="1000" b="1">
                          <a:highlight>
                            <a:srgbClr val="FF00FF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 M &lt; </a:t>
                      </a:r>
                      <a:r>
                        <a:rPr lang="ru-RU" sz="1000" b="1">
                          <a:highlight>
                            <a:srgbClr val="FF00FF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7.7</a:t>
                      </a:r>
                      <a:endParaRPr lang="ru-RU" sz="10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I </a:t>
                      </a:r>
                      <a:r>
                        <a:rPr lang="ru-RU" sz="1000" b="1" u="sng">
                          <a:latin typeface="Arial Black" pitchFamily="34" charset="0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ru-RU" sz="10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 6,5 </a:t>
                      </a:r>
                      <a:endParaRPr lang="ru-RU" sz="10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70%</a:t>
                      </a:r>
                      <a:endParaRPr lang="ru-RU" sz="10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Пункты до 150 км</a:t>
                      </a:r>
                      <a:endParaRPr lang="ru-RU" sz="1000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highlight>
                            <a:srgbClr val="FF00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«Тревога Цунами!»</a:t>
                      </a:r>
                      <a:endParaRPr lang="ru-RU" sz="10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highlight>
                            <a:srgbClr val="FF00FF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7.</a:t>
                      </a:r>
                      <a:r>
                        <a:rPr lang="ru-RU" sz="1000" b="1">
                          <a:highlight>
                            <a:srgbClr val="FF00FF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0 </a:t>
                      </a:r>
                      <a:r>
                        <a:rPr lang="en-US" sz="1000" b="1" u="sng">
                          <a:highlight>
                            <a:srgbClr val="FF00FF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&lt;</a:t>
                      </a:r>
                      <a:r>
                        <a:rPr lang="en-US" sz="1000" b="1">
                          <a:highlight>
                            <a:srgbClr val="FF00FF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 M &lt; </a:t>
                      </a:r>
                      <a:r>
                        <a:rPr lang="ru-RU" sz="1000" b="1">
                          <a:highlight>
                            <a:srgbClr val="FF00FF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7.7</a:t>
                      </a:r>
                      <a:endParaRPr lang="ru-RU" sz="10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I </a:t>
                      </a:r>
                      <a:r>
                        <a:rPr lang="ru-RU" sz="1000" b="1" u="sng">
                          <a:latin typeface="Arial Black" pitchFamily="34" charset="0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ru-RU" sz="10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 7,0 </a:t>
                      </a:r>
                      <a:endParaRPr lang="ru-RU" sz="10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85%</a:t>
                      </a:r>
                      <a:endParaRPr lang="ru-RU" sz="10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Пункты до 150 км</a:t>
                      </a:r>
                      <a:endParaRPr lang="ru-RU" sz="1000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highlight>
                            <a:srgbClr val="FF00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«Тревога Цунами!»</a:t>
                      </a:r>
                      <a:endParaRPr lang="ru-RU" sz="10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highlight>
                            <a:srgbClr val="FF00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M </a:t>
                      </a:r>
                      <a:r>
                        <a:rPr lang="en-US" sz="1000" b="1" u="sng">
                          <a:highlight>
                            <a:srgbClr val="FF00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en-US" sz="1000" b="1">
                          <a:highlight>
                            <a:srgbClr val="FF00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>
                          <a:highlight>
                            <a:srgbClr val="FF00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7.7</a:t>
                      </a:r>
                      <a:endParaRPr lang="ru-RU" sz="10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I </a:t>
                      </a:r>
                      <a:r>
                        <a:rPr lang="ru-RU" sz="1000" b="1" u="sng">
                          <a:latin typeface="Arial Black" pitchFamily="34" charset="0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ru-RU" sz="10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 5  </a:t>
                      </a:r>
                      <a:endParaRPr lang="ru-RU" sz="10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80%</a:t>
                      </a:r>
                      <a:endParaRPr lang="ru-RU" sz="10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Пункты до 300 км </a:t>
                      </a:r>
                      <a:endParaRPr lang="ru-RU" sz="1000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highlight>
                            <a:srgbClr val="FF00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«Тревога Цунами»</a:t>
                      </a:r>
                      <a:endParaRPr lang="ru-RU" sz="10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highlight>
                            <a:srgbClr val="FF00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M </a:t>
                      </a:r>
                      <a:r>
                        <a:rPr lang="ru-RU" sz="1000" b="1" u="sng">
                          <a:highlight>
                            <a:srgbClr val="FF00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ru-RU" sz="1000" b="1">
                          <a:highlight>
                            <a:srgbClr val="FF00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 7.7</a:t>
                      </a:r>
                      <a:endParaRPr lang="ru-RU" sz="10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I </a:t>
                      </a:r>
                      <a:r>
                        <a:rPr lang="ru-RU" sz="1000" b="1" u="sng">
                          <a:latin typeface="Arial Black" pitchFamily="34" charset="0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ru-RU" sz="10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 5,5</a:t>
                      </a:r>
                      <a:endParaRPr lang="ru-RU" sz="10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85%</a:t>
                      </a:r>
                      <a:endParaRPr lang="ru-RU" sz="10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Пункты до 300 км </a:t>
                      </a:r>
                      <a:endParaRPr lang="ru-RU" sz="1000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highlight>
                            <a:srgbClr val="FF00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«Тревога Цунами»</a:t>
                      </a:r>
                      <a:endParaRPr lang="ru-RU" sz="10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highlight>
                            <a:srgbClr val="FF00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M </a:t>
                      </a:r>
                      <a:r>
                        <a:rPr lang="ru-RU" sz="1000" b="1" u="sng">
                          <a:highlight>
                            <a:srgbClr val="FF00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ru-RU" sz="1000" b="1">
                          <a:highlight>
                            <a:srgbClr val="FF00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 7.7</a:t>
                      </a:r>
                      <a:endParaRPr lang="ru-RU" sz="10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I </a:t>
                      </a:r>
                      <a:r>
                        <a:rPr lang="ru-RU" sz="1000" b="1" u="sng">
                          <a:latin typeface="Arial Black" pitchFamily="34" charset="0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ru-RU" sz="10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 6,0</a:t>
                      </a:r>
                      <a:endParaRPr lang="ru-RU" sz="10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90%</a:t>
                      </a:r>
                      <a:endParaRPr lang="ru-RU" sz="10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Пункты до 300 км </a:t>
                      </a:r>
                      <a:endParaRPr lang="ru-RU" sz="1000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highlight>
                            <a:srgbClr val="FF00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«Тревога Цунами»</a:t>
                      </a:r>
                      <a:endParaRPr lang="ru-RU" sz="10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highlight>
                            <a:srgbClr val="FF00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M </a:t>
                      </a:r>
                      <a:r>
                        <a:rPr lang="en-US" sz="1000" b="1" u="sng">
                          <a:highlight>
                            <a:srgbClr val="FF00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en-US" sz="1000" b="1">
                          <a:highlight>
                            <a:srgbClr val="FF00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>
                          <a:highlight>
                            <a:srgbClr val="FF00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7.7</a:t>
                      </a:r>
                      <a:endParaRPr lang="ru-RU" sz="10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I </a:t>
                      </a:r>
                      <a:r>
                        <a:rPr lang="ru-RU" sz="1000" b="1" u="sng">
                          <a:latin typeface="Arial Black" pitchFamily="34" charset="0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ru-RU" sz="10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 6,5 </a:t>
                      </a:r>
                      <a:endParaRPr lang="ru-RU" sz="10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95%</a:t>
                      </a:r>
                      <a:endParaRPr lang="ru-RU" sz="10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Пункты до 300 км </a:t>
                      </a:r>
                      <a:endParaRPr lang="ru-RU" sz="1000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highlight>
                            <a:srgbClr val="FF00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«Тревога Цунами»</a:t>
                      </a:r>
                      <a:endParaRPr lang="ru-RU" sz="10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highlight>
                            <a:srgbClr val="FF00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M </a:t>
                      </a:r>
                      <a:r>
                        <a:rPr lang="en-US" sz="1000" b="1" u="sng">
                          <a:highlight>
                            <a:srgbClr val="FF00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en-US" sz="1000" b="1">
                          <a:highlight>
                            <a:srgbClr val="FF00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>
                          <a:highlight>
                            <a:srgbClr val="FF00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7.7</a:t>
                      </a:r>
                      <a:endParaRPr lang="ru-RU" sz="10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I </a:t>
                      </a:r>
                      <a:r>
                        <a:rPr lang="ru-RU" sz="1000" b="1" u="sng">
                          <a:latin typeface="Arial Black" pitchFamily="34" charset="0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ru-RU" sz="10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 7,0 </a:t>
                      </a:r>
                      <a:endParaRPr lang="ru-RU" sz="10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97%</a:t>
                      </a:r>
                      <a:endParaRPr lang="ru-RU" sz="10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Пункты до 300 км </a:t>
                      </a:r>
                      <a:endParaRPr lang="ru-RU" sz="1000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highlight>
                            <a:srgbClr val="FF00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«Тревога Цунами»</a:t>
                      </a:r>
                      <a:endParaRPr lang="ru-RU" sz="10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highlight>
                          <a:srgbClr val="FF0000"/>
                        </a:highlight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highlight>
                            <a:srgbClr val="FF00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M </a:t>
                      </a:r>
                      <a:r>
                        <a:rPr lang="ru-RU" sz="1000" b="1" u="sng">
                          <a:highlight>
                            <a:srgbClr val="FF00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ru-RU" sz="1000" b="1">
                          <a:highlight>
                            <a:srgbClr val="FF00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 8.3</a:t>
                      </a:r>
                      <a:endParaRPr lang="ru-RU" sz="10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Black" pitchFamily="34" charset="0"/>
                          <a:ea typeface="Times New Roman"/>
                          <a:cs typeface="Times New Roman"/>
                        </a:rPr>
                        <a:t>более</a:t>
                      </a:r>
                      <a:r>
                        <a:rPr lang="ru-RU" sz="10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 95%</a:t>
                      </a:r>
                      <a:endParaRPr lang="ru-RU" sz="10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Пункты до 500 км </a:t>
                      </a:r>
                      <a:endParaRPr lang="ru-RU" sz="1000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highlight>
                            <a:srgbClr val="FF00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«Тревога Цунами»</a:t>
                      </a:r>
                      <a:endParaRPr lang="ru-RU" sz="10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04" name="Rectangle 1"/>
          <p:cNvSpPr>
            <a:spLocks noChangeArrowheads="1"/>
          </p:cNvSpPr>
          <p:nvPr/>
        </p:nvSpPr>
        <p:spPr bwMode="auto">
          <a:xfrm>
            <a:off x="142875" y="5929313"/>
            <a:ext cx="9001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200" dirty="0">
                <a:cs typeface="Times New Roman" pitchFamily="18" charset="0"/>
              </a:rPr>
              <a:t>* </a:t>
            </a:r>
            <a:r>
              <a:rPr lang="ru-RU" sz="1200" dirty="0">
                <a:latin typeface="Arial Black" pitchFamily="34" charset="0"/>
                <a:cs typeface="Times New Roman" pitchFamily="18" charset="0"/>
              </a:rPr>
              <a:t>ситуация возникает если длительность сильных сотрясений грунта превышает 10с, что обычно означает </a:t>
            </a:r>
            <a:r>
              <a:rPr lang="en-US" sz="1200" b="1" dirty="0">
                <a:latin typeface="Arial Black" pitchFamily="34" charset="0"/>
                <a:cs typeface="Times New Roman" pitchFamily="18" charset="0"/>
              </a:rPr>
              <a:t>M </a:t>
            </a:r>
            <a:r>
              <a:rPr lang="ru-RU" sz="1200" b="1" u="sng" dirty="0">
                <a:latin typeface="Arial Black" pitchFamily="34" charset="0"/>
                <a:cs typeface="Times New Roman" pitchFamily="18" charset="0"/>
              </a:rPr>
              <a:t>&gt;</a:t>
            </a:r>
            <a:r>
              <a:rPr lang="ru-RU" sz="1200" b="1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Arial Black" pitchFamily="34" charset="0"/>
                <a:cs typeface="Times New Roman" pitchFamily="18" charset="0"/>
              </a:rPr>
              <a:t>7</a:t>
            </a:r>
            <a:endParaRPr lang="ru-RU" sz="1200" b="1" dirty="0"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Сообщения СП СПЦ во времени с момента начала регистрации землетрясения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0" y="642918"/>
          <a:ext cx="8001057" cy="1941998"/>
        </p:xfrm>
        <a:graphic>
          <a:graphicData uri="http://schemas.openxmlformats.org/drawingml/2006/table">
            <a:tbl>
              <a:tblPr/>
              <a:tblGrid>
                <a:gridCol w="2187072"/>
                <a:gridCol w="1598959"/>
                <a:gridCol w="2159418"/>
                <a:gridCol w="2055608"/>
              </a:tblGrid>
              <a:tr h="233386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200" b="1" i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. Сообщения, основанные на амплитудах/макросейсмической интенсивности</a:t>
                      </a:r>
                      <a:endParaRPr lang="ru-RU" sz="12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от 1 До 3 минут</a:t>
                      </a:r>
                      <a:endParaRPr lang="ru-RU" sz="1200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«Внимание!»</a:t>
                      </a:r>
                      <a:endParaRPr lang="ru-RU" sz="10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«Регистрируется сильное землетрясение» (список пунктов)</a:t>
                      </a:r>
                      <a:endParaRPr lang="ru-RU" sz="10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Arial Black" pitchFamily="34" charset="0"/>
                          <a:ea typeface="Times New Roman"/>
                          <a:cs typeface="Times New Roman"/>
                        </a:rPr>
                        <a:t>ЦЦ</a:t>
                      </a:r>
                      <a:endParaRPr lang="ru-RU" sz="10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от 1 До 4 минут</a:t>
                      </a:r>
                      <a:endParaRPr lang="ru-RU" sz="1200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«Возможно Цунами!»</a:t>
                      </a:r>
                      <a:endParaRPr lang="ru-RU" sz="10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i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«Регистрируются сильные сейсмические колебания с интенсивностью </a:t>
                      </a:r>
                      <a:r>
                        <a:rPr lang="en-US" sz="10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I </a:t>
                      </a:r>
                      <a:r>
                        <a:rPr lang="ru-RU" sz="1000" b="1" u="sng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ru-RU" sz="10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5,5</a:t>
                      </a:r>
                      <a:r>
                        <a:rPr lang="ru-RU" sz="1000" b="1" i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»  (список пунктов)</a:t>
                      </a:r>
                      <a:endParaRPr lang="ru-RU" sz="10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ЦЦ, в систему оповещения для упомянутых пунктов</a:t>
                      </a:r>
                      <a:endParaRPr lang="ru-RU" sz="10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от 1 До 6 минут</a:t>
                      </a:r>
                      <a:endParaRPr lang="ru-RU" sz="1200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«Тревога цунами!»</a:t>
                      </a:r>
                      <a:endParaRPr lang="ru-RU" sz="10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«Регистрируются сильные сейсмические колебания с интенсивностью </a:t>
                      </a:r>
                      <a:r>
                        <a:rPr lang="en-US" sz="10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I </a:t>
                      </a:r>
                      <a:r>
                        <a:rPr lang="ru-RU" sz="1000" b="1" u="sng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ru-RU" sz="10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7</a:t>
                      </a:r>
                      <a:r>
                        <a:rPr lang="ru-RU" sz="1000" b="1" i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»  (список пунктов)</a:t>
                      </a:r>
                      <a:endParaRPr lang="ru-RU" sz="10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ЦЦ, в систему оповещения для упомянутых пунктов</a:t>
                      </a:r>
                      <a:endParaRPr lang="ru-RU" sz="10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928670"/>
          <a:ext cx="7858148" cy="3584327"/>
        </p:xfrm>
        <a:graphic>
          <a:graphicData uri="http://schemas.openxmlformats.org/drawingml/2006/table">
            <a:tbl>
              <a:tblPr/>
              <a:tblGrid>
                <a:gridCol w="2577971"/>
                <a:gridCol w="1552994"/>
                <a:gridCol w="1708290"/>
                <a:gridCol w="2018893"/>
              </a:tblGrid>
              <a:tr h="162647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Б. Сообщения, основанные на оперативном определении магнитуды и гипоцентра землетрясения для случая, когда удаление </a:t>
                      </a:r>
                      <a:r>
                        <a:rPr lang="ru-RU" sz="1200" b="1" i="1" dirty="0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эпицентра не </a:t>
                      </a:r>
                      <a:r>
                        <a:rPr lang="ru-RU" sz="1200" b="1" i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более </a:t>
                      </a:r>
                      <a:r>
                        <a:rPr lang="ru-RU" sz="1200" b="1" i="1" dirty="0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200 км от </a:t>
                      </a:r>
                      <a:r>
                        <a:rPr lang="ru-RU" sz="1200" b="1" i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станций в зоне ответственности СП СПЦ. </a:t>
                      </a:r>
                      <a:endParaRPr lang="ru-RU" sz="12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Время выработки сообщения до 7 минут. *</a:t>
                      </a:r>
                      <a:endParaRPr lang="ru-RU" sz="12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2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до 7 минут</a:t>
                      </a:r>
                      <a:endParaRPr lang="ru-RU" sz="1200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«Оперативная информация</a:t>
                      </a:r>
                      <a:r>
                        <a:rPr lang="ru-RU" sz="9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»</a:t>
                      </a:r>
                      <a:endParaRPr lang="ru-RU" sz="9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Для сведения рассылается </a:t>
                      </a:r>
                      <a:r>
                        <a:rPr lang="ru-RU" sz="900" b="1" dirty="0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информация </a:t>
                      </a:r>
                      <a:r>
                        <a:rPr lang="ru-RU" sz="9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о </a:t>
                      </a:r>
                      <a:r>
                        <a:rPr lang="ru-RU" sz="900" b="1" dirty="0" err="1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земл</a:t>
                      </a:r>
                      <a:r>
                        <a:rPr lang="ru-RU" sz="900" b="1" dirty="0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b="1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етрясении</a:t>
                      </a:r>
                      <a:r>
                        <a:rPr lang="ru-RU" sz="9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endParaRPr lang="ru-RU" sz="9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ЦЦ, ССД</a:t>
                      </a:r>
                      <a:endParaRPr lang="ru-RU" sz="9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до 7 минут</a:t>
                      </a:r>
                      <a:endParaRPr lang="ru-RU" sz="1200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«Отмена </a:t>
                      </a:r>
                      <a:r>
                        <a:rPr lang="ru-RU" sz="1100" b="1" dirty="0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тревожных </a:t>
                      </a:r>
                      <a:r>
                        <a:rPr lang="ru-RU" sz="11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сообщений» </a:t>
                      </a:r>
                      <a:endParaRPr lang="ru-RU" sz="11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i="1" dirty="0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землетрясение </a:t>
                      </a:r>
                      <a:r>
                        <a:rPr lang="ru-RU" sz="900" b="1" i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не сопровождается опасностью цунами»</a:t>
                      </a:r>
                      <a:endParaRPr lang="ru-RU" sz="9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ЦЦ, в систему оповещения для ранее упомянутых пунктов</a:t>
                      </a:r>
                      <a:endParaRPr lang="ru-RU" sz="9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до 7 минут</a:t>
                      </a:r>
                      <a:endParaRPr lang="ru-RU" sz="1200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«Возможно Цунами!»</a:t>
                      </a:r>
                      <a:endParaRPr lang="ru-RU" sz="11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i="1">
                          <a:latin typeface="Arial Black" pitchFamily="34" charset="0"/>
                          <a:ea typeface="Times New Roman"/>
                          <a:cs typeface="Times New Roman"/>
                        </a:rPr>
                        <a:t>«Произошедшее землетрясение  сопровождается опасностью цунами»</a:t>
                      </a:r>
                      <a:endParaRPr lang="ru-RU" sz="9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ЦЦ, в систему оповещения для ранее не упомянутых пунктов </a:t>
                      </a:r>
                      <a:r>
                        <a:rPr lang="ru-RU" sz="9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в зоне </a:t>
                      </a:r>
                      <a:r>
                        <a:rPr lang="ru-RU" sz="900" dirty="0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от эпицентра в зависимости от М</a:t>
                      </a:r>
                      <a:endParaRPr lang="ru-RU" sz="9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до 7 минут</a:t>
                      </a:r>
                      <a:endParaRPr lang="ru-RU" sz="1200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«Тревога цунами»</a:t>
                      </a:r>
                      <a:endParaRPr lang="ru-RU" sz="11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i="1">
                          <a:latin typeface="Arial Black" pitchFamily="34" charset="0"/>
                          <a:ea typeface="Times New Roman"/>
                          <a:cs typeface="Times New Roman"/>
                        </a:rPr>
                        <a:t>«Произошедшее землетрясение  сопровождается высокой опасностью цунами»</a:t>
                      </a:r>
                      <a:endParaRPr lang="ru-RU" sz="9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ЦЦ, в систему оповещения для ранее не упомянутых пунктов </a:t>
                      </a:r>
                      <a:r>
                        <a:rPr lang="ru-RU" sz="9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в зоне </a:t>
                      </a:r>
                      <a:r>
                        <a:rPr lang="ru-RU" sz="900" dirty="0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в зависимости от М</a:t>
                      </a:r>
                      <a:endParaRPr lang="ru-RU" sz="9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75" y="714375"/>
          <a:ext cx="8858250" cy="1645920"/>
        </p:xfrm>
        <a:graphic>
          <a:graphicData uri="http://schemas.openxmlformats.org/drawingml/2006/table">
            <a:tbl>
              <a:tblPr/>
              <a:tblGrid>
                <a:gridCol w="1758950"/>
                <a:gridCol w="1058863"/>
                <a:gridCol w="1539875"/>
                <a:gridCol w="3122612"/>
                <a:gridCol w="1377950"/>
              </a:tblGrid>
              <a:tr h="350838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В. Сообщения, основанные на оперативном определении магнитуды и эпицентра для случая, когда очаг землетрясения находится  вне зоны ответственности СП СПЦ. Время выработки сообщения до 20 минут.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760" marR="4376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до 20 минут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760" marR="437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«Оперативная сейсмологическая информация»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760" marR="437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рассылается сейсмологическая информация о происходящем землетрясении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43760" marR="437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Параметры землетрясения для очагов за пределами  200 км от станций в зоне ответственности СП СПЦ в целом. </a:t>
                      </a:r>
                    </a:p>
                  </a:txBody>
                  <a:tcPr marL="43760" marR="437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ЦЦ, ССД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760" marR="437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967335"/>
            <a:ext cx="8858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Сильные землетрясения и потенциально цунами опасные ситуации на ДВ РФ в 2010-2012 гг.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2606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Arial Black" pitchFamily="34" charset="0"/>
                <a:ea typeface="Batang" pitchFamily="18" charset="-127"/>
                <a:cs typeface="Times New Roman" pitchFamily="18" charset="0"/>
              </a:rPr>
              <a:t>30.04.2010 г.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505" y="764704"/>
          <a:ext cx="9036496" cy="3470148"/>
        </p:xfrm>
        <a:graphic>
          <a:graphicData uri="http://schemas.openxmlformats.org/drawingml/2006/table">
            <a:tbl>
              <a:tblPr/>
              <a:tblGrid>
                <a:gridCol w="1101827"/>
                <a:gridCol w="815565"/>
                <a:gridCol w="988713"/>
                <a:gridCol w="796866"/>
                <a:gridCol w="827079"/>
                <a:gridCol w="1040457"/>
                <a:gridCol w="1450220"/>
                <a:gridCol w="858236"/>
                <a:gridCol w="1157533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Origin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Time</a:t>
                      </a:r>
                      <a:endParaRPr lang="ru-RU" sz="9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Latitude</a:t>
                      </a:r>
                      <a:endParaRPr lang="ru-RU" sz="9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Longitude</a:t>
                      </a:r>
                      <a:endParaRPr lang="ru-RU" sz="9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Depth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Class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Magnitude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Operator name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Channels T0-K*-M*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Submi delta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30.04.2010 23:10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60.7900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-181.4200</a:t>
                      </a:r>
                      <a:endParaRPr lang="ru-RU" sz="9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33.00</a:t>
                      </a:r>
                      <a:endParaRPr lang="ru-RU" sz="9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Arial Black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Ms20=6.4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test1 91.189.238.236 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0-0-0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00:09:43.93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30.04.2010 23:11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59.7022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-174.2910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100.00</a:t>
                      </a:r>
                      <a:endParaRPr lang="ru-RU" sz="9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 Black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 Black" pitchFamily="34" charset="0"/>
                          <a:ea typeface="Calibri"/>
                          <a:cs typeface="Times New Roman"/>
                        </a:rPr>
                        <a:t>MPLP=7.0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 Black" pitchFamily="34" charset="0"/>
                          <a:ea typeface="Calibri"/>
                          <a:cs typeface="Times New Roman"/>
                        </a:rPr>
                        <a:t>kamchatka 91.189.238.234 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 Black" pitchFamily="34" charset="0"/>
                          <a:ea typeface="Calibri"/>
                          <a:cs typeface="Times New Roman"/>
                        </a:rPr>
                        <a:t>11-0-1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 Black" pitchFamily="34" charset="0"/>
                          <a:ea typeface="Calibri"/>
                          <a:cs typeface="Times New Roman"/>
                        </a:rPr>
                        <a:t>00:10:14.24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30.04.2010 23:11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59.9266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-174.1247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24.83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 Black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MS=6.1</a:t>
                      </a:r>
                      <a:endParaRPr lang="ru-RU" sz="9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sakhalin 195.72.227.225 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5-0-1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01:09:20.96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30.04.2010 23:11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60.0538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-176.2364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0.00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Arial Black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 Black" pitchFamily="34" charset="0"/>
                          <a:ea typeface="Calibri"/>
                          <a:cs typeface="Times New Roman"/>
                        </a:rPr>
                        <a:t>MS=6.3</a:t>
                      </a:r>
                      <a:endParaRPr lang="ru-RU" sz="9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 Black" pitchFamily="34" charset="0"/>
                          <a:ea typeface="Calibri"/>
                          <a:cs typeface="Times New Roman"/>
                        </a:rPr>
                        <a:t>kamchatka 91.189.238.234 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 Black" pitchFamily="34" charset="0"/>
                          <a:ea typeface="Calibri"/>
                          <a:cs typeface="Times New Roman"/>
                        </a:rPr>
                        <a:t>10-0-1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 Black" pitchFamily="34" charset="0"/>
                          <a:ea typeface="Calibri"/>
                          <a:cs typeface="Times New Roman"/>
                        </a:rPr>
                        <a:t>00:13:48.32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30.04.2010 23:11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59.9385</a:t>
                      </a:r>
                      <a:endParaRPr lang="ru-RU" sz="9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-176.1494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0.00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Arial Black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MS=6.5</a:t>
                      </a:r>
                      <a:endParaRPr lang="ru-RU" sz="9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kamchatka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91.189.238.234 </a:t>
                      </a:r>
                      <a:endParaRPr lang="ru-RU" sz="9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18-0-5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00:29:37.20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30.04.2010 23:11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60.5913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-177.3966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0.00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Arial Black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MS=6.5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kamchatka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91.189.238.234 </a:t>
                      </a:r>
                      <a:endParaRPr lang="ru-RU" sz="9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16-0-6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00:43:36.45</a:t>
                      </a:r>
                      <a:endParaRPr lang="ru-RU" sz="9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30.04.2010 23:11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60.7076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-177.7657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17.71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Arial Black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MS=6.5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ldrz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10.10.0.145 </a:t>
                      </a:r>
                      <a:endParaRPr lang="ru-RU" sz="9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40-0-7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02:13:16.13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30.04.2010 23:11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59.8499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-176.7630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50.00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Arial Black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Arial Black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sakhalin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93.177.7.134 </a:t>
                      </a:r>
                      <a:endParaRPr lang="ru-RU" sz="9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6-0-0</a:t>
                      </a:r>
                      <a:endParaRPr lang="ru-RU" sz="9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00:14:35.93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30.04.2010 23:11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60.47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-177.88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12.00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Arial Black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Mw=6.5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USGS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 Black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Arial Black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30.04.2010 23:11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60.52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-177.80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20.00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Arial Black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MS=6.7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OBNINSK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 Black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 Black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01" name="Рисунок 4"/>
          <p:cNvPicPr>
            <a:picLocks noChangeAspect="1" noChangeArrowheads="1"/>
          </p:cNvPicPr>
          <p:nvPr/>
        </p:nvPicPr>
        <p:blipFill>
          <a:blip r:embed="rId2" cstate="print"/>
          <a:srcRect t="9172" r="42657" b="3439"/>
          <a:stretch>
            <a:fillRect/>
          </a:stretch>
        </p:blipFill>
        <p:spPr bwMode="auto">
          <a:xfrm>
            <a:off x="107504" y="4293096"/>
            <a:ext cx="2448272" cy="234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2875" y="-157708"/>
            <a:ext cx="9001125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eaLnBrk="0" hangingPunct="0">
              <a:tabLst>
                <a:tab pos="6300788" algn="r"/>
              </a:tabLst>
            </a:pPr>
            <a:endParaRPr lang="ru-RU" dirty="0">
              <a:latin typeface="Arial Black" pitchFamily="34" charset="0"/>
              <a:ea typeface="Batang" pitchFamily="18" charset="-127"/>
              <a:cs typeface="Times New Roman" pitchFamily="18" charset="0"/>
            </a:endParaRPr>
          </a:p>
          <a:p>
            <a:pPr indent="450850" eaLnBrk="0" hangingPunct="0">
              <a:tabLst>
                <a:tab pos="6300788" algn="r"/>
              </a:tabLst>
            </a:pPr>
            <a:r>
              <a:rPr lang="ru-RU" dirty="0">
                <a:solidFill>
                  <a:srgbClr val="FF0000"/>
                </a:solidFill>
                <a:latin typeface="Arial Black" pitchFamily="34" charset="0"/>
                <a:ea typeface="Batang" pitchFamily="18" charset="-127"/>
                <a:cs typeface="Times New Roman" pitchFamily="18" charset="0"/>
              </a:rPr>
              <a:t>Землетрясение 11 марта 2011 г.</a:t>
            </a:r>
            <a:r>
              <a:rPr lang="ru-RU" dirty="0">
                <a:latin typeface="Arial Black" pitchFamily="34" charset="0"/>
                <a:ea typeface="Batang" pitchFamily="18" charset="-127"/>
                <a:cs typeface="Times New Roman" pitchFamily="18" charset="0"/>
              </a:rPr>
              <a:t> </a:t>
            </a:r>
            <a:endParaRPr lang="ru-RU" dirty="0" smtClean="0">
              <a:latin typeface="Arial Black" pitchFamily="34" charset="0"/>
              <a:ea typeface="Batang" pitchFamily="18" charset="-127"/>
              <a:cs typeface="Times New Roman" pitchFamily="18" charset="0"/>
            </a:endParaRPr>
          </a:p>
          <a:p>
            <a:pPr indent="450850" eaLnBrk="0" hangingPunct="0">
              <a:tabLst>
                <a:tab pos="6300788" algn="r"/>
              </a:tabLst>
            </a:pPr>
            <a:r>
              <a:rPr lang="ru-RU" dirty="0" smtClean="0">
                <a:latin typeface="Arial Black" pitchFamily="34" charset="0"/>
                <a:ea typeface="Batang" pitchFamily="18" charset="-127"/>
                <a:cs typeface="Times New Roman" pitchFamily="18" charset="0"/>
              </a:rPr>
              <a:t>позволило </a:t>
            </a:r>
            <a:r>
              <a:rPr lang="ru-RU" dirty="0">
                <a:latin typeface="Arial Black" pitchFamily="34" charset="0"/>
                <a:ea typeface="Batang" pitchFamily="18" charset="-127"/>
                <a:cs typeface="Times New Roman" pitchFamily="18" charset="0"/>
              </a:rPr>
              <a:t>проверить адекватность и надежность всех элементов сейсмической подсистемы СПЦ и эффективность разработанных и внедренных алгоритмов и ПО обработки сейсмологических данных в оперативном режиме по регламентам СПЦ. </a:t>
            </a:r>
          </a:p>
          <a:p>
            <a:pPr indent="450850" eaLnBrk="0" hangingPunct="0">
              <a:tabLst>
                <a:tab pos="6300788" algn="r"/>
              </a:tabLst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Протокол работы ИОЦ «Южно-Сахалинск»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  <a:p>
            <a:pPr indent="450850" eaLnBrk="0" hangingPunct="0"/>
            <a:r>
              <a:rPr lang="ru-RU" sz="1400" b="1" dirty="0" smtClean="0">
                <a:latin typeface="Arial Black" pitchFamily="34" charset="0"/>
                <a:cs typeface="Times New Roman" pitchFamily="18" charset="0"/>
              </a:rPr>
              <a:t>05:48:28 (</a:t>
            </a:r>
            <a:r>
              <a:rPr lang="en-US" sz="1400" b="1" dirty="0" smtClean="0">
                <a:latin typeface="Arial Black" pitchFamily="34" charset="0"/>
                <a:cs typeface="Times New Roman" pitchFamily="18" charset="0"/>
              </a:rPr>
              <a:t>UTC</a:t>
            </a:r>
            <a:r>
              <a:rPr lang="ru-RU" sz="1400" b="1" dirty="0" smtClean="0">
                <a:latin typeface="Arial Black" pitchFamily="34" charset="0"/>
                <a:cs typeface="Times New Roman" pitchFamily="18" charset="0"/>
              </a:rPr>
              <a:t>)</a:t>
            </a:r>
            <a:r>
              <a:rPr lang="ru-RU" sz="1400" dirty="0" smtClean="0">
                <a:latin typeface="Arial Black" pitchFamily="34" charset="0"/>
                <a:cs typeface="Times New Roman" pitchFamily="18" charset="0"/>
              </a:rPr>
              <a:t> - сейсмическая станция «Южно-Сахалинск» начала регистрацию землетрясения. </a:t>
            </a:r>
          </a:p>
          <a:p>
            <a:pPr indent="450850" eaLnBrk="0" hangingPunct="0"/>
            <a:endParaRPr lang="ru-RU" sz="1400" dirty="0" smtClean="0">
              <a:latin typeface="Arial Black" pitchFamily="34" charset="0"/>
            </a:endParaRPr>
          </a:p>
          <a:p>
            <a:pPr indent="450850" eaLnBrk="0" hangingPunct="0"/>
            <a:r>
              <a:rPr lang="ru-RU" sz="1400" b="1" dirty="0" smtClean="0">
                <a:latin typeface="Arial Black" pitchFamily="34" charset="0"/>
                <a:cs typeface="Times New Roman" pitchFamily="18" charset="0"/>
              </a:rPr>
              <a:t>05:49:00</a:t>
            </a:r>
            <a:r>
              <a:rPr lang="ru-RU" sz="1400" dirty="0" smtClean="0">
                <a:latin typeface="Arial Black" pitchFamily="34" charset="0"/>
                <a:cs typeface="Times New Roman" pitchFamily="18" charset="0"/>
              </a:rPr>
              <a:t> - первое сообщение «Регистрируется волна Р» передано на Центр Цунами Сахалинского УГМС. </a:t>
            </a:r>
          </a:p>
          <a:p>
            <a:pPr indent="450850" eaLnBrk="0" hangingPunct="0"/>
            <a:endParaRPr lang="ru-RU" sz="1400" dirty="0" smtClean="0">
              <a:latin typeface="Arial Black" pitchFamily="34" charset="0"/>
            </a:endParaRPr>
          </a:p>
          <a:p>
            <a:pPr indent="450850" eaLnBrk="0" hangingPunct="0"/>
            <a:r>
              <a:rPr lang="ru-RU" sz="1400" b="1" dirty="0" smtClean="0">
                <a:latin typeface="Arial Black" pitchFamily="34" charset="0"/>
                <a:cs typeface="Times New Roman" pitchFamily="18" charset="0"/>
              </a:rPr>
              <a:t>05:50:03</a:t>
            </a:r>
            <a:r>
              <a:rPr lang="ru-RU" sz="1400" dirty="0" smtClean="0">
                <a:latin typeface="Arial Black" pitchFamily="34" charset="0"/>
                <a:cs typeface="Times New Roman" pitchFamily="18" charset="0"/>
              </a:rPr>
              <a:t> - регистрация волны </a:t>
            </a:r>
            <a:r>
              <a:rPr lang="en-US" sz="1400" dirty="0" smtClean="0">
                <a:latin typeface="Arial Black" pitchFamily="34" charset="0"/>
                <a:cs typeface="Times New Roman" pitchFamily="18" charset="0"/>
              </a:rPr>
              <a:t>S</a:t>
            </a:r>
            <a:r>
              <a:rPr lang="ru-RU" sz="1400" dirty="0" smtClean="0">
                <a:latin typeface="Arial Black" pitchFamily="34" charset="0"/>
                <a:cs typeface="Times New Roman" pitchFamily="18" charset="0"/>
              </a:rPr>
              <a:t>, предварительная оценка эпицентрального расстояния и координат очага, определение района с пороговым уровнем магнитуды для рассылки предупреждения о возможности цунами.</a:t>
            </a:r>
          </a:p>
          <a:p>
            <a:pPr indent="450850" eaLnBrk="0" hangingPunct="0"/>
            <a:endParaRPr lang="ru-RU" sz="1400" dirty="0" smtClean="0">
              <a:latin typeface="Arial Black" pitchFamily="34" charset="0"/>
            </a:endParaRPr>
          </a:p>
          <a:p>
            <a:pPr indent="450850" eaLnBrk="0" hangingPunct="0"/>
            <a:r>
              <a:rPr lang="ru-RU" sz="1400" b="1" dirty="0" smtClean="0">
                <a:latin typeface="Arial Black" pitchFamily="34" charset="0"/>
                <a:cs typeface="Times New Roman" pitchFamily="18" charset="0"/>
              </a:rPr>
              <a:t>05:54:33 </a:t>
            </a:r>
            <a:r>
              <a:rPr lang="ru-RU" sz="1400" dirty="0" smtClean="0">
                <a:latin typeface="Arial Black" pitchFamily="34" charset="0"/>
                <a:cs typeface="Times New Roman" pitchFamily="18" charset="0"/>
              </a:rPr>
              <a:t>- регистрация поверхностных волн на станции «Южно-Сахалинск», оценка магнитуды </a:t>
            </a:r>
            <a:r>
              <a:rPr lang="ru-RU" sz="1400" b="1" dirty="0" smtClean="0">
                <a:latin typeface="Arial Black" pitchFamily="34" charset="0"/>
                <a:cs typeface="Times New Roman" pitchFamily="18" charset="0"/>
              </a:rPr>
              <a:t>М</a:t>
            </a:r>
            <a:r>
              <a:rPr lang="en-US" sz="1400" b="1" dirty="0" smtClean="0">
                <a:latin typeface="Arial Black" pitchFamily="34" charset="0"/>
                <a:cs typeface="Times New Roman" pitchFamily="18" charset="0"/>
              </a:rPr>
              <a:t>s</a:t>
            </a:r>
            <a:r>
              <a:rPr lang="ru-RU" sz="1400" b="1" dirty="0" smtClean="0">
                <a:latin typeface="Arial Black" pitchFamily="34" charset="0"/>
                <a:cs typeface="Times New Roman" pitchFamily="18" charset="0"/>
              </a:rPr>
              <a:t>.</a:t>
            </a:r>
          </a:p>
          <a:p>
            <a:pPr indent="450850" eaLnBrk="0" hangingPunct="0"/>
            <a:endParaRPr lang="ru-RU" sz="1400" dirty="0" smtClean="0">
              <a:latin typeface="Arial Black" pitchFamily="34" charset="0"/>
            </a:endParaRPr>
          </a:p>
          <a:p>
            <a:pPr indent="450850" eaLnBrk="0" hangingPunct="0"/>
            <a:r>
              <a:rPr lang="ru-RU" sz="1400" b="1" dirty="0" smtClean="0">
                <a:latin typeface="Arial Black" pitchFamily="34" charset="0"/>
                <a:cs typeface="Times New Roman" pitchFamily="18" charset="0"/>
              </a:rPr>
              <a:t>05:56:00 </a:t>
            </a:r>
            <a:r>
              <a:rPr lang="ru-RU" sz="1400" dirty="0" smtClean="0">
                <a:latin typeface="Arial Black" pitchFamily="34" charset="0"/>
                <a:cs typeface="Times New Roman" pitchFamily="18" charset="0"/>
              </a:rPr>
              <a:t>- передача сообщения ЦЦ, ЦУКС, ЦТ «Приготовиться к приему «Цунами», уточнение параметров землетрясения, формирование сообщения по схеме 1.</a:t>
            </a:r>
          </a:p>
          <a:p>
            <a:pPr indent="450850" eaLnBrk="0" hangingPunct="0"/>
            <a:endParaRPr lang="ru-RU" sz="1400" dirty="0" smtClean="0">
              <a:latin typeface="Arial Black" pitchFamily="34" charset="0"/>
            </a:endParaRPr>
          </a:p>
          <a:p>
            <a:pPr indent="450850" eaLnBrk="0" hangingPunct="0"/>
            <a:r>
              <a:rPr lang="ru-RU" sz="1400" b="1" dirty="0" smtClean="0">
                <a:latin typeface="Arial Black" pitchFamily="34" charset="0"/>
                <a:cs typeface="Times New Roman" pitchFamily="18" charset="0"/>
              </a:rPr>
              <a:t>05:58:00 </a:t>
            </a:r>
            <a:r>
              <a:rPr lang="ru-RU" sz="1400" dirty="0" smtClean="0">
                <a:latin typeface="Arial Black" pitchFamily="34" charset="0"/>
                <a:cs typeface="Times New Roman" pitchFamily="18" charset="0"/>
              </a:rPr>
              <a:t>- передача сообщения ЦЦ, ЦУКС, ЦТ по схеме 1 «Тревога цунами по всем Курильским островам». Параметры землетрясения: </a:t>
            </a:r>
            <a:r>
              <a:rPr lang="en-US" sz="1400" dirty="0" smtClean="0">
                <a:latin typeface="Arial Black" pitchFamily="34" charset="0"/>
                <a:cs typeface="Times New Roman" pitchFamily="18" charset="0"/>
              </a:rPr>
              <a:t>P</a:t>
            </a:r>
            <a:r>
              <a:rPr lang="ru-RU" sz="1400" dirty="0" smtClean="0">
                <a:latin typeface="Arial Black" pitchFamily="34" charset="0"/>
                <a:cs typeface="Times New Roman" pitchFamily="18" charset="0"/>
              </a:rPr>
              <a:t> = 05:48:28; </a:t>
            </a:r>
            <a:r>
              <a:rPr lang="en-US" sz="1400" dirty="0" smtClean="0">
                <a:latin typeface="Arial Black" pitchFamily="34" charset="0"/>
                <a:cs typeface="Times New Roman" pitchFamily="18" charset="0"/>
              </a:rPr>
              <a:t>S</a:t>
            </a:r>
            <a:r>
              <a:rPr lang="ru-RU" sz="1400" dirty="0" smtClean="0">
                <a:latin typeface="Arial Black" pitchFamily="34" charset="0"/>
                <a:cs typeface="Times New Roman" pitchFamily="18" charset="0"/>
              </a:rPr>
              <a:t> = 05:50:03.1; </a:t>
            </a:r>
            <a:r>
              <a:rPr lang="en-US" sz="1400" dirty="0" smtClean="0">
                <a:latin typeface="Arial Black" pitchFamily="34" charset="0"/>
                <a:cs typeface="Times New Roman" pitchFamily="18" charset="0"/>
              </a:rPr>
              <a:t>S</a:t>
            </a:r>
            <a:r>
              <a:rPr lang="ru-RU" sz="1400" dirty="0" smtClean="0">
                <a:latin typeface="Arial Black" pitchFamily="34" charset="0"/>
                <a:cs typeface="Times New Roman" pitchFamily="18" charset="0"/>
              </a:rPr>
              <a:t>-</a:t>
            </a:r>
            <a:r>
              <a:rPr lang="en-US" sz="1400" dirty="0" smtClean="0">
                <a:latin typeface="Arial Black" pitchFamily="34" charset="0"/>
                <a:cs typeface="Times New Roman" pitchFamily="18" charset="0"/>
              </a:rPr>
              <a:t>P</a:t>
            </a:r>
            <a:r>
              <a:rPr lang="ru-RU" sz="1400" dirty="0" smtClean="0">
                <a:latin typeface="Arial Black" pitchFamily="34" charset="0"/>
                <a:cs typeface="Times New Roman" pitchFamily="18" charset="0"/>
              </a:rPr>
              <a:t> = 1:35.1; </a:t>
            </a:r>
            <a:r>
              <a:rPr lang="ru-RU" sz="1400" dirty="0" smtClean="0">
                <a:latin typeface="Arial Black" pitchFamily="34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1400" dirty="0" smtClean="0">
                <a:latin typeface="Arial Black" pitchFamily="34" charset="0"/>
                <a:cs typeface="Times New Roman" pitchFamily="18" charset="0"/>
              </a:rPr>
              <a:t> = 930 </a:t>
            </a:r>
            <a:r>
              <a:rPr lang="en-US" sz="1400" dirty="0" smtClean="0">
                <a:latin typeface="Arial Black" pitchFamily="34" charset="0"/>
                <a:cs typeface="Times New Roman" pitchFamily="18" charset="0"/>
                <a:sym typeface="Symbol" pitchFamily="18" charset="2"/>
              </a:rPr>
              <a:t>km</a:t>
            </a:r>
            <a:r>
              <a:rPr lang="ru-RU" sz="1400" dirty="0" smtClean="0">
                <a:latin typeface="Arial Black" pitchFamily="34" charset="0"/>
                <a:cs typeface="Times New Roman" pitchFamily="18" charset="0"/>
                <a:sym typeface="Symbol" pitchFamily="18" charset="2"/>
              </a:rPr>
              <a:t>; 38,6 </a:t>
            </a:r>
            <a:r>
              <a:rPr lang="en-US" sz="1400" dirty="0" smtClean="0">
                <a:latin typeface="Arial Black" pitchFamily="34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ru-RU" sz="1400" dirty="0" smtClean="0">
                <a:latin typeface="Arial Black" pitchFamily="34" charset="0"/>
                <a:cs typeface="Times New Roman" pitchFamily="18" charset="0"/>
                <a:sym typeface="Symbol" pitchFamily="18" charset="2"/>
              </a:rPr>
              <a:t>; 142,1 </a:t>
            </a:r>
            <a:r>
              <a:rPr lang="en-US" sz="1400" dirty="0" smtClean="0">
                <a:latin typeface="Arial Black" pitchFamily="34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ru-RU" sz="1400" dirty="0" smtClean="0">
                <a:latin typeface="Arial Black" pitchFamily="34" charset="0"/>
                <a:cs typeface="Times New Roman" pitchFamily="18" charset="0"/>
                <a:sym typeface="Symbol" pitchFamily="18" charset="2"/>
              </a:rPr>
              <a:t>; </a:t>
            </a:r>
            <a:r>
              <a:rPr lang="en-US" sz="1400" dirty="0" smtClean="0">
                <a:latin typeface="Arial Black" pitchFamily="34" charset="0"/>
                <a:cs typeface="Times New Roman" pitchFamily="18" charset="0"/>
                <a:sym typeface="Symbol" pitchFamily="18" charset="2"/>
              </a:rPr>
              <a:t>LRM</a:t>
            </a:r>
            <a:r>
              <a:rPr lang="ru-RU" sz="1400" dirty="0" smtClean="0">
                <a:latin typeface="Arial Black" pitchFamily="34" charset="0"/>
                <a:cs typeface="Times New Roman" pitchFamily="18" charset="0"/>
                <a:sym typeface="Symbol" pitchFamily="18" charset="2"/>
              </a:rPr>
              <a:t> = 05:54:33; </a:t>
            </a:r>
            <a:r>
              <a:rPr lang="en-US" sz="1400" dirty="0" smtClean="0">
                <a:latin typeface="Arial Black" pitchFamily="34" charset="0"/>
                <a:cs typeface="Times New Roman" pitchFamily="18" charset="0"/>
                <a:sym typeface="Symbol" pitchFamily="18" charset="2"/>
              </a:rPr>
              <a:t>Ms</a:t>
            </a:r>
            <a:r>
              <a:rPr lang="ru-RU" sz="1400" dirty="0" smtClean="0">
                <a:latin typeface="Arial Black" pitchFamily="34" charset="0"/>
                <a:cs typeface="Times New Roman" pitchFamily="18" charset="0"/>
                <a:sym typeface="Symbol" pitchFamily="18" charset="2"/>
              </a:rPr>
              <a:t>=8.4; Т</a:t>
            </a:r>
            <a:r>
              <a:rPr lang="en-US" sz="1400" baseline="-30000" dirty="0" smtClean="0">
                <a:latin typeface="Arial Black" pitchFamily="34" charset="0"/>
                <a:cs typeface="Times New Roman" pitchFamily="18" charset="0"/>
                <a:sym typeface="Symbol" pitchFamily="18" charset="2"/>
              </a:rPr>
              <a:t>o</a:t>
            </a:r>
            <a:r>
              <a:rPr lang="ru-RU" sz="1400" dirty="0" smtClean="0">
                <a:latin typeface="Arial Black" pitchFamily="34" charset="0"/>
                <a:cs typeface="Times New Roman" pitchFamily="18" charset="0"/>
                <a:sym typeface="Symbol" pitchFamily="18" charset="2"/>
              </a:rPr>
              <a:t>= 05:46:25. Землетрясение ощущалось: Курильск, Южно-Курильск – 4 балла; </a:t>
            </a:r>
            <a:r>
              <a:rPr lang="ru-RU" sz="1400" dirty="0" err="1" smtClean="0">
                <a:latin typeface="Arial Black" pitchFamily="34" charset="0"/>
                <a:cs typeface="Times New Roman" pitchFamily="18" charset="0"/>
                <a:sym typeface="Symbol" pitchFamily="18" charset="2"/>
              </a:rPr>
              <a:t>Малокурильское</a:t>
            </a:r>
            <a:r>
              <a:rPr lang="ru-RU" sz="1400" dirty="0" smtClean="0">
                <a:latin typeface="Arial Black" pitchFamily="34" charset="0"/>
                <a:cs typeface="Times New Roman" pitchFamily="18" charset="0"/>
                <a:sym typeface="Symbol" pitchFamily="18" charset="2"/>
              </a:rPr>
              <a:t> – 3 балла.</a:t>
            </a:r>
          </a:p>
          <a:p>
            <a:pPr indent="450850" eaLnBrk="0" hangingPunct="0">
              <a:tabLst>
                <a:tab pos="6300788" algn="r"/>
              </a:tabLst>
            </a:pPr>
            <a:endParaRPr lang="ru-RU" sz="1400" dirty="0"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WFs_accels11_1600_11-03-20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04864"/>
            <a:ext cx="4876800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  <a:ea typeface="Batang" pitchFamily="18" charset="-127"/>
              </a:rPr>
              <a:t>Данные регистрации, волновые формы сейсмических сигналов от сильнейшего (M</a:t>
            </a:r>
            <a:r>
              <a:rPr lang="en-US" baseline="-30000" dirty="0" smtClean="0">
                <a:latin typeface="Arial Black" pitchFamily="34" charset="0"/>
                <a:ea typeface="Batang" pitchFamily="18" charset="-127"/>
              </a:rPr>
              <a:t>W</a:t>
            </a:r>
            <a:r>
              <a:rPr lang="ru-RU" dirty="0" smtClean="0">
                <a:latin typeface="Arial Black" pitchFamily="34" charset="0"/>
                <a:ea typeface="Batang" pitchFamily="18" charset="-127"/>
              </a:rPr>
              <a:t> = 9.1) землетрясения 11 марта 2011 г. в Японии и его </a:t>
            </a:r>
            <a:r>
              <a:rPr lang="ru-RU" dirty="0" err="1" smtClean="0">
                <a:latin typeface="Arial Black" pitchFamily="34" charset="0"/>
                <a:ea typeface="Batang" pitchFamily="18" charset="-127"/>
              </a:rPr>
              <a:t>афтершоков</a:t>
            </a:r>
            <a:r>
              <a:rPr lang="ru-RU" dirty="0" smtClean="0">
                <a:latin typeface="Arial Black" pitchFamily="34" charset="0"/>
                <a:ea typeface="Batang" pitchFamily="18" charset="-127"/>
              </a:rPr>
              <a:t>, полученные станциями СП СПЦ нового поколения, имеют фундаментальное значение для изучения очага этого события.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166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latin typeface="Arial Black" pitchFamily="34" charset="0"/>
                <a:ea typeface="Batang" pitchFamily="18" charset="-127"/>
                <a:cs typeface="Times New Roman" pitchFamily="18" charset="0"/>
              </a:rPr>
              <a:t>Озерновское</a:t>
            </a:r>
            <a:r>
              <a:rPr lang="ru-RU" dirty="0" smtClean="0">
                <a:latin typeface="Arial Black" pitchFamily="34" charset="0"/>
                <a:ea typeface="Batang" pitchFamily="18" charset="-127"/>
                <a:cs typeface="Times New Roman" pitchFamily="18" charset="0"/>
              </a:rPr>
              <a:t> 24.06.2012 г.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620688"/>
          <a:ext cx="8856986" cy="4064000"/>
        </p:xfrm>
        <a:graphic>
          <a:graphicData uri="http://schemas.openxmlformats.org/drawingml/2006/table">
            <a:tbl>
              <a:tblPr/>
              <a:tblGrid>
                <a:gridCol w="1047551"/>
                <a:gridCol w="823605"/>
                <a:gridCol w="953160"/>
                <a:gridCol w="823605"/>
                <a:gridCol w="823605"/>
                <a:gridCol w="1024416"/>
                <a:gridCol w="1375140"/>
                <a:gridCol w="887456"/>
                <a:gridCol w="1098448"/>
              </a:tblGrid>
              <a:tr h="487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Origin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Time</a:t>
                      </a:r>
                      <a:endParaRPr lang="ru-RU" sz="1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Latitude</a:t>
                      </a:r>
                      <a:endParaRPr lang="ru-RU" sz="1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Longitude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Depth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Class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Magnitude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Operator name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Channels T0-K*-M*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Submi delta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24.06.2012 3:14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57.6000</a:t>
                      </a:r>
                      <a:endParaRPr lang="ru-RU" sz="1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163.7000</a:t>
                      </a:r>
                      <a:endParaRPr lang="ru-RU" sz="1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33.00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Arial Black" pitchFamily="34" charset="0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Ms20=6.0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blitz_pet1 10.10.4.32 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0-0-0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00:06:35.99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24.06.2012 3:14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57.5406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163.8387</a:t>
                      </a:r>
                      <a:endParaRPr lang="ru-RU" sz="1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34.07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Ks=13.5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MPSP=5.9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kamchatka 10.10.4.18 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9-2-0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00:04:25.23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24.06.2012 3:14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57.5406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163.8387</a:t>
                      </a:r>
                      <a:endParaRPr lang="ru-RU" sz="1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34.07</a:t>
                      </a:r>
                      <a:endParaRPr lang="ru-RU" sz="1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Ks=13.5</a:t>
                      </a:r>
                      <a:endParaRPr lang="ru-RU" sz="1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MS=6.7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kamchatka 10.10.4.18 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9-2-1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00:09:01.23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24.06.2012 3:14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57.4890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163.6401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60.68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Ks=13.4</a:t>
                      </a:r>
                      <a:endParaRPr lang="ru-RU" sz="1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 Black" pitchFamily="34" charset="0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kamchatka1 10.10.4.17 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10-1-0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00:06:32.32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24.06.2012 3:14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57.4890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163.6401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60.68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Ks=13.4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MS=6.6</a:t>
                      </a:r>
                      <a:endParaRPr lang="ru-RU" sz="1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kamchatka1 10.10.4.17 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10-1-4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00:09:59.32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24.06.2012 3:15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57.5889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163.5546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66.90</a:t>
                      </a:r>
                      <a:endParaRPr lang="ru-RU" sz="1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Ks=13.7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Mc=6.5</a:t>
                      </a:r>
                      <a:endParaRPr lang="ru-RU" sz="1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lldv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10.10.4.68 </a:t>
                      </a:r>
                      <a:endParaRPr lang="ru-RU" sz="1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63-11-9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02:02:27.82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24.06.2012 3:15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57.5021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163.8632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57.38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Arial Black" pitchFamily="34" charset="0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MPLP=6.8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sakhalin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95.131.228.152 </a:t>
                      </a:r>
                      <a:endParaRPr lang="ru-RU" sz="1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12-0-3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00:16:43.99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24.06.2012 3:15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57.4175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164.0335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73.21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Kp=11.3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MS=6.8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vladivostok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46.61.163.10 </a:t>
                      </a:r>
                      <a:endParaRPr lang="ru-RU" sz="1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9-2-2</a:t>
                      </a:r>
                      <a:endParaRPr lang="ru-RU" sz="1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00:09:48.49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24.06.2012 3:15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57.3233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163.7429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65.76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Ks=14.2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Mc=6.6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lldv 10.10.4.68 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31-3-3</a:t>
                      </a:r>
                      <a:endParaRPr lang="ru-RU" sz="1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01:14:21.01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24.06.2012 3:15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57.60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163.20 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Arial Black" pitchFamily="34" charset="0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Mw= 6.0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USGS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 Black" pitchFamily="34" charset="0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 Black" pitchFamily="34" charset="0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24.06.2012 3:15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57.59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163.10 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Arial Black" pitchFamily="34" charset="0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FF00FF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highlight>
                            <a:srgbClr val="FF00FF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FF00FF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= 6.2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FF00FF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OBNINSK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FF00FF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51</a:t>
                      </a:r>
                      <a:endParaRPr lang="ru-RU" sz="1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 Black" pitchFamily="34" charset="0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9153" name="Рисунок 4"/>
          <p:cNvPicPr>
            <a:picLocks noChangeAspect="1" noChangeArrowheads="1"/>
          </p:cNvPicPr>
          <p:nvPr/>
        </p:nvPicPr>
        <p:blipFill>
          <a:blip r:embed="rId2" cstate="print"/>
          <a:srcRect t="9554" r="49329" b="13374"/>
          <a:stretch>
            <a:fillRect/>
          </a:stretch>
        </p:blipFill>
        <p:spPr bwMode="auto">
          <a:xfrm>
            <a:off x="179512" y="4779893"/>
            <a:ext cx="2195736" cy="2078107"/>
          </a:xfrm>
          <a:prstGeom prst="rect">
            <a:avLst/>
          </a:prstGeom>
          <a:noFill/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550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SS85178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143125"/>
            <a:ext cx="2727325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2" descr="SS85178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4465638"/>
            <a:ext cx="27860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103188"/>
            <a:ext cx="7591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2214563"/>
            <a:ext cx="2770188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103188"/>
            <a:ext cx="7591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pic>
        <p:nvPicPr>
          <p:cNvPr id="922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5" y="4440238"/>
            <a:ext cx="2770188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0" y="0"/>
            <a:ext cx="9144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b="1">
                <a:solidFill>
                  <a:srgbClr val="FF0000"/>
                </a:solidFill>
                <a:latin typeface="Times New Roman" pitchFamily="18" charset="0"/>
              </a:rPr>
              <a:t>До 2006 г. службу цунами на Дальнем Востоке России несли всего 3 сейсмические станции «Петропавловск-Камчатский», «Южно-Сахалинск» и «Северо-Курильск», оснащенные устаревшим оборудованием. При оценке параметров землетрясений кроме аналоговых приборов привлекались данные широкополосных станций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IRIS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</a:rPr>
              <a:t>. </a:t>
            </a:r>
          </a:p>
          <a:p>
            <a:pPr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Оценка параметров землетрясения по одной сейсмической станции </a:t>
            </a:r>
            <a:endParaRPr lang="ru-RU" b="1">
              <a:latin typeface="Times New Roman" pitchFamily="18" charset="0"/>
            </a:endParaRPr>
          </a:p>
          <a:p>
            <a:pPr eaLnBrk="0" hangingPunct="0"/>
            <a:r>
              <a:rPr lang="ru-RU" sz="1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механическим приборам.         		 По станции </a:t>
            </a:r>
            <a:r>
              <a:rPr lang="en-US" sz="1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IRIS</a:t>
            </a:r>
            <a:endParaRPr lang="en-US" sz="1600" b="1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116632"/>
            <a:ext cx="3661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 Black" pitchFamily="34" charset="0"/>
                <a:ea typeface="Batang" pitchFamily="18" charset="-127"/>
                <a:cs typeface="Times New Roman" pitchFamily="18" charset="0"/>
              </a:rPr>
              <a:t>Сахалинское 14.08.2012 г.</a:t>
            </a:r>
            <a:endParaRPr lang="ru-RU" dirty="0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8129" name="Рисунок 1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609657" cy="5927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785794"/>
            <a:ext cx="90011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  <a:ea typeface="Batang" pitchFamily="18" charset="-127"/>
                <a:cs typeface="Times New Roman" pitchFamily="18" charset="0"/>
              </a:rPr>
              <a:t>Основные проблемы.</a:t>
            </a:r>
          </a:p>
          <a:p>
            <a:endParaRPr lang="ru-RU" dirty="0" smtClean="0">
              <a:latin typeface="Arial Black" pitchFamily="34" charset="0"/>
              <a:ea typeface="Batang" pitchFamily="18" charset="-127"/>
              <a:cs typeface="Times New Roman" pitchFamily="18" charset="0"/>
            </a:endParaRPr>
          </a:p>
          <a:p>
            <a:r>
              <a:rPr lang="ru-RU" dirty="0" smtClean="0">
                <a:latin typeface="Arial Black" pitchFamily="34" charset="0"/>
              </a:rPr>
              <a:t>Подробный анализ эффективности функционирования СПЦ, показывает, что основными недостатками сейсмологической компоненты СПЦ все ещё остаются:</a:t>
            </a:r>
          </a:p>
          <a:p>
            <a:pPr lvl="0"/>
            <a:endParaRPr lang="ru-RU" dirty="0" smtClean="0">
              <a:latin typeface="Arial Black" pitchFamily="34" charset="0"/>
            </a:endParaRPr>
          </a:p>
          <a:p>
            <a:pPr lvl="0"/>
            <a:r>
              <a:rPr lang="ru-RU" dirty="0" smtClean="0">
                <a:latin typeface="Arial Black" pitchFamily="34" charset="0"/>
              </a:rPr>
              <a:t>Достаточное большое число ложных тревог, связанное </a:t>
            </a:r>
          </a:p>
          <a:p>
            <a:pPr lvl="0"/>
            <a:r>
              <a:rPr lang="ru-RU" dirty="0" smtClean="0">
                <a:latin typeface="Arial Black" pitchFamily="34" charset="0"/>
              </a:rPr>
              <a:t>с неопределенностью </a:t>
            </a:r>
            <a:r>
              <a:rPr lang="ru-RU" dirty="0" err="1" smtClean="0">
                <a:latin typeface="Arial Black" pitchFamily="34" charset="0"/>
              </a:rPr>
              <a:t>магнитудно-географического</a:t>
            </a:r>
            <a:r>
              <a:rPr lang="ru-RU" dirty="0" smtClean="0">
                <a:latin typeface="Arial Black" pitchFamily="34" charset="0"/>
              </a:rPr>
              <a:t> критерия;</a:t>
            </a:r>
          </a:p>
          <a:p>
            <a:pPr lvl="0"/>
            <a:endParaRPr lang="ru-RU" dirty="0" smtClean="0">
              <a:latin typeface="Arial Black" pitchFamily="34" charset="0"/>
            </a:endParaRPr>
          </a:p>
          <a:p>
            <a:pPr lvl="0"/>
            <a:r>
              <a:rPr lang="ru-RU" dirty="0" smtClean="0">
                <a:latin typeface="Arial Black" pitchFamily="34" charset="0"/>
              </a:rPr>
              <a:t>Не гарантировано время реакции сейсмологической </a:t>
            </a:r>
          </a:p>
          <a:p>
            <a:pPr lvl="0"/>
            <a:r>
              <a:rPr lang="ru-RU" dirty="0" smtClean="0">
                <a:latin typeface="Arial Black" pitchFamily="34" charset="0"/>
              </a:rPr>
              <a:t>компоненты СПЦ на сильные землетрясения в районах Средних Курил, Японского и Охотского морей, определяемое  низкой плотностью или отсутствием сейсмических станций в этих районах. </a:t>
            </a:r>
          </a:p>
          <a:p>
            <a:pPr lvl="0"/>
            <a:endParaRPr lang="ru-RU" dirty="0" smtClean="0">
              <a:latin typeface="Arial Black" pitchFamily="34" charset="0"/>
            </a:endParaRPr>
          </a:p>
          <a:p>
            <a:pPr lvl="0"/>
            <a:r>
              <a:rPr lang="ru-RU" dirty="0" smtClean="0">
                <a:latin typeface="Arial Black" pitchFamily="34" charset="0"/>
              </a:rPr>
              <a:t>Отказы в каналах передачи данных</a:t>
            </a:r>
          </a:p>
          <a:p>
            <a:pPr lvl="0"/>
            <a:endParaRPr lang="ru-RU" dirty="0" smtClean="0">
              <a:latin typeface="Arial Black" pitchFamily="34" charset="0"/>
            </a:endParaRPr>
          </a:p>
          <a:p>
            <a:pPr lvl="0"/>
            <a:r>
              <a:rPr lang="ru-RU" dirty="0" smtClean="0">
                <a:latin typeface="Arial Black" pitchFamily="34" charset="0"/>
              </a:rPr>
              <a:t>Недостаточное финансирование эксплуатационных затрат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ru-RU" dirty="0" smtClean="0">
                <a:latin typeface="Arial Black" pitchFamily="34" charset="0"/>
              </a:rPr>
              <a:t>СП СПЦ.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4345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Направления работ для решения этих недостатков:</a:t>
            </a:r>
            <a:endParaRPr lang="ru-RU" dirty="0" smtClean="0">
              <a:solidFill>
                <a:srgbClr val="FF0000"/>
              </a:solidFill>
            </a:endParaRPr>
          </a:p>
          <a:p>
            <a:pPr lvl="0"/>
            <a:endParaRPr lang="ru-RU" dirty="0" smtClean="0">
              <a:latin typeface="Arial Black" pitchFamily="34" charset="0"/>
            </a:endParaRPr>
          </a:p>
          <a:p>
            <a:pPr lvl="0"/>
            <a:endParaRPr lang="ru-RU" dirty="0" smtClean="0">
              <a:latin typeface="Arial Black" pitchFamily="34" charset="0"/>
            </a:endParaRPr>
          </a:p>
          <a:p>
            <a:pPr lvl="0"/>
            <a:r>
              <a:rPr lang="ru-RU" dirty="0" smtClean="0">
                <a:latin typeface="Arial Black" pitchFamily="34" charset="0"/>
              </a:rPr>
              <a:t>	Развитие </a:t>
            </a:r>
            <a:r>
              <a:rPr lang="ru-RU" dirty="0" err="1" smtClean="0">
                <a:latin typeface="Arial Black" pitchFamily="34" charset="0"/>
              </a:rPr>
              <a:t>магнитудно-географического</a:t>
            </a:r>
            <a:r>
              <a:rPr lang="ru-RU" dirty="0" smtClean="0">
                <a:latin typeface="Arial Black" pitchFamily="34" charset="0"/>
              </a:rPr>
              <a:t> критерия и методов оценки </a:t>
            </a:r>
            <a:r>
              <a:rPr lang="ru-RU" dirty="0" err="1" smtClean="0">
                <a:latin typeface="Arial Black" pitchFamily="34" charset="0"/>
              </a:rPr>
              <a:t>цунамигенного</a:t>
            </a:r>
            <a:r>
              <a:rPr lang="ru-RU" dirty="0" smtClean="0">
                <a:latin typeface="Arial Black" pitchFamily="34" charset="0"/>
              </a:rPr>
              <a:t> потенциала землетрясений с привлечением данных GPS-ГЛОНАСС и других наблюдений. </a:t>
            </a:r>
          </a:p>
          <a:p>
            <a:pPr lvl="0"/>
            <a:endParaRPr lang="ru-RU" b="1" dirty="0" smtClean="0">
              <a:latin typeface="Arial Black" pitchFamily="34" charset="0"/>
            </a:endParaRPr>
          </a:p>
          <a:p>
            <a:pPr lvl="0"/>
            <a:r>
              <a:rPr lang="ru-RU" b="1" dirty="0" smtClean="0">
                <a:latin typeface="Arial Black" pitchFamily="34" charset="0"/>
              </a:rPr>
              <a:t>	</a:t>
            </a:r>
            <a:endParaRPr lang="ru-RU" dirty="0" smtClean="0">
              <a:latin typeface="Arial Black" pitchFamily="34" charset="0"/>
            </a:endParaRPr>
          </a:p>
          <a:p>
            <a:pPr lvl="0"/>
            <a:r>
              <a:rPr lang="ru-RU" dirty="0" smtClean="0">
                <a:latin typeface="Arial Black" pitchFamily="34" charset="0"/>
              </a:rPr>
              <a:t>	Развитие сетей сейсмических станций с созданием на их базе системы GPS-ГЛОНАСС наблюдений реального времени.</a:t>
            </a:r>
          </a:p>
          <a:p>
            <a:r>
              <a:rPr lang="ru-RU" dirty="0" smtClean="0">
                <a:latin typeface="Arial Black" pitchFamily="34" charset="0"/>
              </a:rPr>
              <a:t> </a:t>
            </a:r>
          </a:p>
          <a:p>
            <a:r>
              <a:rPr lang="ru-RU" dirty="0" smtClean="0">
                <a:latin typeface="Arial Black" pitchFamily="34" charset="0"/>
              </a:rPr>
              <a:t>	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0" y="400889"/>
            <a:ext cx="91440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endParaRPr lang="ru-RU" sz="1600" dirty="0" smtClean="0">
              <a:latin typeface="Arial Black" pitchFamily="34" charset="0"/>
            </a:endParaRPr>
          </a:p>
          <a:p>
            <a:pPr lvl="0" algn="just"/>
            <a:r>
              <a:rPr lang="ru-RU" dirty="0" smtClean="0">
                <a:latin typeface="Arial Black" pitchFamily="34" charset="0"/>
              </a:rPr>
              <a:t>По предварительным оценкам необходимо дополнительно создать 3 опорные станции – «Владивосток» (в настоящее время  – вспомогательная сейсмическая станция), «Магадан», «Палана» и 7 вспомогательных станций – «Николаевск-на-Амуре», «Охотск», «</a:t>
            </a:r>
            <a:r>
              <a:rPr lang="ru-RU" dirty="0" err="1" smtClean="0">
                <a:latin typeface="Arial Black" pitchFamily="34" charset="0"/>
              </a:rPr>
              <a:t>Тырней</a:t>
            </a:r>
            <a:r>
              <a:rPr lang="ru-RU" dirty="0" smtClean="0">
                <a:latin typeface="Arial Black" pitchFamily="34" charset="0"/>
              </a:rPr>
              <a:t>», «Тымовское»,  «Каменское», «Паужетка», «Соболево». Вместе с тем, только этих станций все еще недостаточно для надежного и своевременного принятия решения об угрозе цунами с одинаково высокой достоверностью по всем </a:t>
            </a:r>
            <a:r>
              <a:rPr lang="ru-RU" dirty="0" err="1" smtClean="0">
                <a:latin typeface="Arial Black" pitchFamily="34" charset="0"/>
              </a:rPr>
              <a:t>цунамиопасным</a:t>
            </a:r>
            <a:r>
              <a:rPr lang="ru-RU" dirty="0" smtClean="0">
                <a:latin typeface="Arial Black" pitchFamily="34" charset="0"/>
              </a:rPr>
              <a:t> районам Дальнего Востока РФ, в частности, для отдельных пунктов Курильских островов, побережий Берингова и Охотского морей (пункты Хабаровского, Камчатского краев, Магаданской области). Для решения этой проблемы необходимо дополнительно организовать автоматические пункты регистрации сильных движений на Курильских островах - «</a:t>
            </a:r>
            <a:r>
              <a:rPr lang="ru-RU" dirty="0" err="1" smtClean="0">
                <a:latin typeface="Arial Black" pitchFamily="34" charset="0"/>
              </a:rPr>
              <a:t>Онекотан</a:t>
            </a:r>
            <a:r>
              <a:rPr lang="ru-RU" dirty="0" smtClean="0">
                <a:latin typeface="Arial Black" pitchFamily="34" charset="0"/>
              </a:rPr>
              <a:t>», «</a:t>
            </a:r>
            <a:r>
              <a:rPr lang="ru-RU" dirty="0" err="1" smtClean="0">
                <a:latin typeface="Arial Black" pitchFamily="34" charset="0"/>
              </a:rPr>
              <a:t>Матуа</a:t>
            </a:r>
            <a:r>
              <a:rPr lang="ru-RU" dirty="0" smtClean="0">
                <a:latin typeface="Arial Black" pitchFamily="34" charset="0"/>
              </a:rPr>
              <a:t>», «</a:t>
            </a:r>
            <a:r>
              <a:rPr lang="ru-RU" dirty="0" err="1" smtClean="0">
                <a:latin typeface="Arial Black" pitchFamily="34" charset="0"/>
              </a:rPr>
              <a:t>Симушир</a:t>
            </a:r>
            <a:r>
              <a:rPr lang="ru-RU" dirty="0" smtClean="0">
                <a:latin typeface="Arial Black" pitchFamily="34" charset="0"/>
              </a:rPr>
              <a:t>», «Уруп», в Охотском море - «Остров Ионы», в Приморском крае - «Зимники», «Озеро», «Горнозаводское», «</a:t>
            </a:r>
            <a:r>
              <a:rPr lang="ru-RU" dirty="0" err="1" smtClean="0">
                <a:latin typeface="Arial Black" pitchFamily="34" charset="0"/>
              </a:rPr>
              <a:t>Горнотаежное</a:t>
            </a:r>
            <a:r>
              <a:rPr lang="ru-RU" dirty="0" smtClean="0">
                <a:latin typeface="Arial Black" pitchFamily="34" charset="0"/>
              </a:rPr>
              <a:t>».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0" y="826860"/>
            <a:ext cx="926247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b="1" i="1" dirty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Выводы</a:t>
            </a:r>
          </a:p>
          <a:p>
            <a:pPr eaLnBrk="0" hangingPunct="0"/>
            <a:endParaRPr lang="ru-RU" b="1" i="1" dirty="0">
              <a:solidFill>
                <a:srgbClr val="FF000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b="1" i="1" dirty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Новые возможности СП СПЦ, реализованные в новых </a:t>
            </a: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регламентах, </a:t>
            </a:r>
          </a:p>
          <a:p>
            <a:pPr eaLnBrk="0" hangingPunct="0"/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и  мероприятия по развитию методов и алгоритмов оценки </a:t>
            </a:r>
          </a:p>
          <a:p>
            <a:pPr eaLnBrk="0" hangingPunct="0"/>
            <a:r>
              <a:rPr lang="ru-RU" b="1" i="1" dirty="0" err="1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цунамигенного</a:t>
            </a: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потенциала  землетрясений, а также </a:t>
            </a:r>
          </a:p>
          <a:p>
            <a:pPr eaLnBrk="0" hangingPunct="0"/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сетей наблюдений  </a:t>
            </a: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обеспечат: </a:t>
            </a:r>
            <a:endParaRPr lang="ru-RU" b="1" i="1" dirty="0">
              <a:solidFill>
                <a:srgbClr val="FF000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600" b="1" i="1" dirty="0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600" b="1" i="1" dirty="0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600" dirty="0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dirty="0">
                <a:latin typeface="Arial Black" pitchFamily="34" charset="0"/>
                <a:ea typeface="Calibri" pitchFamily="34" charset="0"/>
                <a:cs typeface="Times New Roman" pitchFamily="18" charset="0"/>
              </a:rPr>
              <a:t>Сокращение времени реакции СП СПЦ на сильные землетрясения </a:t>
            </a:r>
          </a:p>
          <a:p>
            <a:pPr eaLnBrk="0" hangingPunct="0"/>
            <a:r>
              <a:rPr lang="ru-RU" dirty="0">
                <a:latin typeface="Arial Black" pitchFamily="34" charset="0"/>
                <a:ea typeface="Calibri" pitchFamily="34" charset="0"/>
                <a:cs typeface="Times New Roman" pitchFamily="18" charset="0"/>
              </a:rPr>
              <a:t>в ближней зоне (до 200 км от станций СП СПЦ), </a:t>
            </a:r>
            <a:r>
              <a:rPr lang="ru-RU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 когда </a:t>
            </a:r>
            <a:r>
              <a:rPr lang="ru-RU" dirty="0">
                <a:latin typeface="Arial Black" pitchFamily="34" charset="0"/>
                <a:ea typeface="Calibri" pitchFamily="34" charset="0"/>
                <a:cs typeface="Times New Roman" pitchFamily="18" charset="0"/>
              </a:rPr>
              <a:t>время </a:t>
            </a:r>
            <a:endParaRPr lang="ru-RU" dirty="0" smtClean="0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dirty="0" err="1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добегания</a:t>
            </a:r>
            <a:r>
              <a:rPr lang="ru-RU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latin typeface="Arial Black" pitchFamily="34" charset="0"/>
                <a:ea typeface="Calibri" pitchFamily="34" charset="0"/>
                <a:cs typeface="Times New Roman" pitchFamily="18" charset="0"/>
              </a:rPr>
              <a:t>волны цунами составляет не более 15-20 минут.</a:t>
            </a:r>
          </a:p>
          <a:p>
            <a:pPr eaLnBrk="0" hangingPunct="0"/>
            <a:endParaRPr lang="ru-RU" dirty="0">
              <a:latin typeface="Arial Black" pitchFamily="34" charset="0"/>
            </a:endParaRPr>
          </a:p>
          <a:p>
            <a:pPr eaLnBrk="0" hangingPunct="0">
              <a:buFontTx/>
              <a:buChar char="•"/>
            </a:pPr>
            <a:r>
              <a:rPr lang="ru-RU" dirty="0">
                <a:latin typeface="Arial Black" pitchFamily="34" charset="0"/>
                <a:ea typeface="Calibri" pitchFamily="34" charset="0"/>
                <a:cs typeface="Calibri" pitchFamily="34" charset="0"/>
              </a:rPr>
              <a:t>Уменьшение числа ложных тревог, соответственно повышение </a:t>
            </a:r>
          </a:p>
          <a:p>
            <a:pPr eaLnBrk="0" hangingPunct="0"/>
            <a:r>
              <a:rPr lang="ru-RU" dirty="0">
                <a:latin typeface="Arial Black" pitchFamily="34" charset="0"/>
                <a:ea typeface="Calibri" pitchFamily="34" charset="0"/>
                <a:cs typeface="Calibri" pitchFamily="34" charset="0"/>
              </a:rPr>
              <a:t>доверия у населения и органов власти к сигналам СПЦ.</a:t>
            </a:r>
          </a:p>
          <a:p>
            <a:pPr eaLnBrk="0" hangingPunct="0">
              <a:buFontTx/>
              <a:buChar char="•"/>
            </a:pPr>
            <a:endParaRPr lang="ru-RU" sz="16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0" y="188640"/>
            <a:ext cx="89338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О 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поправках к оценкам магнитуды и порогах принятия решения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3133233" cy="2667008"/>
          </a:xfrm>
          <a:prstGeom prst="rect">
            <a:avLst/>
          </a:prstGeom>
        </p:spPr>
      </p:pic>
      <p:pic>
        <p:nvPicPr>
          <p:cNvPr id="4" name="Рисунок 3" descr="Tabl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620688"/>
            <a:ext cx="4743513" cy="53732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3861048"/>
            <a:ext cx="36358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4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Н.С. </a:t>
            </a:r>
            <a:r>
              <a:rPr lang="ru-RU" sz="1400" dirty="0" err="1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Ландырева</a:t>
            </a:r>
            <a:r>
              <a:rPr lang="ru-RU" sz="14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ru-RU" sz="14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Определение </a:t>
            </a:r>
            <a:r>
              <a:rPr lang="en-US" sz="14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M</a:t>
            </a:r>
            <a:r>
              <a:rPr lang="en-US" sz="1400" baseline="-250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LH</a:t>
            </a:r>
            <a:r>
              <a:rPr lang="en-US" sz="14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при составлении»Сейсмологического бюллетеня сети опорных сейсмических станций ЕССН»</a:t>
            </a:r>
          </a:p>
          <a:p>
            <a:pPr eaLnBrk="0" hangingPunct="0"/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1302" y="3244334"/>
            <a:ext cx="4684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Arial Black" pitchFamily="34" charset="0"/>
              </a:rPr>
              <a:t>СПАСИБО ЗА ВНИМАНИЕ!</a:t>
            </a:r>
            <a:endParaRPr lang="ru-RU" sz="2400" b="1" i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 descr="Рисунок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20713"/>
            <a:ext cx="5400675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85813" y="142875"/>
            <a:ext cx="787241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Сейсмическая подсистема СПЦ нового поколения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5457825"/>
            <a:ext cx="6408738" cy="14001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rgbClr val="002060"/>
                </a:solidFill>
                <a:latin typeface="+mj-lt"/>
              </a:rPr>
              <a:t>В состав СП СПЦ входят следующие компоненты:</a:t>
            </a:r>
          </a:p>
          <a:p>
            <a:pPr marL="265113" indent="-2651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00" b="1" dirty="0">
                <a:solidFill>
                  <a:srgbClr val="002060"/>
                </a:solidFill>
                <a:latin typeface="+mj-lt"/>
              </a:rPr>
              <a:t>базовые и вспомогательные сейсмические станции;</a:t>
            </a:r>
          </a:p>
          <a:p>
            <a:pPr marL="265113" indent="-2651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00" b="1" dirty="0">
                <a:solidFill>
                  <a:srgbClr val="002060"/>
                </a:solidFill>
                <a:latin typeface="+mj-lt"/>
              </a:rPr>
              <a:t>сеть пунктов регистрации сильных движений (ПР</a:t>
            </a:r>
            <a:r>
              <a:rPr lang="en-US" sz="17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+mj-lt"/>
              </a:rPr>
              <a:t>СД);</a:t>
            </a:r>
          </a:p>
          <a:p>
            <a:pPr marL="265113" indent="-2651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00" b="1" dirty="0">
                <a:solidFill>
                  <a:srgbClr val="002060"/>
                </a:solidFill>
                <a:latin typeface="+mj-lt"/>
              </a:rPr>
              <a:t>информационно-обрабатывающие центры со спутниковой коммуникационной системой.</a:t>
            </a:r>
          </a:p>
        </p:txBody>
      </p:sp>
      <p:sp>
        <p:nvSpPr>
          <p:cNvPr id="10245" name="Прямоугольник 5"/>
          <p:cNvSpPr>
            <a:spLocks noChangeArrowheads="1"/>
          </p:cNvSpPr>
          <p:nvPr/>
        </p:nvSpPr>
        <p:spPr bwMode="auto">
          <a:xfrm>
            <a:off x="5795963" y="549275"/>
            <a:ext cx="33480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2060"/>
                </a:solidFill>
                <a:latin typeface="Arial Black" pitchFamily="34" charset="0"/>
              </a:rPr>
              <a:t>Все специализированные сейсмические станции и пункты регистрации сильных движений СПЦ оснащены</a:t>
            </a:r>
            <a:r>
              <a:rPr lang="en-US" sz="1200" b="1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200" b="1">
                <a:solidFill>
                  <a:srgbClr val="002060"/>
                </a:solidFill>
                <a:latin typeface="Arial Black" pitchFamily="34" charset="0"/>
              </a:rPr>
              <a:t>однотипными широкополосными датчиками сейсмических сигналов (производитель компания Güralp (Англия): сейсмометрами CMG-3ESP и CMG-6TD; акселерометрами CMG-5 и CMG-5 TD);</a:t>
            </a:r>
          </a:p>
        </p:txBody>
      </p:sp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2924175"/>
            <a:ext cx="7048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2924175"/>
            <a:ext cx="16922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5825" y="4797425"/>
            <a:ext cx="1562100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Рисунок 8" descr="P415002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088" y="2781300"/>
            <a:ext cx="7794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Рисунок 4" descr="IMG_200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550" y="1844675"/>
            <a:ext cx="936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Рисунок 7" descr="P4090611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6238" y="3213100"/>
            <a:ext cx="792162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Рисунок 4" descr="IMG_2416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938" y="2060575"/>
            <a:ext cx="623887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Рисунок 6" descr="Изображение 038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2500" y="1412875"/>
            <a:ext cx="6715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214438"/>
            <a:ext cx="3803650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1214438"/>
            <a:ext cx="37957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214313" y="357188"/>
            <a:ext cx="8572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Сеть ПР</a:t>
            </a:r>
            <a:r>
              <a:rPr lang="en-US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СД  Южной Камчатки, о. Сахалин</a:t>
            </a:r>
            <a:r>
              <a:rPr lang="en-US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и Южно-Курильских о-вов.</a:t>
            </a:r>
          </a:p>
        </p:txBody>
      </p:sp>
      <p:pic>
        <p:nvPicPr>
          <p:cNvPr id="11269" name="Рисунок 12" descr="DSC0089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7563"/>
            <a:ext cx="1500188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11" descr="IMG_255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14438"/>
            <a:ext cx="1538288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Рисунок 5" descr="IMG_202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38" y="1714500"/>
            <a:ext cx="2024062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Рисунок 3" descr="командировка-курилы-272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3663" y="4286250"/>
            <a:ext cx="143033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g 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2918"/>
            <a:ext cx="9144000" cy="58101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214290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Arial Black" pitchFamily="34" charset="0"/>
              </a:rPr>
              <a:t>Инфомационно-комуникационная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 система СП СПЦ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380028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Новые технологические возможности СП СПЦ для уменьшения времени задержки на принятие решения о возможности цунами и повышения достоверности этих решений.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  <a:p>
            <a:pPr lvl="1" indent="457200" eaLnBrk="0" hangingPunct="0">
              <a:buFontTx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Повышение точности и надежности оценок параметров землетрясений по сети станций в сравнении с оценками по одной станции.</a:t>
            </a:r>
          </a:p>
          <a:p>
            <a:pPr lvl="1" indent="457200" eaLnBrk="0" hangingPunct="0">
              <a:buFontTx/>
              <a:buChar char="•"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  <a:p>
            <a:pPr lvl="1" indent="457200" eaLnBrk="0" hangingPunct="0">
              <a:buFontTx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Быстрая оценка макросейсмической интенсивности сотрясений в пунктах установки специализированных сейсмических станций по инструментальным данным.</a:t>
            </a:r>
          </a:p>
          <a:p>
            <a:pPr lvl="1" indent="457200" eaLnBrk="0" hangingPunct="0">
              <a:buFontTx/>
              <a:buChar char="•"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  <a:p>
            <a:pPr lvl="1" indent="457200" eaLnBrk="0" hangingPunct="0">
              <a:buFontTx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Резервирование функций РИОЦ – параллельная и независимая оценка параметров землетрясений операторами трех РИОЦ для всей зоны ответственности СПЦ на Дальнем Востоке России по данным всех сейсмических станций, вовлеченных в службу предупреждения о цунами.</a:t>
            </a:r>
          </a:p>
          <a:p>
            <a:pPr lvl="1" indent="457200" eaLnBrk="0" hangingPunct="0">
              <a:buFontTx/>
              <a:buChar char="•"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468000" marR="0" lvl="0" indent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редварительная оценка положения очага землетрясения в пространстве по регистрируемой инструментально макросейсмической интенсивности.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0" y="572244"/>
            <a:ext cx="91440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eaLnBrk="0" hangingPunct="0"/>
            <a:r>
              <a:rPr lang="ru-RU" sz="1600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Обработка сейсмических сигналов от землетрясений на РИОЦ ГС РАН в параллельном дублирующем режиме по сети станций </a:t>
            </a:r>
            <a:r>
              <a:rPr lang="ru-RU" sz="160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обеспечивает</a:t>
            </a:r>
            <a:r>
              <a:rPr lang="ru-RU" sz="1600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:</a:t>
            </a:r>
            <a:endParaRPr lang="ru-RU" sz="1600" dirty="0">
              <a:solidFill>
                <a:srgbClr val="FF0000"/>
              </a:solidFill>
              <a:latin typeface="Arial Black" pitchFamily="34" charset="0"/>
            </a:endParaRPr>
          </a:p>
          <a:p>
            <a:pPr indent="450850" eaLnBrk="0" hangingPunct="0"/>
            <a:r>
              <a:rPr lang="ru-RU" sz="1400" dirty="0" smtClean="0">
                <a:latin typeface="Arial Black" pitchFamily="34" charset="0"/>
                <a:cs typeface="Times New Roman" pitchFamily="18" charset="0"/>
              </a:rPr>
              <a:t>сокращение </a:t>
            </a:r>
            <a:r>
              <a:rPr lang="ru-RU" sz="1400" dirty="0">
                <a:latin typeface="Arial Black" pitchFamily="34" charset="0"/>
                <a:cs typeface="Times New Roman" pitchFamily="18" charset="0"/>
              </a:rPr>
              <a:t>времени получения оценок координат и магнитуды землетрясения (1) в зоне до 200 км от станций СП СПЦ </a:t>
            </a:r>
            <a:r>
              <a:rPr lang="ru-RU" sz="14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до </a:t>
            </a:r>
            <a:r>
              <a:rPr lang="ru-RU" sz="14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7 минут</a:t>
            </a:r>
            <a:r>
              <a:rPr lang="ru-RU" sz="1400" dirty="0">
                <a:latin typeface="Arial Black" pitchFamily="34" charset="0"/>
                <a:cs typeface="Times New Roman" pitchFamily="18" charset="0"/>
              </a:rPr>
              <a:t>, (2) в зоне ответственности СП СПЦ в целом с начала его  регистрации специализированными станциями - </a:t>
            </a:r>
            <a:r>
              <a:rPr lang="ru-RU" sz="14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до 20 минут</a:t>
            </a:r>
            <a:r>
              <a:rPr lang="ru-RU" sz="1400" dirty="0">
                <a:latin typeface="Arial Black" pitchFamily="34" charset="0"/>
                <a:cs typeface="Times New Roman" pitchFamily="18" charset="0"/>
              </a:rPr>
              <a:t>;</a:t>
            </a:r>
            <a:endParaRPr lang="ru-RU" sz="1400" dirty="0">
              <a:latin typeface="Arial Black" pitchFamily="34" charset="0"/>
            </a:endParaRPr>
          </a:p>
          <a:p>
            <a:pPr indent="450850" eaLnBrk="0" hangingPunct="0"/>
            <a:r>
              <a:rPr lang="ru-RU" sz="1400" dirty="0">
                <a:latin typeface="Arial Black" pitchFamily="34" charset="0"/>
                <a:cs typeface="Times New Roman" pitchFamily="18" charset="0"/>
              </a:rPr>
              <a:t>получение оценок параметров землетрясений вне зависимости от выхода из строя отдельного РИОЦ в результате катастрофических воздействий природного характера или технических причин.</a:t>
            </a:r>
          </a:p>
          <a:p>
            <a:pPr indent="450850" eaLnBrk="0" hangingPunct="0"/>
            <a:endParaRPr lang="ru-RU" sz="1400" dirty="0">
              <a:latin typeface="Arial Black" pitchFamily="34" charset="0"/>
            </a:endParaRPr>
          </a:p>
          <a:p>
            <a:pPr indent="450850" eaLnBrk="0" hangingPunct="0"/>
            <a:r>
              <a:rPr lang="ru-RU" sz="1600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Обработка сейсмических сигналов от землетрясений на РИОЦ ГС РАН в параллельном дублирующем режиме по сети станций в </a:t>
            </a:r>
            <a:r>
              <a:rPr lang="ru-RU" sz="160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автоматическом режиме обеспечивает:</a:t>
            </a:r>
            <a:endParaRPr lang="ru-RU" sz="1600" dirty="0">
              <a:solidFill>
                <a:srgbClr val="FF0000"/>
              </a:solidFill>
              <a:latin typeface="Arial Black" pitchFamily="34" charset="0"/>
            </a:endParaRPr>
          </a:p>
          <a:p>
            <a:pPr indent="450850" eaLnBrk="0" hangingPunct="0"/>
            <a:r>
              <a:rPr lang="ru-RU" sz="1400" dirty="0">
                <a:latin typeface="Arial Black" pitchFamily="34" charset="0"/>
                <a:cs typeface="Times New Roman" pitchFamily="18" charset="0"/>
              </a:rPr>
              <a:t>обнаружение сильного землетрясения с заданной магнитуды (</a:t>
            </a:r>
            <a:r>
              <a:rPr lang="ru-RU" sz="1400" b="1" dirty="0" err="1">
                <a:latin typeface="Arial Black" pitchFamily="34" charset="0"/>
                <a:cs typeface="Times New Roman" pitchFamily="18" charset="0"/>
              </a:rPr>
              <a:t>Мобн</a:t>
            </a:r>
            <a:r>
              <a:rPr lang="ru-RU" sz="1400" dirty="0">
                <a:latin typeface="Arial Black" pitchFamily="34" charset="0"/>
                <a:cs typeface="Times New Roman" pitchFamily="18" charset="0"/>
              </a:rPr>
              <a:t>) в заданном диапазоне эпицентральных расстояний от станций СП СПЦ по превышению регистрируемым сейсмическим сигналов пороговых уровней  (по эмпирическим данным);</a:t>
            </a:r>
            <a:endParaRPr lang="ru-RU" sz="1400" dirty="0">
              <a:latin typeface="Arial Black" pitchFamily="34" charset="0"/>
            </a:endParaRPr>
          </a:p>
          <a:p>
            <a:pPr indent="450850" eaLnBrk="0" hangingPunct="0"/>
            <a:r>
              <a:rPr lang="ru-RU" sz="1400" dirty="0">
                <a:latin typeface="Arial Black" pitchFamily="34" charset="0"/>
                <a:cs typeface="Times New Roman" pitchFamily="18" charset="0"/>
              </a:rPr>
              <a:t>получение в режиме времени близком к реальному оценки интенсивности сотрясений (сейсмических колебаний), вызванных землетрясением, в пунктах наблюдений СП СПЦ, в которых установлены ОЦС (имеются сейсмические группы);</a:t>
            </a:r>
          </a:p>
          <a:p>
            <a:pPr indent="450850" eaLnBrk="0" hangingPunct="0"/>
            <a:r>
              <a:rPr lang="ru-RU" sz="1400" dirty="0">
                <a:latin typeface="Arial Black" pitchFamily="34" charset="0"/>
                <a:cs typeface="Times New Roman" pitchFamily="18" charset="0"/>
              </a:rPr>
              <a:t>п</a:t>
            </a:r>
            <a:r>
              <a:rPr lang="ru-RU" sz="1400" dirty="0">
                <a:latin typeface="Arial Black" pitchFamily="34" charset="0"/>
              </a:rPr>
              <a:t>олучение параметров землетрясений по формализованным алгоритмам вне зависимости от оператора РИОЦ.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2283</TotalTime>
  <Words>3783</Words>
  <Application>Microsoft Office PowerPoint</Application>
  <PresentationFormat>Экран (4:3)</PresentationFormat>
  <Paragraphs>739</Paragraphs>
  <Slides>46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8" baseType="lpstr">
      <vt:lpstr>Апекс</vt:lpstr>
      <vt:lpstr>Документ</vt:lpstr>
      <vt:lpstr>О проекте нового порядка действий системы предупреждения о цунами на Дальнем востоке России (Информационно-обрабатывающие центры ГС РАН)  В. Н. Чебров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Company>kf gs ras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сети сейсмологических наблюдений и средств обработки и передачи данных в целях предупреждения о цунами</dc:title>
  <dc:creator>yulka</dc:creator>
  <cp:lastModifiedBy>Your User Name</cp:lastModifiedBy>
  <cp:revision>162</cp:revision>
  <dcterms:created xsi:type="dcterms:W3CDTF">2010-11-26T05:46:30Z</dcterms:created>
  <dcterms:modified xsi:type="dcterms:W3CDTF">2012-10-09T00:33:56Z</dcterms:modified>
</cp:coreProperties>
</file>