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7" r:id="rId11"/>
    <p:sldId id="280" r:id="rId12"/>
    <p:sldId id="27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9" r:id="rId22"/>
    <p:sldId id="292" r:id="rId23"/>
    <p:sldId id="289" r:id="rId24"/>
    <p:sldId id="290" r:id="rId25"/>
    <p:sldId id="291" r:id="rId26"/>
    <p:sldId id="293" r:id="rId27"/>
    <p:sldId id="294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F4B6-D832-4B9B-8E61-5CCD92F39C38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C2B0B-2CAE-49B0-984D-E0CC709A4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AFF2-3CE0-411E-8325-92FF9BA4079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6264-D30C-4ACA-81A1-2C0D80F9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sd.ru/ts/alldemo.php" TargetMode="External"/><Relationship Id="rId3" Type="http://schemas.openxmlformats.org/officeDocument/2006/relationships/hyperlink" Target="http://data.emsd.ru/dbquaketxt_min/index_r.htm" TargetMode="External"/><Relationship Id="rId7" Type="http://schemas.openxmlformats.org/officeDocument/2006/relationships/hyperlink" Target="http://quakekam.emsd.ru/" TargetMode="External"/><Relationship Id="rId2" Type="http://schemas.openxmlformats.org/officeDocument/2006/relationships/hyperlink" Target="http://www.emsd.ru/ts/all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msd.ru/~ssl/monitoring/main.htm" TargetMode="External"/><Relationship Id="rId5" Type="http://schemas.openxmlformats.org/officeDocument/2006/relationships/hyperlink" Target="http://www.emsd.ru/subsystem" TargetMode="External"/><Relationship Id="rId4" Type="http://schemas.openxmlformats.org/officeDocument/2006/relationships/hyperlink" Target="http://www.emsd.ru/ts/ssd.php" TargetMode="External"/><Relationship Id="rId9" Type="http://schemas.openxmlformats.org/officeDocument/2006/relationships/hyperlink" Target="http://ch0103.emsd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24936" cy="26369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Технические и технологические средства обеспечения устойчивости функционирования сейсмической подсистемы СПЦ, методика и организация обучения и тренировок персонала ИОЦ ГС РАН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471494"/>
          </a:xfrm>
        </p:spPr>
        <p:txBody>
          <a:bodyPr>
            <a:noAutofit/>
          </a:bodyPr>
          <a:lstStyle/>
          <a:p>
            <a:r>
              <a:rPr lang="ru-RU" sz="1600" b="1" i="1" dirty="0" err="1" smtClean="0">
                <a:solidFill>
                  <a:schemeClr val="tx1"/>
                </a:solidFill>
                <a:latin typeface="Arial Black" pitchFamily="34" charset="0"/>
              </a:rPr>
              <a:t>В.Н.Чебров</a:t>
            </a: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Arial Black" pitchFamily="34" charset="0"/>
              </a:rPr>
              <a:t>Д.В.Дрознин</a:t>
            </a: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, В.А.Сергеев, </a:t>
            </a:r>
            <a:r>
              <a:rPr lang="ru-RU" sz="1600" b="1" i="1" dirty="0" err="1" smtClean="0">
                <a:solidFill>
                  <a:schemeClr val="tx1"/>
                </a:solidFill>
                <a:latin typeface="Arial Black" pitchFamily="34" charset="0"/>
              </a:rPr>
              <a:t>Е.А.Пантюхин</a:t>
            </a: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, Ю.Н.Левин, </a:t>
            </a:r>
            <a:r>
              <a:rPr lang="ru-RU" sz="1600" b="1" i="1" dirty="0" err="1" smtClean="0">
                <a:solidFill>
                  <a:schemeClr val="tx1"/>
                </a:solidFill>
                <a:latin typeface="Arial Black" pitchFamily="34" charset="0"/>
              </a:rPr>
              <a:t>Д.В.Чебров</a:t>
            </a: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  <a:latin typeface="Arial Black" pitchFamily="34" charset="0"/>
              </a:rPr>
              <a:t>Д.А.Ототюк</a:t>
            </a: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, Е.П.Семенова, С.Б.Наумов </a:t>
            </a:r>
          </a:p>
          <a:p>
            <a:endParaRPr lang="ru-RU" sz="16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(ГС РАН, Петропавловск-Камчатский, Южно-Сахалинск, Владивосток)</a:t>
            </a: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4313" y="142875"/>
          <a:ext cx="1187450" cy="1089025"/>
        </p:xfrm>
        <a:graphic>
          <a:graphicData uri="http://schemas.openxmlformats.org/presentationml/2006/ole">
            <p:oleObj spid="_x0000_s1026" name="Документ" r:id="rId3" imgW="685800" imgH="6285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5995975" cy="3809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Инфомационно-комуникационная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система СП СПЦ</a:t>
            </a:r>
          </a:p>
          <a:p>
            <a:pPr algn="ctr"/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Технологические решения при организации сбора и обработки данных.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P100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000240"/>
            <a:ext cx="2464593" cy="3286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Автоматическое переключение каналов сбора данных, параллельная и независимая передача данных на все ИОЦ. Резервирование функций на уровне РИОЦ.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Алгоритмы и  ПО сбора и обработки данных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пазон_сигн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2786050" cy="421481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4500570"/>
          <a:ext cx="8543944" cy="1920748"/>
        </p:xfrm>
        <a:graphic>
          <a:graphicData uri="http://schemas.openxmlformats.org/drawingml/2006/table">
            <a:tbl>
              <a:tblPr/>
              <a:tblGrid>
                <a:gridCol w="2770732"/>
                <a:gridCol w="1920061"/>
                <a:gridCol w="2010340"/>
                <a:gridCol w="18428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Сейсмометр/тип канала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-смещение, 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-скорость,         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-ускорение)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уровень передачи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– отсчёт/м,           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- отсчёт/м/с              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отсчёт/м/с</a:t>
                      </a:r>
                      <a:r>
                        <a:rPr lang="ru-RU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Амплитудный диапазон регистрации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м/с,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- м/с</a:t>
                      </a:r>
                      <a:r>
                        <a:rPr lang="ru-RU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Частотный  </a:t>
                      </a: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диапазон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регистрации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(Гц)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CMG-3TB+GSR24 / BH(E,N,Z)v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2*10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-8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÷2*10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0.0083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CMG-6TD / BH(E,N,Z)v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4*10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-9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÷2*10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0.033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CMG-5T+GSR-24 / HN(E,N,Z)a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5*10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-6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0 ÷ 40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CMG-5TD / HN(E,N,Z)a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6*10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200" baseline="30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-6</a:t>
                      </a: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÷10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0 ÷ 40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STS-1 / BH(E,N,Z)v (IRIS)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1*10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-8</a:t>
                      </a:r>
                      <a:r>
                        <a:rPr lang="en-US" sz="1200">
                          <a:latin typeface="Arial Black" pitchFamily="34" charset="0"/>
                          <a:ea typeface="Times New Roman"/>
                          <a:cs typeface="Times New Roman"/>
                        </a:rPr>
                        <a:t>÷8*10</a:t>
                      </a:r>
                      <a:r>
                        <a:rPr lang="en-US" sz="1200" baseline="30000">
                          <a:latin typeface="Arial Black" pitchFamily="34" charset="0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0.0027 ÷ 10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28992" y="2071678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Частотный и динамический диапазоны сейсмических сигналов регистрируемых специализированными станциями СП СПЦ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Метрологическое обеспечение.  Организация и контроль.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Организационное обеспечение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Положения, Инструкции, Регламенты, Положение об оперативном режиме работы, организация работ в КФ ГС РАН.</a:t>
            </a:r>
            <a:endParaRPr lang="ru-RU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Метрологическое обеспечение</a:t>
            </a:r>
            <a:endParaRPr lang="ru-RU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Организация ремонтных и восстановительных работ на станциях</a:t>
            </a:r>
            <a:endParaRPr lang="ru-RU" dirty="0" smtClean="0">
              <a:latin typeface="Arial Black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Положения, Инструкции, Регламенты, Положение об оперативном режиме работы, организация работ в КФ ГС РАН.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Метрологическое обеспечение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Виды и порядок контроля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Контроль состояния объектов и системы в целом (каналы связи,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GPS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параметры сейсмометрических каналов, качество и полнота данных и пр.).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85794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 службе предупреждения о цунами, как к системе имеющей определяющее значение для обеспечения безопасности населения и снижения риска цунами, и ее сейсмической подсистеме предъявляются высокие требования по обеспечению устойчивости функционирования при возникновении различных деструктивных факторов природного, техногенного или антропогенного происхождения.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928670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Сейсмичность Камчатки.</a:t>
            </a:r>
            <a:r>
              <a:rPr lang="ru-RU" dirty="0" smtClean="0">
                <a:latin typeface="Arial Black" pitchFamily="34" charset="0"/>
              </a:rPr>
              <a:t> Запрос к базе данных землетрясений Камчатского филиала Геофизической службы РАН. </a:t>
            </a:r>
          </a:p>
          <a:p>
            <a:pPr lvl="1"/>
            <a:r>
              <a:rPr lang="ru-RU" dirty="0" smtClean="0">
                <a:latin typeface="Arial Black" pitchFamily="34" charset="0"/>
                <a:hlinkClick r:id="rId2"/>
              </a:rPr>
              <a:t>Оперативный каталог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pPr lvl="1"/>
            <a:r>
              <a:rPr lang="ru-RU" dirty="0" smtClean="0">
                <a:latin typeface="Arial Black" pitchFamily="34" charset="0"/>
                <a:hlinkClick r:id="rId3"/>
              </a:rPr>
              <a:t>Окончательный каталог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  <a:hlinkClick r:id="rId4"/>
              </a:rPr>
              <a:t>Служба срочных донесений (ССД)</a:t>
            </a:r>
            <a:r>
              <a:rPr lang="ru-RU" dirty="0" smtClean="0">
                <a:latin typeface="Arial Black" pitchFamily="34" charset="0"/>
              </a:rPr>
              <a:t> за последние двое суток </a:t>
            </a:r>
          </a:p>
          <a:p>
            <a:r>
              <a:rPr lang="ru-RU" dirty="0" smtClean="0">
                <a:latin typeface="Arial Black" pitchFamily="34" charset="0"/>
                <a:hlinkClick r:id="rId5" action="ppaction://hlinkfile" tooltip="Сейсмическая подсистема СПЦ"/>
              </a:rPr>
              <a:t>Сейсмическая подсистема службы предупреждения о цунами на Дальнем Востоке России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Фактографическая база данных </a:t>
            </a:r>
            <a:r>
              <a:rPr lang="ru-RU" dirty="0" smtClean="0">
                <a:latin typeface="Arial Black" pitchFamily="34" charset="0"/>
                <a:hlinkClick r:id="rId6"/>
              </a:rPr>
              <a:t>"Активность вулканов Камчатки"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Информационно-вычислительная система </a:t>
            </a:r>
            <a:r>
              <a:rPr lang="ru-RU" dirty="0" smtClean="0">
                <a:latin typeface="Arial Black" pitchFamily="34" charset="0"/>
                <a:hlinkClick r:id="rId7"/>
              </a:rPr>
              <a:t>"Землетрясения Камчатки"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  <a:hlinkClick r:id="rId8"/>
              </a:rPr>
              <a:t>Мониторинг сейсмической активности Дальнего Востока России.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  <a:hlinkClick r:id="rId9"/>
              </a:rPr>
              <a:t>Проект ФЦП "ИНТЕГРАЦИЯ" №Ч0103 от 10.06.02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Создание центра коллективного пользования по изучению и мониторингу уникального природного объекта - Долины гейзеров. (Направление 4.15 "Обеспечение приборами и оборудованием центров коллективного пользования")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42852"/>
          <a:ext cx="9143998" cy="4064000"/>
        </p:xfrm>
        <a:graphic>
          <a:graphicData uri="http://schemas.openxmlformats.org/drawingml/2006/table">
            <a:tbl>
              <a:tblPr/>
              <a:tblGrid>
                <a:gridCol w="1081497"/>
                <a:gridCol w="850293"/>
                <a:gridCol w="984048"/>
                <a:gridCol w="850293"/>
                <a:gridCol w="850293"/>
                <a:gridCol w="1057612"/>
                <a:gridCol w="1419703"/>
                <a:gridCol w="916215"/>
                <a:gridCol w="1134044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Origin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Latitude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Longitude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Depth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Magnitude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Operator name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Channels T0-K*-M*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Submi delta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57.6000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163.7000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33.00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Ms20=6.0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blitz_pet1 10.10.4.32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0-0-0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00:06:35.99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57.5406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163.8387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Ks=13.5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MPSP=5.9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kamchatka 10.10.4.18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9-2-0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00:04:25.23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57.5406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163.8387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Ks=13.5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MS=6.7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kamchatka 10.10.4.18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9-2-1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00:09:01.23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57.4890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163.6401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60.68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Ks=13.4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kamchatka1 10.10.4.17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10-1-0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00:06:32.32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57.4890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163.6401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60.68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Ks=13.4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MS=6.6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kamchatka1 10.10.4.17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10-1-4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00:09:59.32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57.5889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163.5546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66.90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Ks=13.7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Mc=6.5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lldv 10.10.4.68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63-11-9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02:02:27.82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57.5021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163.8632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MPLP=6.8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sakhalin 95.131.228.152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12-0-3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00:16:43.99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57.4175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164.0335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73.21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Kp=11.3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MS=6.8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vladivostok 46.61.163.10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9-2-2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00:09:48.49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57.3233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163.7429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65.76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Ks=14.2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Mc=6.6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lldv 10.10.4.68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31-3-3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01:14:21.01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163.20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Mw= 6.0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USGS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24.06.2012 3:15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57.59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163.10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= 6.2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OBNINSK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1" name="Рисунок 4"/>
          <p:cNvPicPr>
            <a:picLocks noChangeAspect="1" noChangeArrowheads="1"/>
          </p:cNvPicPr>
          <p:nvPr/>
        </p:nvPicPr>
        <p:blipFill>
          <a:blip r:embed="rId2"/>
          <a:srcRect t="9554" r="49329" b="13374"/>
          <a:stretch>
            <a:fillRect/>
          </a:stretch>
        </p:blipFill>
        <p:spPr bwMode="auto">
          <a:xfrm>
            <a:off x="0" y="3995732"/>
            <a:ext cx="3024283" cy="2862268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at_1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786082" cy="3214686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714620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При проведении теста выполнялось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пингование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группы VSAT станций с интервалом 5мин.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На графиках отображается время задержки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icmp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" пакетов в диапазоне 0 - 10секунд (0 - 10.0 К).  На графиках хорошо видно, что там, где время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пинга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больше 5 секунд, станция уже фактически не работает, скорее всего, в эти моменты она просто уходит со связи по причинам недостатка энергетики.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Также видно как влияют на работу станций небольшие циклоны с осадками, в начале и конце графиков (периода наблюдения) 16-17  июля и 26-28 июля.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Только по представленной картинке (12 дней) станции с антеннами 1.2 метра уходили со связи (не работали!):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ВЦС «Никольское»  &gt; 2 суток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 СД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Жупаново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 (ГМС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Семлячик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»)   &gt; 2 суток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ОЦС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Северо-Курильск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 &gt; 1 сутки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 СД «Паужетка»   &gt; 1 сутки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Региональная с/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«Апача»      &gt; 1 сутки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1429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Качество спутниковых каналов передачи данных VSAT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 июле 2012 г. был проведен очередной тест по оценке качества работы сети VSAT станций с антеннами 1.2метра.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Квалификационные  требования.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Методика и организация обучения и тренировок персонала ИОЦ ГС РАН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Требования к персоналу (образование и пр.,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собл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труд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дисципл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Методика и организация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Тренировки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Допуск к самостоятельной работе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Разборы полетов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551837"/>
            <a:ext cx="87154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Информационное обеспечение для обучения и тренировок персонала.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Просмотр волновых форм в реальном времени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Результаты контроля </a:t>
            </a:r>
            <a:r>
              <a:rPr lang="en-US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GPS</a:t>
            </a:r>
            <a:endParaRPr lang="ru-RU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БД волновые формы сильных землетрясений по станциям СП СПЦ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Протокол работы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	Модельные сейсмограммы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57290" y="1857364"/>
            <a:ext cx="6907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Спасибо за внимание!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Деструктивные факторы: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Природные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факторы - землетрясения, цунами, критические метеорологические условия и пр.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Техногенные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аварии в системе энергоснабжения, пожары, несанкционированное разрушение инфраструктуры сейсмических станций, отказы или плановые отключения провайдерами (организациями), предоставляющими услуги связи, каналов передачи данных и пр.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Антропогенные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квалификация и количественная достаточность персонала сейсмических станций и региональных ИОЦ ГС 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; персонала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выполняющего обслуживание, профилактические и ремонтные работы на сейсмических станциях, в системе сбора данных, включая серверную часть, и его готовность к непрерывной круглосуточной работе в оперативном режиме;  готовность персонала станций и ИОЦ к быстрой и достоверной оценке параметров землетрясений, к преодолению деструктивного действия на систему факторов природного и техногенного происхождения.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Надёжность любой сложной системы определяется совокупностью различных факторов на этапах ее проектирования, создания и эксплуатации.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При проектировании на надёжность влияют количество и качество элементов в системе, режим работы элементов. 	Применение стандартных и унифицированных элементов резко повышает надёжность системы.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В процессе создания системы на надёжность влияют качество составляющих элементов и материалов (обеспечивается входным контролем), соблюдение технологии установки и монтажа изделий (элементов системы).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В процессе эксплуатации основным фактором является квалификация обслуживающего персонала. Кроме этого на надёжность влияют внешние условия  и фактор времени (продолжительность эксплуатации аппаратуры с момента изготовления и установки).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 Black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Устойчивость функционирования сейсмической подсистемы СПЦ </a:t>
            </a:r>
            <a:r>
              <a:rPr lang="ru-RU" sz="2400" b="1" dirty="0" smtClean="0">
                <a:latin typeface="Arial Black" pitchFamily="34" charset="0"/>
              </a:rPr>
              <a:t>- свойство сохранять работоспособность (полностью или частично) в условиях неблагоприятных воздействий, не предусмотренных нормальными условиями эксплуатации. </a:t>
            </a:r>
          </a:p>
          <a:p>
            <a:pPr algn="just"/>
            <a:r>
              <a:rPr lang="ru-RU" sz="2400" b="1" dirty="0" smtClean="0">
                <a:latin typeface="Arial Black" pitchFamily="34" charset="0"/>
              </a:rPr>
              <a:t>	Главный смысл требования к устойчивости функционирования сейсмической подсистемы СПЦ состоит не только в том, чтобы она длительное время работала без отказа в нормальных условиях эксплуатации и чтобы ее можно было быстро отремонтировать, но также и в том, чтобы она в ненормальных условиях эксплуатации сохраняла работоспособность, хотя бы и ограниченную.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Основные функции сейсмической подсистемы СПЦ: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обнаружение и регистрация землетрясений в круглосуточном непрерывном режиме в зоне ответственности СПЦ на Дальнем Востоке: под дном акватории северо-западной части Тихого океана, включая Японское, Охотское, Берингово моря и на прилегающей суше;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обработка сейсмических сигналов в автоматическом и автоматизированном режиме с целью быстрой оценки параметров сильных землетрясений (М&gt;6.0) в зоне ответственности для случаев одиночной станции, локальной группы станций, и сети станций;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принятие решения о возможности цунами по одной станции, по локальной группе станций, по сети станций;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– своевременная передача результатов обработки сейсмологических данных службам МЧС и Росгидромет на локальном, региональном и федеральном уровне.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Основные объекты сейсмической подсистемы СПЦ: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Специализированные сейсмические станции;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Региональные ИОЦ;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Информационно-коммуникационная система с арендуемыми и собственными каналами передачи данных (система сбора и обработки данных).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Устойчивость функционирования сейсмической подсистемы СПЦ обеспечивается на уровне объектов и на системном уровне следующими средствами и мероприятиями: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Применением технических средств рассчитанных производителем оборудования (сохраняющих работоспособность с заданными характеристиками) на воздействия различных деструктивных факторов и методов их установки (монтажа).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Технологическими решениями при организации сбора и обработки данных.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Метрологическое обеспечение.  Организация и контроль.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Контроль состояния объектов и системы в целом (каналы связи,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параметры сейсмометрических каналов, качество и полнота данных и пр.).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Организационно-технические мероприятия –  положения, инструкции и т.п.; орг. структура;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	Подбор, обучение, тренировки обслуживающего персонала.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1195115"/>
            <a:ext cx="4748216" cy="41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7" y="142875"/>
            <a:ext cx="6859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Сейсмическая подсистема СПЦ нового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поколения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Технических средства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457825"/>
            <a:ext cx="6408738" cy="1400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В состав СП СПЦ входят следующие компоненты: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базовые и вспомогательные сейсмические станции;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сеть пунктов регистрации сильных движений (ПР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СД);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информационно-обрабатывающие центры со спутниковой коммуникационной системой.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795963" y="549275"/>
            <a:ext cx="33480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Arial Black" pitchFamily="34" charset="0"/>
              </a:rPr>
              <a:t>Все специализированные сейсмические станции и пункты регистрации сильных движений СПЦ оснащены</a:t>
            </a:r>
            <a:r>
              <a:rPr lang="en-US" sz="1200" b="1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200" b="1">
                <a:solidFill>
                  <a:srgbClr val="002060"/>
                </a:solidFill>
                <a:latin typeface="Arial Black" pitchFamily="34" charset="0"/>
              </a:rPr>
              <a:t>однотипными широкополосными датчиками сейсмических сигналов (производитель компания Güralp (Англия): сейсмометрами CMG-3ESP и CMG-6TD; акселерометрами CMG-5 и CMG-5 TD);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24175"/>
            <a:ext cx="7048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924175"/>
            <a:ext cx="16922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797425"/>
            <a:ext cx="15621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41500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88" y="2781300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IMG_2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844675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P409061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3213100"/>
            <a:ext cx="79216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 descr="IMG_241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2060575"/>
            <a:ext cx="62388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Изображение 03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1412875"/>
            <a:ext cx="671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V_контуры_realt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19498"/>
            <a:ext cx="6429420" cy="50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Arial Black" pitchFamily="34" charset="0"/>
                <a:cs typeface="Times New Roman" pitchFamily="18" charset="0"/>
              </a:rPr>
              <a:t>Сеть  сейсмических станций на ДВ РФ с расчетными контурами надежной регистрации землетрясений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.  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Резервирование в сети сейсмологических наблюдений на ДВ РФ</a:t>
            </a:r>
          </a:p>
          <a:p>
            <a:r>
              <a:rPr lang="ru-RU" dirty="0" smtClean="0">
                <a:latin typeface="Arial Black" pitchFamily="34" charset="0"/>
              </a:rPr>
              <a:t>	На уровне каждой станции и сети ИБП (три уровня), система передачи данных – два оператора.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746</Words>
  <Application>Microsoft Office PowerPoint</Application>
  <PresentationFormat>Экран (4:3)</PresentationFormat>
  <Paragraphs>235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</vt:lpstr>
      <vt:lpstr>Технические и технологические средства обеспечения устойчивости функционирования сейсмической подсистемы СПЦ, методика и организация обучения и тренировок персонала ИОЦ ГС 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ОЦЕНКИ ПАРАМЕТРОВ ЗЕМЛЕТРЯСЕНИЙ И ИХ ЦУНАМИГЕННОСТИ В СП СПЦ: ТРАДИЦИОННЫЕ МЕТОДЫ И НОВЫЕ ПОДХОДЫ</dc:title>
  <dc:creator>Nastya</dc:creator>
  <cp:lastModifiedBy>Your User Name</cp:lastModifiedBy>
  <cp:revision>24</cp:revision>
  <dcterms:created xsi:type="dcterms:W3CDTF">2012-09-11T09:11:35Z</dcterms:created>
  <dcterms:modified xsi:type="dcterms:W3CDTF">2012-10-09T18:07:11Z</dcterms:modified>
</cp:coreProperties>
</file>