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62" r:id="rId4"/>
    <p:sldId id="263" r:id="rId5"/>
    <p:sldId id="260" r:id="rId6"/>
    <p:sldId id="258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-102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440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48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1891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105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3887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250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708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66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364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952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13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67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11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8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51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76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232F-0720-4FEF-9230-7536843B482E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1A3929-FDD4-469E-89ED-AB542A1D8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806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sh222.ru/" TargetMode="External"/><Relationship Id="rId2" Type="http://schemas.openxmlformats.org/officeDocument/2006/relationships/hyperlink" Target="http://goodline.pr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s-conveyor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2400" y="404651"/>
            <a:ext cx="8577317" cy="3833122"/>
          </a:xfrm>
        </p:spPr>
        <p:txBody>
          <a:bodyPr/>
          <a:lstStyle/>
          <a:p>
            <a:pPr algn="ctr"/>
            <a:r>
              <a:rPr lang="ru-RU" sz="4800" dirty="0">
                <a:solidFill>
                  <a:schemeClr val="accent2">
                    <a:lumMod val="75000"/>
                  </a:schemeClr>
                </a:solidFill>
              </a:rPr>
              <a:t>АВТОМАТИЗАЦИЯ ГАРДЕРОБНЫХ ПОМЕЩЕНИЙ ОБРАЗОВАТЕЛЬНОГО УЧРЕЖДЕНИЯ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1261" y="4716745"/>
            <a:ext cx="9608456" cy="2027560"/>
          </a:xfrm>
        </p:spPr>
        <p:txBody>
          <a:bodyPr>
            <a:normAutofit lnSpcReduction="10000"/>
          </a:bodyPr>
          <a:lstStyle/>
          <a:p>
            <a:r>
              <a:rPr lang="ru-RU" sz="2100" u="sng" dirty="0" smtClean="0">
                <a:solidFill>
                  <a:schemeClr val="tx1"/>
                </a:solidFill>
              </a:rPr>
              <a:t>Научные руководители</a:t>
            </a:r>
            <a:r>
              <a:rPr lang="ru-RU" sz="2100" dirty="0" smtClean="0">
                <a:solidFill>
                  <a:schemeClr val="tx1"/>
                </a:solidFill>
              </a:rPr>
              <a:t>: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smtClean="0">
                <a:solidFill>
                  <a:schemeClr val="tx1"/>
                </a:solidFill>
              </a:rPr>
              <a:t>к.т.н</a:t>
            </a:r>
            <a:r>
              <a:rPr lang="ru-RU" sz="2100" dirty="0">
                <a:solidFill>
                  <a:schemeClr val="tx1"/>
                </a:solidFill>
              </a:rPr>
              <a:t>., доцент, </a:t>
            </a:r>
            <a:r>
              <a:rPr lang="ru-RU" sz="2100" dirty="0" err="1" smtClean="0">
                <a:solidFill>
                  <a:schemeClr val="tx1"/>
                </a:solidFill>
              </a:rPr>
              <a:t>зав.кафедрой</a:t>
            </a:r>
            <a:r>
              <a:rPr lang="ru-RU" sz="2100" dirty="0" smtClean="0">
                <a:solidFill>
                  <a:schemeClr val="tx1"/>
                </a:solidFill>
              </a:rPr>
              <a:t> АРТ, </a:t>
            </a:r>
            <a:r>
              <a:rPr lang="ru-RU" sz="2100" dirty="0" err="1" smtClean="0">
                <a:solidFill>
                  <a:schemeClr val="tx1"/>
                </a:solidFill>
              </a:rPr>
              <a:t>Гебель</a:t>
            </a:r>
            <a:r>
              <a:rPr lang="ru-RU" sz="2100" dirty="0" smtClean="0">
                <a:solidFill>
                  <a:schemeClr val="tx1"/>
                </a:solidFill>
              </a:rPr>
              <a:t> </a:t>
            </a:r>
            <a:r>
              <a:rPr lang="ru-RU" sz="2100" dirty="0">
                <a:solidFill>
                  <a:schemeClr val="tx1"/>
                </a:solidFill>
              </a:rPr>
              <a:t>Е. </a:t>
            </a:r>
            <a:r>
              <a:rPr lang="ru-RU" sz="2100" dirty="0" smtClean="0">
                <a:solidFill>
                  <a:schemeClr val="tx1"/>
                </a:solidFill>
              </a:rPr>
              <a:t>С.;</a:t>
            </a:r>
          </a:p>
          <a:p>
            <a:r>
              <a:rPr lang="ru-RU" sz="2100" dirty="0" smtClean="0">
                <a:solidFill>
                  <a:schemeClr val="tx1"/>
                </a:solidFill>
              </a:rPr>
              <a:t>ст</a:t>
            </a:r>
            <a:r>
              <a:rPr lang="ru-RU" sz="2100" dirty="0">
                <a:solidFill>
                  <a:schemeClr val="tx1"/>
                </a:solidFill>
              </a:rPr>
              <a:t>. преподаватель каф. </a:t>
            </a:r>
            <a:r>
              <a:rPr lang="ru-RU" sz="2100" dirty="0" smtClean="0">
                <a:solidFill>
                  <a:schemeClr val="tx1"/>
                </a:solidFill>
              </a:rPr>
              <a:t>АРТ, </a:t>
            </a:r>
            <a:r>
              <a:rPr lang="ru-RU" sz="2100" dirty="0" err="1" smtClean="0">
                <a:solidFill>
                  <a:schemeClr val="tx1"/>
                </a:solidFill>
              </a:rPr>
              <a:t>Гудинов</a:t>
            </a:r>
            <a:r>
              <a:rPr lang="ru-RU" sz="2100" dirty="0" smtClean="0">
                <a:solidFill>
                  <a:schemeClr val="tx1"/>
                </a:solidFill>
              </a:rPr>
              <a:t> </a:t>
            </a:r>
            <a:r>
              <a:rPr lang="ru-RU" sz="2100" dirty="0">
                <a:solidFill>
                  <a:schemeClr val="tx1"/>
                </a:solidFill>
              </a:rPr>
              <a:t>В. </a:t>
            </a:r>
            <a:r>
              <a:rPr lang="ru-RU" sz="2100" dirty="0" smtClean="0">
                <a:solidFill>
                  <a:schemeClr val="tx1"/>
                </a:solidFill>
              </a:rPr>
              <a:t>Н.;</a:t>
            </a:r>
          </a:p>
          <a:p>
            <a:r>
              <a:rPr lang="ru-RU" sz="2100" u="sng" dirty="0" smtClean="0">
                <a:solidFill>
                  <a:schemeClr val="tx1"/>
                </a:solidFill>
              </a:rPr>
              <a:t>Студенты:</a:t>
            </a:r>
            <a:r>
              <a:rPr lang="ru-RU" sz="2100" dirty="0" smtClean="0">
                <a:solidFill>
                  <a:schemeClr val="tx1"/>
                </a:solidFill>
              </a:rPr>
              <a:t> Захарченко </a:t>
            </a:r>
            <a:r>
              <a:rPr lang="ru-RU" sz="2100" dirty="0">
                <a:solidFill>
                  <a:schemeClr val="tx1"/>
                </a:solidFill>
              </a:rPr>
              <a:t>А. </a:t>
            </a:r>
            <a:r>
              <a:rPr lang="ru-RU" sz="2100" dirty="0" smtClean="0">
                <a:solidFill>
                  <a:schemeClr val="tx1"/>
                </a:solidFill>
              </a:rPr>
              <a:t>С., Седельникова </a:t>
            </a:r>
            <a:r>
              <a:rPr lang="ru-RU" sz="2100" dirty="0">
                <a:solidFill>
                  <a:schemeClr val="tx1"/>
                </a:solidFill>
              </a:rPr>
              <a:t>М. С</a:t>
            </a:r>
            <a:r>
              <a:rPr lang="ru-RU" sz="2100" dirty="0" smtClean="0">
                <a:solidFill>
                  <a:schemeClr val="tx1"/>
                </a:solidFill>
              </a:rPr>
              <a:t>.,</a:t>
            </a:r>
            <a:endParaRPr lang="ru-RU" sz="2100" dirty="0">
              <a:solidFill>
                <a:schemeClr val="tx1"/>
              </a:solidFill>
            </a:endParaRPr>
          </a:p>
          <a:p>
            <a:r>
              <a:rPr lang="ru-RU" sz="2100" dirty="0" smtClean="0">
                <a:solidFill>
                  <a:schemeClr val="tx1"/>
                </a:solidFill>
              </a:rPr>
              <a:t>Чечулин </a:t>
            </a:r>
            <a:r>
              <a:rPr lang="ru-RU" sz="2100" dirty="0">
                <a:solidFill>
                  <a:schemeClr val="tx1"/>
                </a:solidFill>
              </a:rPr>
              <a:t>М. </a:t>
            </a:r>
            <a:r>
              <a:rPr lang="ru-RU" sz="2100" dirty="0" smtClean="0">
                <a:solidFill>
                  <a:schemeClr val="tx1"/>
                </a:solidFill>
              </a:rPr>
              <a:t>Е.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Омск-2017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6947" y="188685"/>
            <a:ext cx="8268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ФГБОУ ВО «Омский государственный технический университет»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94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Актуальность темы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70744"/>
            <a:ext cx="10479314" cy="5595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u="sng" dirty="0" smtClean="0">
                <a:solidFill>
                  <a:schemeClr val="tx1"/>
                </a:solidFill>
              </a:rPr>
              <a:t>Необходимо решить проблемы</a:t>
            </a:r>
            <a:r>
              <a:rPr lang="ru-RU" sz="2400" dirty="0" smtClean="0">
                <a:solidFill>
                  <a:schemeClr val="tx1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рутинность работы;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неэффективность использования площадей;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хранение габаритных вещей студентов.</a:t>
            </a:r>
            <a:endParaRPr lang="ru-R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Необходимо разработать автоматический гардероб, который позволил бы студентам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хранить не только верхнюю одежду, но и свои вещи (сумки, форму для занятий физической культурой, тубусы с чертежами и т.д.), а также сократил бы время ожидания в очереди и увеличил продолжительность работы самого гардероба.</a:t>
            </a:r>
          </a:p>
        </p:txBody>
      </p:sp>
    </p:spTree>
    <p:extLst>
      <p:ext uri="{BB962C8B-B14F-4D97-AF65-F5344CB8AC3E}">
        <p14:creationId xmlns:p14="http://schemas.microsoft.com/office/powerpoint/2010/main" val="201630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448" y="261257"/>
            <a:ext cx="8596668" cy="1320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Существующие аналоги:</a:t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514" y="1030932"/>
            <a:ext cx="8751488" cy="450284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Clr>
                <a:schemeClr val="accent2">
                  <a:lumMod val="75000"/>
                </a:schemeClr>
              </a:buClr>
              <a:buFont typeface="Wingdings 3" charset="2"/>
              <a:buAutoNum type="arabicPeriod"/>
            </a:pPr>
            <a:r>
              <a:rPr lang="ru-RU" sz="2600" b="1" dirty="0" smtClean="0">
                <a:solidFill>
                  <a:schemeClr val="tx1"/>
                </a:solidFill>
              </a:rPr>
              <a:t>ООО </a:t>
            </a:r>
            <a:r>
              <a:rPr lang="ru-RU" sz="2600" b="1" dirty="0">
                <a:solidFill>
                  <a:schemeClr val="tx1"/>
                </a:solidFill>
              </a:rPr>
              <a:t>«А2 </a:t>
            </a:r>
            <a:r>
              <a:rPr lang="ru-RU" sz="2600" b="1" dirty="0" err="1">
                <a:solidFill>
                  <a:schemeClr val="tx1"/>
                </a:solidFill>
              </a:rPr>
              <a:t>Девелопмент</a:t>
            </a:r>
            <a:r>
              <a:rPr lang="ru-RU" sz="2600" b="1" dirty="0">
                <a:solidFill>
                  <a:schemeClr val="tx1"/>
                </a:solidFill>
              </a:rPr>
              <a:t>»: </a:t>
            </a:r>
            <a:r>
              <a:rPr lang="ru-RU" sz="2600" dirty="0" smtClean="0">
                <a:solidFill>
                  <a:schemeClr val="tx1"/>
                </a:solidFill>
              </a:rPr>
              <a:t>автоматизированное</a:t>
            </a:r>
            <a:r>
              <a:rPr lang="ru-RU" sz="2600" dirty="0">
                <a:solidFill>
                  <a:schemeClr val="tx1"/>
                </a:solidFill>
              </a:rPr>
              <a:t> гардеробное оборудование для школы, больницы или любого другого общественного места. Осуществляет прием и выдачу верхней одежды</a:t>
            </a:r>
            <a:r>
              <a:rPr lang="ru-RU" sz="2600" dirty="0" smtClean="0">
                <a:solidFill>
                  <a:schemeClr val="tx1"/>
                </a:solidFill>
              </a:rPr>
              <a:t>.</a:t>
            </a:r>
            <a:r>
              <a:rPr lang="ru-RU" sz="2600" dirty="0">
                <a:solidFill>
                  <a:schemeClr val="tx1"/>
                </a:solidFill>
              </a:rPr>
              <a:t> Примерная стоимость </a:t>
            </a:r>
            <a:r>
              <a:rPr lang="ru-RU" sz="2800" dirty="0" smtClean="0">
                <a:solidFill>
                  <a:schemeClr val="tx1"/>
                </a:solidFill>
              </a:rPr>
              <a:t>2100 $</a:t>
            </a:r>
            <a:r>
              <a:rPr lang="ru-RU" sz="2600" dirty="0">
                <a:solidFill>
                  <a:schemeClr val="tx1"/>
                </a:solidFill>
              </a:rPr>
              <a:t>.</a:t>
            </a:r>
            <a:endParaRPr lang="ru-RU" sz="2600" dirty="0" smtClean="0">
              <a:solidFill>
                <a:schemeClr val="tx1"/>
              </a:solidFill>
            </a:endParaRPr>
          </a:p>
          <a:p>
            <a:pPr marL="457200" indent="-457200">
              <a:buClr>
                <a:schemeClr val="accent2">
                  <a:lumMod val="75000"/>
                </a:schemeClr>
              </a:buClr>
              <a:buAutoNum type="arabicPeriod"/>
            </a:pPr>
            <a:r>
              <a:rPr lang="ru-RU" sz="2600" b="1" dirty="0" smtClean="0">
                <a:solidFill>
                  <a:schemeClr val="tx1"/>
                </a:solidFill>
              </a:rPr>
              <a:t>ООО </a:t>
            </a:r>
            <a:r>
              <a:rPr lang="ru-RU" sz="2600" b="1" dirty="0">
                <a:solidFill>
                  <a:schemeClr val="tx1"/>
                </a:solidFill>
              </a:rPr>
              <a:t>«</a:t>
            </a:r>
            <a:r>
              <a:rPr lang="ru-RU" sz="2600" b="1" dirty="0" err="1">
                <a:solidFill>
                  <a:schemeClr val="tx1"/>
                </a:solidFill>
              </a:rPr>
              <a:t>Фреш</a:t>
            </a:r>
            <a:r>
              <a:rPr lang="ru-RU" sz="2600" b="1" dirty="0" smtClean="0">
                <a:solidFill>
                  <a:schemeClr val="tx1"/>
                </a:solidFill>
              </a:rPr>
              <a:t>»: </a:t>
            </a:r>
            <a:r>
              <a:rPr lang="ru-RU" sz="2600" dirty="0">
                <a:solidFill>
                  <a:schemeClr val="tx1"/>
                </a:solidFill>
              </a:rPr>
              <a:t>д</a:t>
            </a:r>
            <a:r>
              <a:rPr lang="ru-RU" sz="2600" dirty="0" smtClean="0">
                <a:solidFill>
                  <a:schemeClr val="tx1"/>
                </a:solidFill>
              </a:rPr>
              <a:t>ля </a:t>
            </a:r>
            <a:r>
              <a:rPr lang="ru-RU" sz="2600" dirty="0">
                <a:solidFill>
                  <a:schemeClr val="tx1"/>
                </a:solidFill>
              </a:rPr>
              <a:t>театров, концерт-холлов, ресторанов и других заведений с большим количество </a:t>
            </a:r>
            <a:r>
              <a:rPr lang="ru-RU" sz="2600" dirty="0" smtClean="0">
                <a:solidFill>
                  <a:schemeClr val="tx1"/>
                </a:solidFill>
              </a:rPr>
              <a:t>посетителей. Примерная стоимость </a:t>
            </a:r>
            <a:r>
              <a:rPr lang="ru-RU" sz="2800" dirty="0">
                <a:solidFill>
                  <a:schemeClr val="tx1"/>
                </a:solidFill>
              </a:rPr>
              <a:t>2835 </a:t>
            </a:r>
            <a:r>
              <a:rPr lang="ru-RU" sz="2800" dirty="0" smtClean="0">
                <a:solidFill>
                  <a:schemeClr val="tx1"/>
                </a:solidFill>
              </a:rPr>
              <a:t>$.</a:t>
            </a:r>
            <a:endParaRPr lang="ru-RU" sz="2600" dirty="0">
              <a:solidFill>
                <a:schemeClr val="tx1"/>
              </a:solidFill>
            </a:endParaRPr>
          </a:p>
          <a:p>
            <a:pPr marL="457200" indent="-457200">
              <a:buClr>
                <a:schemeClr val="accent2">
                  <a:lumMod val="75000"/>
                </a:schemeClr>
              </a:buClr>
              <a:buAutoNum type="arabicPeriod"/>
            </a:pPr>
            <a:r>
              <a:rPr lang="ru-RU" sz="2600" b="1" dirty="0">
                <a:solidFill>
                  <a:schemeClr val="tx1"/>
                </a:solidFill>
              </a:rPr>
              <a:t>«</a:t>
            </a:r>
            <a:r>
              <a:rPr lang="ru-RU" sz="2600" b="1" dirty="0" smtClean="0">
                <a:solidFill>
                  <a:schemeClr val="tx1"/>
                </a:solidFill>
              </a:rPr>
              <a:t>АС-конвейер</a:t>
            </a:r>
            <a:r>
              <a:rPr lang="ru-RU" sz="2600" b="1" dirty="0">
                <a:solidFill>
                  <a:schemeClr val="tx1"/>
                </a:solidFill>
              </a:rPr>
              <a:t>»: </a:t>
            </a:r>
            <a:r>
              <a:rPr lang="ru-RU" sz="2600" dirty="0" smtClean="0">
                <a:solidFill>
                  <a:schemeClr val="tx1"/>
                </a:solidFill>
              </a:rPr>
              <a:t>внедрение </a:t>
            </a:r>
            <a:r>
              <a:rPr lang="ru-RU" sz="2600" dirty="0">
                <a:solidFill>
                  <a:schemeClr val="tx1"/>
                </a:solidFill>
              </a:rPr>
              <a:t>конвейерных линий для одежды, </a:t>
            </a:r>
            <a:r>
              <a:rPr lang="ru-RU" sz="2600" dirty="0" smtClean="0">
                <a:solidFill>
                  <a:schemeClr val="tx1"/>
                </a:solidFill>
              </a:rPr>
              <a:t>выполняющих </a:t>
            </a:r>
            <a:r>
              <a:rPr lang="ru-RU" sz="2600" dirty="0">
                <a:solidFill>
                  <a:schemeClr val="tx1"/>
                </a:solidFill>
              </a:rPr>
              <a:t>задачи по сокращению площади помещения, </a:t>
            </a:r>
            <a:r>
              <a:rPr lang="ru-RU" sz="2600" dirty="0" smtClean="0">
                <a:solidFill>
                  <a:schemeClr val="tx1"/>
                </a:solidFill>
              </a:rPr>
              <a:t>рабочей </a:t>
            </a:r>
            <a:r>
              <a:rPr lang="ru-RU" sz="2600" dirty="0">
                <a:solidFill>
                  <a:schemeClr val="tx1"/>
                </a:solidFill>
              </a:rPr>
              <a:t>силы и автоматизации </a:t>
            </a:r>
            <a:r>
              <a:rPr lang="ru-RU" sz="2600" dirty="0" smtClean="0">
                <a:solidFill>
                  <a:schemeClr val="tx1"/>
                </a:solidFill>
              </a:rPr>
              <a:t>производства.</a:t>
            </a:r>
            <a:endParaRPr lang="ru-RU" sz="2600" b="1" dirty="0">
              <a:solidFill>
                <a:schemeClr val="tx1"/>
              </a:solidFill>
            </a:endParaRPr>
          </a:p>
          <a:p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22514" y="5772848"/>
            <a:ext cx="94749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Оф. сайт компании ООО «А2 </a:t>
            </a:r>
            <a:r>
              <a:rPr lang="ru-RU" dirty="0" err="1" smtClean="0"/>
              <a:t>Девелопмент</a:t>
            </a:r>
            <a:r>
              <a:rPr lang="ru-RU" dirty="0" smtClean="0"/>
              <a:t>» (режим доступа: </a:t>
            </a:r>
            <a:r>
              <a:rPr lang="ru-RU" u="sng" dirty="0" smtClean="0">
                <a:hlinkClick r:id="rId2"/>
              </a:rPr>
              <a:t>http://goodline.pro</a:t>
            </a:r>
            <a:r>
              <a:rPr lang="ru-RU" dirty="0" smtClean="0"/>
              <a:t>.)</a:t>
            </a:r>
          </a:p>
          <a:p>
            <a:r>
              <a:rPr lang="ru-RU" dirty="0" smtClean="0"/>
              <a:t>2. </a:t>
            </a:r>
            <a:r>
              <a:rPr lang="ru-RU" dirty="0"/>
              <a:t>Оф. сайт компании ООО «</a:t>
            </a:r>
            <a:r>
              <a:rPr lang="ru-RU" dirty="0" err="1"/>
              <a:t>Фреш</a:t>
            </a:r>
            <a:r>
              <a:rPr lang="ru-RU" dirty="0"/>
              <a:t>» (режим доступа: </a:t>
            </a:r>
            <a:r>
              <a:rPr lang="ru-RU" u="sng" dirty="0">
                <a:hlinkClick r:id="rId3"/>
              </a:rPr>
              <a:t>http://www.fresh222.ru</a:t>
            </a:r>
            <a:r>
              <a:rPr lang="ru-RU" dirty="0" smtClean="0"/>
              <a:t>.)</a:t>
            </a:r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smtClean="0"/>
              <a:t>Оф. </a:t>
            </a:r>
            <a:r>
              <a:rPr lang="ru-RU" dirty="0"/>
              <a:t>сайт компании «АС-конвейер» (режим доступа: </a:t>
            </a:r>
            <a:r>
              <a:rPr lang="ru-RU" u="sng" dirty="0">
                <a:hlinkClick r:id="rId4"/>
              </a:rPr>
              <a:t>http://www.as-conveyor.com</a:t>
            </a:r>
            <a:r>
              <a:rPr lang="ru-RU" u="sng" dirty="0" smtClean="0">
                <a:hlinkClick r:id="rId4"/>
              </a:rPr>
              <a:t>/</a:t>
            </a:r>
            <a:r>
              <a:rPr lang="ru-RU" dirty="0" smtClean="0"/>
              <a:t>.)</a:t>
            </a:r>
            <a:endParaRPr lang="ru-RU" dirty="0"/>
          </a:p>
          <a:p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246743" y="5646057"/>
            <a:ext cx="10943771" cy="1451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3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3734" y="1391332"/>
            <a:ext cx="8596668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dirty="0" smtClean="0"/>
              <a:t>    </a:t>
            </a:r>
            <a:r>
              <a:rPr lang="ru-RU" sz="2800" dirty="0" smtClean="0">
                <a:solidFill>
                  <a:schemeClr val="tx1"/>
                </a:solidFill>
              </a:rPr>
              <a:t>Проанализировав рынок автоматических гардеробов и конвейеров для одежды, можно сделать вывод, что существующие аналоги не удовлетворяют в полной мере потребностям студентов в хранении крупногабаритных вещей. Использование </a:t>
            </a:r>
            <a:r>
              <a:rPr lang="ru-RU" sz="2800" dirty="0">
                <a:solidFill>
                  <a:schemeClr val="tx1"/>
                </a:solidFill>
              </a:rPr>
              <a:t>многоярусного конвейера позволит оптимально разместить лишь верхнюю одежду, а для хранения остальных вещей потребуется отдельная система, что является неэффективным решением.</a:t>
            </a: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47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060266" cy="1320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Цель проекта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  Разработка проекта </a:t>
            </a:r>
            <a:r>
              <a:rPr lang="ru-RU" sz="3200" dirty="0">
                <a:solidFill>
                  <a:schemeClr val="tx1"/>
                </a:solidFill>
              </a:rPr>
              <a:t>автоматического гардероба, который соответствовал бы потребностям </a:t>
            </a:r>
            <a:r>
              <a:rPr lang="ru-RU" sz="3200" dirty="0" err="1">
                <a:solidFill>
                  <a:schemeClr val="tx1"/>
                </a:solidFill>
              </a:rPr>
              <a:t>ОмГТУ</a:t>
            </a:r>
            <a:r>
              <a:rPr lang="ru-RU" sz="3200" dirty="0">
                <a:solidFill>
                  <a:schemeClr val="tx1"/>
                </a:solidFill>
              </a:rPr>
              <a:t> и позволял бы хранить не только верхнюю одежду, но и габаритные, тяжелые вещи студентов.</a:t>
            </a:r>
          </a:p>
          <a:p>
            <a:pPr marL="0" indent="0">
              <a:buNone/>
            </a:pP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24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877" y="230189"/>
            <a:ext cx="8596668" cy="1320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Задачи проекта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877" y="1592492"/>
            <a:ext cx="9758437" cy="502398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</a:rPr>
              <a:t>О</a:t>
            </a:r>
            <a:r>
              <a:rPr lang="ru-RU" sz="2400" dirty="0" smtClean="0">
                <a:solidFill>
                  <a:schemeClr val="tx1"/>
                </a:solidFill>
              </a:rPr>
              <a:t>пределить </a:t>
            </a:r>
            <a:r>
              <a:rPr lang="ru-RU" sz="2400" dirty="0">
                <a:solidFill>
                  <a:schemeClr val="tx1"/>
                </a:solidFill>
              </a:rPr>
              <a:t>оптимальную компоновку гардероба;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смоделировать </a:t>
            </a:r>
            <a:r>
              <a:rPr lang="ru-RU" sz="2400" dirty="0">
                <a:solidFill>
                  <a:schemeClr val="tx1"/>
                </a:solidFill>
              </a:rPr>
              <a:t>поток посетителей гардероба и оценить оптимальное количество пунктов </a:t>
            </a:r>
            <a:r>
              <a:rPr lang="ru-RU" sz="2400" dirty="0" smtClean="0">
                <a:solidFill>
                  <a:schemeClr val="tx1"/>
                </a:solidFill>
              </a:rPr>
              <a:t>выдачи;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исследовать </a:t>
            </a:r>
            <a:r>
              <a:rPr lang="ru-RU" sz="2400" dirty="0">
                <a:solidFill>
                  <a:schemeClr val="tx1"/>
                </a:solidFill>
              </a:rPr>
              <a:t>работу автоматического гардероба </a:t>
            </a:r>
            <a:r>
              <a:rPr lang="ru-RU" sz="2400" dirty="0" smtClean="0">
                <a:solidFill>
                  <a:schemeClr val="tx1"/>
                </a:solidFill>
              </a:rPr>
              <a:t>средствами </a:t>
            </a:r>
            <a:r>
              <a:rPr lang="ru-RU" sz="2400" dirty="0">
                <a:solidFill>
                  <a:schemeClr val="tx1"/>
                </a:solidFill>
              </a:rPr>
              <a:t>имитационного моделирования и </a:t>
            </a:r>
            <a:r>
              <a:rPr lang="ru-RU" sz="2400" dirty="0" smtClean="0">
                <a:solidFill>
                  <a:schemeClr val="tx1"/>
                </a:solidFill>
              </a:rPr>
              <a:t>оптимизации;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средствами </a:t>
            </a:r>
            <a:r>
              <a:rPr lang="ru-RU" sz="2400" dirty="0">
                <a:solidFill>
                  <a:schemeClr val="tx1"/>
                </a:solidFill>
              </a:rPr>
              <a:t>теории автоматического управления рассчитать основные параметры качества системы автоматического управления гардеробом и обосновать выбор настроек автоматических регуляторов;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спроектировать </a:t>
            </a:r>
            <a:r>
              <a:rPr lang="ru-RU" sz="2400" dirty="0">
                <a:solidFill>
                  <a:schemeClr val="tx1"/>
                </a:solidFill>
              </a:rPr>
              <a:t>функциональную и структурную схемы системы автоматического управления </a:t>
            </a:r>
            <a:r>
              <a:rPr lang="ru-RU" sz="2400" dirty="0" smtClean="0">
                <a:solidFill>
                  <a:schemeClr val="tx1"/>
                </a:solidFill>
              </a:rPr>
              <a:t>гардеробом.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45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small" dirty="0" smtClean="0">
                <a:solidFill>
                  <a:schemeClr val="accent2">
                    <a:lumMod val="75000"/>
                  </a:schemeClr>
                </a:solidFill>
              </a:rPr>
              <a:t>Выводы и заключение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8824059" cy="48511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    </a:t>
            </a:r>
            <a:r>
              <a:rPr lang="ru-RU" sz="2400" dirty="0" smtClean="0">
                <a:solidFill>
                  <a:schemeClr val="tx1"/>
                </a:solidFill>
              </a:rPr>
              <a:t>Анализ </a:t>
            </a:r>
            <a:r>
              <a:rPr lang="ru-RU" sz="2400" dirty="0">
                <a:solidFill>
                  <a:schemeClr val="tx1"/>
                </a:solidFill>
              </a:rPr>
              <a:t>имеющихся на рынке коммерческих предложений по автоматизации гардеробных помещений в развлекательных, спортивных и торговых организациях, прачечных и химчистках показал, что предлагаемые технические решения не могут быть адаптированы под потребности образовательного учреждения. В этой связи актуальной представляется разработка системы автоматического управления раздевалкой, которая позволит организовать хранение не только верхней одежды, но и габаритных и тяжелых вещей.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7999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136</TotalTime>
  <Words>396</Words>
  <Application>Microsoft Office PowerPoint</Application>
  <PresentationFormat>Произвольный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Грань</vt:lpstr>
      <vt:lpstr>АВТОМАТИЗАЦИЯ ГАРДЕРОБНЫХ ПОМЕЩЕНИЙ ОБРАЗОВАТЕЛЬНОГО УЧРЕЖДЕНИЯ</vt:lpstr>
      <vt:lpstr>Актуальность темы</vt:lpstr>
      <vt:lpstr>Существующие аналоги: </vt:lpstr>
      <vt:lpstr>Презентация PowerPoint</vt:lpstr>
      <vt:lpstr>Цель проекта</vt:lpstr>
      <vt:lpstr>Задачи проекта</vt:lpstr>
      <vt:lpstr>Выводы и заключение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Седельникова</dc:creator>
  <cp:lastModifiedBy>a_nikiforova</cp:lastModifiedBy>
  <cp:revision>17</cp:revision>
  <dcterms:created xsi:type="dcterms:W3CDTF">2017-03-24T14:38:51Z</dcterms:created>
  <dcterms:modified xsi:type="dcterms:W3CDTF">2017-03-28T04:10:51Z</dcterms:modified>
</cp:coreProperties>
</file>