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5"/>
  </p:notesMasterIdLst>
  <p:sldIdLst>
    <p:sldId id="256" r:id="rId2"/>
    <p:sldId id="292" r:id="rId3"/>
    <p:sldId id="272" r:id="rId4"/>
    <p:sldId id="273" r:id="rId5"/>
    <p:sldId id="299" r:id="rId6"/>
    <p:sldId id="294" r:id="rId7"/>
    <p:sldId id="295" r:id="rId8"/>
    <p:sldId id="281" r:id="rId9"/>
    <p:sldId id="300" r:id="rId10"/>
    <p:sldId id="301" r:id="rId11"/>
    <p:sldId id="302" r:id="rId12"/>
    <p:sldId id="291" r:id="rId13"/>
    <p:sldId id="29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E"/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4E37C-4B0C-4226-A83A-E7444BC281A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0B31C-923D-431A-98A8-A34AF1217EBA}">
      <dgm:prSet phldrT="[Текст]" custT="1"/>
      <dgm:spPr/>
      <dgm:t>
        <a:bodyPr/>
        <a:lstStyle/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ЧДД = </a:t>
          </a:r>
          <a:r>
            <a: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(</a:t>
          </a:r>
          <a:r>
            <a: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</a:t>
          </a:r>
          <a:r>
            <a:rPr kumimoji="0" lang="ru-RU" sz="1400" b="1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ух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en-US" sz="14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q</a:t>
          </a:r>
          <a:r>
            <a:rPr kumimoji="0" lang="en-US" sz="1400" b="1" i="1" u="none" strike="noStrike" cap="none" normalizeH="0" baseline="-3000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v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) → </a:t>
          </a: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max</a:t>
          </a:r>
          <a:endParaRPr lang="ru-RU" sz="1400" b="1" dirty="0"/>
        </a:p>
      </dgm:t>
    </dgm:pt>
    <dgm:pt modelId="{4CF2F569-652C-49C7-9809-488C71965902}" type="parTrans" cxnId="{B636973E-F54C-40DF-969D-193C4129C30D}">
      <dgm:prSet/>
      <dgm:spPr/>
      <dgm:t>
        <a:bodyPr/>
        <a:lstStyle/>
        <a:p>
          <a:endParaRPr lang="ru-RU"/>
        </a:p>
      </dgm:t>
    </dgm:pt>
    <dgm:pt modelId="{C078C03A-B7A7-411D-89A2-3AFE0B56DEF4}" type="sibTrans" cxnId="{B636973E-F54C-40DF-969D-193C4129C30D}">
      <dgm:prSet/>
      <dgm:spPr/>
      <dgm:t>
        <a:bodyPr/>
        <a:lstStyle/>
        <a:p>
          <a:endParaRPr lang="ru-RU"/>
        </a:p>
      </dgm:t>
    </dgm:pt>
    <dgm:pt modelId="{F74E1771-E88C-4CD9-B83A-B5AEE8C5FDBA}">
      <dgm:prSet phldrT="[Текст]" custT="1"/>
      <dgm:spPr/>
      <dgm:t>
        <a:bodyPr/>
        <a:lstStyle/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390 К ≤ </a:t>
          </a:r>
          <a:r>
            <a: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</a:t>
          </a:r>
          <a:r>
            <a:rPr kumimoji="0" lang="ru-RU" sz="1400" b="1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ух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≤ 400 К</a:t>
          </a:r>
          <a:endParaRPr lang="ru-RU" sz="1400" b="1" dirty="0"/>
        </a:p>
      </dgm:t>
    </dgm:pt>
    <dgm:pt modelId="{1829FFB1-AEC4-49C3-BB40-9949C51CC160}" type="parTrans" cxnId="{4D548FAC-25BC-40B3-AE7D-6E03362DA580}">
      <dgm:prSet/>
      <dgm:spPr/>
      <dgm:t>
        <a:bodyPr/>
        <a:lstStyle/>
        <a:p>
          <a:endParaRPr lang="ru-RU"/>
        </a:p>
      </dgm:t>
    </dgm:pt>
    <dgm:pt modelId="{48E1432C-EEF5-4D52-A3B9-03A23D0A9FB4}" type="sibTrans" cxnId="{4D548FAC-25BC-40B3-AE7D-6E03362DA580}">
      <dgm:prSet/>
      <dgm:spPr/>
      <dgm:t>
        <a:bodyPr/>
        <a:lstStyle/>
        <a:p>
          <a:endParaRPr lang="ru-RU"/>
        </a:p>
      </dgm:t>
    </dgm:pt>
    <dgm:pt modelId="{410C9E85-69F0-4DDA-B854-16AF14AC920F}">
      <dgm:prSet phldrT="[Текст]" custT="1"/>
      <dgm:spPr/>
      <dgm:t>
        <a:bodyPr/>
        <a:lstStyle/>
        <a:p>
          <a:r>
            <a: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250 кВт/м</a:t>
          </a:r>
          <a:r>
            <a:rPr kumimoji="0" lang="ru-RU" sz="11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 </a:t>
          </a:r>
          <a:r>
            <a: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≤ </a:t>
          </a:r>
          <a:r>
            <a:rPr kumimoji="0" lang="en-US" sz="11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q</a:t>
          </a:r>
          <a:r>
            <a:rPr kumimoji="0" lang="en-US" sz="1100" b="1" i="1" u="none" strike="noStrike" cap="none" normalizeH="0" baseline="-3000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v</a:t>
          </a:r>
          <a:r>
            <a: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≤ 1100 кВт/м</a:t>
          </a:r>
          <a:r>
            <a:rPr kumimoji="0" lang="ru-RU" sz="11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</a:t>
          </a:r>
          <a:endParaRPr lang="ru-RU" sz="1100" b="1" dirty="0"/>
        </a:p>
      </dgm:t>
    </dgm:pt>
    <dgm:pt modelId="{7290BB46-4866-4DF6-A81A-D8EB359A4CDF}" type="parTrans" cxnId="{AD57AF09-65A3-42C7-B2CE-B0D7E119DDC9}">
      <dgm:prSet/>
      <dgm:spPr/>
      <dgm:t>
        <a:bodyPr/>
        <a:lstStyle/>
        <a:p>
          <a:endParaRPr lang="ru-RU"/>
        </a:p>
      </dgm:t>
    </dgm:pt>
    <dgm:pt modelId="{D3576E06-2A9A-4553-A5AB-326831C13887}" type="sibTrans" cxnId="{AD57AF09-65A3-42C7-B2CE-B0D7E119DDC9}">
      <dgm:prSet/>
      <dgm:spPr/>
      <dgm:t>
        <a:bodyPr/>
        <a:lstStyle/>
        <a:p>
          <a:endParaRPr lang="ru-RU"/>
        </a:p>
      </dgm:t>
    </dgm:pt>
    <dgm:pt modelId="{080CE0BA-4C54-4027-A407-E49747EACAA7}">
      <dgm:prSet custT="1"/>
      <dgm:spPr/>
      <dgm:t>
        <a:bodyPr/>
        <a:lstStyle/>
        <a:p>
          <a:r>
            <a: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1. </a:t>
          </a:r>
          <a:r>
            <a:rPr lang="en-US" sz="1400" b="1" i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 = </a:t>
          </a:r>
          <a:r>
            <a:rPr lang="en-US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dirty="0" err="1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B</a:t>
          </a:r>
          <a:r>
            <a:rPr lang="ru-RU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И.</a:t>
          </a:r>
        </a:p>
        <a:p>
          <a:endParaRPr lang="ru-RU" sz="1400" b="1" dirty="0" smtClean="0">
            <a:latin typeface="Calibri" pitchFamily="34" charset="0"/>
            <a:ea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2.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B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И.</a:t>
          </a:r>
        </a:p>
        <a:p>
          <a:endParaRPr lang="ru-RU" sz="1400" b="1" dirty="0" smtClean="0">
            <a:solidFill>
              <a:schemeClr val="tx1"/>
            </a:solidFill>
            <a:latin typeface="Calibri" pitchFamily="34" charset="0"/>
            <a:ea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3. </a:t>
          </a:r>
          <a:r>
            <a:rPr lang="ru-RU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В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dirty="0" err="1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И.</a:t>
          </a:r>
        </a:p>
        <a:p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4.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F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dirty="0" err="1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ru-RU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В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М, И.</a:t>
          </a:r>
        </a:p>
        <a:p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5.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B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F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dirty="0" err="1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М, И.</a:t>
          </a:r>
        </a:p>
        <a:p>
          <a:endParaRPr lang="ru-RU" sz="1400" b="0" dirty="0" smtClean="0">
            <a:latin typeface="Arial" pitchFamily="34" charset="0"/>
            <a:cs typeface="Arial" pitchFamily="34" charset="0"/>
          </a:endParaRPr>
        </a:p>
      </dgm:t>
    </dgm:pt>
    <dgm:pt modelId="{A406313E-29DB-4AEA-9425-3313EFB01DF8}" type="parTrans" cxnId="{E3A45B67-044B-455C-BB31-5262CCDDD3C6}">
      <dgm:prSet/>
      <dgm:spPr/>
      <dgm:t>
        <a:bodyPr/>
        <a:lstStyle/>
        <a:p>
          <a:endParaRPr lang="ru-RU"/>
        </a:p>
      </dgm:t>
    </dgm:pt>
    <dgm:pt modelId="{999DC2F6-1D7C-4DC9-B001-E155A2837057}" type="sibTrans" cxnId="{E3A45B67-044B-455C-BB31-5262CCDDD3C6}">
      <dgm:prSet/>
      <dgm:spPr/>
      <dgm:t>
        <a:bodyPr/>
        <a:lstStyle/>
        <a:p>
          <a:endParaRPr lang="ru-RU"/>
        </a:p>
      </dgm:t>
    </dgm:pt>
    <dgm:pt modelId="{63DB40F4-5366-4D74-AEAC-DDBF932C027D}" type="pres">
      <dgm:prSet presAssocID="{DA64E37C-4B0C-4226-A83A-E7444BC281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E0E9A-B173-4CED-926E-767E2AF746A5}" type="pres">
      <dgm:prSet presAssocID="{DA64E37C-4B0C-4226-A83A-E7444BC281AF}" presName="vNodes" presStyleCnt="0"/>
      <dgm:spPr/>
    </dgm:pt>
    <dgm:pt modelId="{1C2CDB3C-2040-4FDF-999D-0E04DA4CF3F0}" type="pres">
      <dgm:prSet presAssocID="{A8B0B31C-923D-431A-98A8-A34AF1217EBA}" presName="node" presStyleLbl="node1" presStyleIdx="0" presStyleCnt="4" custScaleX="396961" custScaleY="124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1B19E-45BE-4DD8-99CD-56FCF9C1A4DB}" type="pres">
      <dgm:prSet presAssocID="{C078C03A-B7A7-411D-89A2-3AFE0B56DEF4}" presName="spacerT" presStyleCnt="0"/>
      <dgm:spPr/>
    </dgm:pt>
    <dgm:pt modelId="{A551D9FE-2B94-4C46-935B-8C2A43F17CBA}" type="pres">
      <dgm:prSet presAssocID="{C078C03A-B7A7-411D-89A2-3AFE0B56DEF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5031194-7D15-4684-92FD-BF88E2C4058C}" type="pres">
      <dgm:prSet presAssocID="{C078C03A-B7A7-411D-89A2-3AFE0B56DEF4}" presName="spacerB" presStyleCnt="0"/>
      <dgm:spPr/>
    </dgm:pt>
    <dgm:pt modelId="{3E313A41-3B12-44A1-810A-7477C7A57ACA}" type="pres">
      <dgm:prSet presAssocID="{F74E1771-E88C-4CD9-B83A-B5AEE8C5FDBA}" presName="node" presStyleLbl="node1" presStyleIdx="1" presStyleCnt="4" custScaleX="387392" custScaleY="132975" custLinFactNeighborX="-2727" custLinFactNeighborY="-5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A4019-7A5F-4FA1-B58B-D99529B0B000}" type="pres">
      <dgm:prSet presAssocID="{48E1432C-EEF5-4D52-A3B9-03A23D0A9FB4}" presName="spacerT" presStyleCnt="0"/>
      <dgm:spPr/>
    </dgm:pt>
    <dgm:pt modelId="{084353C8-17A8-4835-B5FA-A8E682B08326}" type="pres">
      <dgm:prSet presAssocID="{48E1432C-EEF5-4D52-A3B9-03A23D0A9FB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EDEE6AC-9EFA-494E-87DF-6D1F20301412}" type="pres">
      <dgm:prSet presAssocID="{48E1432C-EEF5-4D52-A3B9-03A23D0A9FB4}" presName="spacerB" presStyleCnt="0"/>
      <dgm:spPr/>
    </dgm:pt>
    <dgm:pt modelId="{287B1ED2-21FF-490F-B5BE-047CCF3071AE}" type="pres">
      <dgm:prSet presAssocID="{410C9E85-69F0-4DDA-B854-16AF14AC920F}" presName="node" presStyleLbl="node1" presStyleIdx="2" presStyleCnt="4" custScaleX="396229" custScaleY="132975" custLinFactNeighborX="-417" custLinFactNeighborY="2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8D031-3484-4E30-8365-E1D88063F574}" type="pres">
      <dgm:prSet presAssocID="{DA64E37C-4B0C-4226-A83A-E7444BC281AF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38E94615-9FBD-48DC-B054-7B94BE637DC8}" type="pres">
      <dgm:prSet presAssocID="{DA64E37C-4B0C-4226-A83A-E7444BC281A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539E887-EA10-4015-8908-21E972E3DD10}" type="pres">
      <dgm:prSet presAssocID="{DA64E37C-4B0C-4226-A83A-E7444BC281AF}" presName="lastNode" presStyleLbl="node1" presStyleIdx="3" presStyleCnt="4" custScaleX="333072" custScaleY="28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45B67-044B-455C-BB31-5262CCDDD3C6}" srcId="{DA64E37C-4B0C-4226-A83A-E7444BC281AF}" destId="{080CE0BA-4C54-4027-A407-E49747EACAA7}" srcOrd="3" destOrd="0" parTransId="{A406313E-29DB-4AEA-9425-3313EFB01DF8}" sibTransId="{999DC2F6-1D7C-4DC9-B001-E155A2837057}"/>
    <dgm:cxn modelId="{0E8DBB67-F676-409E-951E-8940746EBFA8}" type="presOf" srcId="{F74E1771-E88C-4CD9-B83A-B5AEE8C5FDBA}" destId="{3E313A41-3B12-44A1-810A-7477C7A57ACA}" srcOrd="0" destOrd="0" presId="urn:microsoft.com/office/officeart/2005/8/layout/equation2"/>
    <dgm:cxn modelId="{42D87427-7CD0-485D-8F5C-67A1C502D299}" type="presOf" srcId="{48E1432C-EEF5-4D52-A3B9-03A23D0A9FB4}" destId="{084353C8-17A8-4835-B5FA-A8E682B08326}" srcOrd="0" destOrd="0" presId="urn:microsoft.com/office/officeart/2005/8/layout/equation2"/>
    <dgm:cxn modelId="{B636973E-F54C-40DF-969D-193C4129C30D}" srcId="{DA64E37C-4B0C-4226-A83A-E7444BC281AF}" destId="{A8B0B31C-923D-431A-98A8-A34AF1217EBA}" srcOrd="0" destOrd="0" parTransId="{4CF2F569-652C-49C7-9809-488C71965902}" sibTransId="{C078C03A-B7A7-411D-89A2-3AFE0B56DEF4}"/>
    <dgm:cxn modelId="{1FB2A748-BCF0-4522-9D1A-F8179911A577}" type="presOf" srcId="{080CE0BA-4C54-4027-A407-E49747EACAA7}" destId="{F539E887-EA10-4015-8908-21E972E3DD10}" srcOrd="0" destOrd="0" presId="urn:microsoft.com/office/officeart/2005/8/layout/equation2"/>
    <dgm:cxn modelId="{559AA67E-8C49-4D68-9E43-446A68BEACEB}" type="presOf" srcId="{D3576E06-2A9A-4553-A5AB-326831C13887}" destId="{38E94615-9FBD-48DC-B054-7B94BE637DC8}" srcOrd="1" destOrd="0" presId="urn:microsoft.com/office/officeart/2005/8/layout/equation2"/>
    <dgm:cxn modelId="{41A51BA2-5838-4902-8130-1CD4D431437C}" type="presOf" srcId="{C078C03A-B7A7-411D-89A2-3AFE0B56DEF4}" destId="{A551D9FE-2B94-4C46-935B-8C2A43F17CBA}" srcOrd="0" destOrd="0" presId="urn:microsoft.com/office/officeart/2005/8/layout/equation2"/>
    <dgm:cxn modelId="{28438588-D8C2-4A84-8AFF-95556866A6C4}" type="presOf" srcId="{DA64E37C-4B0C-4226-A83A-E7444BC281AF}" destId="{63DB40F4-5366-4D74-AEAC-DDBF932C027D}" srcOrd="0" destOrd="0" presId="urn:microsoft.com/office/officeart/2005/8/layout/equation2"/>
    <dgm:cxn modelId="{4D548FAC-25BC-40B3-AE7D-6E03362DA580}" srcId="{DA64E37C-4B0C-4226-A83A-E7444BC281AF}" destId="{F74E1771-E88C-4CD9-B83A-B5AEE8C5FDBA}" srcOrd="1" destOrd="0" parTransId="{1829FFB1-AEC4-49C3-BB40-9949C51CC160}" sibTransId="{48E1432C-EEF5-4D52-A3B9-03A23D0A9FB4}"/>
    <dgm:cxn modelId="{A304BAEB-6133-491A-B1C1-B381D688CCE8}" type="presOf" srcId="{D3576E06-2A9A-4553-A5AB-326831C13887}" destId="{6698D031-3484-4E30-8365-E1D88063F574}" srcOrd="0" destOrd="0" presId="urn:microsoft.com/office/officeart/2005/8/layout/equation2"/>
    <dgm:cxn modelId="{BD9DB881-CDC0-441D-813B-01638C418B5D}" type="presOf" srcId="{410C9E85-69F0-4DDA-B854-16AF14AC920F}" destId="{287B1ED2-21FF-490F-B5BE-047CCF3071AE}" srcOrd="0" destOrd="0" presId="urn:microsoft.com/office/officeart/2005/8/layout/equation2"/>
    <dgm:cxn modelId="{2B4A1E14-66EA-4C44-BDBA-590B016E4EB9}" type="presOf" srcId="{A8B0B31C-923D-431A-98A8-A34AF1217EBA}" destId="{1C2CDB3C-2040-4FDF-999D-0E04DA4CF3F0}" srcOrd="0" destOrd="0" presId="urn:microsoft.com/office/officeart/2005/8/layout/equation2"/>
    <dgm:cxn modelId="{AD57AF09-65A3-42C7-B2CE-B0D7E119DDC9}" srcId="{DA64E37C-4B0C-4226-A83A-E7444BC281AF}" destId="{410C9E85-69F0-4DDA-B854-16AF14AC920F}" srcOrd="2" destOrd="0" parTransId="{7290BB46-4866-4DF6-A81A-D8EB359A4CDF}" sibTransId="{D3576E06-2A9A-4553-A5AB-326831C13887}"/>
    <dgm:cxn modelId="{3401D27D-E1CF-4215-B924-4E97A7611718}" type="presParOf" srcId="{63DB40F4-5366-4D74-AEAC-DDBF932C027D}" destId="{EC0E0E9A-B173-4CED-926E-767E2AF746A5}" srcOrd="0" destOrd="0" presId="urn:microsoft.com/office/officeart/2005/8/layout/equation2"/>
    <dgm:cxn modelId="{AF8ADBCC-A5F7-4252-96CB-C7F85E5796D0}" type="presParOf" srcId="{EC0E0E9A-B173-4CED-926E-767E2AF746A5}" destId="{1C2CDB3C-2040-4FDF-999D-0E04DA4CF3F0}" srcOrd="0" destOrd="0" presId="urn:microsoft.com/office/officeart/2005/8/layout/equation2"/>
    <dgm:cxn modelId="{BB311AD7-9541-41F2-96DB-B896D4728524}" type="presParOf" srcId="{EC0E0E9A-B173-4CED-926E-767E2AF746A5}" destId="{77C1B19E-45BE-4DD8-99CD-56FCF9C1A4DB}" srcOrd="1" destOrd="0" presId="urn:microsoft.com/office/officeart/2005/8/layout/equation2"/>
    <dgm:cxn modelId="{2AE8E858-ED68-4317-94BE-05C72E42A0EF}" type="presParOf" srcId="{EC0E0E9A-B173-4CED-926E-767E2AF746A5}" destId="{A551D9FE-2B94-4C46-935B-8C2A43F17CBA}" srcOrd="2" destOrd="0" presId="urn:microsoft.com/office/officeart/2005/8/layout/equation2"/>
    <dgm:cxn modelId="{75F62235-D5AE-436E-9BFD-E9CF350C483B}" type="presParOf" srcId="{EC0E0E9A-B173-4CED-926E-767E2AF746A5}" destId="{15031194-7D15-4684-92FD-BF88E2C4058C}" srcOrd="3" destOrd="0" presId="urn:microsoft.com/office/officeart/2005/8/layout/equation2"/>
    <dgm:cxn modelId="{B1919F07-7318-4FD2-A2F2-CB02AB3B818B}" type="presParOf" srcId="{EC0E0E9A-B173-4CED-926E-767E2AF746A5}" destId="{3E313A41-3B12-44A1-810A-7477C7A57ACA}" srcOrd="4" destOrd="0" presId="urn:microsoft.com/office/officeart/2005/8/layout/equation2"/>
    <dgm:cxn modelId="{95AC6C68-E66C-41D7-8051-09EDC6ED869C}" type="presParOf" srcId="{EC0E0E9A-B173-4CED-926E-767E2AF746A5}" destId="{987A4019-7A5F-4FA1-B58B-D99529B0B000}" srcOrd="5" destOrd="0" presId="urn:microsoft.com/office/officeart/2005/8/layout/equation2"/>
    <dgm:cxn modelId="{D9FAF3CD-58C2-41F0-962A-2DF7E935856B}" type="presParOf" srcId="{EC0E0E9A-B173-4CED-926E-767E2AF746A5}" destId="{084353C8-17A8-4835-B5FA-A8E682B08326}" srcOrd="6" destOrd="0" presId="urn:microsoft.com/office/officeart/2005/8/layout/equation2"/>
    <dgm:cxn modelId="{2A0A4E70-F74B-451E-8401-3293D1ED0B29}" type="presParOf" srcId="{EC0E0E9A-B173-4CED-926E-767E2AF746A5}" destId="{7EDEE6AC-9EFA-494E-87DF-6D1F20301412}" srcOrd="7" destOrd="0" presId="urn:microsoft.com/office/officeart/2005/8/layout/equation2"/>
    <dgm:cxn modelId="{377CAE45-FCDA-4188-AB60-FAEDB422CAF8}" type="presParOf" srcId="{EC0E0E9A-B173-4CED-926E-767E2AF746A5}" destId="{287B1ED2-21FF-490F-B5BE-047CCF3071AE}" srcOrd="8" destOrd="0" presId="urn:microsoft.com/office/officeart/2005/8/layout/equation2"/>
    <dgm:cxn modelId="{B3ED8668-5508-4D8F-939C-642A7D8CB7DB}" type="presParOf" srcId="{63DB40F4-5366-4D74-AEAC-DDBF932C027D}" destId="{6698D031-3484-4E30-8365-E1D88063F574}" srcOrd="1" destOrd="0" presId="urn:microsoft.com/office/officeart/2005/8/layout/equation2"/>
    <dgm:cxn modelId="{6CB5AE35-4F05-4ED0-A735-C5DE35C43265}" type="presParOf" srcId="{6698D031-3484-4E30-8365-E1D88063F574}" destId="{38E94615-9FBD-48DC-B054-7B94BE637DC8}" srcOrd="0" destOrd="0" presId="urn:microsoft.com/office/officeart/2005/8/layout/equation2"/>
    <dgm:cxn modelId="{72BEC17D-6BD1-4CDB-B440-CEA61FB3A5A1}" type="presParOf" srcId="{63DB40F4-5366-4D74-AEAC-DDBF932C027D}" destId="{F539E887-EA10-4015-8908-21E972E3DD1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CDB3C-2040-4FDF-999D-0E04DA4CF3F0}">
      <dsp:nvSpPr>
        <dsp:cNvPr id="0" name=""/>
        <dsp:cNvSpPr/>
      </dsp:nvSpPr>
      <dsp:spPr>
        <a:xfrm>
          <a:off x="2229" y="111628"/>
          <a:ext cx="2826394" cy="889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ЧДД = </a:t>
          </a:r>
          <a:r>
            <a:rPr kumimoji="0" lang="en-US" sz="14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f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(</a:t>
          </a:r>
          <a:r>
            <a:rPr kumimoji="0" lang="en-US" sz="14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</a:t>
          </a:r>
          <a:r>
            <a:rPr kumimoji="0" lang="ru-RU" sz="1400" b="1" i="0" u="none" strike="noStrike" kern="1200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ух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, </a:t>
          </a:r>
          <a:r>
            <a:rPr kumimoji="0" lang="en-US" sz="1400" b="1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q</a:t>
          </a:r>
          <a:r>
            <a:rPr kumimoji="0" lang="en-US" sz="1400" b="1" i="1" u="none" strike="noStrike" kern="1200" cap="none" normalizeH="0" baseline="-3000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v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) → </a:t>
          </a: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max</a:t>
          </a:r>
          <a:endParaRPr lang="ru-RU" sz="1400" b="1" kern="1200" dirty="0"/>
        </a:p>
      </dsp:txBody>
      <dsp:txXfrm>
        <a:off x="416145" y="241961"/>
        <a:ext cx="1998562" cy="629301"/>
      </dsp:txXfrm>
    </dsp:sp>
    <dsp:sp modelId="{A551D9FE-2B94-4C46-935B-8C2A43F17CBA}">
      <dsp:nvSpPr>
        <dsp:cNvPr id="0" name=""/>
        <dsp:cNvSpPr/>
      </dsp:nvSpPr>
      <dsp:spPr>
        <a:xfrm>
          <a:off x="1208943" y="1059411"/>
          <a:ext cx="412964" cy="4129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63681" y="1217328"/>
        <a:ext cx="303488" cy="97130"/>
      </dsp:txXfrm>
    </dsp:sp>
    <dsp:sp modelId="{3E313A41-3B12-44A1-810A-7477C7A57ACA}">
      <dsp:nvSpPr>
        <dsp:cNvPr id="0" name=""/>
        <dsp:cNvSpPr/>
      </dsp:nvSpPr>
      <dsp:spPr>
        <a:xfrm>
          <a:off x="16878" y="1500952"/>
          <a:ext cx="2758262" cy="946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390 К ≤ </a:t>
          </a:r>
          <a:r>
            <a:rPr kumimoji="0" lang="en-US" sz="14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T</a:t>
          </a:r>
          <a:r>
            <a:rPr kumimoji="0" lang="ru-RU" sz="1400" b="1" i="0" u="none" strike="noStrike" kern="1200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ух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≤ 400 К</a:t>
          </a:r>
          <a:endParaRPr lang="ru-RU" sz="1400" b="1" kern="1200" dirty="0"/>
        </a:p>
      </dsp:txBody>
      <dsp:txXfrm>
        <a:off x="420816" y="1639606"/>
        <a:ext cx="1950386" cy="669484"/>
      </dsp:txXfrm>
    </dsp:sp>
    <dsp:sp modelId="{084353C8-17A8-4835-B5FA-A8E682B08326}">
      <dsp:nvSpPr>
        <dsp:cNvPr id="0" name=""/>
        <dsp:cNvSpPr/>
      </dsp:nvSpPr>
      <dsp:spPr>
        <a:xfrm>
          <a:off x="1208943" y="2534798"/>
          <a:ext cx="412964" cy="4129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63681" y="2692715"/>
        <a:ext cx="303488" cy="97130"/>
      </dsp:txXfrm>
    </dsp:sp>
    <dsp:sp modelId="{287B1ED2-21FF-490F-B5BE-047CCF3071AE}">
      <dsp:nvSpPr>
        <dsp:cNvPr id="0" name=""/>
        <dsp:cNvSpPr/>
      </dsp:nvSpPr>
      <dsp:spPr>
        <a:xfrm>
          <a:off x="1865" y="3021312"/>
          <a:ext cx="2821182" cy="946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250 кВт/м</a:t>
          </a:r>
          <a:r>
            <a:rPr kumimoji="0" lang="ru-RU" sz="1100" b="1" i="0" u="none" strike="noStrike" kern="1200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 </a:t>
          </a: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≤ </a:t>
          </a:r>
          <a:r>
            <a:rPr kumimoji="0" lang="en-US" sz="1100" b="1" i="1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q</a:t>
          </a:r>
          <a:r>
            <a:rPr kumimoji="0" lang="en-US" sz="1100" b="1" i="1" u="none" strike="noStrike" kern="1200" cap="none" normalizeH="0" baseline="-3000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v</a:t>
          </a: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≤ 1100 кВт/м</a:t>
          </a:r>
          <a:r>
            <a:rPr kumimoji="0" lang="ru-RU" sz="1100" b="1" i="0" u="none" strike="noStrike" kern="1200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</a:t>
          </a:r>
          <a:endParaRPr lang="ru-RU" sz="1100" b="1" kern="1200" dirty="0"/>
        </a:p>
      </dsp:txBody>
      <dsp:txXfrm>
        <a:off x="415018" y="3159966"/>
        <a:ext cx="1994876" cy="669484"/>
      </dsp:txXfrm>
    </dsp:sp>
    <dsp:sp modelId="{6698D031-3484-4E30-8365-E1D88063F574}">
      <dsp:nvSpPr>
        <dsp:cNvPr id="0" name=""/>
        <dsp:cNvSpPr/>
      </dsp:nvSpPr>
      <dsp:spPr>
        <a:xfrm rot="21593579">
          <a:off x="2935425" y="1904382"/>
          <a:ext cx="226421" cy="26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935425" y="1957418"/>
        <a:ext cx="158495" cy="158920"/>
      </dsp:txXfrm>
    </dsp:sp>
    <dsp:sp modelId="{F539E887-EA10-4015-8908-21E972E3DD10}">
      <dsp:nvSpPr>
        <dsp:cNvPr id="0" name=""/>
        <dsp:cNvSpPr/>
      </dsp:nvSpPr>
      <dsp:spPr>
        <a:xfrm>
          <a:off x="3255828" y="4236"/>
          <a:ext cx="4742998" cy="40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1. </a:t>
          </a:r>
          <a:r>
            <a:rPr lang="en-US" sz="1400" b="1" i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 = </a:t>
          </a:r>
          <a:r>
            <a:rPr lang="en-US" sz="1400" b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kern="1200" dirty="0" err="1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B</a:t>
          </a:r>
          <a:r>
            <a:rPr lang="ru-RU" sz="1400" b="1" kern="12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Calibri" pitchFamily="34" charset="0"/>
            <a:ea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2.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B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Calibri" pitchFamily="34" charset="0"/>
            <a:ea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3. </a:t>
          </a:r>
          <a:r>
            <a:rPr lang="ru-RU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В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kern="1200" dirty="0" err="1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4.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F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kern="1200" dirty="0" err="1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ru-RU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В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М, 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5.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B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F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= </a:t>
          </a:r>
          <a:r>
            <a:rPr lang="en-US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idem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 – оценка по </a:t>
          </a:r>
          <a:r>
            <a:rPr lang="ru-RU" sz="1400" b="1" i="1" kern="1200" dirty="0" err="1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η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</a:t>
          </a:r>
          <a:r>
            <a:rPr lang="en-US" sz="1400" b="1" i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Q</a:t>
          </a:r>
          <a:r>
            <a:rPr lang="ru-RU" sz="1400" b="1" kern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rPr>
            <a:t>, М, 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 smtClean="0">
            <a:latin typeface="Arial" pitchFamily="34" charset="0"/>
            <a:cs typeface="Arial" pitchFamily="34" charset="0"/>
          </a:endParaRPr>
        </a:p>
      </dsp:txBody>
      <dsp:txXfrm>
        <a:off x="3950424" y="598154"/>
        <a:ext cx="3353806" cy="286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143250-1E50-49F6-A954-70F40C4F9DCE}" type="datetimeFigureOut">
              <a:rPr lang="ru-RU"/>
              <a:pPr/>
              <a:t>29.03.2017</a:t>
            </a:fld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3966EF-DF52-48BE-B9D6-63C1612BB1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1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СН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первичное зарождение цепи – появляются метил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радикал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4. OH +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 = HCO + 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      метаном, кислородом и с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5. 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+ HCO = CO + HO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6. 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HCO = CO + HO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радикалы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HCO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реагируют с исходными продуктами,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7. HO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образуя перекись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метил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активные продукты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реагируют между собой, с 				метаном, кислородом и с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Теплофизические свойства газовой фазы зависят от концентрации следующих компонентов: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Горение газообразного топлива описывается следующей реакцией: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данных реакциях одно вещество соединяется с другим в строго определенных количествах. Эти количества регламентируются стехиометрическим соотношением, которое для необратимой и обратимой реакций, протекающих в один этап</a:t>
            </a:r>
          </a:p>
          <a:p>
            <a:pPr marL="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Скорость образования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-компонента рассчитывается</a:t>
            </a:r>
          </a:p>
          <a:p>
            <a:pPr marL="0" indent="0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66EF-DF52-48BE-B9D6-63C1612BB1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СН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первичное зарождение цепи – появляются метил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радикал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 + OH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образование активных промежуточных продуктов – формальдегида                   		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гидроксила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3. OH +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           активные продукты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реагируют между собой, с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4. OH +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 = HCO + 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      метаном, кислородом и с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5. 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+ HCO = CO + HO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6. 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HCO = CO + HO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радикалы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HCO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реагируют с исходными продуктами,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7. HO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CH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образуя перекись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метил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активные продукты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реагируют между собой, с 				метаном, кислородом и с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Теплофизические свойства газовой фазы зависят от концентрации следующих компонентов: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Горение газообразного топлива описывается следующей реакцией: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данных реакциях одно вещество соединяется с другим в строго определенных количествах. Эти количества регламентируются стехиометрическим соотношением, которое для необратимой и обратимой реакций, протекающих в один этап</a:t>
            </a:r>
          </a:p>
          <a:p>
            <a:pPr marL="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Скорость образования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-компонента рассчитывается</a:t>
            </a:r>
          </a:p>
          <a:p>
            <a:pPr marL="0" indent="0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66EF-DF52-48BE-B9D6-63C1612BB17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66EF-DF52-48BE-B9D6-63C1612BB17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6AFE792-41BC-4933-8568-4A5E61F30263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0378CBB-4C40-4649-95B6-7DAB2B8A8A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9B57-13F0-49A7-A610-727C35D82A74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C7A5D-CFE3-4AE9-92B4-EF376F2374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F464-5EA5-40A6-9DDD-879C852AD22B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99E57-72DE-4080-848F-C91CDA65C0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0AFF1-704C-43B3-A37B-FD3E6A6FDCC2}" type="datetime1">
              <a:rPr lang="ru-RU"/>
              <a:pPr/>
              <a:t>29.03.2017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1C97-B8B2-467A-8360-7D0F7DE58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6608-2F6D-4C9B-92CA-D956B0CBCDEE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910D2-4DE4-4C73-9BDC-D06D82EC2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A713591-A051-478F-82A2-999B8319030D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55FC3411-D788-4EE9-9116-C90E5DDD8C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3508-7A2D-462F-8922-3BC3FD3508FD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82212-212D-432C-8FD1-A91CB69CE7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769-B82C-4BE3-8202-4891B330D969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7A081-8523-45D6-90A4-BC3C659B0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5FF9-F465-4BC5-9C76-38D20724BCD6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C67D5-5460-4B40-B7D2-17A743026B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AD4-5DD7-4157-B85F-865DDB2B65D0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3D464-402F-4CEC-971F-98A4F9C456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FC6B-C708-464E-9EE3-0D3FA6EC558C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AAD93-2B73-4258-B4B2-FD39C350A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9453-9427-4F9B-ADF1-7B522304F1B2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5DD11-AC37-4F3C-9162-E7C1FA86AC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3657DC-CD4D-41B7-9DB6-9F1907915871}" type="datetime1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2D51C7-BA67-47F4-9FF4-86F3FB09B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71500"/>
            <a:ext cx="9144000" cy="2876550"/>
          </a:xfrm>
        </p:spPr>
        <p:txBody>
          <a:bodyPr>
            <a:normAutofit/>
          </a:bodyPr>
          <a:lstStyle/>
          <a:p>
            <a:r>
              <a:rPr lang="ru-RU" sz="4000" dirty="0"/>
              <a:t>ИНТЕНСИФИКАЦИИ ТЕПЛООБМЕНА В ТОПКЕ КОТЛА ПРИ ИЗМЕНЕНИИ ЕЁ ФОРМЫ</a:t>
            </a:r>
            <a:endParaRPr lang="en-US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042" y="2636912"/>
            <a:ext cx="8215338" cy="20717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БАТРАКОВ   ПЁТР   АНДРЕЕВИЧ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Научный руководитель:  к.т.н., доцент  Михайлов  А. Г.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04774"/>
            <a:ext cx="8858250" cy="11096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ОБОСНОВАНИЕ КРИТЕРИЕВ ОПТИМИЗАЦИИ И ОПРЕДЕЛЕНИЕ РАЦИОНАЛЬНЫХ ЗНАЧЕНИЙ ТЕХНИКО-ЭКОНОМИЧЕСКИХ ПОКАЗАТЕЛЕЙ РАБОТЫ ГАЗОТРУБНОГО КОТЛА</a:t>
            </a:r>
            <a:endParaRPr lang="en-US" sz="235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7BBD346-4056-4265-9B45-30A29DBDA94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954241207"/>
              </p:ext>
            </p:extLst>
          </p:nvPr>
        </p:nvGraphicFramePr>
        <p:xfrm>
          <a:off x="857224" y="1714488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59283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3484"/>
            <a:ext cx="8858250" cy="89533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РАСЧЕТ ИНТЕГРАЛЬНЫХ ПОКАЗАТЕЛЕЙ ЭКОНОМИЧЕСКОЙ ЭФФЕКТИВНОСТИ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7BBD346-4056-4265-9B45-30A29DBDA94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 descr="2222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1177558"/>
            <a:ext cx="5379567" cy="311214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85720" y="5072074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91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себестоимость тепловой энергии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180 руб./ГДж;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91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чистый дисконтированный доход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4960 руб.;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91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индекс доходности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1,08 руб./руб.;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91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окупаемости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2,2 года.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619672" y="4289704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  <a:tab pos="55816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Расчетные зависимости для ЧДД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10402"/>
              </p:ext>
            </p:extLst>
          </p:nvPr>
        </p:nvGraphicFramePr>
        <p:xfrm>
          <a:off x="5836330" y="4077072"/>
          <a:ext cx="3129280" cy="2528316"/>
        </p:xfrm>
        <a:graphic>
          <a:graphicData uri="http://schemas.openxmlformats.org/drawingml/2006/table">
            <a:tbl>
              <a:tblPr/>
              <a:tblGrid>
                <a:gridCol w="312928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9084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Издержки руб./год;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Переменная часть издержек: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издержки на топливо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  <a:tab pos="558101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на амортизацию оборудования;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  <a:tab pos="558101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на ремонт оборудования;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  <a:tab pos="558101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Постоянная часть издержек: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  <a:tab pos="558101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на электроэнергию;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  <a:tab pos="558101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на воду;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  <a:tab pos="558101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на заработную плату;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90845" algn="l"/>
                          <a:tab pos="558101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на социальные нужды.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50768" y="2276872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– большая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полуось, 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полуось,</a:t>
            </a:r>
          </a:p>
          <a:p>
            <a:r>
              <a:rPr lang="el-GR" sz="1400" b="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коэффициент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оребрения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179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142899"/>
            <a:ext cx="8858250" cy="78581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2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24744"/>
            <a:ext cx="8705850" cy="5304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Основные научные и практические результаты, полученные в работе «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ИНТЕНСИФИКАЦИИ ТЕПЛООБМЕНА В ТОПКЕ КОТЛА ПРИ ИЗМЕНЕНИИ ЕЁ ФОРМЫ</a:t>
            </a: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» :</a:t>
            </a:r>
          </a:p>
          <a:p>
            <a:pPr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как при теоретических исследованиях определенно, что топка с формой профиля в виде вертикально расположенного эллипса имеет: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КПД топки с поперечным сечением в форме вертикального эллипса выше на 1,4 – 1,6 % чем у топки с поперечным сечением в форме горизонтального эллипса и на 1,9 – 2,2 % с топкой с поперечным сечением в форме круга; 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Выделившаяся теплота в топке с поперечным сечением в форме вертикального эллипса выше на 8 – 10 % чем у топки с поперечным сечением в форме горизонтального эллипса и на 10 – 12 % с топкой с поперечным сечением в форме круга; 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Проанализировав полученные данные можно сделать вывод, что топка с формой профиля вертикальный эллипс является рациональной формой для топки газотрубного котла малой и средней мощности.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52FC79D-27E0-4523-9AC1-3946AA74D2C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304800" y="3214688"/>
            <a:ext cx="8839200" cy="609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DC91266-BB62-4BD9-8AF7-5699332B3F1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04775"/>
            <a:ext cx="8839200" cy="7524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развития газотрубных котлов малой и средней мощности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00FD061-8965-4337-8CB1-57284D9E3A2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2844" y="3214686"/>
            <a:ext cx="46434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SzPct val="200000"/>
              <a:defRPr/>
            </a:pPr>
            <a:r>
              <a:rPr lang="ru-RU" sz="1400" b="0" kern="0" dirty="0" smtClean="0">
                <a:latin typeface="Times New Roman" pitchFamily="18" charset="0"/>
                <a:cs typeface="Times New Roman" pitchFamily="18" charset="0"/>
              </a:rPr>
              <a:t>В развитии современной котельной технике малой и средней мощности можно </a:t>
            </a:r>
            <a:r>
              <a:rPr lang="ru-RU" sz="1400" b="0" kern="0" dirty="0">
                <a:latin typeface="Times New Roman" pitchFamily="18" charset="0"/>
                <a:cs typeface="Times New Roman" pitchFamily="18" charset="0"/>
              </a:rPr>
              <a:t>выделить следующие направления :</a:t>
            </a:r>
          </a:p>
          <a:p>
            <a:pPr algn="just">
              <a:spcBef>
                <a:spcPct val="20000"/>
              </a:spcBef>
              <a:buSzPct val="200000"/>
              <a:defRPr/>
            </a:pPr>
            <a:r>
              <a:rPr lang="ru-RU" sz="1400" b="0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kern="0" dirty="0">
                <a:latin typeface="Times New Roman" pitchFamily="18" charset="0"/>
                <a:cs typeface="Times New Roman" pitchFamily="18" charset="0"/>
              </a:rPr>
              <a:t>повышение энергетической эффективности путем всемерного снижения тепловых потерь и наиболее полного использования энергетического потенциала топлива;</a:t>
            </a:r>
          </a:p>
          <a:p>
            <a:pPr algn="just">
              <a:spcBef>
                <a:spcPct val="20000"/>
              </a:spcBef>
              <a:buSzPct val="200000"/>
              <a:defRPr/>
            </a:pPr>
            <a:r>
              <a:rPr lang="ru-RU" sz="1400" b="0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kern="0" dirty="0">
                <a:latin typeface="Times New Roman" pitchFamily="18" charset="0"/>
                <a:cs typeface="Times New Roman" pitchFamily="18" charset="0"/>
              </a:rPr>
              <a:t>уменьшение габаритных размеров котельных агрегатов за счет интенсификации процесса сжигания топлива и теплообмена в топке и поверхностях нагрева;</a:t>
            </a:r>
          </a:p>
          <a:p>
            <a:pPr algn="just">
              <a:spcBef>
                <a:spcPct val="20000"/>
              </a:spcBef>
              <a:buSzPct val="200000"/>
              <a:defRPr/>
            </a:pPr>
            <a:r>
              <a:rPr lang="ru-RU" sz="1400" b="0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kern="0" dirty="0">
                <a:latin typeface="Times New Roman" pitchFamily="18" charset="0"/>
                <a:cs typeface="Times New Roman" pitchFamily="18" charset="0"/>
              </a:rPr>
              <a:t>снижение токсичных выбросов (СО, </a:t>
            </a:r>
            <a:r>
              <a:rPr lang="en-US" sz="1400" b="0" kern="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1400" b="0" kern="0" baseline="-25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kern="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1400" b="0" kern="0" baseline="-25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0" i="1" kern="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spcBef>
                <a:spcPct val="20000"/>
              </a:spcBef>
              <a:buSzPct val="200000"/>
              <a:defRPr/>
            </a:pPr>
            <a:r>
              <a:rPr lang="ru-RU" sz="1400" b="0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kern="0" dirty="0">
                <a:latin typeface="Times New Roman" pitchFamily="18" charset="0"/>
                <a:cs typeface="Times New Roman" pitchFamily="18" charset="0"/>
              </a:rPr>
              <a:t>повышение надежности работы котельного агрегата.</a:t>
            </a:r>
          </a:p>
        </p:txBody>
      </p:sp>
      <p:pic>
        <p:nvPicPr>
          <p:cNvPr id="48" name="Рисунок 47" descr="kotel3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4165771" cy="26224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876"/>
            <a:ext cx="421484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04774"/>
            <a:ext cx="8858250" cy="6810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кинетических схем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2983"/>
            <a:ext cx="8562975" cy="5214975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Теплофизические свойства газовой фазы зависят от концентрации следующих компонентов: 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Горение газообразного топлива описывается следующей реакцией: 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данной реакции одно вещество соединяется с другим в строго определенных количествах. Эти количества регламентируются стехиометрическим соотношением, которое для необратимой и обратимой реакций, протекающих в один этап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-компонента рассчитывается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численных расчетов турбулентного горения задаются следующие основные допущения: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газовая смесь, заполняющая топочный объем – серое тело;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теплота от факела к стенке переносится излучением, молекулярной диффузией и конвекцией;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внутри пограничного слоя давление не изменяется вдоль нормали к контуру тела и равно соответственному давлению на внешней границе пограничного слоя;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суммарный перенос теплоты на границе раздела газовой смеси – стенка осуществляется за счет молекулярной диффузии, конвекции и излучения;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реагирующий газ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100 %, окислитель – воздух.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7BBD346-4056-4265-9B45-30A29DBDA94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786058"/>
            <a:ext cx="2246632" cy="785818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786190"/>
            <a:ext cx="1857388" cy="6804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1438"/>
            <a:ext cx="8858250" cy="7857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Математическая модель для численных расчетов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турбулентного  горения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142984"/>
            <a:ext cx="8134348" cy="521497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уравнения, которые описывают реагирующую газовую смесь следующие: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Неразрывности для всей смеси: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Неразрывности для каждого компонента: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Моментов: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Энергии и диссипации: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Определение энтальпии:	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tot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Определения вязкости: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i="1" baseline="-25000" dirty="0" smtClean="0">
                <a:latin typeface="Times New Roman" pitchFamily="18" charset="0"/>
                <a:cs typeface="Times New Roman" pitchFamily="18" charset="0"/>
              </a:rPr>
              <a:t>   где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Уравнение состояния: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F6BA84A-5CDE-4458-932A-C7AE7034EF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428736"/>
            <a:ext cx="1381125" cy="51435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000240"/>
            <a:ext cx="3095625" cy="59055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571744"/>
            <a:ext cx="5010150" cy="514350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928934"/>
            <a:ext cx="4133850" cy="542925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357562"/>
            <a:ext cx="4438650" cy="542925"/>
          </a:xfrm>
          <a:prstGeom prst="rect">
            <a:avLst/>
          </a:prstGeom>
          <a:noFill/>
        </p:spPr>
      </p:pic>
      <p:sp>
        <p:nvSpPr>
          <p:cNvPr id="22" name="Левая фигурная скобка 21"/>
          <p:cNvSpPr/>
          <p:nvPr/>
        </p:nvSpPr>
        <p:spPr>
          <a:xfrm>
            <a:off x="2786050" y="3000372"/>
            <a:ext cx="71438" cy="7143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357694"/>
            <a:ext cx="895350" cy="533400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143512"/>
            <a:ext cx="1924050" cy="552450"/>
          </a:xfrm>
          <a:prstGeom prst="rect">
            <a:avLst/>
          </a:prstGeom>
          <a:noFill/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1C97-B8B2-467A-8360-7D0F7DE58E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Содержимое 5" descr="1112.pn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071546"/>
            <a:ext cx="3357586" cy="2071702"/>
          </a:xfrm>
          <a:prstGeom prst="rect">
            <a:avLst/>
          </a:prstGeom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1142984"/>
            <a:ext cx="8634442" cy="48577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8. Начальные условия:       </a:t>
            </a: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= 0  и 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= 300 </a:t>
            </a: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9. Граничные условия: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– условия прилипания на непроницаемой поверхности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– задаются условия сложного теплообмена на стенке </a:t>
            </a:r>
          </a:p>
          <a:p>
            <a:pPr>
              <a:buNone/>
            </a:pPr>
            <a:endParaRPr lang="ru-RU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6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				       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				            Расчетная схема сложного теплообмена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на стенке</a:t>
            </a:r>
          </a:p>
          <a:p>
            <a:r>
              <a:rPr lang="ru-RU" sz="6400" dirty="0" smtClean="0"/>
              <a:t>На стенке задаются: условия непроницаемости; градиент давления в направлении нормали к поверхности равный нулю. </a:t>
            </a:r>
          </a:p>
          <a:p>
            <a:r>
              <a:rPr lang="ru-RU" sz="6400" dirty="0" smtClean="0"/>
              <a:t>На проницаемой границе, которой является вход в топку, задаются: расход газообразных продуктов, интенсивность турбулентности.</a:t>
            </a:r>
          </a:p>
          <a:p>
            <a:r>
              <a:rPr lang="ru-RU" sz="6400" dirty="0" smtClean="0"/>
              <a:t>На проницаемой границе, которой является выход в топке, задается: давление </a:t>
            </a:r>
            <a:r>
              <a:rPr lang="en-US" sz="6400" i="1" dirty="0" smtClean="0"/>
              <a:t>P</a:t>
            </a:r>
            <a:r>
              <a:rPr lang="ru-RU" sz="6400" i="1" dirty="0" smtClean="0"/>
              <a:t>,</a:t>
            </a:r>
            <a:r>
              <a:rPr lang="ru-RU" sz="6400" dirty="0" smtClean="0"/>
              <a:t> которое является характеристикой системы для удаления продуктов сгорания.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42852"/>
            <a:ext cx="88392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Математическая модель для численных расчетов турбулентного  горения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500306"/>
            <a:ext cx="1638300" cy="50482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000372"/>
            <a:ext cx="3286116" cy="349130"/>
          </a:xfrm>
          <a:prstGeom prst="rect">
            <a:avLst/>
          </a:prstGeom>
          <a:noFill/>
        </p:spPr>
      </p:pic>
      <p:sp>
        <p:nvSpPr>
          <p:cNvPr id="21" name="Левая фигурная скобка 20"/>
          <p:cNvSpPr/>
          <p:nvPr/>
        </p:nvSpPr>
        <p:spPr>
          <a:xfrm>
            <a:off x="1357290" y="2571744"/>
            <a:ext cx="71438" cy="7143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85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Рассматриваемые формы профиля топки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 rot="10800000" flipV="1">
            <a:off x="152400" y="3786190"/>
            <a:ext cx="3990972" cy="28575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Геометрические характеристики расчетных моделей: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– прямоугольная форма: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стороны прямоугольника;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– квадратная форма: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стороны квадрата;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– круг: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диаметр круга;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 – эллипс горизонтальный: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большая полуось,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малая полуось;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эллипс вертикальный: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большая полуось,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малая полуось.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1C97-B8B2-467A-8360-7D0F7DE58E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" name="Рисунок 13" descr="Прямоугольник.jpg"/>
          <p:cNvPicPr/>
          <p:nvPr/>
        </p:nvPicPr>
        <p:blipFill>
          <a:blip r:embed="rId2"/>
          <a:srcRect r="11415"/>
          <a:stretch>
            <a:fillRect/>
          </a:stretch>
        </p:blipFill>
        <p:spPr>
          <a:xfrm>
            <a:off x="928662" y="857232"/>
            <a:ext cx="1995389" cy="2600325"/>
          </a:xfrm>
          <a:prstGeom prst="rect">
            <a:avLst/>
          </a:prstGeom>
        </p:spPr>
      </p:pic>
      <p:pic>
        <p:nvPicPr>
          <p:cNvPr id="15" name="Рисунок 14" descr="квадрат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000496" y="1285860"/>
            <a:ext cx="2114163" cy="2085975"/>
          </a:xfrm>
          <a:prstGeom prst="rect">
            <a:avLst/>
          </a:prstGeom>
        </p:spPr>
      </p:pic>
      <p:pic>
        <p:nvPicPr>
          <p:cNvPr id="16" name="Рисунок 15" descr="круг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215074" y="1142984"/>
            <a:ext cx="2105025" cy="2046731"/>
          </a:xfrm>
          <a:prstGeom prst="rect">
            <a:avLst/>
          </a:prstGeom>
        </p:spPr>
      </p:pic>
      <p:pic>
        <p:nvPicPr>
          <p:cNvPr id="17" name="Рисунок 16" descr="эллипс гор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000496" y="3929066"/>
            <a:ext cx="2644069" cy="1704441"/>
          </a:xfrm>
          <a:prstGeom prst="rect">
            <a:avLst/>
          </a:prstGeom>
        </p:spPr>
      </p:pic>
      <p:pic>
        <p:nvPicPr>
          <p:cNvPr id="18" name="Рисунок 17" descr="эллипс вер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643702" y="3643314"/>
            <a:ext cx="1678076" cy="2469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342900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342900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68" y="335756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607220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г)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6644" y="607220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температур и скоростей в топке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2" name="Picture 10" descr="квадрат т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2571735" cy="1570500"/>
          </a:xfrm>
          <a:prstGeom prst="rect">
            <a:avLst/>
          </a:prstGeom>
          <a:noFill/>
        </p:spPr>
      </p:pic>
      <p:pic>
        <p:nvPicPr>
          <p:cNvPr id="13321" name="Рисунок 2" descr="квадрат с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2571768" cy="1554893"/>
          </a:xfrm>
          <a:prstGeom prst="rect">
            <a:avLst/>
          </a:prstGeom>
          <a:noFill/>
        </p:spPr>
      </p:pic>
      <p:pic>
        <p:nvPicPr>
          <p:cNvPr id="13320" name="Рисунок 21" descr="Прямоугольник т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2116346"/>
            <a:ext cx="2571736" cy="1526968"/>
          </a:xfrm>
          <a:prstGeom prst="rect">
            <a:avLst/>
          </a:prstGeom>
          <a:noFill/>
        </p:spPr>
      </p:pic>
      <p:pic>
        <p:nvPicPr>
          <p:cNvPr id="13319" name="Рисунок 17" descr="Прямоугольник с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143116"/>
            <a:ext cx="2571768" cy="1517502"/>
          </a:xfrm>
          <a:prstGeom prst="rect">
            <a:avLst/>
          </a:prstGeom>
          <a:noFill/>
        </p:spPr>
      </p:pic>
      <p:pic>
        <p:nvPicPr>
          <p:cNvPr id="13318" name="Рисунок 8" descr="круг т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6" y="3643314"/>
            <a:ext cx="2571736" cy="1458525"/>
          </a:xfrm>
          <a:prstGeom prst="rect">
            <a:avLst/>
          </a:prstGeom>
          <a:noFill/>
        </p:spPr>
      </p:pic>
      <p:pic>
        <p:nvPicPr>
          <p:cNvPr id="13317" name="Рисунок 16" descr="круг с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1" y="3643314"/>
            <a:ext cx="2571767" cy="1474441"/>
          </a:xfrm>
          <a:prstGeom prst="rect">
            <a:avLst/>
          </a:prstGeom>
          <a:noFill/>
        </p:spPr>
      </p:pic>
      <p:pic>
        <p:nvPicPr>
          <p:cNvPr id="13316" name="Рисунок 228" descr="эллипс гор т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6" y="5113765"/>
            <a:ext cx="2571736" cy="1458507"/>
          </a:xfrm>
          <a:prstGeom prst="rect">
            <a:avLst/>
          </a:prstGeom>
          <a:noFill/>
        </p:spPr>
      </p:pic>
      <p:pic>
        <p:nvPicPr>
          <p:cNvPr id="13315" name="Рисунок 24" descr="эллипс верт с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1" y="5110385"/>
            <a:ext cx="2571767" cy="1533325"/>
          </a:xfrm>
          <a:prstGeom prst="rect">
            <a:avLst/>
          </a:prstGeom>
          <a:noFill/>
        </p:spPr>
      </p:pic>
      <p:pic>
        <p:nvPicPr>
          <p:cNvPr id="13314" name="Рисунок 26" descr="эллипс верт т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4" y="1376274"/>
            <a:ext cx="3533048" cy="2124164"/>
          </a:xfrm>
          <a:prstGeom prst="rect">
            <a:avLst/>
          </a:prstGeom>
          <a:noFill/>
        </p:spPr>
      </p:pic>
      <p:pic>
        <p:nvPicPr>
          <p:cNvPr id="13313" name="Рисунок 28" descr="эллипс гор с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94" y="3829053"/>
            <a:ext cx="3545657" cy="2171715"/>
          </a:xfrm>
          <a:prstGeom prst="rect">
            <a:avLst/>
          </a:prstGeom>
          <a:noFill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8596" y="6492240"/>
            <a:ext cx="1981200" cy="365760"/>
          </a:xfrm>
        </p:spPr>
        <p:txBody>
          <a:bodyPr/>
          <a:lstStyle/>
          <a:p>
            <a:pPr>
              <a:defRPr/>
            </a:pPr>
            <a:fld id="{73CD1C97-B8B2-467A-8360-7D0F7DE58E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1438"/>
            <a:ext cx="8858250" cy="7857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влияния формы поперечного сечения топки на тепловые характеристики</a:t>
            </a:r>
            <a:endParaRPr lang="en-US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32866B-9F36-4231-9488-B4069F3E8B4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05" y="1196752"/>
            <a:ext cx="46913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Диаграмма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2180"/>
            <a:ext cx="5040560" cy="20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50305" y="3212976"/>
            <a:ext cx="4708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Зависимость изменения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altLang="ru-RU" sz="1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en-US" altLang="ru-RU" sz="1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altLang="ru-RU" sz="1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f(</a:t>
            </a:r>
            <a:r>
              <a:rPr kumimoji="0" lang="ru-RU" alt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различных форм профиля топки.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753" y="57332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0" dirty="0"/>
              <a:t>Зависимости </a:t>
            </a:r>
            <a:r>
              <a:rPr lang="ru-RU" sz="1000" b="0" dirty="0" err="1"/>
              <a:t>Qvi</a:t>
            </a:r>
            <a:r>
              <a:rPr lang="ru-RU" sz="1000" b="0" dirty="0"/>
              <a:t>/</a:t>
            </a:r>
            <a:r>
              <a:rPr lang="ru-RU" sz="1000" b="0" dirty="0" err="1"/>
              <a:t>Qv</a:t>
            </a:r>
            <a:r>
              <a:rPr lang="ru-RU" sz="1000" b="0" dirty="0"/>
              <a:t>=f(</a:t>
            </a:r>
            <a:r>
              <a:rPr lang="ru-RU" sz="1000" b="0" dirty="0" err="1"/>
              <a:t>Re</a:t>
            </a:r>
            <a:r>
              <a:rPr lang="ru-RU" sz="1000" b="0" dirty="0"/>
              <a:t>) для различных форм профиля </a:t>
            </a:r>
            <a:r>
              <a:rPr lang="ru-RU" sz="1000" b="0" dirty="0" smtClean="0"/>
              <a:t>топки</a:t>
            </a:r>
            <a:endParaRPr lang="ru-RU" sz="1000" b="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66"/>
            <a:ext cx="885825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КРИТЕРИИ ЭКОНОМИЧЕСКОЙ ЭФФЕКТИВНОСТИ ИНВЕСТИЦИОННЫХ ПРОЕКТОВ</a:t>
            </a:r>
            <a:endParaRPr lang="en-US" sz="235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7BBD346-4056-4265-9B45-30A29DBDA94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214422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Чистый дисконтированный доход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55960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Индексы доходности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07194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Срок окупаемости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928802"/>
            <a:ext cx="3695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19466"/>
            <a:ext cx="2428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7565" y="4441274"/>
            <a:ext cx="208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42910" y="5157192"/>
            <a:ext cx="83215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– годовая выручка от реализации тепловой энергии;</a:t>
            </a:r>
          </a:p>
          <a:p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400" b="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– издержки на реализацию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продукции (переменные, постоянные);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К – капиталовложения;</a:t>
            </a:r>
          </a:p>
          <a:p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b="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– коэффициент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дисконтирования;</a:t>
            </a:r>
          </a:p>
          <a:p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– показатель срока окупаемости для отрасли. </a:t>
            </a:r>
          </a:p>
        </p:txBody>
      </p:sp>
    </p:spTree>
    <p:extLst>
      <p:ext uri="{BB962C8B-B14F-4D97-AF65-F5344CB8AC3E}">
        <p14:creationId xmlns:p14="http://schemas.microsoft.com/office/powerpoint/2010/main" val="6407619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823</TotalTime>
  <Words>1096</Words>
  <Application>Microsoft Office PowerPoint</Application>
  <PresentationFormat>Экран (4:3)</PresentationFormat>
  <Paragraphs>170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ИНТЕНСИФИКАЦИИ ТЕПЛООБМЕНА В ТОПКЕ КОТЛА ПРИ ИЗМЕНЕНИИ ЕЁ ФОРМЫ</vt:lpstr>
      <vt:lpstr>Направление развития газотрубных котлов малой и средней мощности</vt:lpstr>
      <vt:lpstr>Формирование кинетических схем</vt:lpstr>
      <vt:lpstr>Математическая модель для численных расчетов  турбулентного  горения</vt:lpstr>
      <vt:lpstr>Математическая модель для численных расчетов турбулентного  горения</vt:lpstr>
      <vt:lpstr>Рассматриваемые формы профиля топки </vt:lpstr>
      <vt:lpstr>Распределение температур и скоростей в топке</vt:lpstr>
      <vt:lpstr>Изучение влияния формы поперечного сечения топки на тепловые характеристики</vt:lpstr>
      <vt:lpstr>КРИТЕРИИ ЭКОНОМИЧЕСКОЙ ЭФФЕКТИВНОСТИ ИНВЕСТИЦИОННЫХ ПРОЕКТОВ</vt:lpstr>
      <vt:lpstr>ОБОСНОВАНИЕ КРИТЕРИЕВ ОПТИМИЗАЦИИ И ОПРЕДЕЛЕНИЕ РАЦИОНАЛЬНЫХ ЗНАЧЕНИЙ ТЕХНИКО-ЭКОНОМИЧЕСКИХ ПОКАЗАТЕЛЕЙ РАБОТЫ ГАЗОТРУБНОГО КОТЛА</vt:lpstr>
      <vt:lpstr>РАСЧЕТ ИНТЕГРАЛЬНЫХ ПОКАЗАТЕЛЕЙ ЭКОНОМИЧЕСКОЙ ЭФФЕКТИВНОСТИ</vt:lpstr>
      <vt:lpstr>ЗАКЛЮЧЕНИЕ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By Choice</dc:title>
  <dc:creator>Admin</dc:creator>
  <cp:lastModifiedBy>Batrakov</cp:lastModifiedBy>
  <cp:revision>92</cp:revision>
  <dcterms:created xsi:type="dcterms:W3CDTF">2013-06-17T14:15:41Z</dcterms:created>
  <dcterms:modified xsi:type="dcterms:W3CDTF">2017-03-29T17:43:26Z</dcterms:modified>
</cp:coreProperties>
</file>