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98" r:id="rId2"/>
    <p:sldId id="273" r:id="rId3"/>
    <p:sldId id="310" r:id="rId4"/>
    <p:sldId id="299" r:id="rId5"/>
    <p:sldId id="301" r:id="rId6"/>
    <p:sldId id="302" r:id="rId7"/>
    <p:sldId id="309" r:id="rId8"/>
    <p:sldId id="303" r:id="rId9"/>
    <p:sldId id="304" r:id="rId10"/>
    <p:sldId id="305" r:id="rId11"/>
    <p:sldId id="306" r:id="rId12"/>
    <p:sldId id="307" r:id="rId13"/>
  </p:sldIdLst>
  <p:sldSz cx="9906000" cy="6858000" type="A4"/>
  <p:notesSz cx="6669088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23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4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697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92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011623" algn="l" defTabSz="80464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413947" algn="l" defTabSz="80464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816272" algn="l" defTabSz="80464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218597" algn="l" defTabSz="80464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698"/>
    <a:srgbClr val="4F81BD"/>
    <a:srgbClr val="0243C6"/>
    <a:srgbClr val="005799"/>
    <a:srgbClr val="EE3124"/>
    <a:srgbClr val="005596"/>
    <a:srgbClr val="0240CA"/>
    <a:srgbClr val="1620E0"/>
    <a:srgbClr val="035B9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765" autoAdjust="0"/>
    <p:restoredTop sz="92998" autoAdjust="0"/>
  </p:normalViewPr>
  <p:slideViewPr>
    <p:cSldViewPr snapToGrid="0">
      <p:cViewPr varScale="1">
        <p:scale>
          <a:sx n="88" d="100"/>
          <a:sy n="88" d="100"/>
        </p:scale>
        <p:origin x="-126" y="-402"/>
      </p:cViewPr>
      <p:guideLst>
        <p:guide orient="horz" pos="1620"/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Затраченная</a:t>
            </a:r>
            <a:r>
              <a:rPr lang="ru-RU" sz="2000" baseline="0" dirty="0" smtClean="0"/>
              <a:t> </a:t>
            </a:r>
            <a:r>
              <a:rPr lang="ru-RU" sz="2000" baseline="0" dirty="0"/>
              <a:t>электроэнергия</a:t>
            </a:r>
            <a:endParaRPr lang="ru-RU" sz="20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Лист1!$F$7</c:f>
              <c:strCache>
                <c:ptCount val="1"/>
                <c:pt idx="0">
                  <c:v>Без остановки </c:v>
                </c:pt>
              </c:strCache>
            </c:strRef>
          </c:tx>
          <c:val>
            <c:numRef>
              <c:f>Лист1!$I$7</c:f>
              <c:numCache>
                <c:formatCode>General</c:formatCode>
                <c:ptCount val="1"/>
                <c:pt idx="0">
                  <c:v>3536.7</c:v>
                </c:pt>
              </c:numCache>
            </c:numRef>
          </c:val>
        </c:ser>
        <c:ser>
          <c:idx val="1"/>
          <c:order val="1"/>
          <c:tx>
            <c:strRef>
              <c:f>Лист1!$F$8</c:f>
              <c:strCache>
                <c:ptCount val="1"/>
                <c:pt idx="0">
                  <c:v>С остановкой </c:v>
                </c:pt>
              </c:strCache>
            </c:strRef>
          </c:tx>
          <c:val>
            <c:numRef>
              <c:f>Лист1!$I$8</c:f>
              <c:numCache>
                <c:formatCode>General</c:formatCode>
                <c:ptCount val="1"/>
                <c:pt idx="0">
                  <c:v>4218.1000000000004</c:v>
                </c:pt>
              </c:numCache>
            </c:numRef>
          </c:val>
        </c:ser>
        <c:shape val="pyramid"/>
        <c:axId val="83333120"/>
        <c:axId val="83334656"/>
        <c:axId val="0"/>
      </c:bar3DChart>
      <c:catAx>
        <c:axId val="83333120"/>
        <c:scaling>
          <c:orientation val="minMax"/>
        </c:scaling>
        <c:delete val="1"/>
        <c:axPos val="b"/>
        <c:majorTickMark val="none"/>
        <c:tickLblPos val="nextTo"/>
        <c:crossAx val="83334656"/>
        <c:crosses val="autoZero"/>
        <c:auto val="1"/>
        <c:lblAlgn val="ctr"/>
        <c:lblOffset val="100"/>
      </c:catAx>
      <c:valAx>
        <c:axId val="83334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b="1"/>
                  <a:t>Электроэнергия, тыс.кВтч</a:t>
                </a:r>
              </a:p>
            </c:rich>
          </c:tx>
          <c:layout>
            <c:manualLayout>
              <c:xMode val="edge"/>
              <c:yMode val="edge"/>
              <c:x val="3.1384289695238633E-2"/>
              <c:y val="0.31205828200455393"/>
            </c:manualLayout>
          </c:layout>
        </c:title>
        <c:numFmt formatCode="General" sourceLinked="1"/>
        <c:tickLblPos val="nextTo"/>
        <c:crossAx val="83333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1"/>
              <a:t>Стоимость затраченной электроэнергии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Лист1!$F$7</c:f>
              <c:strCache>
                <c:ptCount val="1"/>
                <c:pt idx="0">
                  <c:v>Без остановки </c:v>
                </c:pt>
              </c:strCache>
            </c:strRef>
          </c:tx>
          <c:val>
            <c:numRef>
              <c:f>Лист1!$K$7</c:f>
              <c:numCache>
                <c:formatCode>General</c:formatCode>
                <c:ptCount val="1"/>
                <c:pt idx="0">
                  <c:v>9.7249999999999996</c:v>
                </c:pt>
              </c:numCache>
            </c:numRef>
          </c:val>
        </c:ser>
        <c:ser>
          <c:idx val="1"/>
          <c:order val="1"/>
          <c:tx>
            <c:strRef>
              <c:f>Лист1!$F$8</c:f>
              <c:strCache>
                <c:ptCount val="1"/>
                <c:pt idx="0">
                  <c:v>С остановкой </c:v>
                </c:pt>
              </c:strCache>
            </c:strRef>
          </c:tx>
          <c:val>
            <c:numRef>
              <c:f>Лист1!$K$8</c:f>
              <c:numCache>
                <c:formatCode>General</c:formatCode>
                <c:ptCount val="1"/>
                <c:pt idx="0">
                  <c:v>11.599</c:v>
                </c:pt>
              </c:numCache>
            </c:numRef>
          </c:val>
        </c:ser>
        <c:shape val="cone"/>
        <c:axId val="85793408"/>
        <c:axId val="85807488"/>
        <c:axId val="0"/>
      </c:bar3DChart>
      <c:catAx>
        <c:axId val="85793408"/>
        <c:scaling>
          <c:orientation val="minMax"/>
        </c:scaling>
        <c:delete val="1"/>
        <c:axPos val="b"/>
        <c:majorTickMark val="none"/>
        <c:tickLblPos val="nextTo"/>
        <c:crossAx val="85807488"/>
        <c:crosses val="autoZero"/>
        <c:auto val="1"/>
        <c:lblAlgn val="ctr"/>
        <c:lblOffset val="100"/>
      </c:catAx>
      <c:valAx>
        <c:axId val="85807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1"/>
                  <a:t>Стоимость электроэнергии, млн.руб</a:t>
                </a:r>
                <a:r>
                  <a:rPr lang="ru-RU" sz="1400"/>
                  <a:t>.</a:t>
                </a:r>
              </a:p>
            </c:rich>
          </c:tx>
          <c:layout>
            <c:manualLayout>
              <c:xMode val="edge"/>
              <c:yMode val="edge"/>
              <c:x val="4.1755575533723985E-2"/>
              <c:y val="0.33709866241203612"/>
            </c:manualLayout>
          </c:layout>
        </c:title>
        <c:numFmt formatCode="General" sourceLinked="1"/>
        <c:tickLblPos val="nextTo"/>
        <c:crossAx val="85793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DB368-FFB4-48E6-BC89-4ED0B8B06E9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673156D-5C45-4022-8882-BCE3DC780EFF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Снижение рабочего давления</a:t>
          </a:r>
          <a:endParaRPr lang="ru-RU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99AE9ED-AF63-4DF0-B17D-C0C928006E44}" type="parTrans" cxnId="{56D1A6B3-0011-468B-B43C-9103BE95EFFE}">
      <dgm:prSet/>
      <dgm:spPr/>
      <dgm:t>
        <a:bodyPr/>
        <a:lstStyle/>
        <a:p>
          <a:endParaRPr lang="ru-RU"/>
        </a:p>
      </dgm:t>
    </dgm:pt>
    <dgm:pt modelId="{6571EE6A-D754-4A7C-BCBE-74B1663484BE}" type="sibTrans" cxnId="{56D1A6B3-0011-468B-B43C-9103BE95EFFE}">
      <dgm:prSet/>
      <dgm:spPr/>
      <dgm:t>
        <a:bodyPr/>
        <a:lstStyle/>
        <a:p>
          <a:endParaRPr lang="ru-RU"/>
        </a:p>
      </dgm:t>
    </dgm:pt>
    <dgm:pt modelId="{7FC78F17-8577-48A3-8EC0-DEDB1940429D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Экстренная остановка перекачки</a:t>
          </a:r>
          <a:endParaRPr lang="ru-RU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01C3CE7-9EA1-45B8-971C-FF7E1A075019}" type="parTrans" cxnId="{B7DEAF47-9DC9-4600-A0B9-81EC896B145B}">
      <dgm:prSet/>
      <dgm:spPr/>
      <dgm:t>
        <a:bodyPr/>
        <a:lstStyle/>
        <a:p>
          <a:endParaRPr lang="ru-RU"/>
        </a:p>
      </dgm:t>
    </dgm:pt>
    <dgm:pt modelId="{7B5F0885-80ED-4307-AB1E-A1A56C58B9E3}" type="sibTrans" cxnId="{B7DEAF47-9DC9-4600-A0B9-81EC896B145B}">
      <dgm:prSet/>
      <dgm:spPr/>
      <dgm:t>
        <a:bodyPr/>
        <a:lstStyle/>
        <a:p>
          <a:endParaRPr lang="ru-RU"/>
        </a:p>
      </dgm:t>
    </dgm:pt>
    <dgm:pt modelId="{53C4F9AD-4E15-4D42-9BEA-9EB7E2FF8F13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Проведение ремонта</a:t>
          </a:r>
          <a:endParaRPr lang="ru-RU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710430E9-3872-4E6B-A246-3AF72B434819}" type="parTrans" cxnId="{F35965F3-70EC-4668-862F-522EA1856F06}">
      <dgm:prSet/>
      <dgm:spPr/>
      <dgm:t>
        <a:bodyPr/>
        <a:lstStyle/>
        <a:p>
          <a:endParaRPr lang="ru-RU"/>
        </a:p>
      </dgm:t>
    </dgm:pt>
    <dgm:pt modelId="{3D097A24-A576-42FE-A6E1-6438B3A19645}" type="sibTrans" cxnId="{F35965F3-70EC-4668-862F-522EA1856F06}">
      <dgm:prSet/>
      <dgm:spPr/>
      <dgm:t>
        <a:bodyPr/>
        <a:lstStyle/>
        <a:p>
          <a:endParaRPr lang="ru-RU"/>
        </a:p>
      </dgm:t>
    </dgm:pt>
    <dgm:pt modelId="{E68A22D9-9194-4D34-9FC5-D653456C7CF2}" type="pres">
      <dgm:prSet presAssocID="{2D2DB368-FFB4-48E6-BC89-4ED0B8B06E9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F599BB-F171-411F-A8A2-4785AC33490E}" type="pres">
      <dgm:prSet presAssocID="{8673156D-5C45-4022-8882-BCE3DC780EFF}" presName="gear1" presStyleLbl="node1" presStyleIdx="0" presStyleCnt="3" custScaleX="96970" custScaleY="89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EC05B-5BB8-4C3F-AA34-B76CBEFE7F97}" type="pres">
      <dgm:prSet presAssocID="{8673156D-5C45-4022-8882-BCE3DC780EFF}" presName="gear1srcNode" presStyleLbl="node1" presStyleIdx="0" presStyleCnt="3"/>
      <dgm:spPr/>
      <dgm:t>
        <a:bodyPr/>
        <a:lstStyle/>
        <a:p>
          <a:endParaRPr lang="ru-RU"/>
        </a:p>
      </dgm:t>
    </dgm:pt>
    <dgm:pt modelId="{ABEBB3FF-79D3-491C-B7DB-B3CA0B91611F}" type="pres">
      <dgm:prSet presAssocID="{8673156D-5C45-4022-8882-BCE3DC780EFF}" presName="gear1dstNode" presStyleLbl="node1" presStyleIdx="0" presStyleCnt="3"/>
      <dgm:spPr/>
      <dgm:t>
        <a:bodyPr/>
        <a:lstStyle/>
        <a:p>
          <a:endParaRPr lang="ru-RU"/>
        </a:p>
      </dgm:t>
    </dgm:pt>
    <dgm:pt modelId="{BF1323FD-A527-4FC9-9C3C-CF2C1035B3F6}" type="pres">
      <dgm:prSet presAssocID="{7FC78F17-8577-48A3-8EC0-DEDB1940429D}" presName="gear2" presStyleLbl="node1" presStyleIdx="1" presStyleCnt="3" custScaleX="139308" custScaleY="109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B73E6-FF3C-485C-A0F0-0BFD8F324750}" type="pres">
      <dgm:prSet presAssocID="{7FC78F17-8577-48A3-8EC0-DEDB1940429D}" presName="gear2srcNode" presStyleLbl="node1" presStyleIdx="1" presStyleCnt="3"/>
      <dgm:spPr/>
      <dgm:t>
        <a:bodyPr/>
        <a:lstStyle/>
        <a:p>
          <a:endParaRPr lang="ru-RU"/>
        </a:p>
      </dgm:t>
    </dgm:pt>
    <dgm:pt modelId="{594F6168-E5CC-4E6C-BBC7-995BFCD652AB}" type="pres">
      <dgm:prSet presAssocID="{7FC78F17-8577-48A3-8EC0-DEDB1940429D}" presName="gear2dstNode" presStyleLbl="node1" presStyleIdx="1" presStyleCnt="3"/>
      <dgm:spPr/>
      <dgm:t>
        <a:bodyPr/>
        <a:lstStyle/>
        <a:p>
          <a:endParaRPr lang="ru-RU"/>
        </a:p>
      </dgm:t>
    </dgm:pt>
    <dgm:pt modelId="{0D2CBF4A-5976-488F-B89A-099A784697E4}" type="pres">
      <dgm:prSet presAssocID="{53C4F9AD-4E15-4D42-9BEA-9EB7E2FF8F13}" presName="gear3" presStyleLbl="node1" presStyleIdx="2" presStyleCnt="3" custScaleX="107264" custScaleY="109256"/>
      <dgm:spPr/>
      <dgm:t>
        <a:bodyPr/>
        <a:lstStyle/>
        <a:p>
          <a:endParaRPr lang="ru-RU"/>
        </a:p>
      </dgm:t>
    </dgm:pt>
    <dgm:pt modelId="{ACDC1C0D-BBE7-44A1-85FA-1BEF1FD6B993}" type="pres">
      <dgm:prSet presAssocID="{53C4F9AD-4E15-4D42-9BEA-9EB7E2FF8F1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99DC5-426F-4199-B0C8-1DDC76F7A12A}" type="pres">
      <dgm:prSet presAssocID="{53C4F9AD-4E15-4D42-9BEA-9EB7E2FF8F13}" presName="gear3srcNode" presStyleLbl="node1" presStyleIdx="2" presStyleCnt="3"/>
      <dgm:spPr/>
      <dgm:t>
        <a:bodyPr/>
        <a:lstStyle/>
        <a:p>
          <a:endParaRPr lang="ru-RU"/>
        </a:p>
      </dgm:t>
    </dgm:pt>
    <dgm:pt modelId="{9397F445-5E80-475D-B16D-174CCD0BE309}" type="pres">
      <dgm:prSet presAssocID="{53C4F9AD-4E15-4D42-9BEA-9EB7E2FF8F13}" presName="gear3dstNode" presStyleLbl="node1" presStyleIdx="2" presStyleCnt="3"/>
      <dgm:spPr/>
      <dgm:t>
        <a:bodyPr/>
        <a:lstStyle/>
        <a:p>
          <a:endParaRPr lang="ru-RU"/>
        </a:p>
      </dgm:t>
    </dgm:pt>
    <dgm:pt modelId="{03CDC13A-4A7F-406D-B022-8D9930C36E8C}" type="pres">
      <dgm:prSet presAssocID="{6571EE6A-D754-4A7C-BCBE-74B1663484B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A9F415E-0A20-4A52-B440-358121D1246C}" type="pres">
      <dgm:prSet presAssocID="{7B5F0885-80ED-4307-AB1E-A1A56C58B9E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3B8304C-FA5B-41CC-ABC4-FBCF253B3375}" type="pres">
      <dgm:prSet presAssocID="{3D097A24-A576-42FE-A6E1-6438B3A1964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6D1A6B3-0011-468B-B43C-9103BE95EFFE}" srcId="{2D2DB368-FFB4-48E6-BC89-4ED0B8B06E99}" destId="{8673156D-5C45-4022-8882-BCE3DC780EFF}" srcOrd="0" destOrd="0" parTransId="{399AE9ED-AF63-4DF0-B17D-C0C928006E44}" sibTransId="{6571EE6A-D754-4A7C-BCBE-74B1663484BE}"/>
    <dgm:cxn modelId="{3E48258D-8DF7-4B99-A4A5-5A08A8EB07E4}" type="presOf" srcId="{7B5F0885-80ED-4307-AB1E-A1A56C58B9E3}" destId="{0A9F415E-0A20-4A52-B440-358121D1246C}" srcOrd="0" destOrd="0" presId="urn:microsoft.com/office/officeart/2005/8/layout/gear1"/>
    <dgm:cxn modelId="{B7DEAF47-9DC9-4600-A0B9-81EC896B145B}" srcId="{2D2DB368-FFB4-48E6-BC89-4ED0B8B06E99}" destId="{7FC78F17-8577-48A3-8EC0-DEDB1940429D}" srcOrd="1" destOrd="0" parTransId="{001C3CE7-9EA1-45B8-971C-FF7E1A075019}" sibTransId="{7B5F0885-80ED-4307-AB1E-A1A56C58B9E3}"/>
    <dgm:cxn modelId="{BA618079-95CA-40F5-BD46-7EA1D50677B5}" type="presOf" srcId="{2D2DB368-FFB4-48E6-BC89-4ED0B8B06E99}" destId="{E68A22D9-9194-4D34-9FC5-D653456C7CF2}" srcOrd="0" destOrd="0" presId="urn:microsoft.com/office/officeart/2005/8/layout/gear1"/>
    <dgm:cxn modelId="{C09F557B-1E8F-4DED-8D11-FA8EE57B95C1}" type="presOf" srcId="{53C4F9AD-4E15-4D42-9BEA-9EB7E2FF8F13}" destId="{ACDC1C0D-BBE7-44A1-85FA-1BEF1FD6B993}" srcOrd="1" destOrd="0" presId="urn:microsoft.com/office/officeart/2005/8/layout/gear1"/>
    <dgm:cxn modelId="{F35965F3-70EC-4668-862F-522EA1856F06}" srcId="{2D2DB368-FFB4-48E6-BC89-4ED0B8B06E99}" destId="{53C4F9AD-4E15-4D42-9BEA-9EB7E2FF8F13}" srcOrd="2" destOrd="0" parTransId="{710430E9-3872-4E6B-A246-3AF72B434819}" sibTransId="{3D097A24-A576-42FE-A6E1-6438B3A19645}"/>
    <dgm:cxn modelId="{92710024-F602-479F-AE3A-577CC36A3FF6}" type="presOf" srcId="{3D097A24-A576-42FE-A6E1-6438B3A19645}" destId="{13B8304C-FA5B-41CC-ABC4-FBCF253B3375}" srcOrd="0" destOrd="0" presId="urn:microsoft.com/office/officeart/2005/8/layout/gear1"/>
    <dgm:cxn modelId="{0B46DB2D-7C58-4FE0-9ED3-13D73C032A7A}" type="presOf" srcId="{8673156D-5C45-4022-8882-BCE3DC780EFF}" destId="{1DBEC05B-5BB8-4C3F-AA34-B76CBEFE7F97}" srcOrd="1" destOrd="0" presId="urn:microsoft.com/office/officeart/2005/8/layout/gear1"/>
    <dgm:cxn modelId="{D6693FBD-F60D-44C2-957F-21E98A27F768}" type="presOf" srcId="{8673156D-5C45-4022-8882-BCE3DC780EFF}" destId="{ABEBB3FF-79D3-491C-B7DB-B3CA0B91611F}" srcOrd="2" destOrd="0" presId="urn:microsoft.com/office/officeart/2005/8/layout/gear1"/>
    <dgm:cxn modelId="{6C3AAD9B-5337-48FC-8DEF-6605DDCB7742}" type="presOf" srcId="{53C4F9AD-4E15-4D42-9BEA-9EB7E2FF8F13}" destId="{0D2CBF4A-5976-488F-B89A-099A784697E4}" srcOrd="0" destOrd="0" presId="urn:microsoft.com/office/officeart/2005/8/layout/gear1"/>
    <dgm:cxn modelId="{77B91EE8-1B5C-49C9-A896-BF62DFFC2E21}" type="presOf" srcId="{6571EE6A-D754-4A7C-BCBE-74B1663484BE}" destId="{03CDC13A-4A7F-406D-B022-8D9930C36E8C}" srcOrd="0" destOrd="0" presId="urn:microsoft.com/office/officeart/2005/8/layout/gear1"/>
    <dgm:cxn modelId="{3AB14BFB-12D6-40A6-AB1C-782C79F48725}" type="presOf" srcId="{53C4F9AD-4E15-4D42-9BEA-9EB7E2FF8F13}" destId="{96499DC5-426F-4199-B0C8-1DDC76F7A12A}" srcOrd="2" destOrd="0" presId="urn:microsoft.com/office/officeart/2005/8/layout/gear1"/>
    <dgm:cxn modelId="{57A1BC86-CD3A-4670-8015-DE28D125859B}" type="presOf" srcId="{7FC78F17-8577-48A3-8EC0-DEDB1940429D}" destId="{594F6168-E5CC-4E6C-BBC7-995BFCD652AB}" srcOrd="2" destOrd="0" presId="urn:microsoft.com/office/officeart/2005/8/layout/gear1"/>
    <dgm:cxn modelId="{DF5F8237-53B6-491A-BACF-B911DFE0EFF7}" type="presOf" srcId="{53C4F9AD-4E15-4D42-9BEA-9EB7E2FF8F13}" destId="{9397F445-5E80-475D-B16D-174CCD0BE309}" srcOrd="3" destOrd="0" presId="urn:microsoft.com/office/officeart/2005/8/layout/gear1"/>
    <dgm:cxn modelId="{3B0B261E-F250-4DBB-B862-0E0B1C274CEB}" type="presOf" srcId="{7FC78F17-8577-48A3-8EC0-DEDB1940429D}" destId="{393B73E6-FF3C-485C-A0F0-0BFD8F324750}" srcOrd="1" destOrd="0" presId="urn:microsoft.com/office/officeart/2005/8/layout/gear1"/>
    <dgm:cxn modelId="{487559C1-6C89-42B4-830E-AC81EEEC84B8}" type="presOf" srcId="{8673156D-5C45-4022-8882-BCE3DC780EFF}" destId="{56F599BB-F171-411F-A8A2-4785AC33490E}" srcOrd="0" destOrd="0" presId="urn:microsoft.com/office/officeart/2005/8/layout/gear1"/>
    <dgm:cxn modelId="{EC8F8F84-A66A-44E7-A795-0EC51E82F2EC}" type="presOf" srcId="{7FC78F17-8577-48A3-8EC0-DEDB1940429D}" destId="{BF1323FD-A527-4FC9-9C3C-CF2C1035B3F6}" srcOrd="0" destOrd="0" presId="urn:microsoft.com/office/officeart/2005/8/layout/gear1"/>
    <dgm:cxn modelId="{C9F42A91-31BA-4D51-89E1-CE868FD2CDC4}" type="presParOf" srcId="{E68A22D9-9194-4D34-9FC5-D653456C7CF2}" destId="{56F599BB-F171-411F-A8A2-4785AC33490E}" srcOrd="0" destOrd="0" presId="urn:microsoft.com/office/officeart/2005/8/layout/gear1"/>
    <dgm:cxn modelId="{D3D0DCF1-9981-4D41-817B-B32C3995A7F3}" type="presParOf" srcId="{E68A22D9-9194-4D34-9FC5-D653456C7CF2}" destId="{1DBEC05B-5BB8-4C3F-AA34-B76CBEFE7F97}" srcOrd="1" destOrd="0" presId="urn:microsoft.com/office/officeart/2005/8/layout/gear1"/>
    <dgm:cxn modelId="{15F015C5-F1CF-4C0A-93E6-32D9E99813D5}" type="presParOf" srcId="{E68A22D9-9194-4D34-9FC5-D653456C7CF2}" destId="{ABEBB3FF-79D3-491C-B7DB-B3CA0B91611F}" srcOrd="2" destOrd="0" presId="urn:microsoft.com/office/officeart/2005/8/layout/gear1"/>
    <dgm:cxn modelId="{F3CE6E1A-6695-4EA1-8E9D-6452728871AB}" type="presParOf" srcId="{E68A22D9-9194-4D34-9FC5-D653456C7CF2}" destId="{BF1323FD-A527-4FC9-9C3C-CF2C1035B3F6}" srcOrd="3" destOrd="0" presId="urn:microsoft.com/office/officeart/2005/8/layout/gear1"/>
    <dgm:cxn modelId="{17EE9821-AF28-402F-8149-6F8B20634E9F}" type="presParOf" srcId="{E68A22D9-9194-4D34-9FC5-D653456C7CF2}" destId="{393B73E6-FF3C-485C-A0F0-0BFD8F324750}" srcOrd="4" destOrd="0" presId="urn:microsoft.com/office/officeart/2005/8/layout/gear1"/>
    <dgm:cxn modelId="{7E08E811-2CBC-468E-B722-175E7F212771}" type="presParOf" srcId="{E68A22D9-9194-4D34-9FC5-D653456C7CF2}" destId="{594F6168-E5CC-4E6C-BBC7-995BFCD652AB}" srcOrd="5" destOrd="0" presId="urn:microsoft.com/office/officeart/2005/8/layout/gear1"/>
    <dgm:cxn modelId="{29A8DE95-4799-477F-BA3A-AC9D16EA752F}" type="presParOf" srcId="{E68A22D9-9194-4D34-9FC5-D653456C7CF2}" destId="{0D2CBF4A-5976-488F-B89A-099A784697E4}" srcOrd="6" destOrd="0" presId="urn:microsoft.com/office/officeart/2005/8/layout/gear1"/>
    <dgm:cxn modelId="{37FC8AE6-DFB8-492B-AB98-8B03E105AC86}" type="presParOf" srcId="{E68A22D9-9194-4D34-9FC5-D653456C7CF2}" destId="{ACDC1C0D-BBE7-44A1-85FA-1BEF1FD6B993}" srcOrd="7" destOrd="0" presId="urn:microsoft.com/office/officeart/2005/8/layout/gear1"/>
    <dgm:cxn modelId="{49BCE8BA-083A-4695-9FF5-95432D3AB0FB}" type="presParOf" srcId="{E68A22D9-9194-4D34-9FC5-D653456C7CF2}" destId="{96499DC5-426F-4199-B0C8-1DDC76F7A12A}" srcOrd="8" destOrd="0" presId="urn:microsoft.com/office/officeart/2005/8/layout/gear1"/>
    <dgm:cxn modelId="{BE17EB14-7D87-4187-95FE-76A2E9918172}" type="presParOf" srcId="{E68A22D9-9194-4D34-9FC5-D653456C7CF2}" destId="{9397F445-5E80-475D-B16D-174CCD0BE309}" srcOrd="9" destOrd="0" presId="urn:microsoft.com/office/officeart/2005/8/layout/gear1"/>
    <dgm:cxn modelId="{B1FE29ED-39DB-43D1-BA25-82A17E2BC605}" type="presParOf" srcId="{E68A22D9-9194-4D34-9FC5-D653456C7CF2}" destId="{03CDC13A-4A7F-406D-B022-8D9930C36E8C}" srcOrd="10" destOrd="0" presId="urn:microsoft.com/office/officeart/2005/8/layout/gear1"/>
    <dgm:cxn modelId="{CC11C51D-58DE-407B-B937-E4A77FAFBFFD}" type="presParOf" srcId="{E68A22D9-9194-4D34-9FC5-D653456C7CF2}" destId="{0A9F415E-0A20-4A52-B440-358121D1246C}" srcOrd="11" destOrd="0" presId="urn:microsoft.com/office/officeart/2005/8/layout/gear1"/>
    <dgm:cxn modelId="{FEF06CED-6E9D-4594-9CB3-C1BDA0469F07}" type="presParOf" srcId="{E68A22D9-9194-4D34-9FC5-D653456C7CF2}" destId="{13B8304C-FA5B-41CC-ABC4-FBCF253B3375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99BB-F171-411F-A8A2-4785AC33490E}">
      <dsp:nvSpPr>
        <dsp:cNvPr id="0" name=""/>
        <dsp:cNvSpPr/>
      </dsp:nvSpPr>
      <dsp:spPr>
        <a:xfrm>
          <a:off x="4074290" y="2617766"/>
          <a:ext cx="2776865" cy="257434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Снижение рабочего давления</a:t>
          </a:r>
          <a:endParaRPr lang="ru-RU" sz="17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4617428" y="3220795"/>
        <a:ext cx="1690589" cy="1323269"/>
      </dsp:txXfrm>
    </dsp:sp>
    <dsp:sp modelId="{BF1323FD-A527-4FC9-9C3C-CF2C1035B3F6}">
      <dsp:nvSpPr>
        <dsp:cNvPr id="0" name=""/>
        <dsp:cNvSpPr/>
      </dsp:nvSpPr>
      <dsp:spPr>
        <a:xfrm>
          <a:off x="1955469" y="1697902"/>
          <a:ext cx="2901287" cy="22793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Экстренная остановка перекачки</a:t>
          </a:r>
          <a:endParaRPr lang="ru-RU" sz="17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619710" y="2275208"/>
        <a:ext cx="1572805" cy="1124756"/>
      </dsp:txXfrm>
    </dsp:sp>
    <dsp:sp modelId="{0D2CBF4A-5976-488F-B89A-099A784697E4}">
      <dsp:nvSpPr>
        <dsp:cNvPr id="0" name=""/>
        <dsp:cNvSpPr/>
      </dsp:nvSpPr>
      <dsp:spPr>
        <a:xfrm rot="20700000">
          <a:off x="3464610" y="257578"/>
          <a:ext cx="2173912" cy="22443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Проведение ремонта</a:t>
          </a:r>
          <a:endParaRPr lang="ru-RU" sz="16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 rot="-20700000">
        <a:off x="3937237" y="753999"/>
        <a:ext cx="1228659" cy="1251476"/>
      </dsp:txXfrm>
    </dsp:sp>
    <dsp:sp modelId="{03CDC13A-4A7F-406D-B022-8D9930C36E8C}">
      <dsp:nvSpPr>
        <dsp:cNvPr id="0" name=""/>
        <dsp:cNvSpPr/>
      </dsp:nvSpPr>
      <dsp:spPr>
        <a:xfrm>
          <a:off x="3821985" y="2034566"/>
          <a:ext cx="3665450" cy="3665450"/>
        </a:xfrm>
        <a:prstGeom prst="circularArrow">
          <a:avLst>
            <a:gd name="adj1" fmla="val 4688"/>
            <a:gd name="adj2" fmla="val 299029"/>
            <a:gd name="adj3" fmla="val 2535997"/>
            <a:gd name="adj4" fmla="val 158191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F415E-0A20-4A52-B440-358121D1246C}">
      <dsp:nvSpPr>
        <dsp:cNvPr id="0" name=""/>
        <dsp:cNvSpPr/>
      </dsp:nvSpPr>
      <dsp:spPr>
        <a:xfrm>
          <a:off x="1995960" y="1331111"/>
          <a:ext cx="2663178" cy="26631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8304C-FA5B-41CC-ABC4-FBCF253B3375}">
      <dsp:nvSpPr>
        <dsp:cNvPr id="0" name=""/>
        <dsp:cNvSpPr/>
      </dsp:nvSpPr>
      <dsp:spPr>
        <a:xfrm>
          <a:off x="3059280" y="-91849"/>
          <a:ext cx="2871443" cy="28714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B6D474-C1C6-4C31-8F03-DC2D8204B9E1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2EE763-A91C-472D-A535-7A8161938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4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23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46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697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929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5650"/>
            <a:ext cx="5378450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4" y="4715214"/>
            <a:ext cx="5438768" cy="446876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53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2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76FC-2F4D-4A60-A5BC-A1D04F36E614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347-2FF1-4555-894E-73C7A85E0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4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C653-45E0-4ED2-95A2-101D32EAD9A8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E609-E4FA-46C4-9712-C46E910E8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52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214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6CF9-535A-4ACE-AA00-769399E5FE29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C3DF-5438-4837-85D6-465DFBEB2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71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2FB2-E227-4BEF-BDCC-BB9C4268E650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13C-E9E9-46E1-BFF8-0B9F78E3C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3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1"/>
            <a:ext cx="84201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28A5-3078-4401-9B06-DE204972CB43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2926-D0E8-4007-BBE7-2C90AE989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28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2" y="1600201"/>
            <a:ext cx="437515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439A-2A9B-4192-B365-26B8B66D471F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A0E5-796B-4C4D-86B1-8B5015649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4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FF20-C019-45B9-A135-FE8A5D6911E1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0E76-ADFD-4C09-9141-7505613F2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9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1172-C39C-44B6-A71C-8EBE928561C2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5704-12D8-4605-A8BB-5D780514B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7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80E2-9460-47F0-87A5-5D1562737E22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49B0-025A-4689-A7EA-C300B0D4E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4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4" y="273054"/>
            <a:ext cx="5537728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2325" indent="0">
              <a:buNone/>
              <a:defRPr sz="1100"/>
            </a:lvl2pPr>
            <a:lvl3pPr marL="804649" indent="0">
              <a:buNone/>
              <a:defRPr sz="900"/>
            </a:lvl3pPr>
            <a:lvl4pPr marL="1206974" indent="0">
              <a:buNone/>
              <a:defRPr sz="800"/>
            </a:lvl4pPr>
            <a:lvl5pPr marL="1609298" indent="0">
              <a:buNone/>
              <a:defRPr sz="800"/>
            </a:lvl5pPr>
            <a:lvl6pPr marL="2011623" indent="0">
              <a:buNone/>
              <a:defRPr sz="800"/>
            </a:lvl6pPr>
            <a:lvl7pPr marL="2413947" indent="0">
              <a:buNone/>
              <a:defRPr sz="800"/>
            </a:lvl7pPr>
            <a:lvl8pPr marL="2816272" indent="0">
              <a:buNone/>
              <a:defRPr sz="800"/>
            </a:lvl8pPr>
            <a:lvl9pPr marL="321859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C54B-7CB1-4ACC-B9C0-5B922586E295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13C7-F336-4CDF-BBD7-D321C5B58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01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02325" indent="0">
              <a:buNone/>
              <a:defRPr sz="1100"/>
            </a:lvl2pPr>
            <a:lvl3pPr marL="804649" indent="0">
              <a:buNone/>
              <a:defRPr sz="900"/>
            </a:lvl3pPr>
            <a:lvl4pPr marL="1206974" indent="0">
              <a:buNone/>
              <a:defRPr sz="800"/>
            </a:lvl4pPr>
            <a:lvl5pPr marL="1609298" indent="0">
              <a:buNone/>
              <a:defRPr sz="800"/>
            </a:lvl5pPr>
            <a:lvl6pPr marL="2011623" indent="0">
              <a:buNone/>
              <a:defRPr sz="800"/>
            </a:lvl6pPr>
            <a:lvl7pPr marL="2413947" indent="0">
              <a:buNone/>
              <a:defRPr sz="800"/>
            </a:lvl7pPr>
            <a:lvl8pPr marL="2816272" indent="0">
              <a:buNone/>
              <a:defRPr sz="800"/>
            </a:lvl8pPr>
            <a:lvl9pPr marL="321859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0862-A1B6-452B-813A-22E5919931CA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0BA2-851A-4D32-A1F5-71F136D5D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64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AE061-C4E2-423D-AA99-CD753A781087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2" y="6356352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49-2AA5-4BC3-849F-18DE2E33C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2325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0464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0697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09298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1743" indent="-301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778" indent="-2514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40532" y="4512000"/>
            <a:ext cx="6552728" cy="261149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527107" eaLnBrk="1" hangingPunct="1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3260" y="4512000"/>
            <a:ext cx="1872208" cy="261149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527107" eaLnBrk="1" hangingPunct="1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151" y="4801284"/>
            <a:ext cx="6428935" cy="180110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527107" eaLnBrk="1" hangingPunct="1"/>
            <a:r>
              <a:rPr lang="ru-RU" sz="1400" dirty="0">
                <a:solidFill>
                  <a:srgbClr val="005596"/>
                </a:solidFill>
                <a:latin typeface="Franklin Gothic Demi" pitchFamily="34" charset="0"/>
              </a:rPr>
              <a:t>ТЕМА КОНКУРСНОЙ РАБОТЫ:</a:t>
            </a:r>
          </a:p>
          <a:p>
            <a:pPr defTabSz="527107" eaLnBrk="1" hangingPunct="1"/>
            <a:r>
              <a:rPr lang="ru-RU" dirty="0" smtClean="0">
                <a:solidFill>
                  <a:srgbClr val="005596"/>
                </a:solidFill>
                <a:latin typeface="Franklin Gothic Demi" pitchFamily="34" charset="0"/>
              </a:rPr>
              <a:t>Прогнозирование </a:t>
            </a:r>
            <a:r>
              <a:rPr lang="ru-RU" dirty="0" smtClean="0">
                <a:solidFill>
                  <a:srgbClr val="005596"/>
                </a:solidFill>
                <a:latin typeface="Franklin Gothic Demi" pitchFamily="34" charset="0"/>
              </a:rPr>
              <a:t>развития дефектов потери металла на магистральных трубопроводах на основании математической модели, реализуемой в программе ANSYS</a:t>
            </a:r>
            <a:endParaRPr lang="ru-RU" dirty="0">
              <a:solidFill>
                <a:srgbClr val="005596"/>
              </a:solidFill>
              <a:latin typeface="Franklin Gothic Demi" pitchFamily="34" charset="0"/>
            </a:endParaRPr>
          </a:p>
          <a:p>
            <a:pPr defTabSz="527107" eaLnBrk="1" hangingPunct="1"/>
            <a:r>
              <a:rPr lang="ru-RU" sz="1400" dirty="0">
                <a:solidFill>
                  <a:srgbClr val="005596"/>
                </a:solidFill>
                <a:latin typeface="Franklin Gothic Medium" pitchFamily="34" charset="0"/>
              </a:rPr>
              <a:t>АВТОР: </a:t>
            </a:r>
            <a:endParaRPr lang="ru-RU" sz="1400" dirty="0" smtClean="0">
              <a:solidFill>
                <a:srgbClr val="005596"/>
              </a:solidFill>
              <a:latin typeface="Franklin Gothic Medium" pitchFamily="34" charset="0"/>
            </a:endParaRPr>
          </a:p>
          <a:p>
            <a:pPr defTabSz="527107" eaLnBrk="1" hangingPunct="1"/>
            <a:r>
              <a:rPr lang="ru-RU" sz="1400" dirty="0" smtClean="0">
                <a:solidFill>
                  <a:srgbClr val="005596"/>
                </a:solidFill>
                <a:latin typeface="Franklin Gothic Medium" pitchFamily="34" charset="0"/>
              </a:rPr>
              <a:t>МАГИСТРАНТ </a:t>
            </a:r>
            <a:r>
              <a:rPr lang="ru-RU" sz="1400" dirty="0" smtClean="0">
                <a:solidFill>
                  <a:srgbClr val="005596"/>
                </a:solidFill>
                <a:latin typeface="Franklin Gothic Medium" pitchFamily="34" charset="0"/>
              </a:rPr>
              <a:t>2 КУРСА</a:t>
            </a:r>
          </a:p>
          <a:p>
            <a:pPr defTabSz="527107" eaLnBrk="1" hangingPunct="1"/>
            <a:r>
              <a:rPr lang="ru-RU" sz="1400" dirty="0" smtClean="0">
                <a:solidFill>
                  <a:srgbClr val="005596"/>
                </a:solidFill>
                <a:latin typeface="Franklin Gothic Medium" pitchFamily="34" charset="0"/>
              </a:rPr>
              <a:t>НАХЛЕСТКИН А.А</a:t>
            </a:r>
            <a:endParaRPr lang="ru-RU" sz="1400" dirty="0">
              <a:solidFill>
                <a:srgbClr val="005596"/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04" y="5389724"/>
            <a:ext cx="466834" cy="58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76" y="6038694"/>
            <a:ext cx="3327351" cy="402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4512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97" b="9146"/>
          <a:stretch/>
        </p:blipFill>
        <p:spPr>
          <a:xfrm>
            <a:off x="2" y="-1"/>
            <a:ext cx="3341772" cy="3246457"/>
          </a:xfrm>
          <a:prstGeom prst="rect">
            <a:avLst/>
          </a:prstGeom>
        </p:spPr>
      </p:pic>
      <p:pic>
        <p:nvPicPr>
          <p:cNvPr id="1027" name="Picture 3" descr="D:\Desktop\logo_d_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8029" y="4919332"/>
            <a:ext cx="2744788" cy="112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4631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740812" y="425327"/>
            <a:ext cx="481470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Визуализация напряженного состояния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9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pic>
        <p:nvPicPr>
          <p:cNvPr id="10" name="Рисунок 9" descr="2lav91.gif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tretch>
            <a:fillRect/>
          </a:stretch>
        </p:blipFill>
        <p:spPr>
          <a:xfrm>
            <a:off x="295422" y="1314010"/>
            <a:ext cx="9246992" cy="497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3263706" y="425327"/>
            <a:ext cx="629180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Практическое применение результатов исследования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83382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10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9293" y="1748171"/>
          <a:ext cx="9437079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456"/>
                <a:gridCol w="855408"/>
                <a:gridCol w="1531456"/>
                <a:gridCol w="1738409"/>
                <a:gridCol w="1103751"/>
                <a:gridCol w="1346184"/>
                <a:gridCol w="1330415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4F81BD"/>
                          </a:solidFill>
                        </a:ln>
                        <a:solidFill>
                          <a:srgbClr val="0056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Время,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Объем перекачки,</a:t>
                      </a:r>
                      <a:r>
                        <a:rPr lang="ru-RU" sz="1400" b="1" baseline="0" dirty="0" smtClean="0"/>
                        <a:t> тыс.т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Затраченная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э/</a:t>
                      </a:r>
                      <a:r>
                        <a:rPr lang="ru-RU" sz="1400" b="1" dirty="0" err="1" smtClean="0"/>
                        <a:t>э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тыс.кВтч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Цена кВтч, </a:t>
                      </a:r>
                    </a:p>
                    <a:p>
                      <a:pPr algn="ctr"/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Стоимость э/</a:t>
                      </a:r>
                      <a:r>
                        <a:rPr lang="ru-RU" sz="1400" b="1" dirty="0" err="1" smtClean="0"/>
                        <a:t>э</a:t>
                      </a:r>
                      <a:r>
                        <a:rPr lang="ru-RU" sz="1400" b="1" dirty="0" smtClean="0"/>
                        <a:t>,</a:t>
                      </a:r>
                    </a:p>
                    <a:p>
                      <a:pPr algn="ctr"/>
                      <a:r>
                        <a:rPr lang="ru-RU" sz="1400" b="1" dirty="0" err="1" smtClean="0"/>
                        <a:t>млн.руб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Δ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млн.руб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Без</a:t>
                      </a:r>
                      <a:r>
                        <a:rPr lang="ru-RU" b="1" baseline="0" dirty="0" smtClean="0"/>
                        <a:t> остановки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3536,7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9,725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1,874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остановкой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4218,1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11,599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0" y="1126366"/>
            <a:ext cx="9694985" cy="5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Сводная таблица затрачиваемой электроэнергии на перекачку по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 магистральному трубопроводу «Омск-Иркутск» технологический участок «Омск-Анжеро-Судженск</a:t>
            </a:r>
            <a:r>
              <a:rPr lang="ru-RU" altLang="ru-RU" sz="20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» </a:t>
            </a:r>
            <a:r>
              <a:rPr lang="ru-RU" altLang="ru-RU" sz="14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на ноябрь 2018</a:t>
            </a:r>
            <a:endParaRPr lang="ru-RU" altLang="ru-RU" sz="14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" y="3137096"/>
          <a:ext cx="5289452" cy="350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923692" y="3108961"/>
          <a:ext cx="4982308" cy="350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740812" y="425327"/>
            <a:ext cx="481470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Выводы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83382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11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464234" y="1223889"/>
          <a:ext cx="8679765" cy="527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825219" y="425327"/>
            <a:ext cx="4730296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Цель работы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2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574432" y="1421787"/>
            <a:ext cx="8766516" cy="106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Создание подхода, который позволит оценивать опасность выявленного коррозионного дефекта для магистрального трубопровода</a:t>
            </a:r>
            <a:endParaRPr lang="ru-RU" altLang="ru-RU" sz="20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003815" y="2194562"/>
            <a:ext cx="7903379" cy="3852387"/>
            <a:chOff x="1003815" y="2194562"/>
            <a:chExt cx="7903379" cy="3852387"/>
          </a:xfrm>
        </p:grpSpPr>
        <p:grpSp>
          <p:nvGrpSpPr>
            <p:cNvPr id="15" name="Группа 79"/>
            <p:cNvGrpSpPr>
              <a:grpSpLocks/>
            </p:cNvGrpSpPr>
            <p:nvPr/>
          </p:nvGrpSpPr>
          <p:grpSpPr bwMode="auto">
            <a:xfrm>
              <a:off x="1003815" y="2194562"/>
              <a:ext cx="4143375" cy="3852387"/>
              <a:chOff x="5181600" y="1612900"/>
              <a:chExt cx="3427413" cy="3505200"/>
            </a:xfrm>
          </p:grpSpPr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5762625" y="4540248"/>
                <a:ext cx="2208213" cy="577849"/>
                <a:chOff x="2309" y="1872"/>
                <a:chExt cx="1915" cy="749"/>
              </a:xfrm>
            </p:grpSpPr>
            <p:pic>
              <p:nvPicPr>
                <p:cNvPr id="50" name="Picture 34" descr="shadow_1_m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309" y="2352"/>
                  <a:ext cx="1915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" name="Group 35"/>
                <p:cNvGrpSpPr>
                  <a:grpSpLocks/>
                </p:cNvGrpSpPr>
                <p:nvPr/>
              </p:nvGrpSpPr>
              <p:grpSpPr bwMode="auto">
                <a:xfrm>
                  <a:off x="2310" y="1872"/>
                  <a:ext cx="1901" cy="645"/>
                  <a:chOff x="2310" y="1872"/>
                  <a:chExt cx="1901" cy="645"/>
                </a:xfrm>
              </p:grpSpPr>
              <p:sp>
                <p:nvSpPr>
                  <p:cNvPr id="52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2316" y="1872"/>
                    <a:ext cx="1895" cy="6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A7A7A"/>
                      </a:gs>
                      <a:gs pos="50000">
                        <a:srgbClr val="C0C0C0"/>
                      </a:gs>
                      <a:gs pos="100000">
                        <a:srgbClr val="7A7A7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/>
                  </a:p>
                </p:txBody>
              </p:sp>
              <p:sp>
                <p:nvSpPr>
                  <p:cNvPr id="53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2310" y="1872"/>
                    <a:ext cx="1901" cy="5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n w="9525" algn="ctr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/>
                  </a:p>
                </p:txBody>
              </p:sp>
            </p:grpSp>
          </p:grpSp>
          <p:grpSp>
            <p:nvGrpSpPr>
              <p:cNvPr id="17" name="Group 47"/>
              <p:cNvGrpSpPr>
                <a:grpSpLocks/>
              </p:cNvGrpSpPr>
              <p:nvPr/>
            </p:nvGrpSpPr>
            <p:grpSpPr bwMode="auto">
              <a:xfrm rot="692470">
                <a:off x="7912585" y="2957439"/>
                <a:ext cx="570026" cy="560387"/>
                <a:chOff x="4050" y="2086"/>
                <a:chExt cx="441" cy="422"/>
              </a:xfrm>
            </p:grpSpPr>
            <p:pic>
              <p:nvPicPr>
                <p:cNvPr id="47" name="Picture 48" descr="circuler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055" y="2088"/>
                  <a:ext cx="436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Oval 49"/>
                <p:cNvSpPr>
                  <a:spLocks noChangeArrowheads="1"/>
                </p:cNvSpPr>
                <p:nvPr/>
              </p:nvSpPr>
              <p:spPr bwMode="gray">
                <a:xfrm>
                  <a:off x="4050" y="2086"/>
                  <a:ext cx="434" cy="4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78999"/>
                      </a:schemeClr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>
                        <a:alpha val="78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pic>
              <p:nvPicPr>
                <p:cNvPr id="49" name="Picture 50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098" y="2092"/>
                  <a:ext cx="345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5205413" y="2287588"/>
                <a:ext cx="604837" cy="601662"/>
                <a:chOff x="887" y="2040"/>
                <a:chExt cx="433" cy="422"/>
              </a:xfrm>
            </p:grpSpPr>
            <p:pic>
              <p:nvPicPr>
                <p:cNvPr id="44" name="Picture 52" descr="circuler_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887" y="2040"/>
                  <a:ext cx="430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Oval 53"/>
                <p:cNvSpPr>
                  <a:spLocks noChangeArrowheads="1"/>
                </p:cNvSpPr>
                <p:nvPr/>
              </p:nvSpPr>
              <p:spPr bwMode="gray">
                <a:xfrm>
                  <a:off x="887" y="2040"/>
                  <a:ext cx="433" cy="4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80000"/>
                      </a:schemeClr>
                    </a:gs>
                    <a:gs pos="5000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pic>
              <p:nvPicPr>
                <p:cNvPr id="46" name="Picture 54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930" y="2044"/>
                  <a:ext cx="345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5441950" y="3092450"/>
                <a:ext cx="407988" cy="400050"/>
                <a:chOff x="1224" y="2711"/>
                <a:chExt cx="530" cy="512"/>
              </a:xfrm>
            </p:grpSpPr>
            <p:pic>
              <p:nvPicPr>
                <p:cNvPr id="41" name="Picture 56" descr="circuler_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224" y="2711"/>
                  <a:ext cx="530" cy="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Oval 57"/>
                <p:cNvSpPr>
                  <a:spLocks noChangeArrowheads="1"/>
                </p:cNvSpPr>
                <p:nvPr/>
              </p:nvSpPr>
              <p:spPr bwMode="gray">
                <a:xfrm>
                  <a:off x="1224" y="2711"/>
                  <a:ext cx="526" cy="5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>
                        <a:alpha val="55000"/>
                      </a:srgbClr>
                    </a:gs>
                    <a:gs pos="50000">
                      <a:srgbClr val="DDDDDD">
                        <a:gamma/>
                        <a:shade val="46275"/>
                        <a:invGamma/>
                        <a:alpha val="89999"/>
                      </a:srgbClr>
                    </a:gs>
                    <a:gs pos="100000">
                      <a:srgbClr val="DDDDDD">
                        <a:alpha val="55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pic>
              <p:nvPicPr>
                <p:cNvPr id="43" name="Picture 58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277" y="2716"/>
                  <a:ext cx="419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Group 63"/>
              <p:cNvGrpSpPr>
                <a:grpSpLocks/>
              </p:cNvGrpSpPr>
              <p:nvPr/>
            </p:nvGrpSpPr>
            <p:grpSpPr bwMode="auto">
              <a:xfrm>
                <a:off x="7481888" y="3575050"/>
                <a:ext cx="407987" cy="401638"/>
                <a:chOff x="3528" y="2759"/>
                <a:chExt cx="530" cy="512"/>
              </a:xfrm>
            </p:grpSpPr>
            <p:pic>
              <p:nvPicPr>
                <p:cNvPr id="38" name="Picture 64" descr="circuler_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528" y="2759"/>
                  <a:ext cx="530" cy="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Oval 65"/>
                <p:cNvSpPr>
                  <a:spLocks noChangeArrowheads="1"/>
                </p:cNvSpPr>
                <p:nvPr/>
              </p:nvSpPr>
              <p:spPr bwMode="gray">
                <a:xfrm>
                  <a:off x="3528" y="2759"/>
                  <a:ext cx="526" cy="5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>
                        <a:alpha val="55000"/>
                      </a:srgbClr>
                    </a:gs>
                    <a:gs pos="50000">
                      <a:srgbClr val="DDDDDD">
                        <a:gamma/>
                        <a:shade val="46275"/>
                        <a:invGamma/>
                        <a:alpha val="89999"/>
                      </a:srgbClr>
                    </a:gs>
                    <a:gs pos="100000">
                      <a:srgbClr val="DDDDDD">
                        <a:alpha val="55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pic>
              <p:nvPicPr>
                <p:cNvPr id="40" name="Picture 66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581" y="2764"/>
                  <a:ext cx="419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Arc 72"/>
              <p:cNvSpPr>
                <a:spLocks/>
              </p:cNvSpPr>
              <p:nvPr/>
            </p:nvSpPr>
            <p:spPr bwMode="black">
              <a:xfrm rot="692470">
                <a:off x="5732463" y="2487613"/>
                <a:ext cx="1927225" cy="569912"/>
              </a:xfrm>
              <a:custGeom>
                <a:avLst/>
                <a:gdLst>
                  <a:gd name="T0" fmla="*/ 0 w 16756"/>
                  <a:gd name="T1" fmla="*/ 2147483646 h 18207"/>
                  <a:gd name="T2" fmla="*/ 2147483646 w 16756"/>
                  <a:gd name="T3" fmla="*/ 0 h 18207"/>
                  <a:gd name="T4" fmla="*/ 2147483646 w 16756"/>
                  <a:gd name="T5" fmla="*/ 2147483646 h 18207"/>
                  <a:gd name="T6" fmla="*/ 0 60000 65536"/>
                  <a:gd name="T7" fmla="*/ 0 60000 65536"/>
                  <a:gd name="T8" fmla="*/ 0 60000 65536"/>
                  <a:gd name="T9" fmla="*/ 0 w 16756"/>
                  <a:gd name="T10" fmla="*/ 0 h 18207"/>
                  <a:gd name="T11" fmla="*/ 16756 w 16756"/>
                  <a:gd name="T12" fmla="*/ 18207 h 18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56" h="18207" fill="none" extrusionOk="0">
                    <a:moveTo>
                      <a:pt x="-1" y="4576"/>
                    </a:moveTo>
                    <a:cubicBezTo>
                      <a:pt x="1455" y="2786"/>
                      <a:pt x="3189" y="1241"/>
                      <a:pt x="5134" y="0"/>
                    </a:cubicBezTo>
                  </a:path>
                  <a:path w="16756" h="18207" stroke="0" extrusionOk="0">
                    <a:moveTo>
                      <a:pt x="-1" y="4576"/>
                    </a:moveTo>
                    <a:cubicBezTo>
                      <a:pt x="1455" y="2786"/>
                      <a:pt x="3189" y="1241"/>
                      <a:pt x="5134" y="0"/>
                    </a:cubicBezTo>
                    <a:lnTo>
                      <a:pt x="16756" y="18207"/>
                    </a:lnTo>
                    <a:lnTo>
                      <a:pt x="-1" y="457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Rectangle 74"/>
              <p:cNvSpPr>
                <a:spLocks noChangeArrowheads="1"/>
              </p:cNvSpPr>
              <p:nvPr/>
            </p:nvSpPr>
            <p:spPr bwMode="gray">
              <a:xfrm>
                <a:off x="6362700" y="3584575"/>
                <a:ext cx="8096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FF0066"/>
                  </a:buClr>
                  <a:buSzPct val="75000"/>
                  <a:buFontTx/>
                  <a:buNone/>
                </a:pPr>
                <a:r>
                  <a:rPr lang="en-US" altLang="ru-RU" b="1">
                    <a:solidFill>
                      <a:srgbClr val="FFFFFF"/>
                    </a:solidFill>
                  </a:rPr>
                  <a:t>Title</a:t>
                </a:r>
              </a:p>
            </p:txBody>
          </p:sp>
          <p:pic>
            <p:nvPicPr>
              <p:cNvPr id="23" name="Рисунок 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125" y="1612900"/>
                <a:ext cx="1274763" cy="3298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6230938" y="3321050"/>
                <a:ext cx="779462" cy="770603"/>
                <a:chOff x="2323" y="2847"/>
                <a:chExt cx="636" cy="614"/>
              </a:xfrm>
            </p:grpSpPr>
            <p:pic>
              <p:nvPicPr>
                <p:cNvPr id="35" name="Picture 60" descr="circuler_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323" y="2847"/>
                  <a:ext cx="636" cy="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Oval 61"/>
                <p:cNvSpPr>
                  <a:spLocks noChangeArrowheads="1"/>
                </p:cNvSpPr>
                <p:nvPr/>
              </p:nvSpPr>
              <p:spPr bwMode="gray">
                <a:xfrm>
                  <a:off x="2323" y="2847"/>
                  <a:ext cx="632" cy="6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80000"/>
                      </a:schemeClr>
                    </a:gs>
                    <a:gs pos="50000">
                      <a:schemeClr val="accent1">
                        <a:gamma/>
                        <a:shade val="60000"/>
                        <a:invGamma/>
                      </a:schemeClr>
                    </a:gs>
                    <a:gs pos="100000">
                      <a:schemeClr val="accent1">
                        <a:alpha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pic>
              <p:nvPicPr>
                <p:cNvPr id="37" name="Picture 62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386" y="2853"/>
                  <a:ext cx="503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5" name="Рисунок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68538"/>
                <a:ext cx="946279" cy="63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Рисунок 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388" y="3062288"/>
                <a:ext cx="68738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Рисунок 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8006" y="3276382"/>
                <a:ext cx="108108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9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650" y="3575050"/>
                <a:ext cx="39528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Arc 70"/>
              <p:cNvSpPr>
                <a:spLocks/>
              </p:cNvSpPr>
              <p:nvPr/>
            </p:nvSpPr>
            <p:spPr bwMode="black">
              <a:xfrm rot="692470">
                <a:off x="5829300" y="2987675"/>
                <a:ext cx="927100" cy="638175"/>
              </a:xfrm>
              <a:custGeom>
                <a:avLst/>
                <a:gdLst>
                  <a:gd name="T0" fmla="*/ 2147483646 w 13927"/>
                  <a:gd name="T1" fmla="*/ 2147483646 h 20367"/>
                  <a:gd name="T2" fmla="*/ 0 w 13927"/>
                  <a:gd name="T3" fmla="*/ 2147483646 h 20367"/>
                  <a:gd name="T4" fmla="*/ 2147483646 w 13927"/>
                  <a:gd name="T5" fmla="*/ 0 h 20367"/>
                  <a:gd name="T6" fmla="*/ 0 60000 65536"/>
                  <a:gd name="T7" fmla="*/ 0 60000 65536"/>
                  <a:gd name="T8" fmla="*/ 0 60000 65536"/>
                  <a:gd name="T9" fmla="*/ 0 w 13927"/>
                  <a:gd name="T10" fmla="*/ 0 h 20367"/>
                  <a:gd name="T11" fmla="*/ 13927 w 13927"/>
                  <a:gd name="T12" fmla="*/ 20367 h 203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927" h="20367" fill="none" extrusionOk="0">
                    <a:moveTo>
                      <a:pt x="6734" y="20367"/>
                    </a:moveTo>
                    <a:cubicBezTo>
                      <a:pt x="4275" y="19499"/>
                      <a:pt x="1993" y="18192"/>
                      <a:pt x="0" y="16510"/>
                    </a:cubicBezTo>
                  </a:path>
                  <a:path w="13927" h="20367" stroke="0" extrusionOk="0">
                    <a:moveTo>
                      <a:pt x="6734" y="20367"/>
                    </a:moveTo>
                    <a:cubicBezTo>
                      <a:pt x="4275" y="19499"/>
                      <a:pt x="1993" y="18192"/>
                      <a:pt x="0" y="16510"/>
                    </a:cubicBezTo>
                    <a:lnTo>
                      <a:pt x="13927" y="0"/>
                    </a:lnTo>
                    <a:lnTo>
                      <a:pt x="6734" y="20367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71"/>
              <p:cNvSpPr>
                <a:spLocks/>
              </p:cNvSpPr>
              <p:nvPr/>
            </p:nvSpPr>
            <p:spPr bwMode="black">
              <a:xfrm rot="692470">
                <a:off x="5337175" y="2860675"/>
                <a:ext cx="1438275" cy="382588"/>
              </a:xfrm>
              <a:custGeom>
                <a:avLst/>
                <a:gdLst>
                  <a:gd name="T0" fmla="*/ 2147483646 w 21600"/>
                  <a:gd name="T1" fmla="*/ 2147483646 h 12198"/>
                  <a:gd name="T2" fmla="*/ 2147483646 w 21600"/>
                  <a:gd name="T3" fmla="*/ 0 h 12198"/>
                  <a:gd name="T4" fmla="*/ 2147483646 w 21600"/>
                  <a:gd name="T5" fmla="*/ 2147483646 h 12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2198"/>
                  <a:gd name="T11" fmla="*/ 21600 w 21600"/>
                  <a:gd name="T12" fmla="*/ 12198 h 12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2198" fill="none" extrusionOk="0">
                    <a:moveTo>
                      <a:pt x="2336" y="12198"/>
                    </a:moveTo>
                    <a:cubicBezTo>
                      <a:pt x="800" y="9169"/>
                      <a:pt x="0" y="5821"/>
                      <a:pt x="0" y="2426"/>
                    </a:cubicBezTo>
                    <a:cubicBezTo>
                      <a:pt x="-1" y="1615"/>
                      <a:pt x="45" y="805"/>
                      <a:pt x="136" y="-1"/>
                    </a:cubicBezTo>
                  </a:path>
                  <a:path w="21600" h="12198" stroke="0" extrusionOk="0">
                    <a:moveTo>
                      <a:pt x="2336" y="12198"/>
                    </a:moveTo>
                    <a:cubicBezTo>
                      <a:pt x="800" y="9169"/>
                      <a:pt x="0" y="5821"/>
                      <a:pt x="0" y="2426"/>
                    </a:cubicBezTo>
                    <a:cubicBezTo>
                      <a:pt x="-1" y="1615"/>
                      <a:pt x="45" y="805"/>
                      <a:pt x="136" y="-1"/>
                    </a:cubicBezTo>
                    <a:lnTo>
                      <a:pt x="21600" y="2426"/>
                    </a:lnTo>
                    <a:lnTo>
                      <a:pt x="2336" y="1219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Рисунок 12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7450" y="2903538"/>
                <a:ext cx="1071563" cy="679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rc 68"/>
              <p:cNvSpPr>
                <a:spLocks/>
              </p:cNvSpPr>
              <p:nvPr/>
            </p:nvSpPr>
            <p:spPr bwMode="black">
              <a:xfrm rot="692470">
                <a:off x="6756400" y="3221038"/>
                <a:ext cx="1436688" cy="415925"/>
              </a:xfrm>
              <a:custGeom>
                <a:avLst/>
                <a:gdLst>
                  <a:gd name="T0" fmla="*/ 2147483646 w 21600"/>
                  <a:gd name="T1" fmla="*/ 0 h 13223"/>
                  <a:gd name="T2" fmla="*/ 2147483646 w 21600"/>
                  <a:gd name="T3" fmla="*/ 2147483646 h 13223"/>
                  <a:gd name="T4" fmla="*/ 0 w 21600"/>
                  <a:gd name="T5" fmla="*/ 2147483646 h 1322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223"/>
                  <a:gd name="T11" fmla="*/ 21600 w 21600"/>
                  <a:gd name="T12" fmla="*/ 13223 h 13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223" fill="none" extrusionOk="0">
                    <a:moveTo>
                      <a:pt x="21574" y="0"/>
                    </a:moveTo>
                    <a:cubicBezTo>
                      <a:pt x="21591" y="347"/>
                      <a:pt x="21600" y="694"/>
                      <a:pt x="21600" y="1042"/>
                    </a:cubicBezTo>
                    <a:cubicBezTo>
                      <a:pt x="21600" y="5388"/>
                      <a:pt x="20288" y="9633"/>
                      <a:pt x="17837" y="13223"/>
                    </a:cubicBezTo>
                  </a:path>
                  <a:path w="21600" h="13223" stroke="0" extrusionOk="0">
                    <a:moveTo>
                      <a:pt x="21574" y="0"/>
                    </a:moveTo>
                    <a:cubicBezTo>
                      <a:pt x="21591" y="347"/>
                      <a:pt x="21600" y="694"/>
                      <a:pt x="21600" y="1042"/>
                    </a:cubicBezTo>
                    <a:cubicBezTo>
                      <a:pt x="21600" y="5388"/>
                      <a:pt x="20288" y="9633"/>
                      <a:pt x="17837" y="13223"/>
                    </a:cubicBezTo>
                    <a:lnTo>
                      <a:pt x="0" y="1042"/>
                    </a:lnTo>
                    <a:lnTo>
                      <a:pt x="21574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rc 69"/>
              <p:cNvSpPr>
                <a:spLocks/>
              </p:cNvSpPr>
              <p:nvPr/>
            </p:nvSpPr>
            <p:spPr bwMode="black">
              <a:xfrm rot="692470">
                <a:off x="6732588" y="3176588"/>
                <a:ext cx="808037" cy="661987"/>
              </a:xfrm>
              <a:custGeom>
                <a:avLst/>
                <a:gdLst>
                  <a:gd name="T0" fmla="*/ 2147483646 w 12127"/>
                  <a:gd name="T1" fmla="*/ 2147483646 h 21079"/>
                  <a:gd name="T2" fmla="*/ 2147483646 w 12127"/>
                  <a:gd name="T3" fmla="*/ 2147483646 h 21079"/>
                  <a:gd name="T4" fmla="*/ 0 w 12127"/>
                  <a:gd name="T5" fmla="*/ 0 h 21079"/>
                  <a:gd name="T6" fmla="*/ 0 60000 65536"/>
                  <a:gd name="T7" fmla="*/ 0 60000 65536"/>
                  <a:gd name="T8" fmla="*/ 0 60000 65536"/>
                  <a:gd name="T9" fmla="*/ 0 w 12127"/>
                  <a:gd name="T10" fmla="*/ 0 h 21079"/>
                  <a:gd name="T11" fmla="*/ 12127 w 12127"/>
                  <a:gd name="T12" fmla="*/ 21079 h 210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127" h="21079" fill="none" extrusionOk="0">
                    <a:moveTo>
                      <a:pt x="12126" y="17874"/>
                    </a:moveTo>
                    <a:cubicBezTo>
                      <a:pt x="9879" y="19399"/>
                      <a:pt x="7364" y="20486"/>
                      <a:pt x="4714" y="21079"/>
                    </a:cubicBezTo>
                  </a:path>
                  <a:path w="12127" h="21079" stroke="0" extrusionOk="0">
                    <a:moveTo>
                      <a:pt x="12126" y="17874"/>
                    </a:moveTo>
                    <a:cubicBezTo>
                      <a:pt x="9879" y="19399"/>
                      <a:pt x="7364" y="20486"/>
                      <a:pt x="4714" y="21079"/>
                    </a:cubicBezTo>
                    <a:lnTo>
                      <a:pt x="0" y="0"/>
                    </a:lnTo>
                    <a:lnTo>
                      <a:pt x="12126" y="1787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rc 67"/>
              <p:cNvSpPr>
                <a:spLocks/>
              </p:cNvSpPr>
              <p:nvPr/>
            </p:nvSpPr>
            <p:spPr bwMode="black">
              <a:xfrm rot="692470">
                <a:off x="6376988" y="2601913"/>
                <a:ext cx="1682750" cy="590550"/>
              </a:xfrm>
              <a:custGeom>
                <a:avLst/>
                <a:gdLst>
                  <a:gd name="T0" fmla="*/ 2147483646 w 18088"/>
                  <a:gd name="T1" fmla="*/ 0 h 18769"/>
                  <a:gd name="T2" fmla="*/ 2147483646 w 18088"/>
                  <a:gd name="T3" fmla="*/ 2147483646 h 18769"/>
                  <a:gd name="T4" fmla="*/ 0 w 18088"/>
                  <a:gd name="T5" fmla="*/ 2147483646 h 18769"/>
                  <a:gd name="T6" fmla="*/ 0 60000 65536"/>
                  <a:gd name="T7" fmla="*/ 0 60000 65536"/>
                  <a:gd name="T8" fmla="*/ 0 60000 65536"/>
                  <a:gd name="T9" fmla="*/ 0 w 18088"/>
                  <a:gd name="T10" fmla="*/ 0 h 18769"/>
                  <a:gd name="T11" fmla="*/ 18088 w 18088"/>
                  <a:gd name="T12" fmla="*/ 18769 h 187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88" h="18769" fill="none" extrusionOk="0">
                    <a:moveTo>
                      <a:pt x="10690" y="0"/>
                    </a:moveTo>
                    <a:cubicBezTo>
                      <a:pt x="13675" y="1700"/>
                      <a:pt x="16211" y="4087"/>
                      <a:pt x="18088" y="6963"/>
                    </a:cubicBezTo>
                  </a:path>
                  <a:path w="18088" h="18769" stroke="0" extrusionOk="0">
                    <a:moveTo>
                      <a:pt x="10690" y="0"/>
                    </a:moveTo>
                    <a:cubicBezTo>
                      <a:pt x="13675" y="1700"/>
                      <a:pt x="16211" y="4087"/>
                      <a:pt x="18088" y="6963"/>
                    </a:cubicBezTo>
                    <a:lnTo>
                      <a:pt x="0" y="18769"/>
                    </a:lnTo>
                    <a:lnTo>
                      <a:pt x="1069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5458265" y="4445391"/>
              <a:ext cx="3448929" cy="1525205"/>
              <a:chOff x="633048" y="3291840"/>
              <a:chExt cx="4051495" cy="1567407"/>
            </a:xfrm>
          </p:grpSpPr>
          <p:sp>
            <p:nvSpPr>
              <p:cNvPr id="55" name="AutoShape 16"/>
              <p:cNvSpPr>
                <a:spLocks noChangeArrowheads="1"/>
              </p:cNvSpPr>
              <p:nvPr/>
            </p:nvSpPr>
            <p:spPr bwMode="invGray">
              <a:xfrm>
                <a:off x="633048" y="3291840"/>
                <a:ext cx="4051495" cy="1567407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  <a:alpha val="25000"/>
                </a:schemeClr>
              </a:solidFill>
              <a:ln>
                <a:solidFill>
                  <a:srgbClr val="005799"/>
                </a:solidFill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829994" y="3488789"/>
                <a:ext cx="3500511" cy="1026939"/>
                <a:chOff x="829994" y="3488789"/>
                <a:chExt cx="3500511" cy="1026939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024575" y="3753004"/>
                  <a:ext cx="788566" cy="650655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0313" y="3675563"/>
                  <a:ext cx="822971" cy="674197"/>
                </a:xfrm>
                <a:prstGeom prst="rect">
                  <a:avLst/>
                </a:prstGeom>
              </p:spPr>
            </p:pic>
            <p:pic>
              <p:nvPicPr>
                <p:cNvPr id="58" name="Рисунок 5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34063" y="3672018"/>
                  <a:ext cx="827963" cy="776216"/>
                </a:xfrm>
                <a:prstGeom prst="rect">
                  <a:avLst/>
                </a:prstGeom>
              </p:spPr>
            </p:pic>
            <p:sp>
              <p:nvSpPr>
                <p:cNvPr id="59" name="Овал 58"/>
                <p:cNvSpPr/>
                <p:nvPr/>
              </p:nvSpPr>
              <p:spPr>
                <a:xfrm>
                  <a:off x="829994" y="3502855"/>
                  <a:ext cx="1139484" cy="1012873"/>
                </a:xfrm>
                <a:prstGeom prst="ellipse">
                  <a:avLst/>
                </a:prstGeom>
                <a:noFill/>
                <a:ln>
                  <a:solidFill>
                    <a:srgbClr val="024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1997612" y="3488789"/>
                  <a:ext cx="1123073" cy="1024596"/>
                </a:xfrm>
                <a:prstGeom prst="ellipse">
                  <a:avLst/>
                </a:prstGeom>
                <a:noFill/>
                <a:ln>
                  <a:solidFill>
                    <a:srgbClr val="024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3179298" y="3488789"/>
                  <a:ext cx="1151207" cy="1024596"/>
                </a:xfrm>
                <a:prstGeom prst="ellipse">
                  <a:avLst/>
                </a:prstGeom>
                <a:noFill/>
                <a:ln>
                  <a:solidFill>
                    <a:srgbClr val="024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825219" y="425327"/>
            <a:ext cx="4730296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Состояние трубопроводной системы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2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337626" y="1237956"/>
            <a:ext cx="9234715" cy="54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2574388" y="425327"/>
            <a:ext cx="6981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Усталостные дефекты на МТ АО «</a:t>
            </a:r>
            <a:r>
              <a:rPr lang="ru-RU" altLang="ru-RU" sz="1800" dirty="0" err="1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Транснефть-Западная</a:t>
            </a:r>
            <a:r>
              <a:rPr lang="ru-RU" altLang="ru-RU" sz="18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 Сибирь»</a:t>
            </a:r>
            <a:endParaRPr lang="ru-RU" altLang="ru-RU" sz="18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3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02" y="1181686"/>
            <a:ext cx="9158067" cy="53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290646" y="425327"/>
            <a:ext cx="52648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Прогнозирование развития дефекта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4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sp>
        <p:nvSpPr>
          <p:cNvPr id="12" name="Text Box 116"/>
          <p:cNvSpPr txBox="1">
            <a:spLocks noChangeArrowheads="1"/>
          </p:cNvSpPr>
          <p:nvPr/>
        </p:nvSpPr>
        <p:spPr bwMode="auto">
          <a:xfrm>
            <a:off x="6408723" y="2120252"/>
            <a:ext cx="31432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– </a:t>
            </a:r>
            <a:r>
              <a:rPr lang="ru-RU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участок </a:t>
            </a:r>
            <a:r>
              <a:rPr lang="ru-RU" altLang="ru-RU" sz="2000" b="1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низкой скорости </a:t>
            </a:r>
            <a:r>
              <a:rPr lang="ru-RU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роста </a:t>
            </a:r>
            <a:r>
              <a:rPr lang="ru-RU" altLang="ru-RU" sz="2000" b="1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дефекта</a:t>
            </a:r>
            <a:endParaRPr lang="ru-RU" altLang="ru-RU" sz="2000" b="1" dirty="0">
              <a:ln w="63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II – </a:t>
            </a:r>
            <a:r>
              <a:rPr lang="ru-RU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участок стабильного роста </a:t>
            </a:r>
            <a:r>
              <a:rPr lang="ru-RU" altLang="ru-RU" sz="2000" b="1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дефекта</a:t>
            </a:r>
            <a:endParaRPr lang="ru-RU" altLang="ru-RU" sz="2000" b="1" dirty="0">
              <a:ln w="63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III – </a:t>
            </a:r>
            <a:r>
              <a:rPr lang="ru-RU" altLang="ru-RU" sz="20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участок </a:t>
            </a:r>
            <a:r>
              <a:rPr lang="ru-RU" altLang="ru-RU" sz="2000" b="1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высокой скорости дефекта</a:t>
            </a:r>
            <a:endParaRPr lang="ru-RU" altLang="ru-RU" sz="2000" b="1" dirty="0">
              <a:ln w="63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5083" y="1305198"/>
            <a:ext cx="6251375" cy="4040523"/>
            <a:chOff x="225083" y="1305198"/>
            <a:chExt cx="6251375" cy="4040523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83" y="1305198"/>
              <a:ext cx="6251375" cy="404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84080" y="2778361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</a:t>
              </a:r>
              <a:endParaRPr lang="ru-RU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4578" y="315818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II</a:t>
              </a:r>
              <a:endParaRPr lang="ru-RU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66763" y="3861573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III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3165231" y="425327"/>
            <a:ext cx="639028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Моделирование коррозионного дефекта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5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738085" y="1111346"/>
            <a:ext cx="8910007" cy="5489061"/>
            <a:chOff x="738085" y="1111346"/>
            <a:chExt cx="8910007" cy="5489061"/>
          </a:xfrm>
        </p:grpSpPr>
        <p:pic>
          <p:nvPicPr>
            <p:cNvPr id="10" name="Рисунок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52321" y="1547447"/>
              <a:ext cx="3580664" cy="2564500"/>
            </a:xfrm>
            <a:prstGeom prst="rect">
              <a:avLst/>
            </a:prstGeom>
          </p:spPr>
        </p:pic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59400" y="4171515"/>
              <a:ext cx="3604825" cy="2428892"/>
            </a:xfrm>
            <a:prstGeom prst="rect">
              <a:avLst/>
            </a:prstGeom>
          </p:spPr>
        </p:pic>
        <p:sp>
          <p:nvSpPr>
            <p:cNvPr id="16" name="Выгнутая вверх стрелка 15"/>
            <p:cNvSpPr/>
            <p:nvPr/>
          </p:nvSpPr>
          <p:spPr>
            <a:xfrm>
              <a:off x="3263704" y="1111346"/>
              <a:ext cx="3784210" cy="633047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Выгнутая вверх стрелка 16"/>
            <p:cNvSpPr/>
            <p:nvPr/>
          </p:nvSpPr>
          <p:spPr>
            <a:xfrm rot="5400000">
              <a:off x="7779435" y="3502856"/>
              <a:ext cx="3036273" cy="701041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738085" y="1532482"/>
              <a:ext cx="3636966" cy="4966791"/>
              <a:chOff x="738085" y="1532482"/>
              <a:chExt cx="3636966" cy="4966791"/>
            </a:xfrm>
          </p:grpSpPr>
          <p:pic>
            <p:nvPicPr>
              <p:cNvPr id="14" name="Рисунок 13" descr="D:\Desktop\ьнгь.jpg"/>
              <p:cNvPicPr/>
              <p:nvPr/>
            </p:nvPicPr>
            <p:blipFill>
              <a:blip r:embed="rId5" cstate="print"/>
              <a:srcRect l="3390" t="5778" r="5085" b="5235"/>
              <a:stretch>
                <a:fillRect/>
              </a:stretch>
            </p:blipFill>
            <p:spPr bwMode="auto">
              <a:xfrm rot="10800000">
                <a:off x="738085" y="1532482"/>
                <a:ext cx="3608831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Группа 28"/>
              <p:cNvGrpSpPr/>
              <p:nvPr/>
            </p:nvGrpSpPr>
            <p:grpSpPr>
              <a:xfrm>
                <a:off x="787400" y="3213100"/>
                <a:ext cx="3587651" cy="3286173"/>
                <a:chOff x="787400" y="3213100"/>
                <a:chExt cx="3587651" cy="3286173"/>
              </a:xfrm>
            </p:grpSpPr>
            <p:pic>
              <p:nvPicPr>
                <p:cNvPr id="15" name="Рисунок 14" descr="D:\Desktop\дефект.jpg"/>
                <p:cNvPicPr/>
                <p:nvPr/>
              </p:nvPicPr>
              <p:blipFill>
                <a:blip r:embed="rId6" cstate="print">
                  <a:lum/>
                </a:blip>
                <a:srcRect b="8036"/>
                <a:stretch>
                  <a:fillRect/>
                </a:stretch>
              </p:blipFill>
              <p:spPr bwMode="auto">
                <a:xfrm>
                  <a:off x="787400" y="3947965"/>
                  <a:ext cx="3587651" cy="2551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Овал 18"/>
                <p:cNvSpPr/>
                <p:nvPr/>
              </p:nvSpPr>
              <p:spPr>
                <a:xfrm>
                  <a:off x="1897380" y="4076700"/>
                  <a:ext cx="944880" cy="381000"/>
                </a:xfrm>
                <a:prstGeom prst="ellipse">
                  <a:avLst/>
                </a:prstGeom>
                <a:noFill/>
                <a:ln w="57150">
                  <a:solidFill>
                    <a:srgbClr val="EE3124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" name="Прямая со стрелкой 20"/>
                <p:cNvCxnSpPr/>
                <p:nvPr/>
              </p:nvCxnSpPr>
              <p:spPr>
                <a:xfrm rot="16200000" flipV="1">
                  <a:off x="1562100" y="3441700"/>
                  <a:ext cx="850900" cy="3937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Овал 24"/>
              <p:cNvSpPr/>
              <p:nvPr/>
            </p:nvSpPr>
            <p:spPr>
              <a:xfrm rot="1252490">
                <a:off x="934874" y="1715791"/>
                <a:ext cx="2455785" cy="154219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3165231" y="425327"/>
            <a:ext cx="639028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Моделирование эксплуатационных нагрузок МТ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6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1015" y="1134188"/>
            <a:ext cx="4093699" cy="5344757"/>
            <a:chOff x="211015" y="1134188"/>
            <a:chExt cx="4093699" cy="5344757"/>
          </a:xfrm>
        </p:grpSpPr>
        <p:pic>
          <p:nvPicPr>
            <p:cNvPr id="19" name="Picture 2" descr="D:\Desktop\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937" b="17202"/>
            <a:stretch/>
          </p:blipFill>
          <p:spPr bwMode="auto">
            <a:xfrm>
              <a:off x="211015" y="1134188"/>
              <a:ext cx="4093699" cy="27221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Выгнутая влево стрелка 21"/>
            <p:cNvSpPr/>
            <p:nvPr/>
          </p:nvSpPr>
          <p:spPr>
            <a:xfrm rot="19286292">
              <a:off x="2514333" y="3744671"/>
              <a:ext cx="1371272" cy="2734274"/>
            </a:xfrm>
            <a:prstGeom prst="curvedRightArrow">
              <a:avLst>
                <a:gd name="adj1" fmla="val 25000"/>
                <a:gd name="adj2" fmla="val 50000"/>
                <a:gd name="adj3" fmla="val 3908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 descr="2lb0g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715" y="3635139"/>
            <a:ext cx="4923106" cy="274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740812" y="425327"/>
            <a:ext cx="481470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Максимальные кольцевые напряжения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7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3178" y="1139483"/>
            <a:ext cx="6312028" cy="267286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108960" y="4290647"/>
            <a:ext cx="6473695" cy="2331166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894405" y="3813296"/>
            <a:ext cx="481470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Полуэллиптическая</a:t>
            </a:r>
            <a:r>
              <a:rPr lang="ru-RU" sz="2000" dirty="0" smtClean="0"/>
              <a:t> </a:t>
            </a: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форма дефекта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Содержимое 2"/>
          <p:cNvSpPr txBox="1">
            <a:spLocks/>
          </p:cNvSpPr>
          <p:nvPr/>
        </p:nvSpPr>
        <p:spPr bwMode="auto">
          <a:xfrm>
            <a:off x="4740812" y="425327"/>
            <a:ext cx="481470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900" dirty="0" smtClean="0">
                <a:solidFill>
                  <a:srgbClr val="005596"/>
                </a:solidFill>
                <a:latin typeface="Franklin Gothic Demi" panose="020B0703020102020204" pitchFamily="34" charset="0"/>
              </a:rPr>
              <a:t>Результаты исследования</a:t>
            </a:r>
            <a:endParaRPr lang="ru-RU" altLang="ru-RU" sz="1900" dirty="0">
              <a:solidFill>
                <a:srgbClr val="00559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840784" y="6581776"/>
            <a:ext cx="300026" cy="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8</a:t>
            </a:r>
            <a:endParaRPr lang="ru-RU" altLang="ru-RU" sz="11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6188" y="1028734"/>
            <a:ext cx="9379325" cy="60959"/>
            <a:chOff x="683568" y="3384000"/>
            <a:chExt cx="7776864" cy="195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3384000"/>
              <a:ext cx="6048672" cy="195862"/>
            </a:xfrm>
            <a:prstGeom prst="rect">
              <a:avLst/>
            </a:prstGeom>
            <a:solidFill>
              <a:srgbClr val="0055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3384000"/>
              <a:ext cx="1728192" cy="195862"/>
            </a:xfrm>
            <a:prstGeom prst="rect">
              <a:avLst/>
            </a:prstGeom>
            <a:solidFill>
              <a:srgbClr val="EE31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kern="0" dirty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Picture 3" descr="D:\Desktop\logo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1" y="0"/>
            <a:ext cx="2125661" cy="999067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42416" y="1112352"/>
            <a:ext cx="9663584" cy="3065948"/>
            <a:chOff x="242416" y="1150452"/>
            <a:chExt cx="9663584" cy="3128862"/>
          </a:xfrm>
        </p:grpSpPr>
        <p:pic>
          <p:nvPicPr>
            <p:cNvPr id="14" name="Рисунок 13"/>
            <p:cNvPicPr/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6" y="1150452"/>
              <a:ext cx="4484327" cy="2858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Выгнутая вниз стрелка 16"/>
            <p:cNvSpPr/>
            <p:nvPr/>
          </p:nvSpPr>
          <p:spPr>
            <a:xfrm>
              <a:off x="4178300" y="3810000"/>
              <a:ext cx="2565399" cy="469314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5021632" y="1191259"/>
              <a:ext cx="4884368" cy="2618741"/>
              <a:chOff x="5021632" y="1191259"/>
              <a:chExt cx="4884368" cy="2618741"/>
            </a:xfrm>
          </p:grpSpPr>
          <p:pic>
            <p:nvPicPr>
              <p:cNvPr id="1945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21632" y="1191259"/>
                <a:ext cx="4884368" cy="2618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184140" y="2517775"/>
                <a:ext cx="4724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aseline="30000" dirty="0" smtClean="0">
                    <a:ln>
                      <a:solidFill>
                        <a:srgbClr val="FF0000"/>
                      </a:solidFill>
                    </a:ln>
                  </a:rPr>
                  <a:t>σ</a:t>
                </a:r>
                <a:r>
                  <a:rPr lang="en-US" sz="1400" baseline="-25000" dirty="0" smtClean="0">
                    <a:ln>
                      <a:solidFill>
                        <a:srgbClr val="FF0000"/>
                      </a:solidFill>
                    </a:ln>
                  </a:rPr>
                  <a:t>y</a:t>
                </a:r>
                <a:r>
                  <a:rPr lang="en-US" sz="1400" baseline="30000" dirty="0" smtClean="0">
                    <a:ln>
                      <a:solidFill>
                        <a:srgbClr val="FF0000"/>
                      </a:solidFill>
                    </a:ln>
                  </a:rPr>
                  <a:t>*</a:t>
                </a:r>
                <a:endParaRPr lang="ru-RU" sz="14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07062" y="3156903"/>
                <a:ext cx="312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aseline="30000" dirty="0" smtClean="0">
                    <a:ln>
                      <a:solidFill>
                        <a:srgbClr val="FF0000"/>
                      </a:solidFill>
                    </a:ln>
                  </a:rPr>
                  <a:t>r*</a:t>
                </a:r>
                <a:endParaRPr lang="ru-RU" sz="20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530850" y="2647950"/>
                <a:ext cx="307975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V="1">
                <a:off x="5577523" y="2918777"/>
                <a:ext cx="523240" cy="63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Группа 34"/>
          <p:cNvGrpSpPr/>
          <p:nvPr/>
        </p:nvGrpSpPr>
        <p:grpSpPr>
          <a:xfrm>
            <a:off x="1295400" y="4215983"/>
            <a:ext cx="7137400" cy="2304754"/>
            <a:chOff x="1295400" y="4215983"/>
            <a:chExt cx="7137400" cy="230475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900898" y="4215983"/>
              <a:ext cx="5588422" cy="1816518"/>
              <a:chOff x="1868659" y="4418206"/>
              <a:chExt cx="5588422" cy="1640235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2533" y="5568280"/>
                <a:ext cx="1853539" cy="49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094892" y="4787648"/>
                <a:ext cx="3075238" cy="552566"/>
              </a:xfrm>
              <a:prstGeom prst="rect">
                <a:avLst/>
              </a:prstGeom>
              <a:solidFill>
                <a:prstClr val="white">
                  <a:alpha val="63000"/>
                </a:prst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Содержимое 2"/>
              <p:cNvSpPr txBox="1">
                <a:spLocks/>
              </p:cNvSpPr>
              <p:nvPr/>
            </p:nvSpPr>
            <p:spPr bwMode="auto">
              <a:xfrm>
                <a:off x="1871002" y="4418206"/>
                <a:ext cx="5586079" cy="44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7287" tIns="53643" rIns="107287" bIns="53643"/>
              <a:lstStyle>
                <a:lvl1pPr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ru-RU" altLang="ru-RU" sz="1900" dirty="0" smtClean="0">
                    <a:solidFill>
                      <a:srgbClr val="005596"/>
                    </a:solidFill>
                    <a:latin typeface="Franklin Gothic Demi" panose="020B0703020102020204" pitchFamily="34" charset="0"/>
                  </a:rPr>
                  <a:t>Коэффициент интенсивности напряжений</a:t>
                </a:r>
              </a:p>
            </p:txBody>
          </p:sp>
          <p:sp>
            <p:nvSpPr>
              <p:cNvPr id="21" name="Содержимое 2"/>
              <p:cNvSpPr txBox="1">
                <a:spLocks/>
              </p:cNvSpPr>
              <p:nvPr/>
            </p:nvSpPr>
            <p:spPr bwMode="auto">
              <a:xfrm>
                <a:off x="1868659" y="5288060"/>
                <a:ext cx="5586079" cy="44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7287" tIns="53643" rIns="107287" bIns="53643"/>
              <a:lstStyle>
                <a:lvl1pPr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ru-RU" altLang="ru-RU" sz="1900" dirty="0" smtClean="0">
                    <a:solidFill>
                      <a:srgbClr val="005596"/>
                    </a:solidFill>
                    <a:latin typeface="Franklin Gothic Demi" panose="020B0703020102020204" pitchFamily="34" charset="0"/>
                  </a:rPr>
                  <a:t>Условие разрушения тела</a:t>
                </a:r>
              </a:p>
            </p:txBody>
          </p:sp>
        </p:grpSp>
        <p:sp>
          <p:nvSpPr>
            <p:cNvPr id="34" name="Содержимое 2"/>
            <p:cNvSpPr txBox="1">
              <a:spLocks/>
            </p:cNvSpPr>
            <p:nvPr/>
          </p:nvSpPr>
          <p:spPr bwMode="auto">
            <a:xfrm>
              <a:off x="1295400" y="6030223"/>
              <a:ext cx="7137400" cy="49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287" tIns="53643" rIns="107287" bIns="53643"/>
            <a:lstStyle>
              <a:lvl1pPr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ru-RU" altLang="ru-RU" sz="1800" dirty="0" smtClean="0">
                  <a:solidFill>
                    <a:srgbClr val="005596"/>
                  </a:solidFill>
                  <a:latin typeface="Franklin Gothic Demi" panose="020B0703020102020204" pitchFamily="34" charset="0"/>
                </a:rPr>
                <a:t>ГОСТ 25.506-85.Методы механических испытаний металлов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84812</TotalTime>
  <Words>209</Words>
  <Application>Microsoft Office PowerPoint</Application>
  <PresentationFormat>Лист A4 (210x297 мм)</PresentationFormat>
  <Paragraphs>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USER</cp:lastModifiedBy>
  <cp:revision>1256</cp:revision>
  <dcterms:modified xsi:type="dcterms:W3CDTF">2019-03-06T18:12:43Z</dcterms:modified>
</cp:coreProperties>
</file>