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7" r:id="rId3"/>
    <p:sldId id="278" r:id="rId4"/>
    <p:sldId id="281" r:id="rId5"/>
    <p:sldId id="279" r:id="rId6"/>
    <p:sldId id="280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8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F9E2C-EC7C-4CCA-8CA5-155A25EFC1D6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DE0C2-5B53-481D-BCA1-892EE9840CA4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5D6C7-73B2-4EDC-B3FD-6719E33D7AC4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17C6B-01DF-416C-A995-7E364623B357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E354E-558F-4EC7-900D-40F7DE7BA603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9B427-FCC8-4523-BD5A-E758C56FF7E9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43514-F6AB-4E45-AEDC-26F55CE66B23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CED2A8-CCDD-4395-AF7B-45EFD243C4A9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22130-1B47-4838-84D5-BC9C9F81026A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7E6DA31-9DD2-4977-9182-374E478FD958}" type="datetime1">
              <a:rPr lang="ru-RU" noProof="0" smtClean="0"/>
              <a:t>01.04.2019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1B7A4D4-DA4A-4C74-ABFC-A90A0BB23F72}"/>
              </a:ext>
            </a:extLst>
          </p:cNvPr>
          <p:cNvSpPr txBox="1">
            <a:spLocks/>
          </p:cNvSpPr>
          <p:nvPr userDrawn="1"/>
        </p:nvSpPr>
        <p:spPr>
          <a:xfrm>
            <a:off x="10198357" y="142098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sz="4000" dirty="0">
                <a:effectLst/>
              </a:rPr>
              <a:t>АЛГОРИТМ ПОВОРОТА ИЗОБРАЖЕНИЯ ГОСУДАРСТВЕННОГО РЕГИСТРАЦИОННОГО ЗНАКА АВТОМОБИЛЯ ДЛЯ РЕШЕНИЯ ЗАДАЧИ ЕГО РАСПОЗНАВАНИЯ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r>
              <a:rPr lang="ru-RU" b="0" dirty="0"/>
              <a:t>Авторы: ст. гр. Ивтм-172 А.А. Томилов; д.т.н., профессор каф. АСОИУ </a:t>
            </a:r>
            <a:r>
              <a:rPr lang="ru-RU" b="0" dirty="0" err="1"/>
              <a:t>л.а</a:t>
            </a:r>
            <a:r>
              <a:rPr lang="ru-RU" b="0" dirty="0"/>
              <a:t>. Денисова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21D13F6-1AB6-4974-9677-21C1535C1AD7}"/>
              </a:ext>
            </a:extLst>
          </p:cNvPr>
          <p:cNvSpPr txBox="1">
            <a:spLocks/>
          </p:cNvSpPr>
          <p:nvPr/>
        </p:nvSpPr>
        <p:spPr>
          <a:xfrm>
            <a:off x="1066800" y="317984"/>
            <a:ext cx="10058400" cy="1020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ru-RU" b="0" dirty="0"/>
              <a:t>Министерство науки и высшего образования РФ</a:t>
            </a:r>
          </a:p>
          <a:p>
            <a:pPr algn="ctr">
              <a:lnSpc>
                <a:spcPct val="140000"/>
              </a:lnSpc>
            </a:pPr>
            <a:r>
              <a:rPr lang="ru-RU" b="0" dirty="0"/>
              <a:t>ФГБОУ ВО «Омский государственный технический университет»</a:t>
            </a:r>
          </a:p>
          <a:p>
            <a:pPr algn="ctr">
              <a:lnSpc>
                <a:spcPct val="140000"/>
              </a:lnSpc>
            </a:pPr>
            <a:r>
              <a:rPr lang="ru-RU" b="0" dirty="0"/>
              <a:t>Кафедра «Автоматизированные системы обработки информации 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6231A-4DB0-4B9C-B9AF-758472B7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ru-RU" sz="3000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6D148-B5A3-4F79-97A7-A63A7004D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Предложенный алгоритм: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позволяет сократить время разметки изображений (составления пары: изображение и угол, на который оно повернуто);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позволяет с малыми временными затратами подготовить большое количество изображений;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имеет строгого ориентирования на предметную область;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характеризуется простотой дополнения массива исходных изображений новыми элементами;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чувствителен к изменению ширины и высоты исходных изображений.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A9F21B-9383-447A-ADC4-696B8F04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57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000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r>
              <a:rPr lang="ru-RU" dirty="0"/>
              <a:t>Первичная обработка изображений для подготовки на их основе обучающей и тестовой выборок с целью обучения сверточной нейронной сети минимизации искажения (поворота на определенный угол) символов области государственного регистрационного знака автомобиля (ГРЗ).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EA3E1D-677D-41D9-9EDA-E8AA65F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F1ACF-D3BC-49F3-AEF5-3CBB0488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Этапы формирования обучающей и тестовой выборок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EE4FB-9A48-4D3D-B6D7-6FE0D686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Поворот исходного изображения на угол в пределах от 1° до 360° с шагом 1°. Сохранение изменённого изображения в каталог, имя которого соответствует углу поворота изображения относительно горизонтальной оси;</a:t>
            </a:r>
          </a:p>
          <a:p>
            <a:r>
              <a:rPr lang="ru-RU" dirty="0"/>
              <a:t>Создание массива, элементы которого представлены кортежами, состоящими из пары элементов: изображения и номер класса (угла), которому данное изображение принадлежит;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C0355-1666-4368-AEB3-BA402307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80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0CBC0-40CA-4FD6-B964-FEC24BBC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ru-RU" sz="3000" dirty="0"/>
              <a:t>Используемые изображения ГРЗ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FD79DC-133E-4F65-9AE9-C049BAD536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3" y="2702822"/>
            <a:ext cx="3821897" cy="8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3FDF01B-8F0B-44DE-8596-3CCF026DE721}"/>
              </a:ext>
            </a:extLst>
          </p:cNvPr>
          <p:cNvSpPr txBox="1">
            <a:spLocks/>
          </p:cNvSpPr>
          <p:nvPr/>
        </p:nvSpPr>
        <p:spPr>
          <a:xfrm>
            <a:off x="1459603" y="3604557"/>
            <a:ext cx="2869096" cy="51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ru-RU" b="0" dirty="0"/>
              <a:t>сгенерированные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7299F-C640-401C-A2F1-57B988DC66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48672"/>
            <a:ext cx="4320947" cy="14973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D9A341A-B880-4040-B97D-E23DB709A184}"/>
              </a:ext>
            </a:extLst>
          </p:cNvPr>
          <p:cNvSpPr txBox="1">
            <a:spLocks/>
          </p:cNvSpPr>
          <p:nvPr/>
        </p:nvSpPr>
        <p:spPr>
          <a:xfrm>
            <a:off x="5901830" y="3958708"/>
            <a:ext cx="4709285" cy="510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ru-RU" b="0" dirty="0"/>
              <a:t>Полученные в результате фотосъемки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B066443A-4A48-4ECC-B101-2C58A834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18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7CE3B-4893-493A-A9A0-4889D308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2707"/>
            <a:ext cx="9601200" cy="1143000"/>
          </a:xfrm>
        </p:spPr>
        <p:txBody>
          <a:bodyPr anchor="ctr" anchorCtr="0">
            <a:normAutofit/>
          </a:bodyPr>
          <a:lstStyle/>
          <a:p>
            <a:r>
              <a:rPr lang="ru-RU" sz="3000" dirty="0"/>
              <a:t>Схема алгоритма поворота изображения </a:t>
            </a:r>
            <a:r>
              <a:rPr lang="ru-RU" sz="3000" dirty="0" err="1"/>
              <a:t>Грз</a:t>
            </a:r>
            <a:endParaRPr lang="ru-RU" sz="3000" dirty="0"/>
          </a:p>
        </p:txBody>
      </p:sp>
      <p:pic>
        <p:nvPicPr>
          <p:cNvPr id="1026" name="Рисунок 4">
            <a:extLst>
              <a:ext uri="{FF2B5EF4-FFF2-40B4-BE49-F238E27FC236}">
                <a16:creationId xmlns:a16="http://schemas.microsoft.com/office/drawing/2014/main" id="{F413F99C-EF73-4E57-A8DE-3D1DC48C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24" y="848139"/>
            <a:ext cx="9558152" cy="53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72B27-3B68-4F3C-83A1-73F1EED0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7CE3B-4893-493A-A9A0-4889D308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 anchor="t" anchorCtr="0">
            <a:normAutofit/>
          </a:bodyPr>
          <a:lstStyle/>
          <a:p>
            <a:r>
              <a:rPr lang="ru-RU" sz="2200" dirty="0"/>
              <a:t>Схема алгоритма поворота изображения </a:t>
            </a:r>
            <a:r>
              <a:rPr lang="ru-RU" sz="2200" dirty="0" err="1"/>
              <a:t>Грз</a:t>
            </a:r>
            <a:r>
              <a:rPr lang="ru-RU" sz="2200" dirty="0"/>
              <a:t> (продолжение)</a:t>
            </a:r>
          </a:p>
        </p:txBody>
      </p:sp>
      <p:pic>
        <p:nvPicPr>
          <p:cNvPr id="2050" name="Рисунок 6">
            <a:extLst>
              <a:ext uri="{FF2B5EF4-FFF2-40B4-BE49-F238E27FC236}">
                <a16:creationId xmlns:a16="http://schemas.microsoft.com/office/drawing/2014/main" id="{392B545E-B0F1-416E-9F94-0367EF5A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42" y="704539"/>
            <a:ext cx="7545915" cy="55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9C7D5D-7DE4-44D5-9617-00ACE8EE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47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D8437-8374-44A7-AA5A-B4277D7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ru-RU" sz="3000" dirty="0"/>
              <a:t>Результаты экспериментов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EF08548-E6B5-46E0-9821-40A8143B0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14113"/>
              </p:ext>
            </p:extLst>
          </p:nvPr>
        </p:nvGraphicFramePr>
        <p:xfrm>
          <a:off x="510210" y="2600960"/>
          <a:ext cx="11171580" cy="1656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34316">
                  <a:extLst>
                    <a:ext uri="{9D8B030D-6E8A-4147-A177-3AD203B41FA5}">
                      <a16:colId xmlns:a16="http://schemas.microsoft.com/office/drawing/2014/main" val="3671149258"/>
                    </a:ext>
                  </a:extLst>
                </a:gridCol>
                <a:gridCol w="2357561">
                  <a:extLst>
                    <a:ext uri="{9D8B030D-6E8A-4147-A177-3AD203B41FA5}">
                      <a16:colId xmlns:a16="http://schemas.microsoft.com/office/drawing/2014/main" val="3040922901"/>
                    </a:ext>
                  </a:extLst>
                </a:gridCol>
                <a:gridCol w="2584174">
                  <a:extLst>
                    <a:ext uri="{9D8B030D-6E8A-4147-A177-3AD203B41FA5}">
                      <a16:colId xmlns:a16="http://schemas.microsoft.com/office/drawing/2014/main" val="3707590975"/>
                    </a:ext>
                  </a:extLst>
                </a:gridCol>
                <a:gridCol w="1761213">
                  <a:extLst>
                    <a:ext uri="{9D8B030D-6E8A-4147-A177-3AD203B41FA5}">
                      <a16:colId xmlns:a16="http://schemas.microsoft.com/office/drawing/2014/main" val="3018897460"/>
                    </a:ext>
                  </a:extLst>
                </a:gridCol>
                <a:gridCol w="2234316">
                  <a:extLst>
                    <a:ext uri="{9D8B030D-6E8A-4147-A177-3AD203B41FA5}">
                      <a16:colId xmlns:a16="http://schemas.microsoft.com/office/drawing/2014/main" val="1072835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Тип изображения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исходных изображений, </a:t>
                      </a:r>
                      <a:r>
                        <a:rPr lang="ru-RU" dirty="0" err="1"/>
                        <a:t>шт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 изображения одной ширины и высоты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Временные затраты, мин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обработанных изображений, </a:t>
                      </a:r>
                      <a:r>
                        <a:rPr lang="ru-RU" dirty="0" err="1"/>
                        <a:t>шт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51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Сгенерированные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Фотографии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49320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24756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9E1B4-B24F-417F-9D02-C7A693F7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7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D0951-4049-407D-9406-0A69683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199"/>
            <a:ext cx="9601200" cy="1143000"/>
          </a:xfrm>
        </p:spPr>
        <p:txBody>
          <a:bodyPr anchor="ctr" anchorCtr="0">
            <a:normAutofit/>
          </a:bodyPr>
          <a:lstStyle/>
          <a:p>
            <a:r>
              <a:rPr lang="ru-RU" sz="3000" dirty="0"/>
              <a:t>Иерархия каталогов и обработанных изображений</a:t>
            </a:r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8E50278E-25CB-4A9B-90C4-93A4DDDE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55" y="1094288"/>
            <a:ext cx="7695889" cy="50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0F065E-D2CA-4D35-8293-18F5F8FD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53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24FD5-6DA7-4B6E-AED4-7117D3C6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943"/>
            <a:ext cx="9601200" cy="1143000"/>
          </a:xfrm>
        </p:spPr>
        <p:txBody>
          <a:bodyPr anchor="ctr" anchorCtr="0">
            <a:normAutofit/>
          </a:bodyPr>
          <a:lstStyle/>
          <a:p>
            <a:r>
              <a:rPr lang="ru-RU" sz="3000" dirty="0"/>
              <a:t>Результат обработки изображений</a:t>
            </a:r>
          </a:p>
        </p:txBody>
      </p:sp>
      <p:pic>
        <p:nvPicPr>
          <p:cNvPr id="4098" name="Рисунок 2">
            <a:extLst>
              <a:ext uri="{FF2B5EF4-FFF2-40B4-BE49-F238E27FC236}">
                <a16:creationId xmlns:a16="http://schemas.microsoft.com/office/drawing/2014/main" id="{19BEEAFB-9E6C-4A90-B84B-30A32975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16" y="933791"/>
            <a:ext cx="5836768" cy="529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B5C25-E16A-4E1A-BF5A-C7A787CE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5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113</TotalTime>
  <Words>295</Words>
  <Application>Microsoft Office PowerPoint</Application>
  <PresentationFormat>Широкоэкранный</PresentationFormat>
  <Paragraphs>51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Cambria</vt:lpstr>
      <vt:lpstr>Бизнес-презентация 16х9</vt:lpstr>
      <vt:lpstr>АЛГОРИТМ ПОВОРОТА ИЗОБРАЖЕНИЯ ГОСУДАРСТВЕННОГО РЕГИСТРАЦИОННОГО ЗНАКА АВТОМОБИЛЯ ДЛЯ РЕШЕНИЯ ЗАДАЧИ ЕГО РАСПОЗНАВАНИЯ </vt:lpstr>
      <vt:lpstr>цель</vt:lpstr>
      <vt:lpstr>Этапы формирования обучающей и тестовой выборок</vt:lpstr>
      <vt:lpstr>Используемые изображения ГРЗ</vt:lpstr>
      <vt:lpstr>Схема алгоритма поворота изображения Грз</vt:lpstr>
      <vt:lpstr>Схема алгоритма поворота изображения Грз (продолжение)</vt:lpstr>
      <vt:lpstr>Результаты экспериментов</vt:lpstr>
      <vt:lpstr>Иерархия каталогов и обработанных изображений</vt:lpstr>
      <vt:lpstr>Результат обработки изображений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ПОВОРОТА ИЗОБРАЖЕНИЯ ГОСУДАРСТВЕННОГО РЕГИСТРАЦИОННОГО ЗНАКА АВТОМОБИЛЯ ДЛЯ РЕШЕНИЯ ЗАДАЧИ ЕГО РАСПОЗНАВАНИЯ</dc:title>
  <dc:creator>Mechthild Bernhardt</dc:creator>
  <cp:lastModifiedBy>Mechthild Bernhardt</cp:lastModifiedBy>
  <cp:revision>19</cp:revision>
  <dcterms:created xsi:type="dcterms:W3CDTF">2019-03-13T16:14:40Z</dcterms:created>
  <dcterms:modified xsi:type="dcterms:W3CDTF">2019-04-01T17:22:44Z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