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85" r:id="rId3"/>
    <p:sldId id="286" r:id="rId4"/>
    <p:sldId id="284" r:id="rId5"/>
    <p:sldId id="271" r:id="rId6"/>
    <p:sldId id="283" r:id="rId7"/>
    <p:sldId id="273" r:id="rId8"/>
    <p:sldId id="276" r:id="rId9"/>
    <p:sldId id="274" r:id="rId10"/>
    <p:sldId id="287" r:id="rId11"/>
    <p:sldId id="28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37" autoAdjust="0"/>
    <p:restoredTop sz="94624" autoAdjust="0"/>
  </p:normalViewPr>
  <p:slideViewPr>
    <p:cSldViewPr>
      <p:cViewPr>
        <p:scale>
          <a:sx n="100" d="100"/>
          <a:sy n="100" d="100"/>
        </p:scale>
        <p:origin x="-787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Шероховатость</c:v>
                </c:pt>
              </c:strCache>
            </c:strRef>
          </c:tx>
          <c:dLbls>
            <c:dLbl>
              <c:idx val="0"/>
              <c:layout>
                <c:manualLayout>
                  <c:x val="2.5185068533100031E-2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2.3703703703703703E-2"/>
                  <c:y val="-4.4896522574311808E-2"/>
                </c:manualLayout>
              </c:layout>
              <c:showVal val="1"/>
            </c:dLbl>
            <c:dLbl>
              <c:idx val="2"/>
              <c:layout>
                <c:manualLayout>
                  <c:x val="3.111111111111111E-2"/>
                  <c:y val="-3.3672391930733854E-2"/>
                </c:manualLayout>
              </c:layout>
              <c:showVal val="1"/>
            </c:dLbl>
            <c:dLbl>
              <c:idx val="3"/>
              <c:layout>
                <c:manualLayout>
                  <c:x val="2.9629629629629631E-2"/>
                  <c:y val="-5.331462055699527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3st</c:v>
                </c:pt>
                <c:pt idx="3">
                  <c:v>4st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2.7080000000000002</c:v>
                </c:pt>
                <c:pt idx="1">
                  <c:v>2.0030000000000001</c:v>
                </c:pt>
                <c:pt idx="2">
                  <c:v>0.68500000000000005</c:v>
                </c:pt>
                <c:pt idx="3">
                  <c:v>0.44600000000000001</c:v>
                </c:pt>
              </c:numCache>
            </c:numRef>
          </c:val>
        </c:ser>
        <c:shape val="box"/>
        <c:axId val="177502080"/>
        <c:axId val="177503616"/>
        <c:axId val="0"/>
      </c:bar3DChart>
      <c:catAx>
        <c:axId val="177502080"/>
        <c:scaling>
          <c:orientation val="minMax"/>
        </c:scaling>
        <c:axPos val="b"/>
        <c:tickLblPos val="nextTo"/>
        <c:crossAx val="177503616"/>
        <c:crosses val="autoZero"/>
        <c:auto val="1"/>
        <c:lblAlgn val="ctr"/>
        <c:lblOffset val="100"/>
      </c:catAx>
      <c:valAx>
        <c:axId val="177503616"/>
        <c:scaling>
          <c:orientation val="minMax"/>
        </c:scaling>
        <c:axPos val="l"/>
        <c:majorGridlines/>
        <c:numFmt formatCode="General" sourceLinked="1"/>
        <c:tickLblPos val="nextTo"/>
        <c:crossAx val="177502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C135C3-8963-41F7-9D11-A94EF653115A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F85D91-25FA-42D7-ADEF-BD46F7703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60968" cy="40176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Исследование поверхности образцов из титанового сплава ВТ3-1, изго</a:t>
            </a:r>
            <a:r>
              <a:rPr lang="ru-RU" sz="4000" dirty="0" smtClean="0"/>
              <a:t>т</a:t>
            </a:r>
            <a:r>
              <a:rPr lang="ru-RU" sz="4000" dirty="0" smtClean="0"/>
              <a:t>овленных с помощью электроэрозионной обработки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429264"/>
            <a:ext cx="8458200" cy="9144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эксплуатационных свойств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8579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Сравнение графиков микрорельефа</a:t>
            </a:r>
            <a:endParaRPr lang="ru-RU" dirty="0"/>
          </a:p>
        </p:txBody>
      </p:sp>
      <p:pic>
        <p:nvPicPr>
          <p:cNvPr id="4" name="Содержимое 3" descr="C:\Users\Николай\Desktop\Статья Титан\титан сводник с пометками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21523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429132"/>
            <a:ext cx="2201445" cy="18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500330" cy="186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357694"/>
            <a:ext cx="2143140" cy="190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285860"/>
            <a:ext cx="4645699" cy="26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285860"/>
            <a:ext cx="2786082" cy="268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Обработка </a:t>
            </a:r>
            <a:r>
              <a:rPr lang="ru-RU" b="1" dirty="0" smtClean="0"/>
              <a:t>сложных элементов </a:t>
            </a:r>
            <a:r>
              <a:rPr lang="ru-RU" b="1" dirty="0" smtClean="0"/>
              <a:t>титановых </a:t>
            </a:r>
            <a:r>
              <a:rPr lang="ru-RU" b="1" dirty="0" smtClean="0"/>
              <a:t>деталей на электроэрозионных станках</a:t>
            </a:r>
          </a:p>
          <a:p>
            <a:pPr algn="ctr">
              <a:buNone/>
            </a:pPr>
            <a:r>
              <a:rPr lang="ru-RU" b="1" dirty="0" smtClean="0"/>
              <a:t> П </a:t>
            </a:r>
            <a:r>
              <a:rPr lang="ru-RU" b="1" dirty="0" smtClean="0"/>
              <a:t>Р Е И М У Щ Е С Т В А 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высокая точность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обработка без деформации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обработка любых токопроводящих материалов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обработка узких щелей и прорезей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Режимы обработки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322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84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Off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Uср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Iср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1 проход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007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015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54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4,2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0,206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2 проход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002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011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1,4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0,131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3 проход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001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001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0,6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0,111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4 проход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001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001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41 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0,105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86874" cy="5715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/>
              </a:rPr>
              <a:t>Морфология </a:t>
            </a:r>
            <a:r>
              <a:rPr lang="ru-RU" dirty="0" smtClean="0">
                <a:effectLst/>
              </a:rPr>
              <a:t>поверхности </a:t>
            </a:r>
            <a:r>
              <a:rPr lang="ru-RU" sz="2000" dirty="0" smtClean="0">
                <a:effectLst/>
              </a:rPr>
              <a:t>х</a:t>
            </a:r>
            <a:r>
              <a:rPr lang="ru-RU" dirty="0" smtClean="0">
                <a:effectLst/>
              </a:rPr>
              <a:t>1500 крат</a:t>
            </a:r>
            <a:endParaRPr lang="ru-RU" sz="2000" dirty="0"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071546"/>
          <a:ext cx="8858280" cy="5286412"/>
        </p:xfrm>
        <a:graphic>
          <a:graphicData uri="http://schemas.openxmlformats.org/drawingml/2006/table">
            <a:tbl>
              <a:tblPr/>
              <a:tblGrid>
                <a:gridCol w="4428677"/>
                <a:gridCol w="4429603"/>
              </a:tblGrid>
              <a:tr h="264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C:\Users\Николай\Desktop\Статья Титан\Титан микроспипия\1\Ti_1_10m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иколай\Desktop\Статья Титан\Титан микроспипия\2\Ti_2_10m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иколай\Desktop\Статья Титан\Титан микроспипия\3\Ti_3_10m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Николай\Desktop\Статья Титан\Титан микроспипия\4\Ti_4_10m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571504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Трещины на поверхности</a:t>
            </a:r>
            <a:r>
              <a:rPr lang="ru-RU" sz="2000" dirty="0" smtClean="0">
                <a:effectLst/>
              </a:rPr>
              <a:t> х</a:t>
            </a:r>
            <a:r>
              <a:rPr lang="ru-RU" dirty="0" smtClean="0">
                <a:effectLst/>
              </a:rPr>
              <a:t>1500 крат </a:t>
            </a:r>
            <a:endParaRPr lang="ru-RU" dirty="0"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071546"/>
          <a:ext cx="8858280" cy="5286412"/>
        </p:xfrm>
        <a:graphic>
          <a:graphicData uri="http://schemas.openxmlformats.org/drawingml/2006/table">
            <a:tbl>
              <a:tblPr/>
              <a:tblGrid>
                <a:gridCol w="4428677"/>
                <a:gridCol w="4429603"/>
              </a:tblGrid>
              <a:tr h="264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C:\Users\Николай\Desktop\Статья Титан\Титан микроспипия\1\Ti_1_1m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иколай\Desktop\Статья Титан\Титан микроспипия\2\Ti_2_1m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иколай\Desktop\Статья Титан\Титан микроспипия\3\Ti_3_1m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иколай\Desktop\Статья Титан\Титан микроспипия\4\Ti_4_1m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6858048" cy="838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/>
              </a:rPr>
              <a:t>Значение шероховатости, </a:t>
            </a:r>
            <a:r>
              <a:rPr lang="en-US" dirty="0" smtClean="0">
                <a:effectLst/>
              </a:rPr>
              <a:t>R</a:t>
            </a:r>
            <a:r>
              <a:rPr lang="en-US" cap="none" dirty="0" smtClean="0">
                <a:effectLst/>
              </a:rPr>
              <a:t>a</a:t>
            </a:r>
            <a:endParaRPr lang="ru-RU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600200"/>
          <a:ext cx="85725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71604" y="1142984"/>
          <a:ext cx="6072230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0"/>
              </a:tblGrid>
              <a:tr h="1357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0076" cy="4724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Диаграммы шероховатости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59404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71744"/>
            <a:ext cx="59404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929067"/>
            <a:ext cx="59404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286388"/>
            <a:ext cx="5940425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643042" y="1554159"/>
          <a:ext cx="5643602" cy="473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/>
                <a:gridCol w="2821801"/>
              </a:tblGrid>
              <a:tr h="23997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25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Графики </a:t>
            </a:r>
            <a:r>
              <a:rPr lang="ru-RU" dirty="0" smtClean="0"/>
              <a:t>оценки микрорельефа в связи с</a:t>
            </a:r>
            <a:br>
              <a:rPr lang="ru-RU" dirty="0" smtClean="0"/>
            </a:br>
            <a:r>
              <a:rPr lang="ru-RU" dirty="0" smtClean="0"/>
              <a:t>функциональным назначением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2571768" cy="211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2600304" cy="21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9" y="4071942"/>
            <a:ext cx="2571768" cy="213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4071942"/>
            <a:ext cx="26079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734</TotalTime>
  <Words>130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Исследование поверхности образцов из титанового сплава ВТ3-1, изготовленных с помощью электроэрозионной обработки</vt:lpstr>
      <vt:lpstr>Применение</vt:lpstr>
      <vt:lpstr>Идея</vt:lpstr>
      <vt:lpstr>Режимы обработки</vt:lpstr>
      <vt:lpstr>Морфология поверхности х1500 крат</vt:lpstr>
      <vt:lpstr>Трещины на поверхности х1500 крат </vt:lpstr>
      <vt:lpstr>Значение шероховатости, Ra</vt:lpstr>
      <vt:lpstr>Диаграммы шероховатости</vt:lpstr>
      <vt:lpstr>Графики оценки микрорельефа в связи с функциональным назначением</vt:lpstr>
      <vt:lpstr>Определение эксплуатационных свойств</vt:lpstr>
      <vt:lpstr>Сравнение графиков микрорельефа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элементов трансмиссии «Катера - болотохода» и  исследование ее функциональных характеристик</dc:title>
  <dc:creator>TMS</dc:creator>
  <cp:lastModifiedBy>Николай</cp:lastModifiedBy>
  <cp:revision>88</cp:revision>
  <dcterms:created xsi:type="dcterms:W3CDTF">2014-10-13T13:07:44Z</dcterms:created>
  <dcterms:modified xsi:type="dcterms:W3CDTF">2019-04-02T02:10:08Z</dcterms:modified>
</cp:coreProperties>
</file>