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59" r:id="rId4"/>
    <p:sldId id="260" r:id="rId5"/>
    <p:sldId id="261" r:id="rId6"/>
    <p:sldId id="271" r:id="rId7"/>
    <p:sldId id="273" r:id="rId8"/>
    <p:sldId id="274" r:id="rId9"/>
    <p:sldId id="263" r:id="rId10"/>
    <p:sldId id="267" r:id="rId11"/>
    <p:sldId id="268" r:id="rId12"/>
    <p:sldId id="272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686" autoAdjust="0"/>
  </p:normalViewPr>
  <p:slideViewPr>
    <p:cSldViewPr>
      <p:cViewPr varScale="1">
        <p:scale>
          <a:sx n="84" d="100"/>
          <a:sy n="84" d="100"/>
        </p:scale>
        <p:origin x="-1392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4291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F79956-4D24-4E2F-A4A8-9F156CA58E8D}" type="datetimeFigureOut">
              <a:rPr lang="ru-RU" smtClean="0"/>
              <a:pPr/>
              <a:t>07.08.2015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0BB1FD-2493-413D-A65C-D91C5003624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BB1FD-2493-413D-A65C-D91C50036249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BF6C9-06B8-124E-8541-41280AA7524E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94163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FE6E95-237A-4688-89BA-FFA24D4F48CC}" type="datetime1">
              <a:rPr lang="ru-RU" smtClean="0"/>
              <a:pPr/>
              <a:t>07.08.2015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91F26-3BA8-443C-9591-C7DD3E98BB49}" type="datetime1">
              <a:rPr lang="ru-RU" smtClean="0"/>
              <a:pPr/>
              <a:t>07.08.2015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A40AB2-1FF9-44A7-844C-E20612D9460A}" type="datetime1">
              <a:rPr lang="ru-RU" smtClean="0"/>
              <a:pPr/>
              <a:t>07.08.2015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345219-5A2D-47C7-B6C8-2644E0AA0545}" type="datetime1">
              <a:rPr lang="ru-RU" smtClean="0"/>
              <a:pPr/>
              <a:t>07.08.2015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9F6AB8-2441-44AF-AA8D-5CF150B47B7F}" type="datetime1">
              <a:rPr lang="ru-RU" smtClean="0"/>
              <a:pPr/>
              <a:t>07.08.2015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DBD0E2-AA42-4355-8229-56342D686F21}" type="datetime1">
              <a:rPr lang="ru-RU" smtClean="0"/>
              <a:pPr/>
              <a:t>07.08.2015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1A7B85-3545-484F-879E-C3D1C73452B0}" type="datetime1">
              <a:rPr lang="ru-RU" smtClean="0"/>
              <a:pPr/>
              <a:t>07.08.2015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4B4571-FD33-4B2C-A19B-B6247197A339}" type="datetime1">
              <a:rPr lang="ru-RU" smtClean="0"/>
              <a:pPr/>
              <a:t>07.08.2015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658BD2-3932-462C-85A7-C0474CC1AEDB}" type="datetime1">
              <a:rPr lang="ru-RU" smtClean="0"/>
              <a:pPr/>
              <a:t>07.08.2015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C9AD57-EB3F-40D0-A8FE-E6EEE15DA581}" type="datetime1">
              <a:rPr lang="ru-RU" smtClean="0"/>
              <a:pPr/>
              <a:t>07.08.2015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2DEF5D-6EE6-4FAF-B209-7E3558B85B0B}" type="datetime1">
              <a:rPr lang="ru-RU" smtClean="0"/>
              <a:pPr/>
              <a:t>07.08.2015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24CAB38-9AE5-40D5-A448-0C8B12D0C896}" type="datetime1">
              <a:rPr lang="ru-RU" smtClean="0"/>
              <a:pPr/>
              <a:t>07.08.2015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1828800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Разработка и оптимизация системы регулирования температуры воздуха в системе пожаротушения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5589240"/>
            <a:ext cx="7776864" cy="864096"/>
          </a:xfrm>
        </p:spPr>
        <p:txBody>
          <a:bodyPr>
            <a:normAutofit/>
          </a:bodyPr>
          <a:lstStyle/>
          <a:p>
            <a:pPr algn="l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Карабцов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Роман Дмитриевич</a:t>
            </a:r>
          </a:p>
          <a:p>
            <a:pPr algn="l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530352"/>
            <a:ext cx="8219256" cy="549093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150"/>
              </a:spcBef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C:\Users\User\Desktop\Диплом\1гистаграмма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628800"/>
            <a:ext cx="7272808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7992888" cy="576064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Сравнение САР пожаротушения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99792" y="5949280"/>
            <a:ext cx="4032448" cy="390602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274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1043608" y="836712"/>
            <a:ext cx="7200800" cy="79208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16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lang="ru-RU" sz="16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530352"/>
            <a:ext cx="8219256" cy="534692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150"/>
              </a:spcBef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Рисунок 3" descr="C:\Users\User\Desktop\Диплом\2гистаграмма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412776"/>
            <a:ext cx="7344816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611560" y="404664"/>
            <a:ext cx="7992888" cy="64807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Сравнение САР пожаротушения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7744" y="5949280"/>
            <a:ext cx="4715891" cy="360040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74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498080" cy="70609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Выводы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316416" y="6093296"/>
            <a:ext cx="504056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539552" y="980728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20000"/>
              </a:lnSpc>
              <a:spcBef>
                <a:spcPts val="1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16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Минимальное значение интегрального показателя качества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не обеспечивает САР качественное регулирование.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САР с релейно-импульсным регулятором и нечёткая САР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обеспечивают примерно одинаковое регулирование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но нечёткая САР может работать лучше после настройки параметров функций принадлежности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После дополнительной настройки нечёткая САР будет обеспечивать лучшее регулирование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 заданным критериям качества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150"/>
              </a:spcBef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150"/>
              </a:spcBef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567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648072"/>
          </a:xfrm>
        </p:spPr>
        <p:txBody>
          <a:bodyPr>
            <a:normAutofit/>
          </a:bodyPr>
          <a:lstStyle/>
          <a:p>
            <a:pPr algn="ctr"/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аключение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8183880" cy="418795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150"/>
              </a:spcBef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Исследованы существующие САР пожаротушения;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разработаны модели традиционных и нечеткой САР;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исследованы и оптимизированы разработанные модели САР пожаротушения;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определен регулятор обеспечивающий оптимальное регулирование по статической ошибке и времени переходного процесса – нечёткий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183880" cy="576064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Введение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183880" cy="4187952"/>
          </a:xfrm>
        </p:spPr>
        <p:txBody>
          <a:bodyPr>
            <a:normAutofit/>
          </a:bodyPr>
          <a:lstStyle/>
          <a:p>
            <a:pPr marL="8280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Система пожаротушения предназначена для обнаружения и управления тушением пожара в помещениях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установка пожаротушения, автоматически срабатывающая при превышении фактором пожара пороговых значений в защищаемой зоне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8280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Во многих автоматических установках пожаротушения существуют импульсные системы автоматического регулирования, регулируемым параметром которой является температура смеси наружного и рециркуляционного воздуха в помещении.</a:t>
            </a:r>
          </a:p>
          <a:p>
            <a:pPr marL="82800">
              <a:spcBef>
                <a:spcPts val="600"/>
              </a:spcBef>
              <a:buNone/>
            </a:pP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039864" cy="50405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Цель и задачи проектирования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8183880" cy="4259960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spcBef>
                <a:spcPts val="600"/>
              </a:spcBef>
              <a:buFont typeface="Wingdings 2"/>
              <a:buNone/>
            </a:pPr>
            <a:r>
              <a:rPr lang="ru-RU" dirty="0" smtClean="0"/>
              <a:t>	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Целью работы является анализ систем автоматического регулирования (САР) пожаротушения на основе разных регуляторов, выбор САР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обеспечивающей лучшее регулирование по выбранному критерию качества.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spcBef>
                <a:spcPts val="600"/>
              </a:spcBef>
              <a:buFont typeface="Wingdings 2"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Задачи:  </a:t>
            </a:r>
          </a:p>
          <a:p>
            <a:pPr algn="just">
              <a:lnSpc>
                <a:spcPct val="80000"/>
              </a:lnSpc>
              <a:spcBef>
                <a:spcPts val="60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исследовать существующие традиционные САР пожаротушения;</a:t>
            </a:r>
          </a:p>
          <a:p>
            <a:pPr algn="just">
              <a:lnSpc>
                <a:spcPct val="80000"/>
              </a:lnSpc>
              <a:spcBef>
                <a:spcPts val="60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разработать модели традиционной и нечеткой САР;</a:t>
            </a:r>
          </a:p>
          <a:p>
            <a:pPr algn="just">
              <a:lnSpc>
                <a:spcPct val="80000"/>
              </a:lnSpc>
              <a:spcBef>
                <a:spcPts val="60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исследовать и оптимизировать САР пожаротушения (традиционную и нечеткую);</a:t>
            </a:r>
          </a:p>
          <a:p>
            <a:pPr algn="just">
              <a:lnSpc>
                <a:spcPct val="80000"/>
              </a:lnSpc>
              <a:spcBef>
                <a:spcPts val="60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сравнить работу традиционной и нечеткой САР;</a:t>
            </a:r>
          </a:p>
          <a:p>
            <a:pPr algn="just">
              <a:lnSpc>
                <a:spcPct val="80000"/>
              </a:lnSpc>
              <a:spcBef>
                <a:spcPts val="60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 основе полученных данных выбрать лучший вариант САР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обеспечивающий лучшее регулирование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spcBef>
                <a:spcPts val="600"/>
              </a:spcBef>
              <a:buFont typeface="Wingdings 2"/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Модельные исследования традиционной САР пожаротушения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772816"/>
            <a:ext cx="8183880" cy="418795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150"/>
              </a:spcBef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	  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150"/>
              </a:spcBef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150"/>
              </a:spcBef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150"/>
              </a:spcBef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150"/>
              </a:spcBef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150"/>
              </a:spcBef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150"/>
              </a:spcBef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150"/>
              </a:spcBef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150"/>
              </a:spcBef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150"/>
              </a:spcBef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150"/>
              </a:spcBef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150"/>
              </a:spcBef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150"/>
              </a:spcBef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150"/>
              </a:spcBef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150"/>
              </a:spcBef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     </a:t>
            </a:r>
            <a:r>
              <a:rPr lang="ru-RU" sz="1400" dirty="0" smtClean="0"/>
              <a:t>Математическая модель САР с релейно-импульсным регулятором  </a:t>
            </a:r>
          </a:p>
          <a:p>
            <a:pPr algn="ctr">
              <a:buNone/>
            </a:pPr>
            <a:r>
              <a:rPr lang="ru-RU" sz="1400" dirty="0" smtClean="0"/>
              <a:t>в среде </a:t>
            </a:r>
            <a:r>
              <a:rPr lang="en-US" sz="1400" dirty="0" smtClean="0"/>
              <a:t>MATLAB/Simulink </a:t>
            </a:r>
            <a:r>
              <a:rPr lang="ru-RU" sz="1400" dirty="0" smtClean="0"/>
              <a:t>   </a:t>
            </a:r>
            <a:endParaRPr lang="en-US" sz="1400" dirty="0" smtClean="0"/>
          </a:p>
          <a:p>
            <a:pPr>
              <a:lnSpc>
                <a:spcPct val="120000"/>
              </a:lnSpc>
              <a:spcBef>
                <a:spcPts val="150"/>
              </a:spcBef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Содержимое 4" descr="C:\Users\User\Desktop\Новая папка (4)\Реле исходная.jp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628800"/>
            <a:ext cx="770485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2"/>
          <p:cNvSpPr txBox="1">
            <a:spLocks/>
          </p:cNvSpPr>
          <p:nvPr/>
        </p:nvSpPr>
        <p:spPr>
          <a:xfrm>
            <a:off x="611560" y="4725144"/>
            <a:ext cx="7992888" cy="1152128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76" lvl="0" indent="-265176">
              <a:lnSpc>
                <a:spcPct val="120000"/>
              </a:lnSpc>
              <a:spcBef>
                <a:spcPts val="150"/>
              </a:spcBef>
              <a:buClr>
                <a:schemeClr val="accent1"/>
              </a:buClr>
              <a:buSzPct val="80000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	   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265176" lvl="0" indent="-265176">
              <a:lnSpc>
                <a:spcPct val="120000"/>
              </a:lnSpc>
              <a:spcBef>
                <a:spcPts val="150"/>
              </a:spcBef>
              <a:buClr>
                <a:schemeClr val="accent1"/>
              </a:buClr>
              <a:buSzPct val="80000"/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265176" lvl="0" indent="-265176">
              <a:lnSpc>
                <a:spcPct val="120000"/>
              </a:lnSpc>
              <a:spcBef>
                <a:spcPts val="150"/>
              </a:spcBef>
              <a:buClr>
                <a:schemeClr val="accent1"/>
              </a:buClr>
              <a:buSzPct val="80000"/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>
            <a:normAutofit/>
          </a:bodyPr>
          <a:lstStyle/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C:\Users\User\Desktop\Диплом\ПД исходная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692696"/>
            <a:ext cx="6984776" cy="425901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467544" y="4941168"/>
            <a:ext cx="8118648" cy="947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15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 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Математическая модель САР с импульсным ПД-преобразователем 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среде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MATLAB/Simulink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Диплом\Нечеткий исходная модель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980728"/>
            <a:ext cx="7399412" cy="4123021"/>
          </a:xfrm>
          <a:prstGeom prst="rect">
            <a:avLst/>
          </a:prstGeom>
          <a:noFill/>
        </p:spPr>
      </p:pic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08912" cy="936104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Модельные исследования нечёткой САР пожаротушения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4941168"/>
            <a:ext cx="8118648" cy="947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15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 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Математическая модель САР с нечётким регулятором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среде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MATLAB/Simulink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608805" cy="576064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Функции принадлежности нечеткого регулятора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7</a:t>
            </a:fld>
            <a:endParaRPr lang="ru-RU" dirty="0"/>
          </a:p>
        </p:txBody>
      </p:sp>
      <p:pic>
        <p:nvPicPr>
          <p:cNvPr id="4" name="Picture 2" descr="C:\Users\User\Desktop\Диплом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268760"/>
            <a:ext cx="3779520" cy="1905000"/>
          </a:xfrm>
          <a:prstGeom prst="rect">
            <a:avLst/>
          </a:prstGeom>
          <a:noFill/>
        </p:spPr>
      </p:pic>
      <p:pic>
        <p:nvPicPr>
          <p:cNvPr id="5" name="Picture 3" descr="C:\Users\User\Desktop\Диплом\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1999" y="1268760"/>
            <a:ext cx="3948943" cy="1872208"/>
          </a:xfrm>
          <a:prstGeom prst="rect">
            <a:avLst/>
          </a:prstGeom>
          <a:noFill/>
        </p:spPr>
      </p:pic>
      <p:pic>
        <p:nvPicPr>
          <p:cNvPr id="6" name="Picture 4" descr="C:\Users\User\Desktop\Диплом\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720" y="3429000"/>
            <a:ext cx="4882449" cy="22322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47044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498080" cy="70609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База нечетких правил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561888735"/>
              </p:ext>
            </p:extLst>
          </p:nvPr>
        </p:nvGraphicFramePr>
        <p:xfrm>
          <a:off x="899592" y="3645024"/>
          <a:ext cx="7344816" cy="20882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6028"/>
                <a:gridCol w="1836028"/>
                <a:gridCol w="1836028"/>
                <a:gridCol w="1836732"/>
              </a:tblGrid>
              <a:tr h="522058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</a:pPr>
                      <a:r>
                        <a:rPr lang="en-US" sz="1400" dirty="0">
                          <a:effectLst/>
                        </a:rPr>
                        <a:t>  </a:t>
                      </a:r>
                      <a:endParaRPr lang="ru-RU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</a:pPr>
                      <a:r>
                        <a:rPr lang="ru-RU" sz="1400" dirty="0">
                          <a:effectLst/>
                        </a:rPr>
                        <a:t>Отрицательная высокая</a:t>
                      </a:r>
                      <a:endParaRPr lang="ru-RU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</a:pPr>
                      <a:r>
                        <a:rPr lang="ru-RU" sz="1400">
                          <a:effectLst/>
                        </a:rPr>
                        <a:t>Низкая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</a:pPr>
                      <a:r>
                        <a:rPr lang="ru-RU" sz="1400" dirty="0">
                          <a:effectLst/>
                        </a:rPr>
                        <a:t>Положительная высокая</a:t>
                      </a:r>
                      <a:endParaRPr lang="ru-RU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522058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</a:pPr>
                      <a:r>
                        <a:rPr lang="ru-RU" sz="1400" dirty="0">
                          <a:effectLst/>
                        </a:rPr>
                        <a:t>Отрицательная большая</a:t>
                      </a:r>
                      <a:endParaRPr lang="ru-RU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</a:pPr>
                      <a:r>
                        <a:rPr lang="ru-RU" sz="1400">
                          <a:effectLst/>
                        </a:rPr>
                        <a:t>Отрицательная высокая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</a:pPr>
                      <a:r>
                        <a:rPr lang="ru-RU" sz="1400" dirty="0">
                          <a:effectLst/>
                        </a:rPr>
                        <a:t>Отрицательная высокая</a:t>
                      </a:r>
                      <a:endParaRPr lang="ru-RU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</a:pPr>
                      <a:r>
                        <a:rPr lang="ru-RU" sz="1400">
                          <a:effectLst/>
                        </a:rPr>
                        <a:t>Отрицательная высокая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522058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</a:pPr>
                      <a:r>
                        <a:rPr lang="ru-RU" sz="1400">
                          <a:effectLst/>
                        </a:rPr>
                        <a:t>Малая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</a:pPr>
                      <a:r>
                        <a:rPr lang="ru-RU" sz="1400">
                          <a:effectLst/>
                        </a:rPr>
                        <a:t>Положительная средняя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</a:pPr>
                      <a:r>
                        <a:rPr lang="ru-RU" sz="1400">
                          <a:effectLst/>
                        </a:rPr>
                        <a:t>Ноль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</a:pPr>
                      <a:r>
                        <a:rPr lang="ru-RU" sz="1400" dirty="0">
                          <a:effectLst/>
                        </a:rPr>
                        <a:t>Отрицательная средняя</a:t>
                      </a:r>
                      <a:endParaRPr lang="ru-RU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522058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</a:pPr>
                      <a:r>
                        <a:rPr lang="ru-RU" sz="1400">
                          <a:effectLst/>
                        </a:rPr>
                        <a:t>Положительная большая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</a:pPr>
                      <a:r>
                        <a:rPr lang="ru-RU" sz="1400">
                          <a:effectLst/>
                        </a:rPr>
                        <a:t>Положительная высокая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</a:pPr>
                      <a:r>
                        <a:rPr lang="ru-RU" sz="1400">
                          <a:effectLst/>
                        </a:rPr>
                        <a:t>Положительная высокая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</a:pPr>
                      <a:r>
                        <a:rPr lang="ru-RU" sz="1400" dirty="0">
                          <a:effectLst/>
                        </a:rPr>
                        <a:t>Положительная высокая</a:t>
                      </a:r>
                      <a:endParaRPr lang="ru-RU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1259632" y="1074953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ru-RU" sz="2400" dirty="0"/>
          </a:p>
        </p:txBody>
      </p:sp>
      <p:pic>
        <p:nvPicPr>
          <p:cNvPr id="1026" name="Picture 2" descr="C:\Users\Лиза\Desktop\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980728"/>
            <a:ext cx="6030167" cy="24958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3832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317552" cy="5490936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150"/>
              </a:spcBef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150"/>
              </a:spcBef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САР пожаротушения 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релейно-импульсным регулятором                              </a:t>
            </a: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				        САР пожаротушения с нечётким регулятором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  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C:\Users\User\Desktop\Диплом\Нечеткая-  минимизация критерия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1988840"/>
            <a:ext cx="4176464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User\Desktop\Диплом\Реле  минимизация критерия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340768"/>
            <a:ext cx="4104456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11872" cy="619512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Оптимизация САР пожаротушения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716016" y="1340768"/>
            <a:ext cx="4427984" cy="79208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l-GR" sz="1600" i="1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ε</a:t>
            </a:r>
            <a:r>
              <a:rPr lang="ru-RU" sz="16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lang="en-US" sz="1600" i="1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t</a:t>
            </a:r>
            <a:r>
              <a:rPr lang="en-US" sz="16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)</a:t>
            </a:r>
            <a:r>
              <a:rPr lang="ru-RU" sz="16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– ошибка регулирования;</a:t>
            </a:r>
          </a:p>
          <a:p>
            <a:pPr algn="ctr"/>
            <a:r>
              <a:rPr lang="en-US" sz="1600" i="1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u</a:t>
            </a:r>
            <a:r>
              <a:rPr lang="en-US" sz="16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lang="en-US" sz="1600" i="1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t</a:t>
            </a:r>
            <a:r>
              <a:rPr lang="en-US" sz="16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) –</a:t>
            </a:r>
            <a:r>
              <a:rPr lang="ru-RU" sz="16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затраты на управление.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268</TotalTime>
  <Words>218</Words>
  <Application>Microsoft Office PowerPoint</Application>
  <PresentationFormat>Экран (4:3)</PresentationFormat>
  <Paragraphs>121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Аспект</vt:lpstr>
      <vt:lpstr>Разработка и оптимизация системы регулирования температуры воздуха в системе пожаротушения</vt:lpstr>
      <vt:lpstr>Введение</vt:lpstr>
      <vt:lpstr>Цель и задачи проектирования</vt:lpstr>
      <vt:lpstr>Модельные исследования традиционной САР пожаротушения</vt:lpstr>
      <vt:lpstr>Слайд 5</vt:lpstr>
      <vt:lpstr>Модельные исследования нечёткой САР пожаротушения</vt:lpstr>
      <vt:lpstr>Функции принадлежности нечеткого регулятора</vt:lpstr>
      <vt:lpstr>База нечетких правил</vt:lpstr>
      <vt:lpstr>Оптимизация САР пожаротушения</vt:lpstr>
      <vt:lpstr>Сравнение САР пожаротушения</vt:lpstr>
      <vt:lpstr>Слайд 11</vt:lpstr>
      <vt:lpstr>Выводы</vt:lpstr>
      <vt:lpstr>Заключение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и оптимизация системы регулирования температуры воздуха в системе пожаротушения</dc:title>
  <dc:creator>User</dc:creator>
  <cp:lastModifiedBy>User</cp:lastModifiedBy>
  <cp:revision>40</cp:revision>
  <dcterms:created xsi:type="dcterms:W3CDTF">2015-06-21T11:07:23Z</dcterms:created>
  <dcterms:modified xsi:type="dcterms:W3CDTF">2015-08-07T06:39:18Z</dcterms:modified>
</cp:coreProperties>
</file>