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6" r:id="rId4"/>
    <p:sldId id="258" r:id="rId5"/>
    <p:sldId id="274" r:id="rId6"/>
    <p:sldId id="275" r:id="rId7"/>
    <p:sldId id="260" r:id="rId8"/>
    <p:sldId id="261" r:id="rId9"/>
    <p:sldId id="262" r:id="rId10"/>
    <p:sldId id="271" r:id="rId11"/>
    <p:sldId id="269" r:id="rId12"/>
    <p:sldId id="270" r:id="rId13"/>
    <p:sldId id="272" r:id="rId14"/>
    <p:sldId id="273" r:id="rId15"/>
    <p:sldId id="263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0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54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4DAD0-8EFF-4EE4-8910-3854B40D86CC}" type="datetimeFigureOut">
              <a:rPr lang="ru-RU" smtClean="0"/>
              <a:pPr/>
              <a:t>07.09.2015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F3E4C-F47E-412A-94C6-62A5A66D91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22460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C48BB-6BE1-459C-AF9B-F0133DC6DA23}" type="datetimeFigureOut">
              <a:rPr lang="ru-RU" smtClean="0"/>
              <a:pPr/>
              <a:t>07.09.2015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814796-8B2D-4CB1-810E-78AD2F7C38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56785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6039777-608E-4D96-A55F-6F6365C8797B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DEEC-5E01-43CA-867C-A293ACF3036A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E9607-8DC5-424A-B982-E9CC83B84A67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4336-1C2B-4D79-BC69-5153FD573CF4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BB3F-14CE-4A5C-8EC0-622A958D573E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594F-DC46-4BE8-97ED-073E91C11090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982FF6-EC64-44D9-8309-60887A8375A3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1</a:t>
            </a:r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D508599-D989-4FC6-A5E8-8F4194037381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84D3-7633-46E3-8D25-B2E838437DE9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36E9-A288-4A07-A26C-E4E4E999CB30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7B17-9313-44F2-BEED-58C9428950D6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594A246-2669-4E98-AEEF-EE7CC1A0B88E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1</a:t>
            </a: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/>
  </p:transition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8458200" cy="28194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: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«Обобщенный метод наименьших квадратов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038600"/>
            <a:ext cx="8458200" cy="2348462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algn="r"/>
            <a:r>
              <a:rPr lang="ru-RU" dirty="0" smtClean="0"/>
              <a:t>Научный руководитель:</a:t>
            </a:r>
          </a:p>
          <a:p>
            <a:pPr algn="r"/>
            <a:r>
              <a:rPr lang="ru-RU" dirty="0" smtClean="0"/>
              <a:t>Канд. физ.-мат. наук Канева О. Н.</a:t>
            </a:r>
          </a:p>
          <a:p>
            <a:pPr algn="r"/>
            <a:r>
              <a:rPr lang="ru-RU" dirty="0" smtClean="0"/>
              <a:t>Выполнили студентки </a:t>
            </a:r>
            <a:r>
              <a:rPr lang="ru-RU" dirty="0" smtClean="0"/>
              <a:t>группы БД-411:</a:t>
            </a:r>
          </a:p>
          <a:p>
            <a:pPr algn="r"/>
            <a:r>
              <a:rPr lang="ru-RU" dirty="0" smtClean="0"/>
              <a:t>Дубейко Е. С</a:t>
            </a:r>
            <a:r>
              <a:rPr lang="ru-RU" dirty="0" smtClean="0"/>
              <a:t>.</a:t>
            </a:r>
          </a:p>
          <a:p>
            <a:pPr algn="r"/>
            <a:r>
              <a:rPr lang="ru-RU" dirty="0" err="1" smtClean="0"/>
              <a:t>Абдильдинова</a:t>
            </a:r>
            <a:r>
              <a:rPr lang="ru-RU" dirty="0" smtClean="0"/>
              <a:t> Д. Ч.</a:t>
            </a:r>
            <a:r>
              <a:rPr lang="ru-RU" dirty="0" smtClean="0"/>
              <a:t> </a:t>
            </a:r>
            <a:endParaRPr lang="ru-RU" dirty="0" smtClean="0"/>
          </a:p>
          <a:p>
            <a:pPr algn="r"/>
            <a:endParaRPr lang="ru-RU" dirty="0" smtClean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62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Численный эксперимент 1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74736" y="6492240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196" name="Picture 4" descr="C:\Users\Катерина\YandexDisk\Скриншоты\2015-06-18 21-03-18 Скриншот экрана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95400"/>
            <a:ext cx="7315200" cy="5323215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Численный эксперимент 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74736" y="6492240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22" name="Picture 2" descr="C:\Users\Катерина\YandexDisk\Скриншоты\2015-06-16 22-04-21 Скриншот экрана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524000"/>
            <a:ext cx="4800600" cy="1633081"/>
          </a:xfrm>
          <a:prstGeom prst="rect">
            <a:avLst/>
          </a:prstGeom>
          <a:noFill/>
        </p:spPr>
      </p:pic>
      <p:pic>
        <p:nvPicPr>
          <p:cNvPr id="30723" name="Picture 3" descr="C:\Users\Катерина\YandexDisk\Скриншоты\2015-06-16 22-05-09 Скриншот экрана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200400"/>
            <a:ext cx="5638800" cy="3426795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Численный эксперимент 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Вывод результатов процедуры Кохрейна-Оркатта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74736" y="6492240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2771" name="Picture 3" descr="C:\Users\Катерина\YandexDisk\Скриншоты\2015-06-15 11-00-07 Скриншот экрана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752600"/>
            <a:ext cx="7467600" cy="4819761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Численный эксперимент 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Вывод результатов процедуры Хилдрета-Лу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74736" y="6492240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3794" name="Picture 2" descr="C:\Users\Катерина\YandexDisk\Скриншоты\2015-06-15 11-00-40 Скриншот экрана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828800"/>
            <a:ext cx="7401996" cy="480060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Численный эксперимент 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Вывод результатов процедуры Дарбина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29600" y="6492240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4818" name="Picture 2" descr="C:\Users\Катерина\YandexDisk\Скриншоты\2015-06-15 11-01-24 Скриншот экрана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8800"/>
            <a:ext cx="7696200" cy="4790129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Заключение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17136"/>
          </a:xfrm>
        </p:spPr>
        <p:txBody>
          <a:bodyPr>
            <a:normAutofit/>
          </a:bodyPr>
          <a:lstStyle/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Изучен обобщенный метод наименьших квадратов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Реализованы процедуры:</a:t>
            </a:r>
          </a:p>
          <a:p>
            <a:pPr marL="720000">
              <a:buClr>
                <a:schemeClr val="tx2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Процедура Кохрейна-Оркатта</a:t>
            </a:r>
          </a:p>
          <a:p>
            <a:pPr marL="720000">
              <a:buClr>
                <a:schemeClr val="tx2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Процедура Хилдрета-Лу</a:t>
            </a:r>
          </a:p>
          <a:p>
            <a:pPr marL="720000">
              <a:buClr>
                <a:schemeClr val="tx2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Процедура Дарбина</a:t>
            </a:r>
          </a:p>
          <a:p>
            <a:pPr marL="367200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Проведены численные эксперименты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Разработан программный продукт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174736" y="6492240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37160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74736" y="6492240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06680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Постановка задачи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>
            <a:normAutofit fontScale="92500"/>
          </a:bodyPr>
          <a:lstStyle/>
          <a:p>
            <a:pPr algn="just" hangingPunc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Объектом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работы является обобщенный метод наименьших квадратов.</a:t>
            </a:r>
          </a:p>
          <a:p>
            <a:pPr algn="just" hangingPunc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работы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повышение точности вычисления параметров функции регрессии.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исследования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lvl="0"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Изучение методов приближений исходных данных аппроксимирующей функцией.</a:t>
            </a:r>
          </a:p>
          <a:p>
            <a:pPr lvl="0"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Изучение обобщенного метода наименьших квадратов.</a:t>
            </a:r>
          </a:p>
          <a:p>
            <a:pPr lvl="0"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Разработка и реализация программного продукта.</a:t>
            </a:r>
          </a:p>
          <a:p>
            <a:pPr lvl="0"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Проведение численного эксперимента.</a:t>
            </a:r>
          </a:p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174736" y="6492240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приближений функций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25112"/>
          </a:xfrm>
        </p:spPr>
        <p:txBody>
          <a:bodyPr>
            <a:normAutofit/>
          </a:bodyPr>
          <a:lstStyle/>
          <a:p>
            <a:pPr marL="0" indent="256032" algn="just">
              <a:buNone/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Под приближением функции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понимают замену по определенному правилу одной функции на другую, близкую к исходной в том или ином смысле.</a:t>
            </a:r>
          </a:p>
          <a:p>
            <a:pPr marL="0" indent="256032" algn="just"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256032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аппроксимация </a:t>
            </a:r>
          </a:p>
          <a:p>
            <a:pPr marL="0" indent="256032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интерполяция</a:t>
            </a:r>
          </a:p>
          <a:p>
            <a:pPr marL="0" indent="256032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экстраполяция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6492240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762000"/>
            <a:ext cx="8686800" cy="10668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Характеристика объекта исследования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Текст 16"/>
          <p:cNvSpPr>
            <a:spLocks noGrp="1"/>
          </p:cNvSpPr>
          <p:nvPr>
            <p:ph type="body" idx="1"/>
          </p:nvPr>
        </p:nvSpPr>
        <p:spPr>
          <a:xfrm>
            <a:off x="381000" y="1905000"/>
            <a:ext cx="4041648" cy="457200"/>
          </a:xfrm>
        </p:spPr>
        <p:txBody>
          <a:bodyPr/>
          <a:lstStyle/>
          <a:p>
            <a:r>
              <a:rPr lang="ru-RU" dirty="0" smtClean="0"/>
              <a:t>ОМНК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half" idx="3"/>
          </p:nvPr>
        </p:nvSpPr>
        <p:spPr>
          <a:xfrm>
            <a:off x="4648200" y="1905000"/>
            <a:ext cx="4041775" cy="457200"/>
          </a:xfrm>
        </p:spPr>
        <p:txBody>
          <a:bodyPr/>
          <a:lstStyle/>
          <a:p>
            <a:r>
              <a:rPr lang="ru-RU" dirty="0" smtClean="0"/>
              <a:t>МНК</a:t>
            </a:r>
            <a:endParaRPr lang="ru-RU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2"/>
          </p:nvPr>
        </p:nvSpPr>
        <p:spPr>
          <a:xfrm>
            <a:off x="381000" y="2438400"/>
            <a:ext cx="4041648" cy="4156319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 –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вектор остатков 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W –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симметрическая положительно определенная весовая матрица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матрица, обратная ковариационной матрице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4"/>
          </p:nvPr>
        </p:nvSpPr>
        <p:spPr>
          <a:xfrm>
            <a:off x="4718304" y="2438400"/>
            <a:ext cx="4041775" cy="4156319"/>
          </a:xfrm>
        </p:spPr>
        <p:txBody>
          <a:bodyPr/>
          <a:lstStyle/>
          <a:p>
            <a:endParaRPr lang="ru-RU" dirty="0" smtClean="0"/>
          </a:p>
          <a:p>
            <a:pPr marL="566928" indent="-457200"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 –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вектор остатков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Если нарушается условие отсутствия автокорреляции, то есть случайные величины 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ε</a:t>
            </a:r>
            <a:r>
              <a:rPr lang="en-US" sz="1200" i="1" dirty="0" err="1" smtClean="0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en-US" sz="12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зависимы друг от друга, то следует применять </a:t>
            </a:r>
            <a:endParaRPr lang="ru-RU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174736" y="6492240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306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419600"/>
            <a:ext cx="3810000" cy="429054"/>
          </a:xfrm>
          <a:prstGeom prst="rect">
            <a:avLst/>
          </a:prstGeom>
          <a:noFill/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2438400"/>
            <a:ext cx="1905000" cy="436926"/>
          </a:xfrm>
          <a:prstGeom prst="rect">
            <a:avLst/>
          </a:prstGeom>
          <a:noFill/>
        </p:spPr>
      </p:pic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2438400"/>
            <a:ext cx="1682496" cy="457200"/>
          </a:xfrm>
          <a:prstGeom prst="rect">
            <a:avLst/>
          </a:prstGeom>
          <a:noFill/>
        </p:spPr>
      </p:pic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Стрелка углом 38"/>
          <p:cNvSpPr/>
          <p:nvPr/>
        </p:nvSpPr>
        <p:spPr>
          <a:xfrm rot="10800000">
            <a:off x="4267200" y="4648200"/>
            <a:ext cx="3200400" cy="1447800"/>
          </a:xfrm>
          <a:prstGeom prst="ben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04800" y="533400"/>
            <a:ext cx="8610600" cy="1066800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ОМНК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Проблема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ОМНК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 заключается в неизвестности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V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3200" dirty="0" smtClean="0"/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Используется некоторая оценка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Рассмотрено и реализовано три процедуры:</a:t>
            </a:r>
          </a:p>
          <a:p>
            <a:pPr marL="0" indent="0"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Процедура Кохрейна-Оркатта</a:t>
            </a:r>
          </a:p>
          <a:p>
            <a:pPr marL="0" indent="0"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Процедура Хилдрета-Лу</a:t>
            </a:r>
          </a:p>
          <a:p>
            <a:pPr marL="0" indent="0"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Процедура Дарбина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74736" y="6492240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3886200" y="2743200"/>
            <a:ext cx="1066800" cy="10668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82000" cy="10668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Авторегрессионное преобразование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Если остатки модели связаны авторегрессионной зависимостью первого порядка, ее формула имеет вид:</a:t>
            </a:r>
          </a:p>
          <a:p>
            <a:pPr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r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коэффициент автокорреляции. То вводим новые переменные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74736" y="6492240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4648200"/>
            <a:ext cx="2209800" cy="1505226"/>
          </a:xfrm>
          <a:prstGeom prst="rect">
            <a:avLst/>
          </a:prstGeom>
          <a:noFill/>
        </p:spPr>
      </p:pic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3276600"/>
            <a:ext cx="2667000" cy="551033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82000" cy="1069848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Процедура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Кохрейна-Оркатта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4800" y="1676400"/>
            <a:ext cx="8458200" cy="4876800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Шаг 1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. Оценка модели МНК, получение остатков модели.</a:t>
            </a:r>
          </a:p>
          <a:p>
            <a:pPr lvl="0" algn="just">
              <a:buNone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Шаг 2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. Оценка коэффициента автокорреляции остатков модели.</a:t>
            </a:r>
          </a:p>
          <a:p>
            <a:pPr lvl="0" algn="just">
              <a:buNone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Шаг 3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. Авторегрессионное преобразование данных и оценка параметров преобразованной модели обычным МНК.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174736" y="6492240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4572000"/>
            <a:ext cx="2209800" cy="1505226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9144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Процедура </a:t>
            </a:r>
            <a:r>
              <a:rPr lang="ru-RU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Хилдрета-Лу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>
          <a:xfrm>
            <a:off x="381000" y="1752600"/>
            <a:ext cx="8458200" cy="48421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Этап 1. Задаем значение коэффициента 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из интервала (-1;1) с шагом 0,1.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Этап 2. Для каждого коэффициента производим авторегрессионное преобразование. </a:t>
            </a:r>
          </a:p>
          <a:p>
            <a:pPr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Этап 3. Оцениваем каждую модель МНК и находим сумму квадратов остатков.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Этап 4. Выбираем коэффициент автокорреляции, для которого значение суммы квадратов остатков является минимальным. В окрестности найденной точки строится сетка с более мелким шагом.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8174736" y="6492240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2819400"/>
            <a:ext cx="1905000" cy="1297609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382000" cy="917448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Процедура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Дарбина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174736" y="6492240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533400" y="1447800"/>
            <a:ext cx="8226679" cy="5146919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Применяем авторегрессионное преобразование</a:t>
            </a:r>
          </a:p>
          <a:p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В полученной модели, раскрыв скобки и перенеся лаговую зависимую перемену вправо, введя обозначения:</a:t>
            </a:r>
          </a:p>
          <a:p>
            <a:pPr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Получаем следующую модель</a:t>
            </a:r>
          </a:p>
          <a:p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4" name="Picture 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1905000"/>
            <a:ext cx="1752600" cy="1193800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5257800"/>
            <a:ext cx="5791200" cy="1085850"/>
          </a:xfrm>
          <a:prstGeom prst="rect">
            <a:avLst/>
          </a:prstGeom>
          <a:noFill/>
        </p:spPr>
      </p:pic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65220" y="3886200"/>
            <a:ext cx="1813560" cy="381000"/>
          </a:xfrm>
          <a:prstGeom prst="rect">
            <a:avLst/>
          </a:prstGeo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9980" y="4572000"/>
            <a:ext cx="1844040" cy="381000"/>
          </a:xfrm>
          <a:prstGeom prst="rect">
            <a:avLst/>
          </a:prstGeom>
          <a:noFill/>
        </p:spPr>
      </p:pic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14611" y="4267200"/>
            <a:ext cx="1114778" cy="38100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1349</TotalTime>
  <Words>395</Words>
  <Application>Microsoft Office PowerPoint</Application>
  <PresentationFormat>Экран (4:3)</PresentationFormat>
  <Paragraphs>102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Городская</vt:lpstr>
      <vt:lpstr>Тема : «Обобщенный метод наименьших квадратов» </vt:lpstr>
      <vt:lpstr>Постановка задачи</vt:lpstr>
      <vt:lpstr>Методы приближений функций</vt:lpstr>
      <vt:lpstr>Характеристика объекта исследования</vt:lpstr>
      <vt:lpstr>ОМНК</vt:lpstr>
      <vt:lpstr>Авторегрессионное преобразование</vt:lpstr>
      <vt:lpstr>Процедура Кохрейна-Оркатта</vt:lpstr>
      <vt:lpstr>Процедура Хилдрета-Лу</vt:lpstr>
      <vt:lpstr>Процедура Дарбина</vt:lpstr>
      <vt:lpstr>Численный эксперимент 1</vt:lpstr>
      <vt:lpstr>Численный эксперимент 1</vt:lpstr>
      <vt:lpstr>Численный эксперимент 2 Вывод результатов процедуры Кохрейна-Оркатта</vt:lpstr>
      <vt:lpstr>Численный эксперимент 2 Вывод результатов процедуры Хилдрета-Лу</vt:lpstr>
      <vt:lpstr>Численный эксперимент 2 Вывод результатов процедуры Дарбина</vt:lpstr>
      <vt:lpstr>Заключение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ФЕДЕРАЛЬНОЕ ГОСУДАРСТВЕННОЕ БЮДЖЕТНОЕ ОБРАЗОВАТЕЛЬНОЕ УЧРЕЖДЕНИЕ ВЫСШЕГО ПРОФЕССИОНАЛЬНОГО ОБРАЗОВАНИЯ  «Омский государственный технический университет»  Кафедра «Прикладная математика и фундаментальная информатика»</dc:title>
  <dc:creator>Катерина</dc:creator>
  <cp:lastModifiedBy>Катерина</cp:lastModifiedBy>
  <cp:revision>72</cp:revision>
  <dcterms:created xsi:type="dcterms:W3CDTF">2015-05-31T16:49:43Z</dcterms:created>
  <dcterms:modified xsi:type="dcterms:W3CDTF">2015-09-07T05:16:49Z</dcterms:modified>
</cp:coreProperties>
</file>