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  <p:sldId id="260" r:id="rId9"/>
    <p:sldId id="262" r:id="rId10"/>
    <p:sldId id="261" r:id="rId11"/>
    <p:sldId id="266" r:id="rId12"/>
    <p:sldId id="278" r:id="rId13"/>
    <p:sldId id="277" r:id="rId14"/>
    <p:sldId id="27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694C-69AF-4EDC-B0A2-8D4BB8AD2CA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8748A-120E-4671-9EC2-CAACD47E1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0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2CF4C7D-8F9C-454C-8464-6B150BFEA27C}" type="datetime1">
              <a:rPr lang="ru-RU" smtClean="0"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9D93-3FFE-49BD-B20F-36E5CF502CC1}" type="datetime1">
              <a:rPr lang="ru-RU" smtClean="0"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8EE2-CDE7-4CD0-ACF4-9CFC89ADD89D}" type="datetime1">
              <a:rPr lang="ru-RU" smtClean="0"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E8C5-6809-49AF-88B9-75216172ABF9}" type="datetime1">
              <a:rPr lang="ru-RU" smtClean="0"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B787-3E68-4A08-9813-A0E6FA413CC2}" type="datetime1">
              <a:rPr lang="ru-RU" smtClean="0"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D32C-F2AD-48BC-BB56-0368C492382F}" type="datetime1">
              <a:rPr lang="ru-RU" smtClean="0"/>
              <a:t>23.09.2013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33A-109D-4DBB-B7D4-6C63D0B1A13B}" type="datetime1">
              <a:rPr lang="ru-RU" smtClean="0"/>
              <a:t>23.09.2013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B679-3782-40FE-9DC5-EA04E2B0CBBE}" type="datetime1">
              <a:rPr lang="ru-RU" smtClean="0"/>
              <a:t>23.09.2013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974A-2298-408C-9859-121E1D97380C}" type="datetime1">
              <a:rPr lang="ru-RU" smtClean="0"/>
              <a:t>23.09.2013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871292B-F408-4DC3-A388-DC897A7441BD}" type="datetime1">
              <a:rPr lang="ru-RU" smtClean="0"/>
              <a:t>23.09.2013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DBBBCD5-8B58-43BA-9181-DA263EDBDA16}" type="datetime1">
              <a:rPr lang="ru-RU" smtClean="0"/>
              <a:t>23.09.2013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6CDAEF1-79AE-4F61-8AD7-4AC3057BE565}" type="datetime1">
              <a:rPr lang="ru-RU" smtClean="0"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2786193"/>
          </a:xfrm>
        </p:spPr>
        <p:txBody>
          <a:bodyPr>
            <a:noAutofit/>
          </a:bodyPr>
          <a:lstStyle/>
          <a:p>
            <a:r>
              <a:rPr lang="ru-RU" sz="6000" dirty="0" smtClean="0"/>
              <a:t>Электронная книговыдача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в условиях распределенного </a:t>
            </a:r>
            <a:r>
              <a:rPr lang="ru-RU" sz="3200" dirty="0" smtClean="0"/>
              <a:t>фонда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653136"/>
            <a:ext cx="1859267" cy="607486"/>
          </a:xfrm>
        </p:spPr>
        <p:txBody>
          <a:bodyPr/>
          <a:lstStyle/>
          <a:p>
            <a:r>
              <a:rPr lang="ru-RU" dirty="0" smtClean="0"/>
              <a:t>И.Г. </a:t>
            </a:r>
            <a:r>
              <a:rPr lang="ru-RU" dirty="0" err="1" smtClean="0"/>
              <a:t>Лакизо</a:t>
            </a:r>
            <a:endParaRPr lang="ru-RU" dirty="0"/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896458" y="1124744"/>
            <a:ext cx="5712179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Государственная публичная научно-техническая библиотека Сибирского отделения РАН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8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80728"/>
            <a:ext cx="6254044" cy="1362075"/>
          </a:xfrm>
        </p:spPr>
        <p:txBody>
          <a:bodyPr>
            <a:normAutofit/>
          </a:bodyPr>
          <a:lstStyle/>
          <a:p>
            <a:r>
              <a:rPr lang="ru-RU" b="1" dirty="0"/>
              <a:t>НЕДОСТАТОЧНОСТЬ </a:t>
            </a:r>
            <a:r>
              <a:rPr lang="ru-RU" b="1" dirty="0" smtClean="0"/>
              <a:t>РЕСУРСОВ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475656" y="2348881"/>
            <a:ext cx="6231467" cy="504055"/>
          </a:xfrm>
        </p:spPr>
        <p:txBody>
          <a:bodyPr/>
          <a:lstStyle/>
          <a:p>
            <a:r>
              <a:rPr lang="ru-RU" dirty="0" smtClean="0"/>
              <a:t>Элементы операции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80312" y="5809152"/>
            <a:ext cx="843913" cy="365125"/>
          </a:xfrm>
        </p:spPr>
        <p:txBody>
          <a:bodyPr/>
          <a:lstStyle/>
          <a:p>
            <a:fld id="{B19B0651-EE4F-4900-A07F-96A6BFA9D0F0}" type="slidenum">
              <a:rPr lang="ru-RU" sz="5400" b="1" smtClean="0">
                <a:solidFill>
                  <a:schemeClr val="tx1"/>
                </a:solidFill>
              </a:rPr>
              <a:t>10</a:t>
            </a:fld>
            <a:endParaRPr lang="ru-RU" sz="5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16622135"/>
              </p:ext>
            </p:extLst>
          </p:nvPr>
        </p:nvGraphicFramePr>
        <p:xfrm>
          <a:off x="1763688" y="2780928"/>
          <a:ext cx="61960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007"/>
                <a:gridCol w="309800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 традиционном режиме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электронном режиме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Простановка штампа сектора на контрольном листке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 «»-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Запись о количестве выданных изданий в контрольном листке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- «»-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Отметка книговыдачи в учетной форме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Открыть окно «Бронь».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Расстановка читательского билета и требований на издания в картотеку выдачи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[</a:t>
                      </a: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Найти и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] Отметить выдаваемые издания галочками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Нажать на кнопку «Выполнить» на панели плоскости ЗАКАЗЫ….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Оформить выдачу изданий читателю.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2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Проблемы учета отказов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112382"/>
              </p:ext>
            </p:extLst>
          </p:nvPr>
        </p:nvGraphicFramePr>
        <p:xfrm>
          <a:off x="1463675" y="2119313"/>
          <a:ext cx="619601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007"/>
                <a:gridCol w="309800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Причина отказа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Перспективные механизмы учета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Нет в ГПНТБ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Данные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службы виртуального СБО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Свободная форма для заказа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Занят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Функция «очереди» или «ожидания»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52320" y="5809152"/>
            <a:ext cx="864096" cy="365125"/>
          </a:xfrm>
        </p:spPr>
        <p:txBody>
          <a:bodyPr/>
          <a:lstStyle/>
          <a:p>
            <a:fld id="{B19B0651-EE4F-4900-A07F-96A6BFA9D0F0}" type="slidenum">
              <a:rPr lang="ru-RU" sz="5400" b="1" smtClean="0">
                <a:solidFill>
                  <a:schemeClr val="tx1"/>
                </a:solidFill>
              </a:rPr>
              <a:t>11</a:t>
            </a:fld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4">
              <a:lumMod val="20000"/>
              <a:lumOff val="80000"/>
            </a:schemeClr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Новые возможности </a:t>
            </a:r>
            <a:r>
              <a:rPr lang="ru-RU" dirty="0"/>
              <a:t>для </a:t>
            </a:r>
            <a:r>
              <a:rPr lang="ru-RU" dirty="0" smtClean="0"/>
              <a:t>пользователей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527967"/>
            <a:ext cx="6196013" cy="278631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52320" y="5809152"/>
            <a:ext cx="864096" cy="365125"/>
          </a:xfrm>
        </p:spPr>
        <p:txBody>
          <a:bodyPr/>
          <a:lstStyle/>
          <a:p>
            <a:fld id="{B19B0651-EE4F-4900-A07F-96A6BFA9D0F0}" type="slidenum">
              <a:rPr lang="ru-RU" sz="5400" b="1" smtClean="0">
                <a:solidFill>
                  <a:schemeClr val="tx1"/>
                </a:solidFill>
              </a:rPr>
              <a:t>12</a:t>
            </a:fld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4">
              <a:lumMod val="20000"/>
              <a:lumOff val="80000"/>
            </a:schemeClr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62726"/>
            <a:ext cx="6925062" cy="432816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52320" y="5809152"/>
            <a:ext cx="864096" cy="365125"/>
          </a:xfrm>
        </p:spPr>
        <p:txBody>
          <a:bodyPr/>
          <a:lstStyle/>
          <a:p>
            <a:fld id="{B19B0651-EE4F-4900-A07F-96A6BFA9D0F0}" type="slidenum">
              <a:rPr lang="ru-RU" sz="5400" b="1" smtClean="0">
                <a:solidFill>
                  <a:schemeClr val="tx1"/>
                </a:solidFill>
              </a:rPr>
              <a:t>13</a:t>
            </a:fld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4">
              <a:lumMod val="20000"/>
              <a:lumOff val="80000"/>
            </a:schemeClr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Тенденции развития сферы услуг: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Доступность (</a:t>
            </a:r>
            <a:r>
              <a:rPr lang="ru-RU" sz="3600" dirty="0"/>
              <a:t>24/7</a:t>
            </a:r>
            <a:r>
              <a:rPr lang="ru-RU" sz="3600" dirty="0" smtClean="0"/>
              <a:t>)</a:t>
            </a:r>
          </a:p>
          <a:p>
            <a:r>
              <a:rPr lang="ru-RU" sz="3600" dirty="0" smtClean="0"/>
              <a:t>Оперативность</a:t>
            </a:r>
          </a:p>
          <a:p>
            <a:r>
              <a:rPr lang="ru-RU" sz="3600" dirty="0" smtClean="0"/>
              <a:t>Наглядность</a:t>
            </a:r>
          </a:p>
          <a:p>
            <a:r>
              <a:rPr lang="ru-RU" sz="3600" dirty="0" smtClean="0"/>
              <a:t>Экономичность</a:t>
            </a:r>
          </a:p>
          <a:p>
            <a:r>
              <a:rPr lang="ru-RU" sz="3600" dirty="0" smtClean="0"/>
              <a:t>Самообслуживание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52320" y="5809152"/>
            <a:ext cx="864096" cy="365125"/>
          </a:xfrm>
        </p:spPr>
        <p:txBody>
          <a:bodyPr/>
          <a:lstStyle/>
          <a:p>
            <a:fld id="{B19B0651-EE4F-4900-A07F-96A6BFA9D0F0}" type="slidenum">
              <a:rPr lang="ru-RU" sz="5400" b="1" smtClean="0">
                <a:solidFill>
                  <a:schemeClr val="tx1"/>
                </a:solidFill>
              </a:rPr>
              <a:t>14</a:t>
            </a:fld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Использованные документы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52320" y="5809152"/>
            <a:ext cx="864096" cy="365125"/>
          </a:xfrm>
        </p:spPr>
        <p:txBody>
          <a:bodyPr/>
          <a:lstStyle/>
          <a:p>
            <a:fld id="{B19B0651-EE4F-4900-A07F-96A6BFA9D0F0}" type="slidenum">
              <a:rPr lang="ru-RU" sz="5400" b="1" smtClean="0">
                <a:solidFill>
                  <a:schemeClr val="tx1"/>
                </a:solidFill>
              </a:rPr>
              <a:t>15</a:t>
            </a:fld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Инструкция  </a:t>
            </a:r>
            <a:r>
              <a:rPr lang="ru-RU" dirty="0"/>
              <a:t>по работе с электронным заказом изданий для сотрудников читальных залов ООЧ. Работа библиотекаря с электронными заказами из </a:t>
            </a:r>
            <a:r>
              <a:rPr lang="ru-RU" dirty="0" err="1"/>
              <a:t>книгохранения</a:t>
            </a:r>
            <a:r>
              <a:rPr lang="ru-RU" dirty="0"/>
              <a:t>. п.1 : Выдача выполненных заказов читателю </a:t>
            </a:r>
            <a:r>
              <a:rPr lang="en-US" dirty="0"/>
              <a:t>[</a:t>
            </a:r>
            <a:r>
              <a:rPr lang="ru-RU" dirty="0"/>
              <a:t>неопубликованный документ</a:t>
            </a:r>
            <a:r>
              <a:rPr lang="en-US" dirty="0"/>
              <a:t>]</a:t>
            </a:r>
            <a:r>
              <a:rPr lang="ru-RU" dirty="0" smtClean="0"/>
              <a:t>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Номенклатура технологических процессов и операций ГПНТБ СО РАН / отв. ред. Н.С. Редькина. – Новосибирск: ГПНТБ СО РАН, 2009. – С. 43.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Flamp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/>
              <a:t>ГПНТБ СО РАН : Отзывы. </a:t>
            </a:r>
            <a:r>
              <a:rPr lang="en-US" dirty="0" smtClean="0"/>
              <a:t>[</a:t>
            </a:r>
            <a:r>
              <a:rPr lang="ru-RU" dirty="0" smtClean="0"/>
              <a:t>Электронный ресурс</a:t>
            </a:r>
            <a:r>
              <a:rPr lang="en-US" dirty="0" smtClean="0"/>
              <a:t>]</a:t>
            </a:r>
            <a:r>
              <a:rPr lang="ru-RU" dirty="0" smtClean="0"/>
              <a:t>. </a:t>
            </a:r>
            <a:r>
              <a:rPr lang="en-US" dirty="0" smtClean="0"/>
              <a:t>URL</a:t>
            </a:r>
            <a:r>
              <a:rPr lang="ru-RU" dirty="0" smtClean="0"/>
              <a:t>: http</a:t>
            </a:r>
            <a:r>
              <a:rPr lang="ru-RU" dirty="0"/>
              <a:t>://novosibirsk.flamp.ru/firm/gpntb_so_ran-141265769360550?hash=AA63Im956677fde31e1360J0dB2G368791I2fB4doq356J0J989203G0I5b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ГПНТБ СО РАН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359937"/>
              </p:ext>
            </p:extLst>
          </p:nvPr>
        </p:nvGraphicFramePr>
        <p:xfrm>
          <a:off x="1463675" y="2119313"/>
          <a:ext cx="6196014" cy="357512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098007"/>
                <a:gridCol w="3098007"/>
              </a:tblGrid>
              <a:tr h="665182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Места</a:t>
                      </a:r>
                      <a:r>
                        <a:rPr lang="ru-RU" baseline="0" dirty="0" smtClean="0"/>
                        <a:t> выдачи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Места хранения</a:t>
                      </a:r>
                      <a:endParaRPr lang="ru-RU" dirty="0"/>
                    </a:p>
                  </a:txBody>
                  <a:tcPr/>
                </a:tc>
              </a:tr>
              <a:tr h="665182">
                <a:tc>
                  <a:txBody>
                    <a:bodyPr/>
                    <a:lstStyle/>
                    <a:p>
                      <a:r>
                        <a:rPr lang="ru-RU" dirty="0" smtClean="0"/>
                        <a:t>13 читальных залов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Подсобные фонды читальных залов</a:t>
                      </a:r>
                      <a:endParaRPr lang="ru-RU" dirty="0"/>
                    </a:p>
                  </a:txBody>
                  <a:tcPr/>
                </a:tc>
              </a:tr>
              <a:tr h="665182">
                <a:tc>
                  <a:txBody>
                    <a:bodyPr/>
                    <a:lstStyle/>
                    <a:p>
                      <a:r>
                        <a:rPr lang="ru-RU" dirty="0" smtClean="0"/>
                        <a:t>Кабинет конъюнктурной информации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книгохранилища</a:t>
                      </a:r>
                      <a:endParaRPr lang="ru-RU" dirty="0"/>
                    </a:p>
                  </a:txBody>
                  <a:tcPr/>
                </a:tc>
              </a:tr>
              <a:tr h="665182">
                <a:tc>
                  <a:txBody>
                    <a:bodyPr/>
                    <a:lstStyle/>
                    <a:p>
                      <a:r>
                        <a:rPr lang="ru-RU" dirty="0" smtClean="0"/>
                        <a:t>3 Читальных зала Отделения ГПНТБ СО РАН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Подсобные фонды читальных залов Отделения ГПНТБ СО РАН</a:t>
                      </a:r>
                      <a:endParaRPr lang="ru-RU" dirty="0"/>
                    </a:p>
                  </a:txBody>
                  <a:tcPr/>
                </a:tc>
              </a:tr>
              <a:tr h="6651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Книгохранилища</a:t>
                      </a:r>
                      <a:r>
                        <a:rPr lang="ru-RU" baseline="0" dirty="0" smtClean="0"/>
                        <a:t> Отделения </a:t>
                      </a:r>
                      <a:r>
                        <a:rPr lang="ru-RU" dirty="0" smtClean="0"/>
                        <a:t>ГПНТБ СО РАН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5400" b="1" smtClean="0">
                <a:solidFill>
                  <a:schemeClr val="tx1"/>
                </a:solidFill>
              </a:rPr>
              <a:t>2</a:t>
            </a:fld>
            <a:endParaRPr lang="ru-RU" sz="5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ВПЕРВЫЕ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0" algn="just">
              <a:buNone/>
            </a:pPr>
            <a:r>
              <a:rPr lang="ru-RU" sz="3000" dirty="0" smtClean="0"/>
              <a:t>Пользователь получил </a:t>
            </a:r>
            <a:r>
              <a:rPr lang="ru-RU" sz="3000" dirty="0"/>
              <a:t>возможность осуществлять </a:t>
            </a:r>
            <a:r>
              <a:rPr lang="ru-RU" sz="3000" u="sng" dirty="0"/>
              <a:t>заказ на хранящиеся в различных фондах издания </a:t>
            </a:r>
            <a:r>
              <a:rPr lang="ru-RU" sz="3000" dirty="0"/>
              <a:t>из единого каталога, а также самостоятельно </a:t>
            </a:r>
            <a:r>
              <a:rPr lang="ru-RU" sz="3000" u="sng" dirty="0"/>
              <a:t>выбирать</a:t>
            </a:r>
            <a:r>
              <a:rPr lang="ru-RU" sz="3000" dirty="0"/>
              <a:t> удобное ему </a:t>
            </a:r>
            <a:r>
              <a:rPr lang="ru-RU" sz="3000" u="sng" dirty="0"/>
              <a:t>место выдачи</a:t>
            </a:r>
            <a:endParaRPr lang="ru-RU" sz="3000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5400" b="1" smtClean="0">
                <a:solidFill>
                  <a:schemeClr val="tx1"/>
                </a:solidFill>
              </a:rPr>
              <a:t>3</a:t>
            </a:fld>
            <a:endParaRPr lang="ru-RU" sz="5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ПРИ ЭТОМ: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Изменилась система </a:t>
            </a:r>
            <a:r>
              <a:rPr lang="ru-RU" dirty="0"/>
              <a:t>контроля прохождения заказа и сохранности фондов;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Изменилась система защиты </a:t>
            </a:r>
            <a:r>
              <a:rPr lang="ru-RU" dirty="0"/>
              <a:t>от ошибок;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Потребовались дополнительные ресурсы </a:t>
            </a:r>
            <a:r>
              <a:rPr lang="ru-RU" dirty="0"/>
              <a:t>для полного перехода на новую технологию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5400" b="1" smtClean="0">
                <a:solidFill>
                  <a:schemeClr val="tx1"/>
                </a:solidFill>
              </a:rPr>
              <a:t>4</a:t>
            </a:fld>
            <a:endParaRPr lang="ru-RU" sz="5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ИЗМЕНЕНИЕ СИСТЕМЫ КОНТРОЛЯ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Традиционная технология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Технология электронного заказа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5400" b="1" smtClean="0">
                <a:solidFill>
                  <a:schemeClr val="tx1"/>
                </a:solidFill>
              </a:rPr>
              <a:t>5</a:t>
            </a:fld>
            <a:endParaRPr lang="ru-RU" sz="5400" b="1">
              <a:solidFill>
                <a:schemeClr val="tx1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3124398"/>
            <a:ext cx="3227388" cy="2420541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24399"/>
            <a:ext cx="3227388" cy="2420540"/>
          </a:xfrm>
        </p:spPr>
      </p:pic>
    </p:spTree>
    <p:extLst>
      <p:ext uri="{BB962C8B-B14F-4D97-AF65-F5344CB8AC3E}">
        <p14:creationId xmlns:p14="http://schemas.microsoft.com/office/powerpoint/2010/main" val="28180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74694"/>
            <a:ext cx="7488832" cy="550861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5400" b="1" smtClean="0">
                <a:solidFill>
                  <a:schemeClr val="tx1"/>
                </a:solidFill>
              </a:rPr>
              <a:t>6</a:t>
            </a:fld>
            <a:endParaRPr lang="ru-RU" sz="5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Механизмы контроля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290012"/>
              </p:ext>
            </p:extLst>
          </p:nvPr>
        </p:nvGraphicFramePr>
        <p:xfrm>
          <a:off x="1463675" y="2119313"/>
          <a:ext cx="619601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007"/>
                <a:gridCol w="309800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Существующие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Перспективные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«статусов»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Служба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обработки заказов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Фиксация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личном кабинете читателя ретроспективных сведений о заказах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5400" b="1" smtClean="0">
                <a:solidFill>
                  <a:schemeClr val="tx1"/>
                </a:solidFill>
              </a:rPr>
              <a:t>7</a:t>
            </a:fld>
            <a:endParaRPr lang="ru-RU" sz="5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ИЗМЕНЕНИЕ СИСТЕМЫ ЗАЩИТЫ ОТ </a:t>
            </a:r>
            <a:r>
              <a:rPr lang="ru-RU" b="1" dirty="0" smtClean="0"/>
              <a:t>ОШИБОК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sz="2800" u="sng" dirty="0"/>
              <a:t>Технические</a:t>
            </a:r>
            <a:r>
              <a:rPr lang="ru-RU" u="sng" dirty="0"/>
              <a:t> сбои</a:t>
            </a:r>
            <a:r>
              <a:rPr lang="ru-RU" dirty="0"/>
              <a:t> (аварии двух типов). Сообщение об аварии появляется на экране монитора после выполнения операции.</a:t>
            </a:r>
          </a:p>
          <a:p>
            <a:pPr lvl="0"/>
            <a:r>
              <a:rPr lang="ru-RU" sz="2800" u="sng" dirty="0"/>
              <a:t>Технологические</a:t>
            </a:r>
            <a:r>
              <a:rPr lang="ru-RU" u="sng" dirty="0"/>
              <a:t> сбои</a:t>
            </a:r>
            <a:r>
              <a:rPr lang="ru-RU" dirty="0"/>
              <a:t> (несоблюдение технологии при ведении электронных каталогов и баз данных читателей, препятствующие заказу изданий и выполнению заказов).</a:t>
            </a:r>
          </a:p>
          <a:p>
            <a:r>
              <a:rPr lang="ru-RU" sz="2800" u="sng" dirty="0"/>
              <a:t>Человеческий</a:t>
            </a:r>
            <a:r>
              <a:rPr lang="ru-RU" u="sng" dirty="0"/>
              <a:t> фактор</a:t>
            </a:r>
            <a:r>
              <a:rPr lang="ru-RU" dirty="0"/>
              <a:t> (удаление заказа из БД, установление неправильного статуса заказа,  необоснованная переадресация заказа, неправильные </a:t>
            </a:r>
            <a:r>
              <a:rPr lang="ru-RU" dirty="0" smtClean="0"/>
              <a:t>настройки </a:t>
            </a:r>
            <a:r>
              <a:rPr lang="ru-RU" dirty="0"/>
              <a:t>места выдачи и др.)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5400" b="1" smtClean="0">
                <a:solidFill>
                  <a:schemeClr val="tx1"/>
                </a:solidFill>
              </a:rPr>
              <a:t>8</a:t>
            </a:fld>
            <a:endParaRPr lang="ru-RU" sz="5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17582"/>
            <a:ext cx="6192688" cy="1202485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Механизмы защиты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060849"/>
            <a:ext cx="6183789" cy="3662220"/>
          </a:xfrm>
          <a:solidFill>
            <a:schemeClr val="accent1">
              <a:lumMod val="20000"/>
              <a:lumOff val="80000"/>
            </a:schemeClr>
          </a:solidFill>
          <a:ln w="44450" cmpd="sng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/>
            <a:r>
              <a:rPr lang="ru-RU" sz="3200" dirty="0"/>
              <a:t>Функция архива операций</a:t>
            </a:r>
          </a:p>
          <a:p>
            <a:pPr lvl="0"/>
            <a:r>
              <a:rPr lang="ru-RU" sz="3200" dirty="0"/>
              <a:t>Функция отмены действия</a:t>
            </a:r>
          </a:p>
          <a:p>
            <a:r>
              <a:rPr lang="ru-RU" sz="3200" dirty="0"/>
              <a:t>Разработка алгоритма действий по устранению наиболее часто встречающихся ошибок.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5400" b="1" smtClean="0">
                <a:solidFill>
                  <a:schemeClr val="tx1"/>
                </a:solidFill>
              </a:rPr>
              <a:t>9</a:t>
            </a:fld>
            <a:endParaRPr lang="ru-RU" sz="5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276</TotalTime>
  <Words>432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Электронная книговыдача в условиях распределенного фонда</vt:lpstr>
      <vt:lpstr>Структура ГПНТБ СО РАН</vt:lpstr>
      <vt:lpstr>ВПЕРВЫЕ</vt:lpstr>
      <vt:lpstr>ПРИ ЭТОМ:</vt:lpstr>
      <vt:lpstr>ИЗМЕНЕНИЕ СИСТЕМЫ КОНТРОЛЯ</vt:lpstr>
      <vt:lpstr>Презентация PowerPoint</vt:lpstr>
      <vt:lpstr>Механизмы контроля</vt:lpstr>
      <vt:lpstr>ИЗМЕНЕНИЕ СИСТЕМЫ ЗАЩИТЫ ОТ ОШИБОК</vt:lpstr>
      <vt:lpstr>Механизмы защиты</vt:lpstr>
      <vt:lpstr>НЕДОСТАТОЧНОСТЬ РЕСУРСОВ</vt:lpstr>
      <vt:lpstr>Проблемы учета отказов</vt:lpstr>
      <vt:lpstr>Новые возможности для пользователей</vt:lpstr>
      <vt:lpstr>Презентация PowerPoint</vt:lpstr>
      <vt:lpstr>Тенденции развития сферы услуг:</vt:lpstr>
      <vt:lpstr>Использованные документы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книговыдача в условиях распределенного фонда</dc:title>
  <dc:creator>Администратор</dc:creator>
  <cp:lastModifiedBy>DNA7 X86</cp:lastModifiedBy>
  <cp:revision>32</cp:revision>
  <dcterms:created xsi:type="dcterms:W3CDTF">2013-09-22T16:25:50Z</dcterms:created>
  <dcterms:modified xsi:type="dcterms:W3CDTF">2013-09-23T08:12:37Z</dcterms:modified>
</cp:coreProperties>
</file>