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284C6A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284C6A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284C6A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284C6A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284C6A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284C6A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284C6A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284C6A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284C6A"/>
        </a:solidFill>
        <a:latin typeface="Trebuchet M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66"/>
    <a:srgbClr val="FFCC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00" autoAdjust="0"/>
  </p:normalViewPr>
  <p:slideViewPr>
    <p:cSldViewPr>
      <p:cViewPr varScale="1">
        <p:scale>
          <a:sx n="68" d="100"/>
          <a:sy n="68" d="100"/>
        </p:scale>
        <p:origin x="-4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32DA417-3B33-45B9-9127-9EC810A0FF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73A2C44-33EF-4353-B004-25571AD787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Trebuchet MS" pitchFamily="34" charset="0"/>
              </a:defRPr>
            </a:lvl1pPr>
          </a:lstStyle>
          <a:p>
            <a:pPr>
              <a:defRPr/>
            </a:pPr>
            <a:fld id="{A8BBD426-AE8C-4F0F-9DC9-F8459D3F00F5}" type="datetime1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Trebuchet MS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fld id="{D9979418-64D7-4DDB-8099-4A62D331EC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1E6F6-233F-41B8-9BA8-699C27059C09}" type="datetime1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8EB20-B03F-43D3-935C-DB6F229F02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E2338-E2BA-4870-9DF8-CE2AB82276BA}" type="datetime1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5E2-EFD0-4F3E-AB4D-25EC02A42D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81484-0ED5-4A69-A839-81E516D6A487}" type="datetime1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68B1E-8761-4979-8666-EE607B1CB1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8E7D8-E104-4D98-BCFC-B17902C02D88}" type="datetime1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6E7DD-C4D1-4D11-A415-A43EAF220B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9C07E-E991-4AAA-8F65-D165E69F087D}" type="datetime1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B308F-F0AF-4218-AAAE-517E6B23C8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9B726-AE7F-4C36-B588-084AF55DCD6D}" type="datetime1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2C884-1110-43DE-B270-D69412BC3C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EED43-0DB2-4763-AFD1-1403E71828BA}" type="datetime1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8C6FA-DA90-45D3-B732-754C696AAD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3A216-2515-4409-9B33-72D614D3B3D5}" type="datetime1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33A40-B269-49F7-8155-0DDAFDC53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8DF74-39B3-486E-9944-86BABB9E9E8B}" type="datetime1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3A3B3-25A0-4D02-8807-DB86607746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F9D81-8C7C-48B9-A4F8-2B45E9A03A96}" type="datetime1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7E65C-0E37-4447-BF86-1B0B489069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Текст второго уровня</a:t>
            </a:r>
          </a:p>
          <a:p>
            <a:pPr lvl="2"/>
            <a:r>
              <a:rPr lang="ru-RU" smtClean="0"/>
              <a:t>Текст третьего уровня</a:t>
            </a:r>
          </a:p>
          <a:p>
            <a:pPr lvl="3"/>
            <a:r>
              <a:rPr lang="ru-RU" smtClean="0"/>
              <a:t> Текст четвертого уровня</a:t>
            </a:r>
          </a:p>
          <a:p>
            <a:pPr lvl="4"/>
            <a:r>
              <a:rPr lang="ru-RU" smtClean="0"/>
              <a:t>Текст пятого уровня</a:t>
            </a:r>
          </a:p>
          <a:p>
            <a:pPr lvl="1"/>
            <a:endParaRPr lang="ru-RU" smtClean="0"/>
          </a:p>
          <a:p>
            <a:pPr lvl="2"/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1190C44-BBF8-485F-89F6-EE51046EA5D4}" type="datetime1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000" b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6C45B5FB-080F-4441-8BD8-1A59712F1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9" r:id="rId2"/>
    <p:sldLayoutId id="2147483668" r:id="rId3"/>
    <p:sldLayoutId id="2147483667" r:id="rId4"/>
    <p:sldLayoutId id="2147483666" r:id="rId5"/>
    <p:sldLayoutId id="2147483665" r:id="rId6"/>
    <p:sldLayoutId id="2147483664" r:id="rId7"/>
    <p:sldLayoutId id="2147483663" r:id="rId8"/>
    <p:sldLayoutId id="2147483662" r:id="rId9"/>
    <p:sldLayoutId id="2147483661" r:id="rId10"/>
    <p:sldLayoutId id="2147483660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2844800"/>
          </a:xfrm>
        </p:spPr>
        <p:txBody>
          <a:bodyPr/>
          <a:lstStyle/>
          <a:p>
            <a:pPr eaLnBrk="1" hangingPunct="1"/>
            <a:r>
              <a:rPr lang="ru-RU" smtClean="0"/>
              <a:t>Методы продвижения библиотечных ресурсов:</a:t>
            </a:r>
            <a:r>
              <a:rPr lang="ru-RU" b="1" smtClean="0"/>
              <a:t> почтовые рассылки</a:t>
            </a:r>
            <a:endParaRPr lang="ru-RU" smtClean="0"/>
          </a:p>
        </p:txBody>
      </p:sp>
      <p:sp>
        <p:nvSpPr>
          <p:cNvPr id="1536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00563" y="4508500"/>
            <a:ext cx="4187825" cy="1355725"/>
          </a:xfrm>
        </p:spPr>
        <p:txBody>
          <a:bodyPr/>
          <a:lstStyle/>
          <a:p>
            <a:pPr eaLnBrk="1" hangingPunct="1"/>
            <a:r>
              <a:rPr lang="ru-RU" sz="2000" smtClean="0"/>
              <a:t>Подг. Лакизо И.Г.,</a:t>
            </a:r>
          </a:p>
          <a:p>
            <a:pPr eaLnBrk="1" hangingPunct="1"/>
            <a:r>
              <a:rPr lang="ru-RU" sz="2000" smtClean="0"/>
              <a:t>м.н.с. ЛРЭР ГНТБ СО РАН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D976FF-2F34-4D60-A722-9F1CFA00A02D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Резюме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441325" algn="just" eaLnBrk="1" hangingPunct="1">
              <a:lnSpc>
                <a:spcPct val="115000"/>
              </a:lnSpc>
              <a:buFontTx/>
              <a:buNone/>
            </a:pPr>
            <a:r>
              <a:rPr lang="ru-RU" sz="2400" smtClean="0"/>
              <a:t>Таким образом, пользователю предоставляется новая услуга, отвечающая требованиям современности. Преимуществами данной услуги являются простота использования, таргетированность, экономия трафика пользователей. Это очередная (после представления материалов в аналоговой среде библиотеки и представления на сайтах библиотек) ступень на пути продвижения ресурсов к  пользователям.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0BA3A2C-C0E4-416B-AF98-967BAB7A6211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256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z="3900" smtClean="0"/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A90E96E-D53B-4542-B53E-332294CF9C5A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/>
          <a:lstStyle/>
          <a:p>
            <a:pPr algn="ctr" eaLnBrk="1" hangingPunct="1"/>
            <a:r>
              <a:rPr lang="ru-RU" smtClean="0"/>
              <a:t>Введение 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30300" y="2208213"/>
            <a:ext cx="7180263" cy="4175125"/>
          </a:xfrm>
        </p:spPr>
        <p:txBody>
          <a:bodyPr/>
          <a:lstStyle/>
          <a:p>
            <a:pPr marL="0" indent="450850" algn="just">
              <a:lnSpc>
                <a:spcPct val="115000"/>
              </a:lnSpc>
              <a:buFontTx/>
              <a:buNone/>
            </a:pPr>
            <a:r>
              <a:rPr lang="ru-RU" sz="2400" smtClean="0"/>
              <a:t>Засилье низкокачественной информации, затруднение доступа к ценной информации и снижение  спроса на научные публикации в целом – таковы основные характеристики современного информационного пространства.</a:t>
            </a:r>
          </a:p>
          <a:p>
            <a:pPr marL="0" indent="450850" algn="just">
              <a:lnSpc>
                <a:spcPct val="115000"/>
              </a:lnSpc>
              <a:buFontTx/>
              <a:buNone/>
            </a:pPr>
            <a:r>
              <a:rPr lang="ru-RU" sz="2400" smtClean="0"/>
              <a:t>В описанных выше условиях особое значение приобретают мероприятия по продвижению библиотечных фондов к пользователю.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95B5EF-3974-4078-AD01-B80584C2848B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435975" cy="914400"/>
          </a:xfrm>
        </p:spPr>
        <p:txBody>
          <a:bodyPr/>
          <a:lstStyle/>
          <a:p>
            <a:pPr eaLnBrk="1" hangingPunct="1"/>
            <a:r>
              <a:rPr lang="ru-RU" sz="4000" smtClean="0"/>
              <a:t>Основные принципы продвижения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smtClean="0"/>
              <a:t>Актуальность;</a:t>
            </a:r>
          </a:p>
          <a:p>
            <a:r>
              <a:rPr lang="ru-RU" sz="3600" smtClean="0"/>
              <a:t>Оперативность;</a:t>
            </a:r>
          </a:p>
          <a:p>
            <a:r>
              <a:rPr lang="ru-RU" sz="3600" smtClean="0"/>
              <a:t>Таргетированность;</a:t>
            </a:r>
          </a:p>
          <a:p>
            <a:r>
              <a:rPr lang="ru-RU" sz="3600" smtClean="0"/>
              <a:t>Легкость для восприятия.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178B0C-571D-430B-AA62-EC7851ADC701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8434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Рассылка информационных писем по электронной почте</a:t>
            </a:r>
          </a:p>
        </p:txBody>
      </p:sp>
      <p:sp>
        <p:nvSpPr>
          <p:cNvPr id="18435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075613" cy="4495800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r>
              <a:rPr lang="ru-RU" sz="2400" smtClean="0"/>
              <a:t>Пользователь освобождается от необходимости следить за обновлениями сайта библиотеки. Сведения оперативно и регулярно поступают к нему в кумулированном виде по универсальным каналам связи (на адрес электронной почты).</a:t>
            </a:r>
          </a:p>
          <a:p>
            <a:pPr algn="just">
              <a:lnSpc>
                <a:spcPct val="115000"/>
              </a:lnSpc>
            </a:pPr>
            <a:r>
              <a:rPr lang="ru-RU" sz="2400" smtClean="0"/>
              <a:t>Библиотека формирует имидж современного клиент- ориентированного учреждения.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15AE443-862A-49AF-B799-E222EF04AF20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Тематика писем: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О новых поступлениях, </a:t>
            </a:r>
          </a:p>
          <a:p>
            <a:r>
              <a:rPr lang="ru-RU" smtClean="0"/>
              <a:t>Об изменении режима работы, </a:t>
            </a:r>
          </a:p>
          <a:p>
            <a:r>
              <a:rPr lang="ru-RU" smtClean="0"/>
              <a:t>О новых информационных продуктах и услугах, </a:t>
            </a:r>
          </a:p>
          <a:p>
            <a:r>
              <a:rPr lang="ru-RU" smtClean="0"/>
              <a:t>О планируемых мероприятиях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2EE6C6C-A582-4B06-B693-C0B3DC4AEFF2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Формирование списка подписчиков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smtClean="0"/>
              <a:t>Разработка анкеты- соглашения</a:t>
            </a:r>
            <a:r>
              <a:rPr lang="en-US" smtClean="0"/>
              <a:t> </a:t>
            </a:r>
            <a:endParaRPr lang="ru-RU" smtClean="0"/>
          </a:p>
          <a:p>
            <a:pPr marL="609600" indent="-609600">
              <a:buFontTx/>
              <a:buAutoNum type="arabicPeriod"/>
            </a:pPr>
            <a:r>
              <a:rPr lang="ru-RU" smtClean="0"/>
              <a:t>Определение каналов и средств продвижения новой услуги</a:t>
            </a:r>
          </a:p>
          <a:p>
            <a:pPr marL="609600" indent="-609600">
              <a:buFontTx/>
              <a:buAutoNum type="arabicPeriod"/>
            </a:pP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5E0680-02D7-448C-8ACA-ED293905A0B4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smtClean="0"/>
              <a:t>Разработка и внедрение технологии подготовки и рассылки информационного письма</a:t>
            </a:r>
            <a:endParaRPr lang="ru-RU" sz="4000" b="1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2800" smtClean="0"/>
              <a:t>Регламентируются требования к содержательной части писем и  их оформлению </a:t>
            </a:r>
          </a:p>
          <a:p>
            <a:pPr algn="just" eaLnBrk="1" hangingPunct="1"/>
            <a:r>
              <a:rPr lang="ru-RU" sz="2800" smtClean="0"/>
              <a:t>Определяются рациональные способы получения и конвертирования информации</a:t>
            </a:r>
          </a:p>
          <a:p>
            <a:pPr algn="just" eaLnBrk="1" hangingPunct="1"/>
            <a:r>
              <a:rPr lang="ru-RU" sz="2800" smtClean="0"/>
              <a:t>Создаются списки адресов пользователей по темам рассылок и шаблоны писем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B8250DA-77E4-41AC-AE4D-419FB65A6F1B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/>
              <a:t>Подготовка персонала библиотеки к оказанию новой услуги</a:t>
            </a:r>
            <a:endParaRPr lang="ru-RU" sz="400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ru-RU" sz="2800" smtClean="0"/>
              <a:t>мотивацию сотрудников, занятых обслуживанием, к продвижению новой услуги;</a:t>
            </a:r>
          </a:p>
          <a:p>
            <a:pPr algn="just"/>
            <a:r>
              <a:rPr lang="ru-RU" sz="2800" smtClean="0"/>
              <a:t>подготовку типовых планов индивидуальных бесед с пользователями о новой услуге;</a:t>
            </a:r>
          </a:p>
          <a:p>
            <a:pPr algn="just"/>
            <a:r>
              <a:rPr lang="ru-RU" sz="2800" smtClean="0"/>
              <a:t>разработку инструкций по оказанию услуги.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E3F0D6-3296-40FC-98D8-F9CD5CDE0B5D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smtClean="0"/>
              <a:t>Двухступенчатая система рассылки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450850" algn="just">
              <a:buFontTx/>
              <a:buNone/>
            </a:pPr>
            <a:r>
              <a:rPr lang="ru-RU" smtClean="0"/>
              <a:t>Получая информационное письмо, библиотека института редактирует его таким образом, чтобы осталась только релевантная запросам сотрудников института информация и доводит эту информацию до сведения своих подписчиков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ppttraining_tp06256168">
  <a:themeElements>
    <a:clrScheme name="ms_ppttraining_tp0625616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s_ppttraining_tp0625616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ppttraining_tp0625616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training_tp0625616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275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Trebuchet MS</vt:lpstr>
      <vt:lpstr>Arial</vt:lpstr>
      <vt:lpstr>Times New Roman</vt:lpstr>
      <vt:lpstr>ms_ppttraining_tp06256168</vt:lpstr>
      <vt:lpstr>ms_ppttraining_tp06256168</vt:lpstr>
      <vt:lpstr>Методы продвижения библиотечных ресурсов: почтовые рассылки</vt:lpstr>
      <vt:lpstr>Введение </vt:lpstr>
      <vt:lpstr>Основные принципы продвижения</vt:lpstr>
      <vt:lpstr>Рассылка информационных писем по электронной почте</vt:lpstr>
      <vt:lpstr>Тематика писем:</vt:lpstr>
      <vt:lpstr>Формирование списка подписчиков</vt:lpstr>
      <vt:lpstr>Разработка и внедрение технологии подготовки и рассылки информационного письма</vt:lpstr>
      <vt:lpstr>Подготовка персонала библиотеки к оказанию новой услуги</vt:lpstr>
      <vt:lpstr>Двухступенчатая система рассылки</vt:lpstr>
      <vt:lpstr>Резюме</vt:lpstr>
      <vt:lpstr>Слайд 11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учебного курса</dc:title>
  <dc:subject/>
  <dc:creator/>
  <cp:keywords/>
  <dc:description/>
  <cp:lastModifiedBy>lakizo</cp:lastModifiedBy>
  <cp:revision>15</cp:revision>
  <dcterms:modified xsi:type="dcterms:W3CDTF">2014-08-26T08:22:49Z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TC062561681049</vt:lpwstr>
  </property>
</Properties>
</file>