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44" r:id="rId2"/>
    <p:sldId id="461" r:id="rId3"/>
    <p:sldId id="453" r:id="rId4"/>
    <p:sldId id="454" r:id="rId5"/>
    <p:sldId id="456" r:id="rId6"/>
    <p:sldId id="457" r:id="rId7"/>
    <p:sldId id="459" r:id="rId8"/>
    <p:sldId id="451" r:id="rId9"/>
    <p:sldId id="455" r:id="rId10"/>
    <p:sldId id="452" r:id="rId11"/>
    <p:sldId id="463" r:id="rId12"/>
    <p:sldId id="448" r:id="rId13"/>
    <p:sldId id="464" r:id="rId14"/>
    <p:sldId id="462" r:id="rId15"/>
    <p:sldId id="447" r:id="rId16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17">
          <p15:clr>
            <a:srgbClr val="A4A3A4"/>
          </p15:clr>
        </p15:guide>
        <p15:guide id="2" pos="304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&amp;R" initials="Y" lastIdx="1" clrIdx="0"/>
  <p:cmAuthor id="1" name="Audrey Sumberg" initials="ATS" lastIdx="1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CB751"/>
    <a:srgbClr val="2895D5"/>
    <a:srgbClr val="777777"/>
    <a:srgbClr val="FFFFFF"/>
    <a:srgbClr val="34BCBA"/>
    <a:srgbClr val="6DAF3D"/>
    <a:srgbClr val="E64BA2"/>
    <a:srgbClr val="288BD6"/>
    <a:srgbClr val="6667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5" autoAdjust="0"/>
  </p:normalViewPr>
  <p:slideViewPr>
    <p:cSldViewPr snapToGrid="0" snapToObjects="1" showGuides="1">
      <p:cViewPr>
        <p:scale>
          <a:sx n="62" d="100"/>
          <a:sy n="62" d="100"/>
        </p:scale>
        <p:origin x="-2412" y="-1170"/>
      </p:cViewPr>
      <p:guideLst>
        <p:guide orient="horz" pos="2217"/>
        <p:guide pos="30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8DBD6-B143-4204-AD63-C256CDD1E9F6}" type="datetimeFigureOut">
              <a:rPr lang="en-US" smtClean="0"/>
              <a:pPr/>
              <a:t>8/25/2014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7887E-EE9A-4DE2-9B29-71ACAE48F5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7920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C99B2-D4FB-42A1-A994-757C3D53E0DA}" type="datetimeFigureOut">
              <a:rPr lang="en-US" smtClean="0"/>
              <a:pPr/>
              <a:t>8/25/2014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20240" y="685800"/>
            <a:ext cx="3017520" cy="226314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389971"/>
            <a:ext cx="5486400" cy="506822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A2FA1-A8F9-4A59-B139-3FDF77DBF9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3708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Museo Sans For Dell" pitchFamily="2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0875" y="685800"/>
            <a:ext cx="3016250" cy="2263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000000"/>
                </a:solidFill>
              </a:rPr>
              <a:t>Slides 1 and 2 must stay together if you want to begin your presentation with the looping slide.</a:t>
            </a: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Starting from slide 1, go into Slide Show mode, click the </a:t>
            </a:r>
            <a:r>
              <a:rPr lang="en-US" sz="1200" dirty="0" smtClean="0">
                <a:solidFill>
                  <a:srgbClr val="000000"/>
                </a:solidFill>
                <a:sym typeface="Wingdings 3"/>
              </a:rPr>
              <a:t> [play] </a:t>
            </a:r>
            <a:r>
              <a:rPr lang="en-US" sz="1200" dirty="0" smtClean="0">
                <a:solidFill>
                  <a:srgbClr val="000000"/>
                </a:solidFill>
              </a:rPr>
              <a:t>button and it will take you to slide 2, which is the loop, this slide is hidden for the purpose of the loop.</a:t>
            </a: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When you are ready to start your presentation, press “Esc”. This will take you back to slide 1. Then press page down to move to advance through your presentation.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A2FA1-A8F9-4A59-B139-3FDF77DBF9B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8539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017" eaLnBrk="0" hangingPunct="0">
              <a:defRPr sz="1300" b="1">
                <a:solidFill>
                  <a:schemeClr val="tx1"/>
                </a:solidFill>
                <a:latin typeface="Xerox Sans" pitchFamily="50" charset="0"/>
              </a:defRPr>
            </a:lvl1pPr>
            <a:lvl2pPr marL="686263" indent="-263947" defTabSz="915017" eaLnBrk="0" hangingPunct="0">
              <a:defRPr sz="1300" b="1">
                <a:solidFill>
                  <a:schemeClr val="tx1"/>
                </a:solidFill>
                <a:latin typeface="Xerox Sans" pitchFamily="50" charset="0"/>
              </a:defRPr>
            </a:lvl2pPr>
            <a:lvl3pPr marL="1055789" indent="-211158" defTabSz="915017" eaLnBrk="0" hangingPunct="0">
              <a:defRPr sz="1300" b="1">
                <a:solidFill>
                  <a:schemeClr val="tx1"/>
                </a:solidFill>
                <a:latin typeface="Xerox Sans" pitchFamily="50" charset="0"/>
              </a:defRPr>
            </a:lvl3pPr>
            <a:lvl4pPr marL="1478105" indent="-211158" defTabSz="915017" eaLnBrk="0" hangingPunct="0">
              <a:defRPr sz="1300" b="1">
                <a:solidFill>
                  <a:schemeClr val="tx1"/>
                </a:solidFill>
                <a:latin typeface="Xerox Sans" pitchFamily="50" charset="0"/>
              </a:defRPr>
            </a:lvl4pPr>
            <a:lvl5pPr marL="1900420" indent="-211158" defTabSz="915017" eaLnBrk="0" hangingPunct="0">
              <a:defRPr sz="1300" b="1">
                <a:solidFill>
                  <a:schemeClr val="tx1"/>
                </a:solidFill>
                <a:latin typeface="Xerox Sans" pitchFamily="50" charset="0"/>
              </a:defRPr>
            </a:lvl5pPr>
            <a:lvl6pPr marL="2322736" indent="-211158" defTabSz="915017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Xerox Sans" pitchFamily="50" charset="0"/>
              </a:defRPr>
            </a:lvl6pPr>
            <a:lvl7pPr marL="2745052" indent="-211158" defTabSz="915017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Xerox Sans" pitchFamily="50" charset="0"/>
              </a:defRPr>
            </a:lvl7pPr>
            <a:lvl8pPr marL="3167367" indent="-211158" defTabSz="915017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Xerox Sans" pitchFamily="50" charset="0"/>
              </a:defRPr>
            </a:lvl8pPr>
            <a:lvl9pPr marL="3589683" indent="-211158" defTabSz="915017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eaLnBrk="1" hangingPunct="1"/>
            <a:fld id="{1B3A17F6-AE40-4F27-94A7-7DB49295B29E}" type="slidenum">
              <a:rPr lang="en-GB" altLang="en-US" sz="1200" b="0">
                <a:latin typeface="Arial" charset="0"/>
              </a:rPr>
              <a:pPr eaLnBrk="1" hangingPunct="1"/>
              <a:t>4</a:t>
            </a:fld>
            <a:endParaRPr lang="en-GB" altLang="en-US" sz="1200" b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20875" y="685800"/>
            <a:ext cx="3016250" cy="2263775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790785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5017">
              <a:defRPr sz="1300" b="1">
                <a:solidFill>
                  <a:schemeClr val="tx1"/>
                </a:solidFill>
                <a:latin typeface="Xerox Sans" pitchFamily="2" charset="0"/>
                <a:cs typeface="Arial" pitchFamily="34" charset="0"/>
              </a:defRPr>
            </a:lvl1pPr>
            <a:lvl2pPr marL="686263" indent="-263947" defTabSz="915017">
              <a:defRPr sz="1300" b="1">
                <a:solidFill>
                  <a:schemeClr val="tx1"/>
                </a:solidFill>
                <a:latin typeface="Xerox Sans" pitchFamily="2" charset="0"/>
                <a:cs typeface="Arial" pitchFamily="34" charset="0"/>
              </a:defRPr>
            </a:lvl2pPr>
            <a:lvl3pPr marL="1055789" indent="-211158" defTabSz="915017">
              <a:defRPr sz="1300" b="1">
                <a:solidFill>
                  <a:schemeClr val="tx1"/>
                </a:solidFill>
                <a:latin typeface="Xerox Sans" pitchFamily="2" charset="0"/>
                <a:cs typeface="Arial" pitchFamily="34" charset="0"/>
              </a:defRPr>
            </a:lvl3pPr>
            <a:lvl4pPr marL="1478105" indent="-211158" defTabSz="915017">
              <a:defRPr sz="1300" b="1">
                <a:solidFill>
                  <a:schemeClr val="tx1"/>
                </a:solidFill>
                <a:latin typeface="Xerox Sans" pitchFamily="2" charset="0"/>
                <a:cs typeface="Arial" pitchFamily="34" charset="0"/>
              </a:defRPr>
            </a:lvl4pPr>
            <a:lvl5pPr marL="1900420" indent="-211158" defTabSz="915017">
              <a:defRPr sz="1300" b="1">
                <a:solidFill>
                  <a:schemeClr val="tx1"/>
                </a:solidFill>
                <a:latin typeface="Xerox Sans" pitchFamily="2" charset="0"/>
                <a:cs typeface="Arial" pitchFamily="34" charset="0"/>
              </a:defRPr>
            </a:lvl5pPr>
            <a:lvl6pPr marL="2322736" indent="-211158" defTabSz="915017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Xerox Sans" pitchFamily="2" charset="0"/>
                <a:cs typeface="Arial" pitchFamily="34" charset="0"/>
              </a:defRPr>
            </a:lvl6pPr>
            <a:lvl7pPr marL="2745052" indent="-211158" defTabSz="915017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Xerox Sans" pitchFamily="2" charset="0"/>
                <a:cs typeface="Arial" pitchFamily="34" charset="0"/>
              </a:defRPr>
            </a:lvl7pPr>
            <a:lvl8pPr marL="3167367" indent="-211158" defTabSz="915017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Xerox Sans" pitchFamily="2" charset="0"/>
                <a:cs typeface="Arial" pitchFamily="34" charset="0"/>
              </a:defRPr>
            </a:lvl8pPr>
            <a:lvl9pPr marL="3589683" indent="-211158" defTabSz="915017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Xerox Sans" pitchFamily="2" charset="0"/>
                <a:cs typeface="Arial" pitchFamily="34" charset="0"/>
              </a:defRPr>
            </a:lvl9pPr>
          </a:lstStyle>
          <a:p>
            <a:pPr>
              <a:defRPr/>
            </a:pPr>
            <a:fld id="{93D4711A-0342-402C-864A-42C54CC08772}" type="slidenum">
              <a:rPr lang="en-GB" sz="1200" b="0">
                <a:latin typeface="Arial" pitchFamily="34" charset="0"/>
              </a:rPr>
              <a:pPr>
                <a:defRPr/>
              </a:pPr>
              <a:t>14</a:t>
            </a:fld>
            <a:endParaRPr lang="en-GB" sz="1200" b="0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20875" y="685800"/>
            <a:ext cx="3016250" cy="226377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kumimoji="0"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490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6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6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310777"/>
            <a:ext cx="8412480" cy="475488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2591130-FE46-48E1-86F7-0D723EB5B93F}" type="datetime4">
              <a:rPr lang="en-US" smtClean="0"/>
              <a:pPr/>
              <a:t>August 25, 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Xerox Internal Use Only</a:t>
            </a: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1618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Full Image, White 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159775"/>
            <a:ext cx="8412480" cy="4754880"/>
          </a:xfrm>
          <a:prstGeom prst="roundRect">
            <a:avLst>
              <a:gd name="adj" fmla="val 4183"/>
            </a:avLst>
          </a:prstGeom>
          <a:solidFill>
            <a:srgbClr val="FFFFFF">
              <a:alpha val="85098"/>
            </a:srgbClr>
          </a:solidFill>
        </p:spPr>
        <p:txBody>
          <a:bodyPr lIns="91440" tIns="91440" rIns="91440" bIns="91440"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926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Full Image, White Smal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214" y="1168165"/>
            <a:ext cx="8412480" cy="4031771"/>
          </a:xfrm>
          <a:prstGeom prst="roundRect">
            <a:avLst>
              <a:gd name="adj" fmla="val 4183"/>
            </a:avLst>
          </a:prstGeom>
          <a:solidFill>
            <a:srgbClr val="FFFFFF">
              <a:alpha val="85098"/>
            </a:srgbClr>
          </a:solidFill>
        </p:spPr>
        <p:txBody>
          <a:bodyPr lIns="91440" tIns="91440" rIns="91440" bIns="91440"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235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E940392-D3B5-4917-A85B-444BCEDA0BC1}" type="datetime4">
              <a:rPr lang="en-US" smtClean="0"/>
              <a:pPr/>
              <a:t>August 25, 2014</a:t>
            </a:fld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Xerox Internal Use Only</a:t>
            </a:r>
            <a:endParaRPr lang="en-US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3641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35950" y="1542916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2"/>
          </p:nvPr>
        </p:nvSpPr>
        <p:spPr>
          <a:xfrm>
            <a:off x="3298032" y="1542916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23"/>
          </p:nvPr>
        </p:nvSpPr>
        <p:spPr>
          <a:xfrm>
            <a:off x="6172200" y="1542916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24"/>
          </p:nvPr>
        </p:nvSpPr>
        <p:spPr>
          <a:xfrm>
            <a:off x="435950" y="2762242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9" name="Content Placeholder 4"/>
          <p:cNvSpPr>
            <a:spLocks noGrp="1"/>
          </p:cNvSpPr>
          <p:nvPr>
            <p:ph sz="quarter" idx="25"/>
          </p:nvPr>
        </p:nvSpPr>
        <p:spPr>
          <a:xfrm>
            <a:off x="3298032" y="2762242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26"/>
          </p:nvPr>
        </p:nvSpPr>
        <p:spPr>
          <a:xfrm>
            <a:off x="6172200" y="2762242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27"/>
          </p:nvPr>
        </p:nvSpPr>
        <p:spPr>
          <a:xfrm>
            <a:off x="435950" y="3981568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2" name="Content Placeholder 4"/>
          <p:cNvSpPr>
            <a:spLocks noGrp="1"/>
          </p:cNvSpPr>
          <p:nvPr>
            <p:ph sz="quarter" idx="28"/>
          </p:nvPr>
        </p:nvSpPr>
        <p:spPr>
          <a:xfrm>
            <a:off x="3298032" y="3981568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3" name="Content Placeholder 4"/>
          <p:cNvSpPr>
            <a:spLocks noGrp="1"/>
          </p:cNvSpPr>
          <p:nvPr>
            <p:ph sz="quarter" idx="29"/>
          </p:nvPr>
        </p:nvSpPr>
        <p:spPr>
          <a:xfrm>
            <a:off x="6172200" y="3981568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8229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7823" y="5205786"/>
            <a:ext cx="8412480" cy="548640"/>
          </a:xfrm>
        </p:spPr>
        <p:txBody>
          <a:bodyPr lIns="27432">
            <a:normAutofit/>
          </a:bodyPr>
          <a:lstStyle>
            <a:lvl1pPr>
              <a:defRPr sz="14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E21C49C-DA3C-426D-ACA9-234E95C78381}" type="datetime4">
              <a:rPr lang="en-US" smtClean="0"/>
              <a:pPr/>
              <a:t>August 25, 2014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Xerox Internal Use Only</a:t>
            </a:r>
            <a:endParaRPr lang="en-US"/>
          </a:p>
        </p:txBody>
      </p:sp>
      <p:sp>
        <p:nvSpPr>
          <p:cNvPr id="15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1311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423863" y="1543205"/>
            <a:ext cx="2651760" cy="3383280"/>
          </a:xfrm>
          <a:prstGeom prst="roundRect">
            <a:avLst>
              <a:gd name="adj" fmla="val 4329"/>
            </a:avLst>
          </a:prstGeom>
          <a:solidFill>
            <a:schemeClr val="accent1"/>
          </a:solidFill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4"/>
          </p:nvPr>
        </p:nvSpPr>
        <p:spPr>
          <a:xfrm>
            <a:off x="6172200" y="1543205"/>
            <a:ext cx="2651760" cy="3383280"/>
          </a:xfrm>
          <a:prstGeom prst="roundRect">
            <a:avLst>
              <a:gd name="adj" fmla="val 4329"/>
            </a:avLst>
          </a:prstGeom>
          <a:solidFill>
            <a:schemeClr val="accent1"/>
          </a:solidFill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5"/>
          </p:nvPr>
        </p:nvSpPr>
        <p:spPr>
          <a:xfrm>
            <a:off x="3298032" y="1543205"/>
            <a:ext cx="2651760" cy="3383280"/>
          </a:xfrm>
          <a:prstGeom prst="roundRect">
            <a:avLst>
              <a:gd name="adj" fmla="val 4329"/>
            </a:avLst>
          </a:prstGeom>
          <a:solidFill>
            <a:schemeClr val="accent1"/>
          </a:solidFill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8229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7823" y="5063173"/>
            <a:ext cx="8412480" cy="548640"/>
          </a:xfrm>
        </p:spPr>
        <p:txBody>
          <a:bodyPr lIns="27432">
            <a:normAutofit/>
          </a:bodyPr>
          <a:lstStyle>
            <a:lvl1pPr>
              <a:defRPr sz="14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8AD4458-1AD5-41EE-B83E-0DA06ECD5848}" type="datetime4">
              <a:rPr lang="en-US" smtClean="0"/>
              <a:pPr/>
              <a:t>August 25, 2014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Xerox Internal Use Only</a:t>
            </a:r>
            <a:endParaRPr lang="en-US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223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ulti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539750"/>
            <a:ext cx="4114800" cy="1645920"/>
          </a:xfrm>
          <a:prstGeom prst="roundRect">
            <a:avLst>
              <a:gd name="adj" fmla="val 7940"/>
            </a:avLst>
          </a:prstGeom>
          <a:ln>
            <a:solidFill>
              <a:schemeClr val="accent1"/>
            </a:solidFill>
          </a:ln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7823" y="4996061"/>
            <a:ext cx="8412480" cy="548640"/>
          </a:xfrm>
        </p:spPr>
        <p:txBody>
          <a:bodyPr lIns="27432">
            <a:normAutofit/>
          </a:bodyPr>
          <a:lstStyle>
            <a:lvl1pPr>
              <a:defRPr sz="14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6"/>
          </p:nvPr>
        </p:nvSpPr>
        <p:spPr>
          <a:xfrm>
            <a:off x="377825" y="3279344"/>
            <a:ext cx="4114800" cy="1645920"/>
          </a:xfrm>
          <a:prstGeom prst="roundRect">
            <a:avLst>
              <a:gd name="adj" fmla="val 7940"/>
            </a:avLst>
          </a:prstGeom>
          <a:ln>
            <a:solidFill>
              <a:schemeClr val="accent1"/>
            </a:solidFill>
          </a:ln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7"/>
          </p:nvPr>
        </p:nvSpPr>
        <p:spPr>
          <a:xfrm>
            <a:off x="4700587" y="1539750"/>
            <a:ext cx="4114800" cy="1645920"/>
          </a:xfrm>
          <a:prstGeom prst="roundRect">
            <a:avLst>
              <a:gd name="adj" fmla="val 7940"/>
            </a:avLst>
          </a:prstGeom>
          <a:ln>
            <a:solidFill>
              <a:schemeClr val="accent1"/>
            </a:solidFill>
          </a:ln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8"/>
          </p:nvPr>
        </p:nvSpPr>
        <p:spPr>
          <a:xfrm>
            <a:off x="4700587" y="3279344"/>
            <a:ext cx="4114800" cy="1645920"/>
          </a:xfrm>
          <a:prstGeom prst="roundRect">
            <a:avLst>
              <a:gd name="adj" fmla="val 7940"/>
            </a:avLst>
          </a:prstGeom>
          <a:ln>
            <a:solidFill>
              <a:schemeClr val="accent1"/>
            </a:solidFill>
          </a:ln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66DCD70-0C71-4319-AB7F-3B05F90B3BE9}" type="datetime4">
              <a:rPr lang="en-US" smtClean="0"/>
              <a:pPr/>
              <a:t>August 25, 2014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Xerox Internal Use Only</a:t>
            </a:r>
            <a:endParaRPr lang="en-US"/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6940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F870B15-C01A-4EEB-AE32-8A23DDA57DFC}" type="datetime4">
              <a:rPr lang="en-US" smtClean="0"/>
              <a:pPr/>
              <a:t>August 25,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Xerox Internal Use Only</a:t>
            </a: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9423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45" y="1029647"/>
            <a:ext cx="5486400" cy="4206240"/>
          </a:xfrm>
        </p:spPr>
        <p:txBody>
          <a:bodyPr>
            <a:normAutofit/>
          </a:bodyPr>
          <a:lstStyle>
            <a:lvl1pPr marL="117475" indent="-117475">
              <a:lnSpc>
                <a:spcPct val="90000"/>
              </a:lnSpc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2109" y="5746299"/>
            <a:ext cx="5486400" cy="1005840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84781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486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45" y="1029647"/>
            <a:ext cx="5486400" cy="4206240"/>
          </a:xfrm>
        </p:spPr>
        <p:txBody>
          <a:bodyPr>
            <a:normAutofit/>
          </a:bodyPr>
          <a:lstStyle>
            <a:lvl1pPr marL="117475" indent="-117475">
              <a:lnSpc>
                <a:spcPct val="90000"/>
              </a:lnSpc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62109" y="5746299"/>
            <a:ext cx="5486400" cy="1005840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94737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6576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45" y="4060272"/>
            <a:ext cx="6217920" cy="1280160"/>
          </a:xfrm>
        </p:spPr>
        <p:txBody>
          <a:bodyPr>
            <a:normAutofit/>
          </a:bodyPr>
          <a:lstStyle>
            <a:lvl1pPr marL="117475" indent="-117475">
              <a:lnSpc>
                <a:spcPct val="90000"/>
              </a:lnSpc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62109" y="5418653"/>
            <a:ext cx="6126480" cy="1005840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693414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8229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377824" y="1306671"/>
            <a:ext cx="3749040" cy="47548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/>
          </p:nvPr>
        </p:nvSpPr>
        <p:spPr>
          <a:xfrm>
            <a:off x="5041263" y="1306671"/>
            <a:ext cx="3749040" cy="47548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21250DF-B0E9-49EA-8F9C-EB6D6567D99D}" type="datetime4">
              <a:rPr lang="en-US" smtClean="0"/>
              <a:pPr/>
              <a:t>August 25, 2014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Xerox Internal Use Only</a:t>
            </a: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7787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8442" t="21176" r="7064" b="9643"/>
          <a:stretch/>
        </p:blipFill>
        <p:spPr>
          <a:xfrm>
            <a:off x="0" y="2833688"/>
            <a:ext cx="9144000" cy="3282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845103"/>
            <a:ext cx="7315200" cy="137160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472752"/>
            <a:ext cx="9144000" cy="13852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132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ound Same Side Corner Rectangle 7"/>
          <p:cNvSpPr/>
          <p:nvPr userDrawn="1"/>
        </p:nvSpPr>
        <p:spPr>
          <a:xfrm rot="5400000">
            <a:off x="2024168" y="1900133"/>
            <a:ext cx="1803825" cy="5852160"/>
          </a:xfrm>
          <a:prstGeom prst="round2Same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081" y="4219464"/>
            <a:ext cx="5394960" cy="118872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15200" y="6256563"/>
            <a:ext cx="1545336" cy="4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033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59188"/>
            <a:ext cx="9144000" cy="1828800"/>
          </a:xfrm>
          <a:solidFill>
            <a:srgbClr val="FFFFFF">
              <a:alpha val="85098"/>
            </a:srgbClr>
          </a:solidFill>
        </p:spPr>
        <p:txBody>
          <a:bodyPr vert="horz" lIns="274320" tIns="274320" rIns="0" bIns="0" rtlCol="0" anchor="t">
            <a:noAutofit/>
          </a:bodyPr>
          <a:lstStyle>
            <a:lvl1pPr>
              <a:defRPr lang="en-US" sz="4800" dirty="0">
                <a:solidFill>
                  <a:schemeClr val="tx1"/>
                </a:solidFill>
              </a:defRPr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15200" y="6256563"/>
            <a:ext cx="1545336" cy="4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363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36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8447" t="25198" r="7037" b="20425"/>
          <a:stretch/>
        </p:blipFill>
        <p:spPr>
          <a:xfrm>
            <a:off x="0" y="1195388"/>
            <a:ext cx="9144001" cy="257968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3657809"/>
            <a:ext cx="9144000" cy="32001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2046632"/>
            <a:ext cx="7315200" cy="137160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3830347"/>
            <a:ext cx="6766560" cy="155448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3431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auto">
          <a:xfrm>
            <a:off x="0" y="0"/>
            <a:ext cx="9144000" cy="36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8447" t="25198" r="7037" b="20425"/>
          <a:stretch/>
        </p:blipFill>
        <p:spPr>
          <a:xfrm>
            <a:off x="0" y="1195388"/>
            <a:ext cx="9144000" cy="25796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2046632"/>
            <a:ext cx="7315200" cy="137160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" y="3657809"/>
            <a:ext cx="9144000" cy="32001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3871291"/>
            <a:ext cx="6766560" cy="54864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37645" y="4520297"/>
            <a:ext cx="2011680" cy="164592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492999" y="4520297"/>
            <a:ext cx="2011680" cy="164592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648353" y="4495800"/>
            <a:ext cx="2011680" cy="164592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803708" y="4495800"/>
            <a:ext cx="2011680" cy="164592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544936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Continuous Loop CL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845103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2448057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18547" y="6270096"/>
            <a:ext cx="1536190" cy="4067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160" t="11761" r="6599" b="14897"/>
          <a:stretch/>
        </p:blipFill>
        <p:spPr>
          <a:xfrm>
            <a:off x="0" y="3538537"/>
            <a:ext cx="9144001" cy="33194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160" t="11761" r="6599" b="18715"/>
          <a:stretch/>
        </p:blipFill>
        <p:spPr>
          <a:xfrm>
            <a:off x="0" y="3538537"/>
            <a:ext cx="9144001" cy="31466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160" t="11761" r="6599" b="14897"/>
          <a:stretch/>
        </p:blipFill>
        <p:spPr>
          <a:xfrm>
            <a:off x="0" y="3538537"/>
            <a:ext cx="9144001" cy="33194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160" t="11761" r="6599" b="14897"/>
          <a:stretch/>
        </p:blipFill>
        <p:spPr>
          <a:xfrm>
            <a:off x="0" y="3538537"/>
            <a:ext cx="9144001" cy="33194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160" t="11761" r="6599" b="20650"/>
          <a:stretch/>
        </p:blipFill>
        <p:spPr>
          <a:xfrm>
            <a:off x="0" y="3538537"/>
            <a:ext cx="9144001" cy="305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122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8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Single Loop CL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845103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2448057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18547" y="6270097"/>
            <a:ext cx="1536190" cy="4067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160" t="11761" r="6599" b="14897"/>
          <a:stretch/>
        </p:blipFill>
        <p:spPr>
          <a:xfrm>
            <a:off x="0" y="3538537"/>
            <a:ext cx="9144001" cy="33194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160" t="11761" r="6599" b="18715"/>
          <a:stretch/>
        </p:blipFill>
        <p:spPr>
          <a:xfrm>
            <a:off x="0" y="3538537"/>
            <a:ext cx="9144001" cy="31466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160" t="11761" r="6599" b="14897"/>
          <a:stretch/>
        </p:blipFill>
        <p:spPr>
          <a:xfrm>
            <a:off x="-1" y="3538537"/>
            <a:ext cx="9144002" cy="33194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160" t="11761" r="6599" b="14897"/>
          <a:stretch/>
        </p:blipFill>
        <p:spPr>
          <a:xfrm>
            <a:off x="-1" y="3538537"/>
            <a:ext cx="9144002" cy="331946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160" t="11761" r="6599" b="20650"/>
          <a:stretch/>
        </p:blipFill>
        <p:spPr>
          <a:xfrm>
            <a:off x="-1" y="3538537"/>
            <a:ext cx="9144002" cy="3059113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D229-D27A-4CA9-90CA-4B7637D57A1A}" type="datetime4">
              <a:rPr lang="en-US" smtClean="0"/>
              <a:pPr/>
              <a:t>August 25,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Xerox Internal Use Only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0B47-E214-4AA0-ABCC-FFA55F6C2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698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Continuous 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845103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2448057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1028" t="9845" r="6980" b="18650"/>
          <a:stretch/>
        </p:blipFill>
        <p:spPr>
          <a:xfrm>
            <a:off x="0" y="3775075"/>
            <a:ext cx="9144001" cy="3082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1028" t="9845" r="6980" b="18650"/>
          <a:stretch/>
        </p:blipFill>
        <p:spPr>
          <a:xfrm>
            <a:off x="0" y="3775075"/>
            <a:ext cx="9144001" cy="30829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1027" t="9845" r="6980" b="18650"/>
          <a:stretch/>
        </p:blipFill>
        <p:spPr>
          <a:xfrm>
            <a:off x="1" y="3775075"/>
            <a:ext cx="9143999" cy="30829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1028" t="9845" r="6980" b="18649"/>
          <a:stretch/>
        </p:blipFill>
        <p:spPr>
          <a:xfrm>
            <a:off x="1" y="3775075"/>
            <a:ext cx="9144000" cy="30829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1028" t="9845" r="6981" b="18650"/>
          <a:stretch/>
        </p:blipFill>
        <p:spPr>
          <a:xfrm>
            <a:off x="0" y="3775075"/>
            <a:ext cx="9144000" cy="30829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18547" y="6270097"/>
            <a:ext cx="1536190" cy="40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273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8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Single 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845103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2448057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1028" t="9845" r="6980" b="18650"/>
          <a:stretch/>
        </p:blipFill>
        <p:spPr>
          <a:xfrm>
            <a:off x="-1" y="3775075"/>
            <a:ext cx="9144002" cy="30829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1028" t="9845" r="6980" b="18650"/>
          <a:stretch/>
        </p:blipFill>
        <p:spPr>
          <a:xfrm>
            <a:off x="-1" y="3775075"/>
            <a:ext cx="9144002" cy="30829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1028" t="9845" r="6980" b="18650"/>
          <a:stretch/>
        </p:blipFill>
        <p:spPr>
          <a:xfrm>
            <a:off x="-1" y="3775075"/>
            <a:ext cx="9144002" cy="30829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1028" t="9845" r="6980" b="18650"/>
          <a:stretch/>
        </p:blipFill>
        <p:spPr>
          <a:xfrm>
            <a:off x="-1" y="3775075"/>
            <a:ext cx="9144002" cy="30829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1028" t="9845" r="6980" b="18650"/>
          <a:stretch/>
        </p:blipFill>
        <p:spPr>
          <a:xfrm>
            <a:off x="-1" y="3775075"/>
            <a:ext cx="9144001" cy="30829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18547" y="6270097"/>
            <a:ext cx="1536190" cy="40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765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-1" y="0"/>
            <a:ext cx="9143999" cy="685800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0" y="1697145"/>
            <a:ext cx="3840480" cy="3007854"/>
            <a:chOff x="0" y="1697145"/>
            <a:chExt cx="3840480" cy="3007854"/>
          </a:xfrm>
        </p:grpSpPr>
        <p:sp>
          <p:nvSpPr>
            <p:cNvPr id="9" name="Round Single Corner Rectangle 8"/>
            <p:cNvSpPr/>
            <p:nvPr/>
          </p:nvSpPr>
          <p:spPr>
            <a:xfrm>
              <a:off x="0" y="1697145"/>
              <a:ext cx="3840480" cy="2011680"/>
            </a:xfrm>
            <a:prstGeom prst="round1Rect">
              <a:avLst>
                <a:gd name="adj" fmla="val 6178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3699159"/>
              <a:ext cx="3840480" cy="1005840"/>
            </a:xfrm>
            <a:prstGeom prst="round1Rect">
              <a:avLst>
                <a:gd name="adj" fmla="val 12005"/>
              </a:avLst>
            </a:prstGeom>
            <a:solidFill>
              <a:srgbClr val="FFFFFF">
                <a:alpha val="89804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88" y="1890932"/>
            <a:ext cx="3474720" cy="1737360"/>
          </a:xfrm>
        </p:spPr>
        <p:txBody>
          <a:bodyPr anchor="t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88" y="3831770"/>
            <a:ext cx="3474720" cy="82296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77586" y="6500545"/>
            <a:ext cx="54328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©2013 Xerox Corporation. All rights reserved. Xerox® and Xerox Design® are trademarks of Xerox Corporation in the United States and/or other countries.</a:t>
            </a:r>
          </a:p>
        </p:txBody>
      </p:sp>
    </p:spTree>
    <p:extLst>
      <p:ext uri="{BB962C8B-B14F-4D97-AF65-F5344CB8AC3E}">
        <p14:creationId xmlns:p14="http://schemas.microsoft.com/office/powerpoint/2010/main" xmlns="" val="660099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3" y="291415"/>
            <a:ext cx="8412480" cy="100584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654726"/>
            <a:ext cx="8412480" cy="4389120"/>
          </a:xfrm>
        </p:spPr>
        <p:txBody>
          <a:bodyPr/>
          <a:lstStyle>
            <a:lvl1pPr>
              <a:defRPr sz="2000" b="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75CC56C-CFC3-44A2-B787-50FCF53E65BB}" type="datetime4">
              <a:rPr lang="en-US" smtClean="0"/>
              <a:pPr/>
              <a:t>August 25, 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Xerox Internal Use Only</a:t>
            </a: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6260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-3" y="1"/>
            <a:ext cx="9143999" cy="685800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 flipH="1">
            <a:off x="4023360" y="1604866"/>
            <a:ext cx="5120640" cy="2623184"/>
            <a:chOff x="662731" y="1604866"/>
            <a:chExt cx="3840480" cy="2623184"/>
          </a:xfrm>
        </p:grpSpPr>
        <p:sp>
          <p:nvSpPr>
            <p:cNvPr id="9" name="Round Single Corner Rectangle 8"/>
            <p:cNvSpPr/>
            <p:nvPr/>
          </p:nvSpPr>
          <p:spPr>
            <a:xfrm>
              <a:off x="662731" y="1604866"/>
              <a:ext cx="3840480" cy="1645920"/>
            </a:xfrm>
            <a:prstGeom prst="round1Rect">
              <a:avLst>
                <a:gd name="adj" fmla="val 5365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662731" y="3241889"/>
              <a:ext cx="3840480" cy="986161"/>
            </a:xfrm>
            <a:prstGeom prst="round1Rect">
              <a:avLst>
                <a:gd name="adj" fmla="val 9475"/>
              </a:avLst>
            </a:prstGeom>
            <a:solidFill>
              <a:srgbClr val="FFFFFF">
                <a:alpha val="89804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238526" y="2008378"/>
            <a:ext cx="4572000" cy="1097280"/>
          </a:xfrm>
        </p:spPr>
        <p:txBody>
          <a:bodyPr anchor="t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238526" y="3471043"/>
            <a:ext cx="4572000" cy="82296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77586" y="6500545"/>
            <a:ext cx="54328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©2013 Xerox Corporation. All rights reserved. Xerox® and Xerox Design® are trademarks of Xerox Corporation in the United States and/or other countries.</a:t>
            </a:r>
          </a:p>
        </p:txBody>
      </p:sp>
    </p:spTree>
    <p:extLst>
      <p:ext uri="{BB962C8B-B14F-4D97-AF65-F5344CB8AC3E}">
        <p14:creationId xmlns:p14="http://schemas.microsoft.com/office/powerpoint/2010/main" xmlns="" val="3600133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9144000" cy="2978092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-1" y="2595577"/>
            <a:ext cx="9142414" cy="2433913"/>
            <a:chOff x="-1" y="2563756"/>
            <a:chExt cx="9142414" cy="2433913"/>
          </a:xfrm>
        </p:grpSpPr>
        <p:sp>
          <p:nvSpPr>
            <p:cNvPr id="11" name="Freeform 10"/>
            <p:cNvSpPr/>
            <p:nvPr userDrawn="1"/>
          </p:nvSpPr>
          <p:spPr>
            <a:xfrm>
              <a:off x="-1" y="2563756"/>
              <a:ext cx="9142413" cy="2323750"/>
            </a:xfrm>
            <a:custGeom>
              <a:avLst/>
              <a:gdLst>
                <a:gd name="connsiteX0" fmla="*/ 9144000 w 9160778"/>
                <a:gd name="connsiteY0" fmla="*/ 75501 h 2323750"/>
                <a:gd name="connsiteX1" fmla="*/ 8330268 w 9160778"/>
                <a:gd name="connsiteY1" fmla="*/ 0 h 2323750"/>
                <a:gd name="connsiteX2" fmla="*/ 6400800 w 9160778"/>
                <a:gd name="connsiteY2" fmla="*/ 67112 h 2323750"/>
                <a:gd name="connsiteX3" fmla="*/ 0 w 9160778"/>
                <a:gd name="connsiteY3" fmla="*/ 318782 h 2323750"/>
                <a:gd name="connsiteX4" fmla="*/ 0 w 9160778"/>
                <a:gd name="connsiteY4" fmla="*/ 2323750 h 2323750"/>
                <a:gd name="connsiteX5" fmla="*/ 9160778 w 9160778"/>
                <a:gd name="connsiteY5" fmla="*/ 2323750 h 2323750"/>
                <a:gd name="connsiteX6" fmla="*/ 9144000 w 9160778"/>
                <a:gd name="connsiteY6" fmla="*/ 75501 h 232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78" h="2323750">
                  <a:moveTo>
                    <a:pt x="9144000" y="75501"/>
                  </a:moveTo>
                  <a:lnTo>
                    <a:pt x="8330268" y="0"/>
                  </a:lnTo>
                  <a:lnTo>
                    <a:pt x="6400800" y="67112"/>
                  </a:lnTo>
                  <a:lnTo>
                    <a:pt x="0" y="318782"/>
                  </a:lnTo>
                  <a:lnTo>
                    <a:pt x="0" y="2323750"/>
                  </a:lnTo>
                  <a:lnTo>
                    <a:pt x="9160778" y="2323750"/>
                  </a:lnTo>
                  <a:lnTo>
                    <a:pt x="9144000" y="755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auto">
            <a:xfrm>
              <a:off x="8706035" y="2663301"/>
              <a:ext cx="436378" cy="2334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3848361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5451315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7586" y="6500545"/>
            <a:ext cx="54328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©2013 Xerox Corporation. All rights reserved. Xerox® and Xerox Design® are trademarks of Xerox Corporation in the United States and/or other countries.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6155"/>
          <a:stretch/>
        </p:blipFill>
        <p:spPr>
          <a:xfrm>
            <a:off x="0" y="854895"/>
            <a:ext cx="9142413" cy="397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8080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9144000" cy="2914650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-1" y="2595577"/>
            <a:ext cx="9142414" cy="2433913"/>
            <a:chOff x="-1" y="2563756"/>
            <a:chExt cx="9142414" cy="2433913"/>
          </a:xfrm>
        </p:grpSpPr>
        <p:sp>
          <p:nvSpPr>
            <p:cNvPr id="11" name="Freeform 10"/>
            <p:cNvSpPr/>
            <p:nvPr userDrawn="1"/>
          </p:nvSpPr>
          <p:spPr>
            <a:xfrm>
              <a:off x="-1" y="2563756"/>
              <a:ext cx="9142413" cy="2323750"/>
            </a:xfrm>
            <a:custGeom>
              <a:avLst/>
              <a:gdLst>
                <a:gd name="connsiteX0" fmla="*/ 9144000 w 9160778"/>
                <a:gd name="connsiteY0" fmla="*/ 75501 h 2323750"/>
                <a:gd name="connsiteX1" fmla="*/ 8330268 w 9160778"/>
                <a:gd name="connsiteY1" fmla="*/ 0 h 2323750"/>
                <a:gd name="connsiteX2" fmla="*/ 6400800 w 9160778"/>
                <a:gd name="connsiteY2" fmla="*/ 67112 h 2323750"/>
                <a:gd name="connsiteX3" fmla="*/ 0 w 9160778"/>
                <a:gd name="connsiteY3" fmla="*/ 318782 h 2323750"/>
                <a:gd name="connsiteX4" fmla="*/ 0 w 9160778"/>
                <a:gd name="connsiteY4" fmla="*/ 2323750 h 2323750"/>
                <a:gd name="connsiteX5" fmla="*/ 9160778 w 9160778"/>
                <a:gd name="connsiteY5" fmla="*/ 2323750 h 2323750"/>
                <a:gd name="connsiteX6" fmla="*/ 9144000 w 9160778"/>
                <a:gd name="connsiteY6" fmla="*/ 75501 h 232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78" h="2323750">
                  <a:moveTo>
                    <a:pt x="9144000" y="75501"/>
                  </a:moveTo>
                  <a:lnTo>
                    <a:pt x="8330268" y="0"/>
                  </a:lnTo>
                  <a:lnTo>
                    <a:pt x="6400800" y="67112"/>
                  </a:lnTo>
                  <a:lnTo>
                    <a:pt x="0" y="318782"/>
                  </a:lnTo>
                  <a:lnTo>
                    <a:pt x="0" y="2323750"/>
                  </a:lnTo>
                  <a:lnTo>
                    <a:pt x="9160778" y="2323750"/>
                  </a:lnTo>
                  <a:lnTo>
                    <a:pt x="9144000" y="755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 bwMode="auto">
            <a:xfrm>
              <a:off x="8706035" y="2663301"/>
              <a:ext cx="436378" cy="2334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3848361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5451315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7586" y="6500545"/>
            <a:ext cx="54328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©2013 Xerox Corporation. All rights reserved. Xerox® and Xerox Design® are trademarks of Xerox Corporation in the United States and/or other countries.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6155"/>
          <a:stretch/>
        </p:blipFill>
        <p:spPr>
          <a:xfrm>
            <a:off x="0" y="854895"/>
            <a:ext cx="9142413" cy="397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066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" y="-1"/>
            <a:ext cx="9144002" cy="3296093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-1" y="2595577"/>
            <a:ext cx="9142414" cy="2433913"/>
            <a:chOff x="-1" y="2563756"/>
            <a:chExt cx="9142414" cy="2433913"/>
          </a:xfrm>
        </p:grpSpPr>
        <p:sp>
          <p:nvSpPr>
            <p:cNvPr id="11" name="Freeform 10"/>
            <p:cNvSpPr/>
            <p:nvPr userDrawn="1"/>
          </p:nvSpPr>
          <p:spPr>
            <a:xfrm>
              <a:off x="-1" y="2563756"/>
              <a:ext cx="9142413" cy="2323750"/>
            </a:xfrm>
            <a:custGeom>
              <a:avLst/>
              <a:gdLst>
                <a:gd name="connsiteX0" fmla="*/ 9144000 w 9160778"/>
                <a:gd name="connsiteY0" fmla="*/ 75501 h 2323750"/>
                <a:gd name="connsiteX1" fmla="*/ 8330268 w 9160778"/>
                <a:gd name="connsiteY1" fmla="*/ 0 h 2323750"/>
                <a:gd name="connsiteX2" fmla="*/ 6400800 w 9160778"/>
                <a:gd name="connsiteY2" fmla="*/ 67112 h 2323750"/>
                <a:gd name="connsiteX3" fmla="*/ 0 w 9160778"/>
                <a:gd name="connsiteY3" fmla="*/ 318782 h 2323750"/>
                <a:gd name="connsiteX4" fmla="*/ 0 w 9160778"/>
                <a:gd name="connsiteY4" fmla="*/ 2323750 h 2323750"/>
                <a:gd name="connsiteX5" fmla="*/ 9160778 w 9160778"/>
                <a:gd name="connsiteY5" fmla="*/ 2323750 h 2323750"/>
                <a:gd name="connsiteX6" fmla="*/ 9144000 w 9160778"/>
                <a:gd name="connsiteY6" fmla="*/ 75501 h 232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78" h="2323750">
                  <a:moveTo>
                    <a:pt x="9144000" y="75501"/>
                  </a:moveTo>
                  <a:lnTo>
                    <a:pt x="8330268" y="0"/>
                  </a:lnTo>
                  <a:lnTo>
                    <a:pt x="6400800" y="67112"/>
                  </a:lnTo>
                  <a:lnTo>
                    <a:pt x="0" y="318782"/>
                  </a:lnTo>
                  <a:lnTo>
                    <a:pt x="0" y="2323750"/>
                  </a:lnTo>
                  <a:lnTo>
                    <a:pt x="9160778" y="2323750"/>
                  </a:lnTo>
                  <a:lnTo>
                    <a:pt x="9144000" y="755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auto">
            <a:xfrm>
              <a:off x="8706035" y="2663301"/>
              <a:ext cx="436378" cy="2334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3848361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5451315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586" y="6500545"/>
            <a:ext cx="54328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©2013 Xerox Corporation. All rights reserved. Xerox® and Xerox Design® are trademarks of Xerox Corporation in the United States and/or other countries.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6155"/>
          <a:stretch/>
        </p:blipFill>
        <p:spPr>
          <a:xfrm>
            <a:off x="0" y="854895"/>
            <a:ext cx="9142413" cy="397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8337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" y="-1"/>
            <a:ext cx="9144000" cy="301942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586" y="6500545"/>
            <a:ext cx="54328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©2013 Xerox Corporation. All rights reserved. Xerox® and Xerox Design® are trademarks of Xerox Corporation in the United States and/or other countries.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-1" y="2595577"/>
            <a:ext cx="9142414" cy="2433913"/>
            <a:chOff x="-1" y="2563756"/>
            <a:chExt cx="9142414" cy="2433913"/>
          </a:xfrm>
        </p:grpSpPr>
        <p:sp>
          <p:nvSpPr>
            <p:cNvPr id="34" name="Freeform 33"/>
            <p:cNvSpPr/>
            <p:nvPr userDrawn="1"/>
          </p:nvSpPr>
          <p:spPr>
            <a:xfrm>
              <a:off x="-1" y="2563756"/>
              <a:ext cx="9142413" cy="2323750"/>
            </a:xfrm>
            <a:custGeom>
              <a:avLst/>
              <a:gdLst>
                <a:gd name="connsiteX0" fmla="*/ 9144000 w 9160778"/>
                <a:gd name="connsiteY0" fmla="*/ 75501 h 2323750"/>
                <a:gd name="connsiteX1" fmla="*/ 8330268 w 9160778"/>
                <a:gd name="connsiteY1" fmla="*/ 0 h 2323750"/>
                <a:gd name="connsiteX2" fmla="*/ 6400800 w 9160778"/>
                <a:gd name="connsiteY2" fmla="*/ 67112 h 2323750"/>
                <a:gd name="connsiteX3" fmla="*/ 0 w 9160778"/>
                <a:gd name="connsiteY3" fmla="*/ 318782 h 2323750"/>
                <a:gd name="connsiteX4" fmla="*/ 0 w 9160778"/>
                <a:gd name="connsiteY4" fmla="*/ 2323750 h 2323750"/>
                <a:gd name="connsiteX5" fmla="*/ 9160778 w 9160778"/>
                <a:gd name="connsiteY5" fmla="*/ 2323750 h 2323750"/>
                <a:gd name="connsiteX6" fmla="*/ 9144000 w 9160778"/>
                <a:gd name="connsiteY6" fmla="*/ 75501 h 232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78" h="2323750">
                  <a:moveTo>
                    <a:pt x="9144000" y="75501"/>
                  </a:moveTo>
                  <a:lnTo>
                    <a:pt x="8330268" y="0"/>
                  </a:lnTo>
                  <a:lnTo>
                    <a:pt x="6400800" y="67112"/>
                  </a:lnTo>
                  <a:lnTo>
                    <a:pt x="0" y="318782"/>
                  </a:lnTo>
                  <a:lnTo>
                    <a:pt x="0" y="2323750"/>
                  </a:lnTo>
                  <a:lnTo>
                    <a:pt x="9160778" y="2323750"/>
                  </a:lnTo>
                  <a:lnTo>
                    <a:pt x="9144000" y="755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 bwMode="auto">
            <a:xfrm>
              <a:off x="8706035" y="2663301"/>
              <a:ext cx="436378" cy="2334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3848361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5451315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6155"/>
          <a:stretch/>
        </p:blipFill>
        <p:spPr>
          <a:xfrm>
            <a:off x="0" y="854895"/>
            <a:ext cx="9142413" cy="397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4367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0" y="0"/>
            <a:ext cx="9144000" cy="596749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7586" y="6500545"/>
            <a:ext cx="54328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©2013 Xerox Corporation. All rights reserved. Xerox® and Xerox Design® are trademarks of Xerox Corporation in the United States and/or other countries.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1" y="3890977"/>
            <a:ext cx="9142414" cy="2433913"/>
            <a:chOff x="-1" y="2563756"/>
            <a:chExt cx="9142414" cy="2433913"/>
          </a:xfrm>
        </p:grpSpPr>
        <p:sp>
          <p:nvSpPr>
            <p:cNvPr id="15" name="Freeform 14"/>
            <p:cNvSpPr/>
            <p:nvPr userDrawn="1"/>
          </p:nvSpPr>
          <p:spPr>
            <a:xfrm>
              <a:off x="-1" y="2563756"/>
              <a:ext cx="9142413" cy="2323750"/>
            </a:xfrm>
            <a:custGeom>
              <a:avLst/>
              <a:gdLst>
                <a:gd name="connsiteX0" fmla="*/ 9144000 w 9160778"/>
                <a:gd name="connsiteY0" fmla="*/ 75501 h 2323750"/>
                <a:gd name="connsiteX1" fmla="*/ 8330268 w 9160778"/>
                <a:gd name="connsiteY1" fmla="*/ 0 h 2323750"/>
                <a:gd name="connsiteX2" fmla="*/ 6400800 w 9160778"/>
                <a:gd name="connsiteY2" fmla="*/ 67112 h 2323750"/>
                <a:gd name="connsiteX3" fmla="*/ 0 w 9160778"/>
                <a:gd name="connsiteY3" fmla="*/ 318782 h 2323750"/>
                <a:gd name="connsiteX4" fmla="*/ 0 w 9160778"/>
                <a:gd name="connsiteY4" fmla="*/ 2323750 h 2323750"/>
                <a:gd name="connsiteX5" fmla="*/ 9160778 w 9160778"/>
                <a:gd name="connsiteY5" fmla="*/ 2323750 h 2323750"/>
                <a:gd name="connsiteX6" fmla="*/ 9144000 w 9160778"/>
                <a:gd name="connsiteY6" fmla="*/ 75501 h 232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78" h="2323750">
                  <a:moveTo>
                    <a:pt x="9144000" y="75501"/>
                  </a:moveTo>
                  <a:lnTo>
                    <a:pt x="8330268" y="0"/>
                  </a:lnTo>
                  <a:lnTo>
                    <a:pt x="6400800" y="67112"/>
                  </a:lnTo>
                  <a:lnTo>
                    <a:pt x="0" y="318782"/>
                  </a:lnTo>
                  <a:lnTo>
                    <a:pt x="0" y="2323750"/>
                  </a:lnTo>
                  <a:lnTo>
                    <a:pt x="9160778" y="2323750"/>
                  </a:lnTo>
                  <a:lnTo>
                    <a:pt x="9144000" y="755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 bwMode="auto">
            <a:xfrm>
              <a:off x="8706035" y="2663301"/>
              <a:ext cx="436378" cy="2334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845103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2448057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6155"/>
          <a:stretch/>
        </p:blipFill>
        <p:spPr>
          <a:xfrm>
            <a:off x="0" y="2146905"/>
            <a:ext cx="9142413" cy="397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73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6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3848361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5451315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166" t="10627" r="6600" b="16597"/>
          <a:stretch/>
        </p:blipFill>
        <p:spPr>
          <a:xfrm>
            <a:off x="0" y="481013"/>
            <a:ext cx="9144000" cy="3294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166" t="10627" r="6600" b="16597"/>
          <a:stretch/>
        </p:blipFill>
        <p:spPr>
          <a:xfrm>
            <a:off x="0" y="481013"/>
            <a:ext cx="9144000" cy="32940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166" t="10627" r="6600" b="16597"/>
          <a:stretch/>
        </p:blipFill>
        <p:spPr>
          <a:xfrm>
            <a:off x="0" y="481013"/>
            <a:ext cx="9144000" cy="32940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166" t="10627" r="6600" b="16597"/>
          <a:stretch/>
        </p:blipFill>
        <p:spPr>
          <a:xfrm>
            <a:off x="0" y="481013"/>
            <a:ext cx="9144000" cy="32940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166" t="10627" r="6600" b="16597"/>
          <a:stretch/>
        </p:blipFill>
        <p:spPr>
          <a:xfrm>
            <a:off x="0" y="481013"/>
            <a:ext cx="9144000" cy="329406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7586" y="6500545"/>
            <a:ext cx="54328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©2013 Xerox Corporation. All rights reserved. Xerox® and Xerox Design® are trademarks of Xerox Corporation in the United States and/or other countries.</a:t>
            </a:r>
          </a:p>
        </p:txBody>
      </p:sp>
    </p:spTree>
    <p:extLst>
      <p:ext uri="{BB962C8B-B14F-4D97-AF65-F5344CB8AC3E}">
        <p14:creationId xmlns:p14="http://schemas.microsoft.com/office/powerpoint/2010/main" xmlns="" val="397046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845103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2205" t="13475" r="5828" b="22443"/>
          <a:stretch/>
        </p:blipFill>
        <p:spPr>
          <a:xfrm>
            <a:off x="0" y="3062287"/>
            <a:ext cx="9144000" cy="29210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2205" t="13475" r="5828" b="22443"/>
          <a:stretch/>
        </p:blipFill>
        <p:spPr>
          <a:xfrm>
            <a:off x="0" y="3062287"/>
            <a:ext cx="9144000" cy="29210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2205" t="13475" r="5828" b="22443"/>
          <a:stretch/>
        </p:blipFill>
        <p:spPr>
          <a:xfrm>
            <a:off x="0" y="3062287"/>
            <a:ext cx="9144000" cy="29210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2205" t="13475" r="5828" b="22443"/>
          <a:stretch/>
        </p:blipFill>
        <p:spPr>
          <a:xfrm>
            <a:off x="0" y="3062288"/>
            <a:ext cx="9144000" cy="2921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2205" t="13475" r="5828" b="22443"/>
          <a:stretch/>
        </p:blipFill>
        <p:spPr>
          <a:xfrm>
            <a:off x="0" y="3062287"/>
            <a:ext cx="9144000" cy="292100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7586" y="6500545"/>
            <a:ext cx="54328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©2013 Xerox Corporation. All rights reserved. Xerox® and Xerox Design® are trademarks of Xerox Corporation in the United States and/or other countries.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2448057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953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8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3848361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5451315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7586" y="6500545"/>
            <a:ext cx="54328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©2013 Xerox Corporation. All rights reserved. Xerox® and Xerox Design® are trademarks of Xerox Corporation in the United States and/or other countries.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8233" t="39105" r="19304" b="19654"/>
          <a:stretch/>
        </p:blipFill>
        <p:spPr>
          <a:xfrm>
            <a:off x="0" y="0"/>
            <a:ext cx="9144000" cy="37750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8233" t="39105" r="19304" b="19654"/>
          <a:stretch/>
        </p:blipFill>
        <p:spPr>
          <a:xfrm>
            <a:off x="0" y="0"/>
            <a:ext cx="9144000" cy="3775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8233" t="39105" r="19304" b="19654"/>
          <a:stretch/>
        </p:blipFill>
        <p:spPr>
          <a:xfrm>
            <a:off x="0" y="0"/>
            <a:ext cx="9144000" cy="37750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8233" t="39105" r="19304" b="19654"/>
          <a:stretch/>
        </p:blipFill>
        <p:spPr>
          <a:xfrm>
            <a:off x="0" y="0"/>
            <a:ext cx="9144000" cy="3775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8233" t="39105" r="19304" b="19654"/>
          <a:stretch/>
        </p:blipFill>
        <p:spPr>
          <a:xfrm>
            <a:off x="0" y="0"/>
            <a:ext cx="9144000" cy="377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272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xer_3ln_tag_tm_alt_4cp_grd_pos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67347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 and Mutli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3" y="291415"/>
            <a:ext cx="8412480" cy="16459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2228878"/>
            <a:ext cx="2651760" cy="338328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258185" y="2228878"/>
            <a:ext cx="2651760" cy="338328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38545" y="2242860"/>
            <a:ext cx="2651760" cy="338328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7825" y="1654488"/>
            <a:ext cx="8412480" cy="45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6C59EEB-1739-4D90-8ACA-45C609B7B7A7}" type="datetime4">
              <a:rPr lang="en-US" smtClean="0"/>
              <a:pPr/>
              <a:t>August 25, 2014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Xerox Internal Use Only</a:t>
            </a:r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8703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xer_3ln_tag_tm_alt_4cp_grd_pos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2757115"/>
            <a:ext cx="9144000" cy="1343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8316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822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377824" y="1306671"/>
            <a:ext cx="3749040" cy="4754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/>
          </p:nvPr>
        </p:nvSpPr>
        <p:spPr>
          <a:xfrm>
            <a:off x="5041263" y="1306671"/>
            <a:ext cx="3749040" cy="4754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F2478E-91D5-404E-B155-3268D2825EFC}" type="datetime4">
              <a:rPr lang="en-US" smtClean="0"/>
              <a:pPr/>
              <a:t>August 25, 2014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Xerox Internal Use Only</a:t>
            </a: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6816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all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10058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6200000">
            <a:off x="6283088" y="1403450"/>
            <a:ext cx="2743200" cy="2971800"/>
          </a:xfrm>
          <a:prstGeom prst="round2SameRect">
            <a:avLst>
              <a:gd name="adj1" fmla="val 4727"/>
              <a:gd name="adj2" fmla="val 0"/>
            </a:avLst>
          </a:prstGeom>
        </p:spPr>
        <p:txBody>
          <a:bodyPr vert="vert" lIns="91440" tIns="91440" rIns="91440" bIns="36576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8613" y="1517749"/>
            <a:ext cx="5486400" cy="4572000"/>
          </a:xfrm>
          <a:prstGeom prst="roundRect">
            <a:avLst>
              <a:gd name="adj" fmla="val 3211"/>
            </a:avLst>
          </a:prstGeom>
          <a:solidFill>
            <a:schemeClr val="accent1"/>
          </a:solidFill>
        </p:spPr>
        <p:txBody>
          <a:bodyPr lIns="91440" tIns="91440" rIns="91440" bIns="91440"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128483C-803C-4A8A-B3A1-A90E3EBC784D}" type="datetime4">
              <a:rPr lang="en-US" smtClean="0"/>
              <a:pPr/>
              <a:t>August 25, 2014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Xerox Internal Use Only</a:t>
            </a: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5337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all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 userDrawn="1"/>
        </p:nvSpPr>
        <p:spPr>
          <a:xfrm rot="16200000">
            <a:off x="6283088" y="1411839"/>
            <a:ext cx="2743200" cy="2971800"/>
          </a:xfrm>
          <a:prstGeom prst="round2SameRect">
            <a:avLst>
              <a:gd name="adj1" fmla="val 5224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10058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733" y="1559695"/>
            <a:ext cx="2743200" cy="2651760"/>
          </a:xfrm>
          <a:prstGeom prst="rect">
            <a:avLst/>
          </a:prstGeom>
          <a:noFill/>
        </p:spPr>
        <p:txBody>
          <a:bodyPr vert="horz" lIns="91440" tIns="91440" rIns="91440" bIns="36576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8613" y="1517749"/>
            <a:ext cx="5486400" cy="4572000"/>
          </a:xfrm>
          <a:prstGeom prst="roundRect">
            <a:avLst>
              <a:gd name="adj" fmla="val 3211"/>
            </a:avLst>
          </a:prstGeom>
          <a:noFill/>
        </p:spPr>
        <p:txBody>
          <a:bodyPr lIns="91440" tIns="91440" rIns="91440" bIns="91440"/>
          <a:lstStyle>
            <a:lvl1pPr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6B39FC0-0D86-438D-8A1A-09F5F5AC9FA7}" type="datetime4">
              <a:rPr lang="en-US" smtClean="0"/>
              <a:pPr/>
              <a:t>August 25, 2014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Xerox Internal Use Only</a:t>
            </a:r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6064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all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10058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8613" y="1517749"/>
            <a:ext cx="5486400" cy="4572000"/>
          </a:xfrm>
          <a:prstGeom prst="roundRect">
            <a:avLst>
              <a:gd name="adj" fmla="val 3211"/>
            </a:avLst>
          </a:prstGeom>
          <a:noFill/>
        </p:spPr>
        <p:txBody>
          <a:bodyPr lIns="91440" tIns="91440" rIns="91440" bIns="91440"/>
          <a:lstStyle>
            <a:lvl1pPr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37891" y="1526138"/>
            <a:ext cx="3224473" cy="2737847"/>
          </a:xfrm>
          <a:prstGeom prst="roundRect">
            <a:avLst>
              <a:gd name="adj" fmla="val 6199"/>
            </a:avLst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BE77B1B-D53A-4206-B229-359ED9930710}" type="datetime4">
              <a:rPr lang="en-US" smtClean="0"/>
              <a:pPr/>
              <a:t>August 25, 2014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Xerox Internal Use Only</a:t>
            </a:r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1409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all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 userDrawn="1"/>
        </p:nvSpPr>
        <p:spPr>
          <a:xfrm rot="16200000">
            <a:off x="5597288" y="2097639"/>
            <a:ext cx="4114800" cy="2971800"/>
          </a:xfrm>
          <a:prstGeom prst="round2SameRect">
            <a:avLst>
              <a:gd name="adj1" fmla="val 5224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10058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733" y="1559695"/>
            <a:ext cx="2743200" cy="4114800"/>
          </a:xfrm>
          <a:prstGeom prst="rect">
            <a:avLst/>
          </a:prstGeom>
          <a:noFill/>
        </p:spPr>
        <p:txBody>
          <a:bodyPr vert="horz" lIns="91440" tIns="91440" rIns="91440" bIns="36576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8613" y="1517749"/>
            <a:ext cx="5486400" cy="4572000"/>
          </a:xfrm>
          <a:prstGeom prst="roundRect">
            <a:avLst>
              <a:gd name="adj" fmla="val 3211"/>
            </a:avLst>
          </a:prstGeom>
          <a:noFill/>
        </p:spPr>
        <p:txBody>
          <a:bodyPr lIns="91440" tIns="91440" rIns="91440" bIns="91440"/>
          <a:lstStyle>
            <a:lvl1pPr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7C51B38-3986-4D0C-A8BF-F3A8FD9B7127}" type="datetime4">
              <a:rPr lang="en-US" smtClean="0"/>
              <a:pPr/>
              <a:t>August 25, 2014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Xerox Internal Use Only</a:t>
            </a:r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5633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383694"/>
            <a:ext cx="8412480" cy="82296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310777"/>
            <a:ext cx="8412480" cy="475488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B71493D-733A-4FD2-BCA3-0DCB75C48635}" type="datetime4">
              <a:rPr lang="en-US" smtClean="0"/>
              <a:pPr/>
              <a:t>August 25, 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Xerox Internal Use Only</a:t>
            </a: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1597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82296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825" y="1310777"/>
            <a:ext cx="8412480" cy="47548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B1A422D-776F-474D-B918-6C615C6D9418}" type="datetime4">
              <a:rPr lang="en-US" smtClean="0"/>
              <a:pPr/>
              <a:t>August 25, 2014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Xerox Internal Use Only</a:t>
            </a:r>
            <a:endParaRPr lang="en-US"/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225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94" r:id="rId2"/>
    <p:sldLayoutId id="2147483658" r:id="rId3"/>
    <p:sldLayoutId id="2147483689" r:id="rId4"/>
    <p:sldLayoutId id="2147483685" r:id="rId5"/>
    <p:sldLayoutId id="2147483686" r:id="rId6"/>
    <p:sldLayoutId id="2147483687" r:id="rId7"/>
    <p:sldLayoutId id="2147483693" r:id="rId8"/>
    <p:sldLayoutId id="2147483656" r:id="rId9"/>
    <p:sldLayoutId id="2147483696" r:id="rId10"/>
    <p:sldLayoutId id="2147483695" r:id="rId11"/>
    <p:sldLayoutId id="2147483654" r:id="rId12"/>
    <p:sldLayoutId id="2147483690" r:id="rId13"/>
    <p:sldLayoutId id="2147483691" r:id="rId14"/>
    <p:sldLayoutId id="2147483692" r:id="rId15"/>
    <p:sldLayoutId id="2147483655" r:id="rId16"/>
    <p:sldLayoutId id="2147483659" r:id="rId17"/>
    <p:sldLayoutId id="2147483661" r:id="rId18"/>
    <p:sldLayoutId id="2147483662" r:id="rId19"/>
    <p:sldLayoutId id="2147483782" r:id="rId20"/>
    <p:sldLayoutId id="2147483786" r:id="rId21"/>
    <p:sldLayoutId id="2147483788" r:id="rId22"/>
    <p:sldLayoutId id="2147483791" r:id="rId23"/>
    <p:sldLayoutId id="2147483792" r:id="rId24"/>
    <p:sldLayoutId id="2147483806" r:id="rId25"/>
    <p:sldLayoutId id="2147483807" r:id="rId26"/>
    <p:sldLayoutId id="2147483794" r:id="rId27"/>
    <p:sldLayoutId id="2147483793" r:id="rId28"/>
    <p:sldLayoutId id="2147483795" r:id="rId29"/>
    <p:sldLayoutId id="2147483796" r:id="rId30"/>
    <p:sldLayoutId id="2147483801" r:id="rId31"/>
    <p:sldLayoutId id="2147483800" r:id="rId32"/>
    <p:sldLayoutId id="2147483802" r:id="rId33"/>
    <p:sldLayoutId id="2147483799" r:id="rId34"/>
    <p:sldLayoutId id="2147483798" r:id="rId35"/>
    <p:sldLayoutId id="2147483803" r:id="rId36"/>
    <p:sldLayoutId id="2147483804" r:id="rId37"/>
    <p:sldLayoutId id="2147483805" r:id="rId38"/>
    <p:sldLayoutId id="2147483737" r:id="rId39"/>
    <p:sldLayoutId id="2147483738" r:id="rId40"/>
    <p:sldLayoutId id="2147483808" r:id="rId41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0"/>
        </a:spcAft>
        <a:buFont typeface="Arial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168275" indent="-168275" algn="l" defTabSz="4572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44488" indent="-168275" algn="l" defTabSz="457200" rtl="0" eaLnBrk="1" latinLnBrk="0" hangingPunct="1">
        <a:spcBef>
          <a:spcPts val="0"/>
        </a:spcBef>
        <a:spcAft>
          <a:spcPts val="600"/>
        </a:spcAft>
        <a:buFont typeface="Museo Sans For Dell" pitchFamily="2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1175" indent="-164592" algn="l" defTabSz="4572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76656" indent="-168275" algn="l" defTabSz="457200" rtl="0" eaLnBrk="1" latinLnBrk="0" hangingPunct="1">
        <a:spcBef>
          <a:spcPts val="0"/>
        </a:spcBef>
        <a:spcAft>
          <a:spcPts val="600"/>
        </a:spcAft>
        <a:buFont typeface="Museo Sans For Dell" pitchFamily="2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hyperlink" Target="http://lib.rgo.ru/dsweb/HomePage" TargetMode="External"/><Relationship Id="rId7" Type="http://schemas.openxmlformats.org/officeDocument/2006/relationships/image" Target="../media/image45.png"/><Relationship Id="rId2" Type="http://schemas.openxmlformats.org/officeDocument/2006/relationships/hyperlink" Target="http://147.45.19.130/dsweb/HomePage" TargetMode="Externa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4.png"/><Relationship Id="rId5" Type="http://schemas.openxmlformats.org/officeDocument/2006/relationships/image" Target="../media/image43.gif"/><Relationship Id="rId4" Type="http://schemas.openxmlformats.org/officeDocument/2006/relationships/hyperlink" Target="http://ebook.bashnl.ru/dsweb/HomePage" TargetMode="External"/><Relationship Id="rId9" Type="http://schemas.openxmlformats.org/officeDocument/2006/relationships/image" Target="../media/image4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ib.rgo.ru/dsweb/HomePage" TargetMode="Externa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ebook.bashnl.ru/dsweb/View/ResourceCollection-153" TargetMode="External"/><Relationship Id="rId4" Type="http://schemas.openxmlformats.org/officeDocument/2006/relationships/hyperlink" Target="http://147.45.19.130/dsweb/HomePa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 smtClean="0">
                <a:cs typeface="Arial"/>
              </a:rPr>
              <a:t>Технологии создания современной информационной среды библиотеки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0735" y="3641426"/>
            <a:ext cx="5486400" cy="91440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Александр Прошин</a:t>
            </a:r>
            <a:endParaRPr lang="ru-RU" dirty="0" smtClean="0"/>
          </a:p>
          <a:p>
            <a:pPr algn="r"/>
            <a:r>
              <a:rPr lang="ru-RU" dirty="0" smtClean="0"/>
              <a:t>Руководитель проектов</a:t>
            </a:r>
            <a:endParaRPr lang="en-US" dirty="0" smtClean="0"/>
          </a:p>
          <a:p>
            <a:pPr algn="r"/>
            <a:r>
              <a:rPr lang="en-US" u="sng" dirty="0" smtClean="0"/>
              <a:t>Alexander.Proshin@xerox.com</a:t>
            </a:r>
            <a:endParaRPr lang="en-US" u="sng" dirty="0"/>
          </a:p>
        </p:txBody>
      </p:sp>
      <p:sp>
        <p:nvSpPr>
          <p:cNvPr id="5" name="Action Button: Forward or Next 4">
            <a:hlinkClick r:id="" action="ppaction://customshow?id=0&amp;return=true" highlightClick="1"/>
          </p:cNvPr>
          <p:cNvSpPr/>
          <p:nvPr/>
        </p:nvSpPr>
        <p:spPr>
          <a:xfrm>
            <a:off x="8961120" y="6675120"/>
            <a:ext cx="182880" cy="18288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1F4FE-A520-4EB4-9B23-E6D0A18DC9A9}" type="datetime4">
              <a:rPr lang="en-US" smtClean="0"/>
              <a:pPr/>
              <a:t>August 25, 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0B47-E214-4AA0-ABCC-FFA55F6C27D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851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«Полнотекстовая электронная библиотека» </a:t>
            </a:r>
            <a:br>
              <a:rPr lang="ru-RU" dirty="0" smtClean="0"/>
            </a:br>
            <a:r>
              <a:rPr lang="ru-RU" dirty="0" smtClean="0"/>
              <a:t>на мобильных устройствах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377824" y="1306671"/>
            <a:ext cx="3124793" cy="4754880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Работа с </a:t>
            </a:r>
            <a:r>
              <a:rPr lang="en-US" dirty="0">
                <a:solidFill>
                  <a:schemeClr val="tx1"/>
                </a:solidFill>
              </a:rPr>
              <a:t>Android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en-US" dirty="0">
                <a:solidFill>
                  <a:schemeClr val="tx1"/>
                </a:solidFill>
              </a:rPr>
              <a:t>iOS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Различные типы планшетов и смартфонов, различные размеры экранов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Дизайн, адаптированный к работе с мобильных устройств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EAFF1E-3042-4011-868F-70B2C4ADF2CF}" type="datetime4">
              <a:rPr lang="en-US" smtClean="0"/>
              <a:pPr/>
              <a:t>August 25,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A90B47-E214-4AA0-ABCC-FFA55F6C27D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26062"/>
          <a:stretch/>
        </p:blipFill>
        <p:spPr>
          <a:xfrm>
            <a:off x="5671845" y="1306671"/>
            <a:ext cx="3472155" cy="545540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845" y="1076325"/>
            <a:ext cx="2200275" cy="578167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850" y="1192565"/>
            <a:ext cx="163830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863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 библиотеки к </a:t>
            </a:r>
            <a:r>
              <a:rPr lang="ru-RU" dirty="0" err="1"/>
              <a:t>медиатеке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8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27562" y="898315"/>
            <a:ext cx="4716438" cy="3537329"/>
          </a:xfrm>
        </p:spPr>
      </p:pic>
      <p:sp>
        <p:nvSpPr>
          <p:cNvPr id="5" name="Дата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1250DF-B0E9-49EA-8F9C-EB6D6567D99D}" type="datetime4">
              <a:rPr lang="en-US" smtClean="0"/>
              <a:pPr/>
              <a:t>August 25, 2014</a:t>
            </a:fld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A90B47-E214-4AA0-ABCC-FFA55F6C27D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396" y="2666980"/>
            <a:ext cx="4308528" cy="323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035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Электронная </a:t>
            </a:r>
            <a:r>
              <a:rPr lang="ru-RU" sz="2800" dirty="0" err="1" smtClean="0"/>
              <a:t>медиатека</a:t>
            </a:r>
            <a:endParaRPr lang="en-US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943958" y="3611105"/>
            <a:ext cx="3502617" cy="3128075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Потоковое </a:t>
            </a:r>
            <a:r>
              <a:rPr lang="ru-RU" sz="2000" dirty="0"/>
              <a:t>воспроизведение видео- и аудиофайлов: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Защита авторских прав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Удобство для пользователя (не нужно скачивать большой файл)</a:t>
            </a: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EAFF1E-3042-4011-868F-70B2C4ADF2CF}" type="datetime4">
              <a:rPr lang="en-US" smtClean="0"/>
              <a:pPr/>
              <a:t>August 25,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A90B47-E214-4AA0-ABCC-FFA55F6C27D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5400000">
            <a:off x="1148956" y="1332472"/>
            <a:ext cx="2121408" cy="1828800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6028839" y="1327284"/>
            <a:ext cx="1332854" cy="1828800"/>
            <a:chOff x="7346196" y="-211505"/>
            <a:chExt cx="1332854" cy="182880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8152107" y="-211505"/>
              <a:ext cx="526943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346196" y="-211505"/>
              <a:ext cx="526943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Текст 2"/>
          <p:cNvSpPr txBox="1">
            <a:spLocks/>
          </p:cNvSpPr>
          <p:nvPr/>
        </p:nvSpPr>
        <p:spPr>
          <a:xfrm>
            <a:off x="530223" y="3611105"/>
            <a:ext cx="3853214" cy="3097078"/>
          </a:xfrm>
          <a:prstGeom prst="rect">
            <a:avLst/>
          </a:prstGeom>
        </p:spPr>
        <p:txBody>
          <a:bodyPr vert="horz" lIns="27432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68275" indent="-16827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68275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Museo Sans For Dell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1175" indent="-164592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6656" indent="-168275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Museo Sans For Dell" pitchFamily="2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Единый портал доступа к любым видам информации: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Текст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Видео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Аудио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08148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Чтение книг на арабском языке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8AD4458-1AD5-41EE-B83E-0DA06ECD5848}" type="datetime4">
              <a:rPr lang="en-US" smtClean="0"/>
              <a:pPr/>
              <a:t>August 25, 2014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A90B47-E214-4AA0-ABCC-FFA55F6C27D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7826" y="1290637"/>
            <a:ext cx="4510890" cy="335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343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xfrm>
            <a:off x="377823" y="235999"/>
            <a:ext cx="8412480" cy="822960"/>
          </a:xfrm>
        </p:spPr>
        <p:txBody>
          <a:bodyPr/>
          <a:lstStyle/>
          <a:p>
            <a:pPr eaLnBrk="1" hangingPunct="1"/>
            <a:r>
              <a:rPr lang="ru-RU" dirty="0" smtClean="0">
                <a:cs typeface="Arial" charset="0"/>
              </a:rPr>
              <a:t>Эффект от внедрения решения</a:t>
            </a:r>
            <a:endParaRPr kumimoji="0" lang="en-GB" dirty="0" smtClean="0">
              <a:cs typeface="Arial" charset="0"/>
            </a:endParaRPr>
          </a:p>
        </p:txBody>
      </p:sp>
      <p:sp>
        <p:nvSpPr>
          <p:cNvPr id="16388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393696" y="1133856"/>
            <a:ext cx="6838373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>
              <a:buClr>
                <a:schemeClr val="accent1"/>
              </a:buClr>
              <a:buSzPct val="75000"/>
              <a:defRPr/>
            </a:pPr>
            <a:r>
              <a:rPr lang="ru-RU" sz="1800" dirty="0" smtClean="0">
                <a:cs typeface="Arial" charset="0"/>
              </a:rPr>
              <a:t>Оперативный доступ </a:t>
            </a:r>
            <a:r>
              <a:rPr lang="ru-RU" sz="1800" dirty="0">
                <a:cs typeface="Arial" charset="0"/>
              </a:rPr>
              <a:t>к информации </a:t>
            </a:r>
            <a:r>
              <a:rPr lang="ru-RU" sz="1800" dirty="0">
                <a:solidFill>
                  <a:schemeClr val="accent1"/>
                </a:solidFill>
                <a:cs typeface="Arial" charset="0"/>
              </a:rPr>
              <a:t>независимо от времени и места</a:t>
            </a:r>
            <a:r>
              <a:rPr lang="ru-RU" sz="1800" dirty="0">
                <a:cs typeface="Arial" charset="0"/>
              </a:rPr>
              <a:t> нахождения читателя и библиотеки</a:t>
            </a:r>
          </a:p>
          <a:p>
            <a:pPr lvl="1">
              <a:buClr>
                <a:schemeClr val="accent1"/>
              </a:buClr>
              <a:buSzPct val="75000"/>
              <a:defRPr/>
            </a:pPr>
            <a:r>
              <a:rPr lang="ru-RU" sz="1800" dirty="0" smtClean="0">
                <a:solidFill>
                  <a:schemeClr val="accent1"/>
                </a:solidFill>
                <a:cs typeface="Arial" charset="0"/>
              </a:rPr>
              <a:t>Доступ </a:t>
            </a:r>
            <a:r>
              <a:rPr lang="ru-RU" sz="1800" dirty="0">
                <a:solidFill>
                  <a:schemeClr val="accent1"/>
                </a:solidFill>
                <a:cs typeface="Arial" charset="0"/>
              </a:rPr>
              <a:t>к разнородным электронным ресурсам </a:t>
            </a:r>
            <a:r>
              <a:rPr lang="ru-RU" sz="1800" dirty="0">
                <a:cs typeface="Arial" charset="0"/>
              </a:rPr>
              <a:t>из одной точки (в среде одного экрана)</a:t>
            </a:r>
          </a:p>
          <a:p>
            <a:pPr lvl="1">
              <a:buClr>
                <a:schemeClr val="accent1"/>
              </a:buClr>
              <a:buSzPct val="75000"/>
              <a:defRPr/>
            </a:pPr>
            <a:r>
              <a:rPr lang="ru-RU" sz="1800" dirty="0" smtClean="0">
                <a:solidFill>
                  <a:schemeClr val="accent1"/>
                </a:solidFill>
                <a:cs typeface="Arial" charset="0"/>
              </a:rPr>
              <a:t>Сохранность </a:t>
            </a:r>
            <a:r>
              <a:rPr lang="ru-RU" sz="1800" dirty="0" smtClean="0">
                <a:cs typeface="Arial" charset="0"/>
              </a:rPr>
              <a:t>оригинальных </a:t>
            </a:r>
            <a:r>
              <a:rPr lang="ru-RU" sz="1800" dirty="0">
                <a:cs typeface="Arial" charset="0"/>
              </a:rPr>
              <a:t>документов (ценных </a:t>
            </a:r>
            <a:r>
              <a:rPr lang="ru-RU" sz="1800" dirty="0" smtClean="0">
                <a:cs typeface="Arial" charset="0"/>
              </a:rPr>
              <a:t>и </a:t>
            </a:r>
            <a:r>
              <a:rPr lang="ru-RU" sz="1800" dirty="0">
                <a:cs typeface="Arial" charset="0"/>
              </a:rPr>
              <a:t>редких)</a:t>
            </a:r>
          </a:p>
          <a:p>
            <a:pPr lvl="1">
              <a:buClr>
                <a:schemeClr val="accent1"/>
              </a:buClr>
              <a:buSzPct val="75000"/>
              <a:defRPr/>
            </a:pPr>
            <a:r>
              <a:rPr lang="ru-RU" sz="1800" dirty="0" smtClean="0">
                <a:solidFill>
                  <a:schemeClr val="accent1"/>
                </a:solidFill>
                <a:cs typeface="Arial" charset="0"/>
              </a:rPr>
              <a:t>Доступ</a:t>
            </a:r>
            <a:r>
              <a:rPr lang="ru-RU" sz="1800" dirty="0" smtClean="0">
                <a:cs typeface="Arial" charset="0"/>
              </a:rPr>
              <a:t> </a:t>
            </a:r>
            <a:r>
              <a:rPr lang="ru-RU" sz="1800" dirty="0">
                <a:cs typeface="Arial" charset="0"/>
              </a:rPr>
              <a:t>к редким книгам, фотоальбомам и изданиям в единственном экземпляре (рукописные книги и архивы</a:t>
            </a:r>
            <a:r>
              <a:rPr lang="ru-RU" sz="1800" dirty="0" smtClean="0">
                <a:cs typeface="Arial" charset="0"/>
              </a:rPr>
              <a:t>)</a:t>
            </a:r>
          </a:p>
          <a:p>
            <a:pPr lvl="1">
              <a:buClr>
                <a:schemeClr val="accent1"/>
              </a:buClr>
              <a:buSzPct val="75000"/>
              <a:defRPr/>
            </a:pPr>
            <a:r>
              <a:rPr lang="ru-RU" sz="1800" dirty="0" smtClean="0">
                <a:solidFill>
                  <a:schemeClr val="accent1"/>
                </a:solidFill>
                <a:cs typeface="Arial" charset="0"/>
              </a:rPr>
              <a:t>Объединение информационных ресурсов</a:t>
            </a:r>
            <a:r>
              <a:rPr lang="ru-RU" sz="1800" dirty="0" smtClean="0"/>
              <a:t>, интеграция с АБИС</a:t>
            </a:r>
            <a:endParaRPr lang="ru-RU" sz="1800" dirty="0" smtClean="0">
              <a:cs typeface="Arial" charset="0"/>
            </a:endParaRPr>
          </a:p>
          <a:p>
            <a:pPr lvl="1">
              <a:buClr>
                <a:schemeClr val="accent1"/>
              </a:buClr>
              <a:buSzPct val="75000"/>
              <a:defRPr/>
            </a:pPr>
            <a:r>
              <a:rPr lang="ru-RU" sz="1800" dirty="0" smtClean="0">
                <a:cs typeface="Arial" charset="0"/>
              </a:rPr>
              <a:t>Быстрое </a:t>
            </a:r>
            <a:r>
              <a:rPr lang="ru-RU" sz="1800" dirty="0">
                <a:cs typeface="Arial" charset="0"/>
              </a:rPr>
              <a:t>и качественное </a:t>
            </a:r>
            <a:r>
              <a:rPr lang="ru-RU" sz="1800" dirty="0">
                <a:solidFill>
                  <a:schemeClr val="accent1"/>
                </a:solidFill>
                <a:cs typeface="Arial" charset="0"/>
              </a:rPr>
              <a:t>тиражирование</a:t>
            </a:r>
            <a:r>
              <a:rPr lang="ru-RU" sz="1800" dirty="0">
                <a:cs typeface="Arial" charset="0"/>
              </a:rPr>
              <a:t> (репринт) по требованию  редких книг, рукописных книг и архивных материалов (</a:t>
            </a:r>
            <a:r>
              <a:rPr lang="ru-RU" sz="1800" dirty="0">
                <a:solidFill>
                  <a:schemeClr val="accent1"/>
                </a:solidFill>
                <a:cs typeface="Arial" charset="0"/>
              </a:rPr>
              <a:t>от 1 экземпляра</a:t>
            </a:r>
            <a:r>
              <a:rPr lang="ru-RU" sz="1800" dirty="0" smtClean="0">
                <a:cs typeface="Arial" charset="0"/>
              </a:rPr>
              <a:t>)</a:t>
            </a:r>
          </a:p>
          <a:p>
            <a:pPr lvl="1">
              <a:buClr>
                <a:schemeClr val="accent1"/>
              </a:buClr>
              <a:buSzPct val="75000"/>
              <a:defRPr/>
            </a:pPr>
            <a:r>
              <a:rPr lang="ru-RU" sz="1800" dirty="0">
                <a:solidFill>
                  <a:schemeClr val="accent1"/>
                </a:solidFill>
                <a:cs typeface="Arial" charset="0"/>
              </a:rPr>
              <a:t>Новые формы </a:t>
            </a:r>
            <a:r>
              <a:rPr lang="ru-RU" sz="1800" dirty="0">
                <a:cs typeface="Arial" charset="0"/>
              </a:rPr>
              <a:t>библиотечного и информационного обслуживания читателей</a:t>
            </a:r>
          </a:p>
          <a:p>
            <a:pPr lvl="1">
              <a:buClr>
                <a:schemeClr val="accent1"/>
              </a:buClr>
              <a:buSzPct val="75000"/>
              <a:defRPr/>
            </a:pPr>
            <a:endParaRPr lang="ru-RU" sz="1800" dirty="0">
              <a:cs typeface="Arial" charset="0"/>
            </a:endParaRPr>
          </a:p>
        </p:txBody>
      </p:sp>
      <p:sp>
        <p:nvSpPr>
          <p:cNvPr id="4" name="Date Placeholder 1"/>
          <p:cNvSpPr txBox="1">
            <a:spLocks/>
          </p:cNvSpPr>
          <p:nvPr/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>
              <a:defRPr sz="900">
                <a:solidFill>
                  <a:srgbClr val="777777"/>
                </a:solidFill>
              </a:defRPr>
            </a:lvl1pPr>
          </a:lstStyle>
          <a:p>
            <a:fld id="{F8EAFF1E-3042-4011-868F-70B2C4ADF2CF}" type="datetime4">
              <a:rPr lang="en-US"/>
              <a:pPr/>
              <a:t>August 25, 2014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A1A90B47-E214-4AA0-ABCC-FFA55F6C27DC}" type="slidenum">
              <a:rPr lang="en-US" sz="900">
                <a:solidFill>
                  <a:srgbClr val="777777"/>
                </a:solidFill>
              </a:rPr>
              <a:pPr/>
              <a:t>14</a:t>
            </a:fld>
            <a:endParaRPr lang="en-US" sz="900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0042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4701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086" y="398293"/>
            <a:ext cx="7990203" cy="82296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Содержание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B249981-5441-463B-A2A9-4B0AC990B960}" type="datetime4">
              <a:rPr lang="ru-RU"/>
              <a:pPr/>
              <a:t>25 августа 2014 г.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A90B47-E214-4AA0-ABCC-FFA55F6C27DC}" type="slidenum">
              <a:rPr/>
              <a:pPr/>
              <a:t>2</a:t>
            </a:fld>
            <a:endParaRPr dirty="0"/>
          </a:p>
        </p:txBody>
      </p:sp>
      <p:sp>
        <p:nvSpPr>
          <p:cNvPr id="7" name="Round Same Side Corner Rectangle 6"/>
          <p:cNvSpPr/>
          <p:nvPr/>
        </p:nvSpPr>
        <p:spPr>
          <a:xfrm rot="5400000">
            <a:off x="2538491" y="-1379232"/>
            <a:ext cx="1305338" cy="6382327"/>
          </a:xfrm>
          <a:prstGeom prst="round2SameRect">
            <a:avLst>
              <a:gd name="adj1" fmla="val 15963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0969" y="1338527"/>
            <a:ext cx="6252821" cy="903451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600" dirty="0" smtClean="0">
                <a:solidFill>
                  <a:srgbClr val="FFFFFF"/>
                </a:solidFill>
                <a:ea typeface="+mj-ea"/>
                <a:cs typeface="Arial"/>
              </a:rPr>
              <a:t>Решение </a:t>
            </a:r>
            <a:r>
              <a:rPr lang="en-US" sz="2600" dirty="0" smtClean="0">
                <a:solidFill>
                  <a:srgbClr val="FFFFFF"/>
                </a:solidFill>
                <a:ea typeface="+mj-ea"/>
                <a:cs typeface="Arial"/>
              </a:rPr>
              <a:t>Xerox </a:t>
            </a:r>
            <a:r>
              <a:rPr lang="ru-RU" sz="2600" dirty="0" smtClean="0">
                <a:solidFill>
                  <a:srgbClr val="FFFFFF"/>
                </a:solidFill>
                <a:ea typeface="+mj-ea"/>
                <a:cs typeface="Arial"/>
              </a:rPr>
              <a:t>«Полнотекстовая электронная библиотека»: архитектура, проекты внедрения</a:t>
            </a:r>
            <a:endParaRPr lang="en-US" sz="2600" dirty="0">
              <a:solidFill>
                <a:srgbClr val="6DAF3D"/>
              </a:solidFill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40969" y="2526593"/>
            <a:ext cx="5760720" cy="69999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600" dirty="0" smtClean="0">
                <a:solidFill>
                  <a:srgbClr val="FFFFFF"/>
                </a:solidFill>
                <a:ea typeface="+mj-ea"/>
                <a:cs typeface="Arial"/>
              </a:rPr>
              <a:t>Оценка отраслевого рынка</a:t>
            </a:r>
            <a:endParaRPr lang="en-US" sz="2600" dirty="0">
              <a:solidFill>
                <a:srgbClr val="6DAF3D"/>
              </a:solidFill>
              <a:ea typeface="+mj-ea"/>
              <a:cs typeface="+mj-cs"/>
            </a:endParaRPr>
          </a:p>
        </p:txBody>
      </p:sp>
      <p:sp>
        <p:nvSpPr>
          <p:cNvPr id="11" name="Round Same Side Corner Rectangle 10"/>
          <p:cNvSpPr/>
          <p:nvPr/>
        </p:nvSpPr>
        <p:spPr>
          <a:xfrm rot="5400000">
            <a:off x="1967690" y="1056269"/>
            <a:ext cx="2446935" cy="6382329"/>
          </a:xfrm>
          <a:prstGeom prst="round2SameRect">
            <a:avLst>
              <a:gd name="adj1" fmla="val 15963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3084532"/>
            <a:ext cx="6001689" cy="2215888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2500" lnSpcReduction="20000"/>
          </a:bodyPr>
          <a:lstStyle/>
          <a:p>
            <a:pPr marL="712788" lvl="2" indent="-449263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ru-RU" sz="2400" dirty="0" smtClean="0">
                <a:solidFill>
                  <a:schemeClr val="bg1"/>
                </a:solidFill>
                <a:cs typeface="Arial" charset="0"/>
              </a:rPr>
              <a:t>Новые опции для привлечения читателей:</a:t>
            </a:r>
          </a:p>
          <a:p>
            <a:pPr marL="712788" lvl="2" indent="-449263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ru-RU" sz="2400" dirty="0" smtClean="0">
                <a:solidFill>
                  <a:schemeClr val="bg1"/>
                </a:solidFill>
                <a:cs typeface="Arial" charset="0"/>
              </a:rPr>
              <a:t>Работа </a:t>
            </a:r>
            <a:r>
              <a:rPr lang="ru-RU" sz="2400" dirty="0">
                <a:solidFill>
                  <a:schemeClr val="bg1"/>
                </a:solidFill>
                <a:cs typeface="Arial" charset="0"/>
              </a:rPr>
              <a:t>на мобильных устройствах (планшеты, смартфоны)</a:t>
            </a:r>
            <a:endParaRPr lang="en-US" sz="2400" dirty="0">
              <a:solidFill>
                <a:schemeClr val="bg1"/>
              </a:solidFill>
              <a:cs typeface="Arial" charset="0"/>
            </a:endParaRPr>
          </a:p>
          <a:p>
            <a:pPr marL="712788" lvl="2" indent="-449263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ru-RU" sz="2400" dirty="0">
                <a:solidFill>
                  <a:schemeClr val="bg1"/>
                </a:solidFill>
                <a:cs typeface="Arial" charset="0"/>
              </a:rPr>
              <a:t>Поддержка потокового воспроизведения видео и аудио</a:t>
            </a:r>
          </a:p>
          <a:p>
            <a:pPr marL="712788" lvl="2" indent="-449263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ru-RU" sz="2400" dirty="0">
                <a:solidFill>
                  <a:schemeClr val="bg1"/>
                </a:solidFill>
                <a:cs typeface="Arial" charset="0"/>
              </a:rPr>
              <a:t>Работа с арабскими книгами 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301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EAFF1E-3042-4011-868F-70B2C4ADF2CF}" type="datetime4">
              <a:rPr lang="en-US" smtClean="0"/>
              <a:pPr/>
              <a:t>August 25,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A90B47-E214-4AA0-ABCC-FFA55F6C27D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6"/>
            <a:ext cx="9144000" cy="612370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 flipH="1">
            <a:off x="3215500" y="2154264"/>
            <a:ext cx="5880993" cy="4114173"/>
            <a:chOff x="0" y="600332"/>
            <a:chExt cx="6766560" cy="5239415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176307"/>
              <a:ext cx="6766560" cy="4663440"/>
            </a:xfrm>
            <a:prstGeom prst="round1Rect">
              <a:avLst>
                <a:gd name="adj" fmla="val 3318"/>
              </a:avLst>
            </a:prstGeom>
            <a:solidFill>
              <a:srgbClr val="FFFFFF">
                <a:alpha val="85098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ound Single Corner Rectangle 12"/>
            <p:cNvSpPr/>
            <p:nvPr/>
          </p:nvSpPr>
          <p:spPr>
            <a:xfrm>
              <a:off x="0" y="600332"/>
              <a:ext cx="6766560" cy="822959"/>
            </a:xfrm>
            <a:prstGeom prst="round1Rect">
              <a:avLst>
                <a:gd name="adj" fmla="val 13837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Content Placeholder 4"/>
          <p:cNvSpPr txBox="1">
            <a:spLocks/>
          </p:cNvSpPr>
          <p:nvPr/>
        </p:nvSpPr>
        <p:spPr>
          <a:xfrm>
            <a:off x="3549113" y="3195100"/>
            <a:ext cx="5464028" cy="3061464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68275" indent="-16827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68275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Museo Sans For Dell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1175" indent="-164592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6656" indent="-168275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Museo Sans For Dell" pitchFamily="2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2170113" algn="l"/>
              </a:tabLst>
            </a:pPr>
            <a:r>
              <a:rPr lang="ru-RU" dirty="0" smtClean="0">
                <a:solidFill>
                  <a:schemeClr val="tx1"/>
                </a:solidFill>
              </a:rPr>
              <a:t>Предоставление читателям </a:t>
            </a:r>
            <a:r>
              <a:rPr lang="ru-RU" b="1" dirty="0" smtClean="0">
                <a:solidFill>
                  <a:schemeClr val="tx1"/>
                </a:solidFill>
              </a:rPr>
              <a:t>удобного доступа </a:t>
            </a:r>
            <a:r>
              <a:rPr lang="ru-RU" dirty="0" smtClean="0">
                <a:solidFill>
                  <a:schemeClr val="tx1"/>
                </a:solidFill>
              </a:rPr>
              <a:t>к оцифрованному контенту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2170113" algn="l"/>
              </a:tabLst>
            </a:pPr>
            <a:r>
              <a:rPr lang="ru-RU" dirty="0" smtClean="0">
                <a:solidFill>
                  <a:schemeClr val="tx1"/>
                </a:solidFill>
              </a:rPr>
              <a:t>Работа с </a:t>
            </a:r>
            <a:r>
              <a:rPr lang="ru-RU" b="1" dirty="0" smtClean="0">
                <a:solidFill>
                  <a:schemeClr val="tx1"/>
                </a:solidFill>
              </a:rPr>
              <a:t>территориально удаленными </a:t>
            </a:r>
            <a:r>
              <a:rPr lang="ru-RU" dirty="0" smtClean="0">
                <a:solidFill>
                  <a:schemeClr val="tx1"/>
                </a:solidFill>
              </a:rPr>
              <a:t>читателями</a:t>
            </a:r>
          </a:p>
          <a:p>
            <a:pPr marL="342900" lvl="1" indent="-34290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tabLst>
                <a:tab pos="2170113" algn="l"/>
              </a:tabLst>
            </a:pPr>
            <a:r>
              <a:rPr lang="ru-RU" sz="2000" dirty="0"/>
              <a:t>Обеспечение </a:t>
            </a:r>
            <a:r>
              <a:rPr lang="ru-RU" sz="2000" b="1" dirty="0"/>
              <a:t>сохранности</a:t>
            </a:r>
            <a:r>
              <a:rPr lang="ru-RU" sz="2000" dirty="0"/>
              <a:t> библиотечных </a:t>
            </a:r>
            <a:r>
              <a:rPr lang="ru-RU" sz="2000" dirty="0" smtClean="0"/>
              <a:t>фондов</a:t>
            </a:r>
            <a:endParaRPr lang="ru-RU" sz="20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975195" y="2211921"/>
            <a:ext cx="6037946" cy="64696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542925"/>
            <a:r>
              <a:rPr lang="ru-RU" sz="2200" dirty="0" smtClean="0">
                <a:solidFill>
                  <a:schemeClr val="bg1"/>
                </a:solidFill>
              </a:rPr>
              <a:t>Цели </a:t>
            </a:r>
            <a:r>
              <a:rPr lang="ru-RU" sz="2200" dirty="0">
                <a:solidFill>
                  <a:schemeClr val="bg1"/>
                </a:solidFill>
              </a:rPr>
              <a:t>создания электронной библиотеки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18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24"/>
          <p:cNvSpPr>
            <a:spLocks noChangeArrowheads="1"/>
          </p:cNvSpPr>
          <p:nvPr/>
        </p:nvSpPr>
        <p:spPr bwMode="auto">
          <a:xfrm rot="-5400000">
            <a:off x="3771900" y="1104900"/>
            <a:ext cx="1524000" cy="8305800"/>
          </a:xfrm>
          <a:prstGeom prst="homePlate">
            <a:avLst>
              <a:gd name="adj" fmla="val 9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21999"/>
                </a:schemeClr>
              </a:gs>
            </a:gsLst>
            <a:lin ang="0" scaled="1"/>
          </a:gradFill>
          <a:ln w="2857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Ctr="1"/>
          <a:lstStyle>
            <a:lvl1pPr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algn="ctr" eaLnBrk="1" hangingPunct="1"/>
            <a:endParaRPr lang="ru-RU" altLang="en-US" b="0">
              <a:latin typeface="+mn-lt"/>
              <a:cs typeface="Times New Roman" pitchFamily="18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en-US" sz="2400" dirty="0" smtClean="0">
                <a:latin typeface="+mn-lt"/>
                <a:cs typeface="Times New Roman" pitchFamily="18" charset="0"/>
              </a:rPr>
              <a:t>Архитектура </a:t>
            </a:r>
            <a:r>
              <a:rPr lang="ru-RU" altLang="en-US" sz="2400" dirty="0">
                <a:latin typeface="+mn-lt"/>
                <a:cs typeface="Times New Roman" pitchFamily="18" charset="0"/>
              </a:rPr>
              <a:t>решения </a:t>
            </a:r>
            <a:r>
              <a:rPr lang="ru-RU" altLang="en-US" sz="2400" dirty="0" smtClean="0">
                <a:latin typeface="+mn-lt"/>
                <a:cs typeface="Times New Roman" pitchFamily="18" charset="0"/>
              </a:rPr>
              <a:t/>
            </a:r>
            <a:br>
              <a:rPr lang="ru-RU" altLang="en-US" sz="2400" dirty="0" smtClean="0">
                <a:latin typeface="+mn-lt"/>
                <a:cs typeface="Times New Roman" pitchFamily="18" charset="0"/>
              </a:rPr>
            </a:br>
            <a:r>
              <a:rPr lang="ru-RU" sz="2400" dirty="0" smtClean="0">
                <a:latin typeface="+mn-lt"/>
                <a:cs typeface="Times New Roman" pitchFamily="18" charset="0"/>
              </a:rPr>
              <a:t>«</a:t>
            </a:r>
            <a:r>
              <a:rPr lang="ru-RU" sz="2400" dirty="0">
                <a:latin typeface="+mn-lt"/>
                <a:cs typeface="Times New Roman" pitchFamily="18" charset="0"/>
              </a:rPr>
              <a:t>Полнотекстовая электронная библиотека»</a:t>
            </a:r>
            <a:endParaRPr lang="en-GB" altLang="en-US" sz="2400" dirty="0">
              <a:latin typeface="+mn-lt"/>
              <a:cs typeface="Times New Roman" pitchFamily="18" charset="0"/>
            </a:endParaRPr>
          </a:p>
        </p:txBody>
      </p:sp>
      <p:sp>
        <p:nvSpPr>
          <p:cNvPr id="5125" name="AutoShape 4"/>
          <p:cNvSpPr>
            <a:spLocks noChangeArrowheads="1"/>
          </p:cNvSpPr>
          <p:nvPr/>
        </p:nvSpPr>
        <p:spPr bwMode="auto">
          <a:xfrm rot="-5400000">
            <a:off x="1638300" y="-190500"/>
            <a:ext cx="3276600" cy="5791200"/>
          </a:xfrm>
          <a:prstGeom prst="homePlate">
            <a:avLst>
              <a:gd name="adj" fmla="val 9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21999"/>
                </a:schemeClr>
              </a:gs>
            </a:gsLst>
            <a:lin ang="0" scaled="1"/>
          </a:gradFill>
          <a:ln w="2857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Ctr="1"/>
          <a:lstStyle>
            <a:lvl1pPr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algn="ctr" eaLnBrk="1" hangingPunct="1"/>
            <a:endParaRPr lang="ru-RU" altLang="en-US" b="0">
              <a:latin typeface="+mn-lt"/>
              <a:cs typeface="Times New Roman" pitchFamily="18" charset="0"/>
            </a:endParaRPr>
          </a:p>
          <a:p>
            <a:pPr algn="ctr" eaLnBrk="1" hangingPunct="1"/>
            <a:r>
              <a:rPr lang="ru-RU" altLang="en-US" b="0">
                <a:latin typeface="+mn-lt"/>
                <a:cs typeface="Times New Roman" pitchFamily="18" charset="0"/>
              </a:rPr>
              <a:t>Предоставление доступа к электронным ресурсам</a:t>
            </a: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 rot="-5400000">
            <a:off x="5867400" y="1524000"/>
            <a:ext cx="3276600" cy="2362200"/>
          </a:xfrm>
          <a:prstGeom prst="homePlate">
            <a:avLst>
              <a:gd name="adj" fmla="val 1204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21999"/>
                </a:schemeClr>
              </a:gs>
            </a:gsLst>
            <a:lin ang="0" scaled="1"/>
          </a:gradFill>
          <a:ln w="28575" algn="ctr">
            <a:solidFill>
              <a:schemeClr val="accent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Ctr="1"/>
          <a:lstStyle>
            <a:lvl1pPr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algn="ctr" eaLnBrk="1" hangingPunct="1"/>
            <a:r>
              <a:rPr lang="ru-RU" altLang="en-US" b="0">
                <a:latin typeface="+mn-lt"/>
                <a:cs typeface="Times New Roman" pitchFamily="18" charset="0"/>
              </a:rPr>
              <a:t>Тиражирование электронного ресурса по требованию</a:t>
            </a:r>
            <a:endParaRPr lang="en-GB" altLang="en-US" b="0">
              <a:latin typeface="+mn-lt"/>
              <a:cs typeface="Times New Roman" pitchFamily="18" charset="0"/>
            </a:endParaRPr>
          </a:p>
        </p:txBody>
      </p:sp>
      <p:sp>
        <p:nvSpPr>
          <p:cNvPr id="5127" name="Rectangle 12"/>
          <p:cNvSpPr>
            <a:spLocks noChangeArrowheads="1"/>
          </p:cNvSpPr>
          <p:nvPr/>
        </p:nvSpPr>
        <p:spPr bwMode="auto">
          <a:xfrm>
            <a:off x="533400" y="2133600"/>
            <a:ext cx="7924800" cy="304800"/>
          </a:xfrm>
          <a:prstGeom prst="rect">
            <a:avLst/>
          </a:prstGeom>
          <a:solidFill>
            <a:schemeClr val="bg1"/>
          </a:solidFill>
          <a:ln w="19050" cap="sq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algn="ctr" eaLnBrk="1" hangingPunct="1"/>
            <a:r>
              <a:rPr lang="ru-RU" altLang="en-US" b="0">
                <a:latin typeface="+mn-lt"/>
                <a:cs typeface="Times New Roman" pitchFamily="18" charset="0"/>
              </a:rPr>
              <a:t>Единый портал доступа</a:t>
            </a:r>
            <a:endParaRPr lang="en-GB" altLang="en-US" b="0">
              <a:latin typeface="+mn-lt"/>
              <a:cs typeface="Times New Roman" pitchFamily="18" charset="0"/>
            </a:endParaRPr>
          </a:p>
        </p:txBody>
      </p:sp>
      <p:sp>
        <p:nvSpPr>
          <p:cNvPr id="5128" name="Rectangle 13"/>
          <p:cNvSpPr>
            <a:spLocks noChangeArrowheads="1"/>
          </p:cNvSpPr>
          <p:nvPr/>
        </p:nvSpPr>
        <p:spPr bwMode="auto">
          <a:xfrm>
            <a:off x="533400" y="3886200"/>
            <a:ext cx="7924800" cy="304800"/>
          </a:xfrm>
          <a:prstGeom prst="rect">
            <a:avLst/>
          </a:prstGeom>
          <a:solidFill>
            <a:schemeClr val="bg1"/>
          </a:solidFill>
          <a:ln w="19050" cap="sq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algn="ctr" eaLnBrk="1" hangingPunct="1"/>
            <a:r>
              <a:rPr lang="ru-RU" altLang="en-US" b="0">
                <a:latin typeface="+mn-lt"/>
                <a:cs typeface="Times New Roman" pitchFamily="18" charset="0"/>
              </a:rPr>
              <a:t>Электронное хранилище</a:t>
            </a:r>
            <a:endParaRPr lang="en-GB" altLang="en-US" b="0">
              <a:latin typeface="+mn-lt"/>
              <a:cs typeface="Times New Roman" pitchFamily="18" charset="0"/>
            </a:endParaRPr>
          </a:p>
        </p:txBody>
      </p:sp>
      <p:sp>
        <p:nvSpPr>
          <p:cNvPr id="5129" name="Rectangle 16"/>
          <p:cNvSpPr>
            <a:spLocks noChangeArrowheads="1"/>
          </p:cNvSpPr>
          <p:nvPr/>
        </p:nvSpPr>
        <p:spPr bwMode="auto">
          <a:xfrm>
            <a:off x="457200" y="2667000"/>
            <a:ext cx="1600200" cy="990600"/>
          </a:xfrm>
          <a:prstGeom prst="rect">
            <a:avLst/>
          </a:prstGeom>
          <a:solidFill>
            <a:schemeClr val="hlink"/>
          </a:solidFill>
          <a:ln w="19050" cap="sq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algn="ctr" eaLnBrk="1" hangingPunct="1"/>
            <a:r>
              <a:rPr lang="ru-RU" altLang="en-US" b="0">
                <a:latin typeface="+mn-lt"/>
                <a:cs typeface="Times New Roman" pitchFamily="18" charset="0"/>
              </a:rPr>
              <a:t>АБИС</a:t>
            </a:r>
            <a:endParaRPr lang="en-GB" altLang="en-US" b="0">
              <a:latin typeface="+mn-lt"/>
              <a:cs typeface="Times New Roman" pitchFamily="18" charset="0"/>
            </a:endParaRPr>
          </a:p>
        </p:txBody>
      </p:sp>
      <p:sp>
        <p:nvSpPr>
          <p:cNvPr id="5130" name="Rectangle 17"/>
          <p:cNvSpPr>
            <a:spLocks noChangeArrowheads="1"/>
          </p:cNvSpPr>
          <p:nvPr/>
        </p:nvSpPr>
        <p:spPr bwMode="auto">
          <a:xfrm>
            <a:off x="2133600" y="2667000"/>
            <a:ext cx="1981200" cy="990600"/>
          </a:xfrm>
          <a:prstGeom prst="rect">
            <a:avLst/>
          </a:prstGeom>
          <a:solidFill>
            <a:schemeClr val="hlink"/>
          </a:solidFill>
          <a:ln w="19050" cap="sq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algn="ctr" eaLnBrk="1" hangingPunct="1"/>
            <a:r>
              <a:rPr lang="ru-RU" altLang="en-US" b="0">
                <a:latin typeface="+mn-lt"/>
                <a:cs typeface="Times New Roman" pitchFamily="18" charset="0"/>
              </a:rPr>
              <a:t>Модуль атрибутивного и полнотекстового поиска</a:t>
            </a:r>
            <a:endParaRPr lang="en-GB" altLang="en-US" b="0">
              <a:latin typeface="+mn-lt"/>
              <a:cs typeface="Times New Roman" pitchFamily="18" charset="0"/>
            </a:endParaRPr>
          </a:p>
        </p:txBody>
      </p:sp>
      <p:sp>
        <p:nvSpPr>
          <p:cNvPr id="5131" name="Rectangle 18"/>
          <p:cNvSpPr>
            <a:spLocks noChangeArrowheads="1"/>
          </p:cNvSpPr>
          <p:nvPr/>
        </p:nvSpPr>
        <p:spPr bwMode="auto">
          <a:xfrm>
            <a:off x="4191000" y="2667000"/>
            <a:ext cx="1905000" cy="990600"/>
          </a:xfrm>
          <a:prstGeom prst="rect">
            <a:avLst/>
          </a:prstGeom>
          <a:solidFill>
            <a:schemeClr val="hlink"/>
          </a:solidFill>
          <a:ln w="19050" cap="sq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algn="ctr" eaLnBrk="1" hangingPunct="1"/>
            <a:r>
              <a:rPr lang="ru-RU" altLang="en-US" b="0">
                <a:latin typeface="+mn-lt"/>
                <a:cs typeface="Times New Roman" pitchFamily="18" charset="0"/>
              </a:rPr>
              <a:t>Модуль просмотра содержимого электронных ресурсов</a:t>
            </a:r>
            <a:endParaRPr lang="en-GB" altLang="en-US" b="0">
              <a:latin typeface="+mn-lt"/>
              <a:cs typeface="Times New Roman" pitchFamily="18" charset="0"/>
            </a:endParaRPr>
          </a:p>
        </p:txBody>
      </p:sp>
      <p:sp>
        <p:nvSpPr>
          <p:cNvPr id="5132" name="Rectangle 19"/>
          <p:cNvSpPr>
            <a:spLocks noChangeArrowheads="1"/>
          </p:cNvSpPr>
          <p:nvPr/>
        </p:nvSpPr>
        <p:spPr bwMode="auto">
          <a:xfrm>
            <a:off x="6477000" y="2667000"/>
            <a:ext cx="1981200" cy="990600"/>
          </a:xfrm>
          <a:prstGeom prst="rect">
            <a:avLst/>
          </a:prstGeom>
          <a:solidFill>
            <a:schemeClr val="hlink"/>
          </a:solidFill>
          <a:ln w="19050" cap="sq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algn="ctr" eaLnBrk="1" hangingPunct="1"/>
            <a:r>
              <a:rPr lang="ru-RU" altLang="en-US" b="0" dirty="0">
                <a:latin typeface="+mn-lt"/>
                <a:cs typeface="Times New Roman" pitchFamily="18" charset="0"/>
              </a:rPr>
              <a:t>Модуль формирования и исполнения </a:t>
            </a:r>
            <a:r>
              <a:rPr lang="ru-RU" altLang="en-US" b="0" dirty="0" smtClean="0">
                <a:latin typeface="+mn-lt"/>
                <a:cs typeface="Times New Roman" pitchFamily="18" charset="0"/>
              </a:rPr>
              <a:t>заказа на печать книги</a:t>
            </a:r>
            <a:endParaRPr lang="en-GB" altLang="en-US" b="0" dirty="0">
              <a:latin typeface="+mn-lt"/>
              <a:cs typeface="Times New Roman" pitchFamily="18" charset="0"/>
            </a:endParaRPr>
          </a:p>
        </p:txBody>
      </p:sp>
      <p:sp>
        <p:nvSpPr>
          <p:cNvPr id="5133" name="Rectangle 20"/>
          <p:cNvSpPr>
            <a:spLocks noChangeArrowheads="1"/>
          </p:cNvSpPr>
          <p:nvPr/>
        </p:nvSpPr>
        <p:spPr bwMode="auto">
          <a:xfrm>
            <a:off x="990600" y="4953000"/>
            <a:ext cx="1828800" cy="990600"/>
          </a:xfrm>
          <a:prstGeom prst="rect">
            <a:avLst/>
          </a:prstGeom>
          <a:solidFill>
            <a:schemeClr val="hlink"/>
          </a:solidFill>
          <a:ln w="19050" cap="sq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algn="ctr" eaLnBrk="1" hangingPunct="1"/>
            <a:r>
              <a:rPr lang="ru-RU" altLang="en-US" b="0">
                <a:latin typeface="+mn-lt"/>
                <a:cs typeface="Times New Roman" pitchFamily="18" charset="0"/>
              </a:rPr>
              <a:t>Модуль работы с  бумажными изданиями</a:t>
            </a:r>
            <a:endParaRPr lang="en-GB" altLang="en-US" b="0">
              <a:latin typeface="+mn-lt"/>
              <a:cs typeface="Times New Roman" pitchFamily="18" charset="0"/>
            </a:endParaRPr>
          </a:p>
        </p:txBody>
      </p:sp>
      <p:sp>
        <p:nvSpPr>
          <p:cNvPr id="5134" name="Rectangle 21"/>
          <p:cNvSpPr>
            <a:spLocks noChangeArrowheads="1"/>
          </p:cNvSpPr>
          <p:nvPr/>
        </p:nvSpPr>
        <p:spPr bwMode="auto">
          <a:xfrm>
            <a:off x="3581400" y="4953000"/>
            <a:ext cx="1905000" cy="990600"/>
          </a:xfrm>
          <a:prstGeom prst="rect">
            <a:avLst/>
          </a:prstGeom>
          <a:solidFill>
            <a:schemeClr val="hlink"/>
          </a:solidFill>
          <a:ln w="19050" cap="sq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algn="ctr" eaLnBrk="1" hangingPunct="1"/>
            <a:r>
              <a:rPr lang="ru-RU" altLang="en-US" b="0" dirty="0">
                <a:latin typeface="+mn-lt"/>
                <a:cs typeface="Times New Roman" pitchFamily="18" charset="0"/>
              </a:rPr>
              <a:t>Модуль работы с видео-аудио материалами</a:t>
            </a:r>
            <a:endParaRPr lang="en-GB" altLang="en-US" b="0" dirty="0">
              <a:latin typeface="+mn-lt"/>
              <a:cs typeface="Times New Roman" pitchFamily="18" charset="0"/>
            </a:endParaRPr>
          </a:p>
        </p:txBody>
      </p:sp>
      <p:sp>
        <p:nvSpPr>
          <p:cNvPr id="5135" name="Rectangle 22"/>
          <p:cNvSpPr>
            <a:spLocks noChangeArrowheads="1"/>
          </p:cNvSpPr>
          <p:nvPr/>
        </p:nvSpPr>
        <p:spPr bwMode="auto">
          <a:xfrm>
            <a:off x="6248400" y="4953000"/>
            <a:ext cx="1905000" cy="990600"/>
          </a:xfrm>
          <a:prstGeom prst="rect">
            <a:avLst/>
          </a:prstGeom>
          <a:solidFill>
            <a:schemeClr val="hlink"/>
          </a:solidFill>
          <a:ln w="19050" cap="sq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algn="ctr" eaLnBrk="1" hangingPunct="1"/>
            <a:r>
              <a:rPr lang="ru-RU" altLang="en-US" b="0">
                <a:latin typeface="+mn-lt"/>
                <a:cs typeface="Times New Roman" pitchFamily="18" charset="0"/>
              </a:rPr>
              <a:t>Модуль управления заданиями</a:t>
            </a:r>
            <a:endParaRPr lang="en-GB" altLang="en-US" b="0">
              <a:latin typeface="+mn-lt"/>
              <a:cs typeface="Times New Roman" pitchFamily="18" charset="0"/>
            </a:endParaRPr>
          </a:p>
        </p:txBody>
      </p:sp>
      <p:sp>
        <p:nvSpPr>
          <p:cNvPr id="5136" name="Text Box 28"/>
          <p:cNvSpPr txBox="1">
            <a:spLocks noChangeArrowheads="1"/>
          </p:cNvSpPr>
          <p:nvPr/>
        </p:nvSpPr>
        <p:spPr bwMode="auto">
          <a:xfrm>
            <a:off x="3355975" y="4572000"/>
            <a:ext cx="22229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eaLnBrk="1" hangingPunct="1"/>
            <a:r>
              <a:rPr lang="ru-RU" altLang="en-US" b="0">
                <a:latin typeface="+mn-lt"/>
                <a:cs typeface="Times New Roman" pitchFamily="18" charset="0"/>
              </a:rPr>
              <a:t>Формирование</a:t>
            </a:r>
            <a:r>
              <a:rPr lang="ru-RU" altLang="en-US">
                <a:latin typeface="+mn-lt"/>
                <a:cs typeface="Times New Roman" pitchFamily="18" charset="0"/>
              </a:rPr>
              <a:t> </a:t>
            </a:r>
            <a:r>
              <a:rPr lang="ru-RU" altLang="en-US" b="0">
                <a:latin typeface="+mn-lt"/>
                <a:cs typeface="Times New Roman" pitchFamily="18" charset="0"/>
              </a:rPr>
              <a:t>контента</a:t>
            </a:r>
            <a:endParaRPr lang="en-GB" altLang="en-US" b="0">
              <a:latin typeface="+mn-lt"/>
              <a:cs typeface="Times New Roman" pitchFamily="18" charset="0"/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</p:spPr>
        <p:txBody>
          <a:bodyPr/>
          <a:lstStyle/>
          <a:p>
            <a:fld id="{F8EAFF1E-3042-4011-868F-70B2C4ADF2CF}" type="datetime4">
              <a:rPr lang="en-US" smtClean="0"/>
              <a:pPr/>
              <a:t>August 25, 2014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</p:spPr>
        <p:txBody>
          <a:bodyPr/>
          <a:lstStyle/>
          <a:p>
            <a:fld id="{A1A90B47-E214-4AA0-ABCC-FFA55F6C27D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2738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172665"/>
            <a:ext cx="8412480" cy="8229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Проекты </a:t>
            </a:r>
            <a:r>
              <a:rPr lang="en-US" sz="2800" dirty="0" smtClean="0"/>
              <a:t>Xerox </a:t>
            </a:r>
            <a:r>
              <a:rPr lang="ru-RU" sz="2800" dirty="0" smtClean="0"/>
              <a:t>в </a:t>
            </a:r>
            <a:r>
              <a:rPr lang="ru-RU" sz="2800" dirty="0"/>
              <a:t>библиотеках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7F2478E-91D5-404E-B155-3268D2825EFC}" type="datetime4">
              <a:rPr lang="en-US" smtClean="0"/>
              <a:pPr/>
              <a:t>August 25, 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A90B47-E214-4AA0-ABCC-FFA55F6C27D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51314" y="734975"/>
            <a:ext cx="6103918" cy="657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ГПНТБ России </a:t>
            </a:r>
          </a:p>
          <a:p>
            <a:r>
              <a:rPr lang="ru-RU" sz="1600" dirty="0"/>
              <a:t>Создание системы электронных коллекций </a:t>
            </a:r>
          </a:p>
          <a:p>
            <a:pPr marL="0" lvl="3"/>
            <a:r>
              <a:rPr lang="ru-RU" dirty="0"/>
              <a:t> </a:t>
            </a:r>
            <a:r>
              <a:rPr lang="ru-RU" sz="1200" b="1" dirty="0">
                <a:cs typeface="Arial" charset="0"/>
                <a:hlinkClick r:id="rId2"/>
              </a:rPr>
              <a:t>http://147.45.19.130/dsweb/HomePage</a:t>
            </a:r>
            <a:endParaRPr lang="ru-RU" dirty="0" smtClean="0">
              <a:solidFill>
                <a:schemeClr val="accent1"/>
              </a:solidFill>
            </a:endParaRPr>
          </a:p>
          <a:p>
            <a:endParaRPr lang="ru-RU" dirty="0" smtClean="0">
              <a:solidFill>
                <a:schemeClr val="accent1"/>
              </a:solidFill>
            </a:endParaRPr>
          </a:p>
          <a:p>
            <a:endParaRPr lang="ru-RU" sz="1100" dirty="0" smtClean="0">
              <a:solidFill>
                <a:schemeClr val="accent1"/>
              </a:solidFill>
            </a:endParaRPr>
          </a:p>
          <a:p>
            <a:r>
              <a:rPr lang="ru-RU" dirty="0" smtClean="0">
                <a:solidFill>
                  <a:schemeClr val="accent1"/>
                </a:solidFill>
              </a:rPr>
              <a:t>Президентская </a:t>
            </a:r>
            <a:r>
              <a:rPr lang="ru-RU" dirty="0">
                <a:solidFill>
                  <a:schemeClr val="accent1"/>
                </a:solidFill>
              </a:rPr>
              <a:t>библиотека имени Б.Н. Ельцина </a:t>
            </a:r>
          </a:p>
          <a:p>
            <a:r>
              <a:rPr lang="ru-RU" sz="1600" dirty="0"/>
              <a:t>Создание технологического комплекса сканирования и печати </a:t>
            </a:r>
          </a:p>
          <a:p>
            <a:r>
              <a:rPr lang="ru-RU" dirty="0"/>
              <a:t> </a:t>
            </a:r>
          </a:p>
          <a:p>
            <a:endParaRPr lang="ru-RU" sz="900" b="1" dirty="0" smtClean="0">
              <a:cs typeface="Arial" charset="0"/>
            </a:endParaRPr>
          </a:p>
          <a:p>
            <a:endParaRPr lang="ru-RU" sz="1100" b="1" dirty="0">
              <a:cs typeface="Arial" charset="0"/>
            </a:endParaRPr>
          </a:p>
          <a:p>
            <a:r>
              <a:rPr lang="ru-RU" dirty="0" smtClean="0">
                <a:solidFill>
                  <a:schemeClr val="accent1"/>
                </a:solidFill>
              </a:rPr>
              <a:t>Русское </a:t>
            </a:r>
            <a:r>
              <a:rPr lang="ru-RU" dirty="0">
                <a:solidFill>
                  <a:schemeClr val="accent1"/>
                </a:solidFill>
              </a:rPr>
              <a:t>географическое общество</a:t>
            </a:r>
          </a:p>
          <a:p>
            <a:r>
              <a:rPr lang="ru-RU" sz="1600" dirty="0"/>
              <a:t>Создание системы электронных коллекций </a:t>
            </a:r>
          </a:p>
          <a:p>
            <a:r>
              <a:rPr lang="en-US" sz="1200" b="1" dirty="0">
                <a:cs typeface="Arial" charset="0"/>
                <a:hlinkClick r:id="rId3"/>
              </a:rPr>
              <a:t>http://</a:t>
            </a:r>
            <a:r>
              <a:rPr lang="en-US" sz="1200" b="1" dirty="0" smtClean="0">
                <a:cs typeface="Arial" charset="0"/>
                <a:hlinkClick r:id="rId3"/>
              </a:rPr>
              <a:t>lib.rgo.ru/dsweb/HomePage</a:t>
            </a:r>
            <a:r>
              <a:rPr lang="ru-RU" sz="1200" b="1" dirty="0" smtClean="0">
                <a:cs typeface="Arial" charset="0"/>
              </a:rPr>
              <a:t> </a:t>
            </a:r>
            <a:endParaRPr lang="ru-RU" sz="1200" b="1" dirty="0">
              <a:cs typeface="Arial" charset="0"/>
            </a:endParaRPr>
          </a:p>
          <a:p>
            <a:endParaRPr lang="ru-RU" dirty="0"/>
          </a:p>
          <a:p>
            <a:endParaRPr lang="ru-RU" sz="500" dirty="0" smtClean="0">
              <a:solidFill>
                <a:schemeClr val="accent1"/>
              </a:solidFill>
            </a:endParaRPr>
          </a:p>
          <a:p>
            <a:r>
              <a:rPr lang="ru-RU" dirty="0" smtClean="0">
                <a:solidFill>
                  <a:schemeClr val="accent1"/>
                </a:solidFill>
              </a:rPr>
              <a:t>Южный федеральный </a:t>
            </a:r>
            <a:r>
              <a:rPr lang="ru-RU" dirty="0">
                <a:solidFill>
                  <a:schemeClr val="accent1"/>
                </a:solidFill>
              </a:rPr>
              <a:t>университет </a:t>
            </a:r>
            <a:r>
              <a:rPr lang="ru-RU" dirty="0" smtClean="0">
                <a:solidFill>
                  <a:schemeClr val="accent1"/>
                </a:solidFill>
              </a:rPr>
              <a:t>(ЮФУ</a:t>
            </a:r>
            <a:r>
              <a:rPr lang="ru-RU" dirty="0">
                <a:solidFill>
                  <a:schemeClr val="accent1"/>
                </a:solidFill>
              </a:rPr>
              <a:t>) </a:t>
            </a:r>
          </a:p>
          <a:p>
            <a:r>
              <a:rPr lang="ru-RU" sz="1600" dirty="0" smtClean="0"/>
              <a:t>Создание электронной библиотеки</a:t>
            </a:r>
            <a:endParaRPr lang="ru-RU" sz="1600" dirty="0"/>
          </a:p>
          <a:p>
            <a:r>
              <a:rPr lang="ru-RU" dirty="0"/>
              <a:t> </a:t>
            </a:r>
          </a:p>
          <a:p>
            <a:r>
              <a:rPr lang="ru-RU" dirty="0"/>
              <a:t> </a:t>
            </a:r>
            <a:endParaRPr lang="ru-RU" dirty="0" smtClean="0">
              <a:solidFill>
                <a:schemeClr val="accent1"/>
              </a:solidFill>
            </a:endParaRPr>
          </a:p>
          <a:p>
            <a:r>
              <a:rPr lang="ru-RU" dirty="0" smtClean="0">
                <a:solidFill>
                  <a:schemeClr val="accent1"/>
                </a:solidFill>
              </a:rPr>
              <a:t>Национальная </a:t>
            </a:r>
            <a:r>
              <a:rPr lang="ru-RU" dirty="0">
                <a:solidFill>
                  <a:schemeClr val="accent1"/>
                </a:solidFill>
              </a:rPr>
              <a:t>библиотека </a:t>
            </a:r>
            <a:r>
              <a:rPr lang="ru-RU" dirty="0" smtClean="0">
                <a:solidFill>
                  <a:schemeClr val="accent1"/>
                </a:solidFill>
              </a:rPr>
              <a:t>имени </a:t>
            </a:r>
            <a:r>
              <a:rPr lang="ru-RU" dirty="0" err="1">
                <a:solidFill>
                  <a:schemeClr val="accent1"/>
                </a:solidFill>
              </a:rPr>
              <a:t>Ахмет-Заки</a:t>
            </a:r>
            <a:r>
              <a:rPr lang="ru-RU" dirty="0">
                <a:solidFill>
                  <a:schemeClr val="accent1"/>
                </a:solidFill>
              </a:rPr>
              <a:t> </a:t>
            </a:r>
            <a:r>
              <a:rPr lang="ru-RU" dirty="0" err="1" smtClean="0">
                <a:solidFill>
                  <a:schemeClr val="accent1"/>
                </a:solidFill>
              </a:rPr>
              <a:t>Валиди</a:t>
            </a:r>
            <a:r>
              <a:rPr lang="ru-RU" dirty="0" smtClean="0">
                <a:solidFill>
                  <a:schemeClr val="accent1"/>
                </a:solidFill>
              </a:rPr>
              <a:t> Республики Башкортостан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ru-RU" sz="1600" dirty="0"/>
              <a:t>Создание системы электронных коллекций </a:t>
            </a:r>
          </a:p>
          <a:p>
            <a:r>
              <a:rPr lang="en-US" sz="1200" b="1" dirty="0">
                <a:cs typeface="Arial" charset="0"/>
                <a:hlinkClick r:id="rId4"/>
              </a:rPr>
              <a:t>http://</a:t>
            </a:r>
            <a:r>
              <a:rPr lang="en-US" sz="1200" b="1" dirty="0" smtClean="0">
                <a:cs typeface="Arial" charset="0"/>
                <a:hlinkClick r:id="rId4"/>
              </a:rPr>
              <a:t>ebook.bashnl.ru/dsweb/HomePage</a:t>
            </a:r>
            <a:r>
              <a:rPr lang="ru-RU" sz="1200" b="1" dirty="0" smtClean="0">
                <a:cs typeface="Arial" charset="0"/>
              </a:rPr>
              <a:t> </a:t>
            </a:r>
            <a:endParaRPr lang="ru-RU" sz="1200" b="1" dirty="0">
              <a:cs typeface="Arial" charset="0"/>
            </a:endParaRPr>
          </a:p>
          <a:p>
            <a:endParaRPr lang="ru-RU" dirty="0" smtClean="0">
              <a:solidFill>
                <a:schemeClr val="accent1"/>
              </a:solidFill>
            </a:endParaRPr>
          </a:p>
          <a:p>
            <a:endParaRPr lang="ru-RU" sz="900" dirty="0" smtClean="0">
              <a:solidFill>
                <a:schemeClr val="accent1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 </a:t>
            </a:r>
          </a:p>
        </p:txBody>
      </p:sp>
      <p:pic>
        <p:nvPicPr>
          <p:cNvPr id="8194" name="Picture 2" descr="C:\Users\q3v4w60x\Pictures\Лого_заказчиков\Logo_Gpntb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09219" y="855043"/>
            <a:ext cx="759302" cy="75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q3v4w60x\Pictures\Лого_заказчиков\prezidentskaya_biblioteka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1088" y="1723758"/>
            <a:ext cx="1215565" cy="105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q3v4w60x\Pictures\Лого_заказчиков\validi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9535" y="5219763"/>
            <a:ext cx="1095743" cy="107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q3v4w60x\Pictures\Лого_заказчиков\РГО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1167" y="3067790"/>
            <a:ext cx="1115405" cy="83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1088" y="4038351"/>
            <a:ext cx="1396844" cy="92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410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7F2478E-91D5-404E-B155-3268D2825EFC}" type="datetime4">
              <a:rPr lang="en-US" smtClean="0"/>
              <a:pPr/>
              <a:t>August 25, 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A90B47-E214-4AA0-ABCC-FFA55F6C27D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29444" y="850362"/>
            <a:ext cx="616329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Национальная </a:t>
            </a:r>
            <a:r>
              <a:rPr lang="ru-RU" dirty="0">
                <a:solidFill>
                  <a:schemeClr val="accent1"/>
                </a:solidFill>
              </a:rPr>
              <a:t>библиотека Республики Татарстан</a:t>
            </a:r>
          </a:p>
          <a:p>
            <a:r>
              <a:rPr lang="ru-RU" sz="1600" dirty="0"/>
              <a:t>Создание технологического комплекса сканирования </a:t>
            </a:r>
          </a:p>
          <a:p>
            <a:endParaRPr lang="ru-RU" dirty="0" smtClean="0">
              <a:solidFill>
                <a:schemeClr val="accent1"/>
              </a:solidFill>
            </a:endParaRPr>
          </a:p>
          <a:p>
            <a:r>
              <a:rPr lang="ru-RU" dirty="0" smtClean="0">
                <a:solidFill>
                  <a:schemeClr val="accent1"/>
                </a:solidFill>
              </a:rPr>
              <a:t>Тюменская </a:t>
            </a:r>
            <a:r>
              <a:rPr lang="ru-RU" dirty="0">
                <a:solidFill>
                  <a:schemeClr val="accent1"/>
                </a:solidFill>
              </a:rPr>
              <a:t>областная научная библиотека </a:t>
            </a:r>
          </a:p>
          <a:p>
            <a:r>
              <a:rPr lang="ru-RU" dirty="0">
                <a:solidFill>
                  <a:schemeClr val="accent1"/>
                </a:solidFill>
              </a:rPr>
              <a:t>(ТОНБ) </a:t>
            </a:r>
            <a:r>
              <a:rPr lang="ru-RU" dirty="0" smtClean="0">
                <a:solidFill>
                  <a:schemeClr val="accent1"/>
                </a:solidFill>
              </a:rPr>
              <a:t>имени Д</a:t>
            </a:r>
            <a:r>
              <a:rPr lang="ru-RU" dirty="0">
                <a:solidFill>
                  <a:schemeClr val="accent1"/>
                </a:solidFill>
              </a:rPr>
              <a:t>. И. Менделеева </a:t>
            </a:r>
          </a:p>
          <a:p>
            <a:r>
              <a:rPr lang="ru-RU" sz="1600" dirty="0"/>
              <a:t>Создание технологического комплекса сканирования и печати</a:t>
            </a:r>
            <a:endParaRPr lang="en-US" sz="1600" dirty="0"/>
          </a:p>
          <a:p>
            <a:endParaRPr lang="ru-RU" sz="1400" dirty="0"/>
          </a:p>
          <a:p>
            <a:endParaRPr lang="ru-RU" sz="1050" dirty="0" smtClean="0">
              <a:solidFill>
                <a:schemeClr val="accent1"/>
              </a:solidFill>
            </a:endParaRPr>
          </a:p>
          <a:p>
            <a:r>
              <a:rPr lang="ru-RU" dirty="0" smtClean="0">
                <a:solidFill>
                  <a:schemeClr val="accent1"/>
                </a:solidFill>
              </a:rPr>
              <a:t>Центральная </a:t>
            </a:r>
            <a:r>
              <a:rPr lang="ru-RU" dirty="0">
                <a:solidFill>
                  <a:schemeClr val="accent1"/>
                </a:solidFill>
              </a:rPr>
              <a:t>городская публичная библиотека 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имени А.П. Чехова (г. Таганрог)</a:t>
            </a:r>
            <a:endParaRPr lang="ru-RU" dirty="0">
              <a:solidFill>
                <a:schemeClr val="accent1"/>
              </a:solidFill>
            </a:endParaRPr>
          </a:p>
          <a:p>
            <a:r>
              <a:rPr lang="ru-RU" sz="1600" dirty="0"/>
              <a:t>Создание технологического комплекса сканирования </a:t>
            </a:r>
          </a:p>
          <a:p>
            <a:r>
              <a:rPr lang="ru-RU" dirty="0" smtClean="0"/>
              <a:t> </a:t>
            </a:r>
            <a:endParaRPr lang="ru-RU" dirty="0"/>
          </a:p>
          <a:p>
            <a:r>
              <a:rPr lang="ru-RU" dirty="0">
                <a:solidFill>
                  <a:schemeClr val="accent1"/>
                </a:solidFill>
              </a:rPr>
              <a:t>Самарский государственный аэрокосмический </a:t>
            </a:r>
          </a:p>
          <a:p>
            <a:r>
              <a:rPr lang="ru-RU" dirty="0">
                <a:solidFill>
                  <a:schemeClr val="accent1"/>
                </a:solidFill>
              </a:rPr>
              <a:t>университет </a:t>
            </a:r>
          </a:p>
          <a:p>
            <a:r>
              <a:rPr lang="ru-RU" sz="1600" dirty="0"/>
              <a:t>Создание электронной библиотеки </a:t>
            </a:r>
          </a:p>
          <a:p>
            <a:r>
              <a:rPr lang="ru-RU" dirty="0"/>
              <a:t> </a:t>
            </a:r>
          </a:p>
          <a:p>
            <a:r>
              <a:rPr lang="ru-RU" dirty="0">
                <a:solidFill>
                  <a:schemeClr val="accent1"/>
                </a:solidFill>
              </a:rPr>
              <a:t>ДНТБ Куйбышевской железной дороги </a:t>
            </a:r>
          </a:p>
          <a:p>
            <a:r>
              <a:rPr lang="ru-RU" sz="1600" dirty="0"/>
              <a:t>Создание электронной библиотеки </a:t>
            </a:r>
          </a:p>
          <a:p>
            <a:r>
              <a:rPr lang="ru-RU" dirty="0"/>
              <a:t> </a:t>
            </a:r>
          </a:p>
          <a:p>
            <a:r>
              <a:rPr lang="ru-RU" dirty="0">
                <a:solidFill>
                  <a:schemeClr val="accent1"/>
                </a:solidFill>
              </a:rPr>
              <a:t>Казанский авиационный институт </a:t>
            </a:r>
          </a:p>
          <a:p>
            <a:r>
              <a:rPr lang="ru-RU" sz="1600" dirty="0"/>
              <a:t>Создание электронной библиотеки </a:t>
            </a:r>
            <a:endParaRPr lang="en-US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08752" y="5047000"/>
            <a:ext cx="2078183" cy="42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C:\Users\q3v4w60x\Pictures\Лого_заказчиков\чехов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61689" y="2909028"/>
            <a:ext cx="772308" cy="77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q3v4w60x\Pictures\Лого_заказчиков\SSAU_log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4742" y="3974059"/>
            <a:ext cx="1386202" cy="68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q3v4w60x\Pictures\Лого_заказчиков\каи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2405" y="5676405"/>
            <a:ext cx="1525155" cy="65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q3v4w60x\Pictures\Лого_заказчиков\tonb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5426" y="1619906"/>
            <a:ext cx="1819111" cy="110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3448" y="172665"/>
            <a:ext cx="8412480" cy="822960"/>
          </a:xfrm>
        </p:spPr>
        <p:txBody>
          <a:bodyPr>
            <a:normAutofit/>
          </a:bodyPr>
          <a:lstStyle/>
          <a:p>
            <a:r>
              <a:rPr lang="ru-RU" sz="2800" dirty="0"/>
              <a:t>Проекты </a:t>
            </a:r>
            <a:r>
              <a:rPr lang="en-US" sz="2800" dirty="0"/>
              <a:t>Xerox </a:t>
            </a:r>
            <a:r>
              <a:rPr lang="ru-RU" sz="2800" dirty="0"/>
              <a:t>в библиотеках</a:t>
            </a:r>
            <a:endParaRPr lang="en-US" sz="2800" dirty="0"/>
          </a:p>
        </p:txBody>
      </p:sp>
      <p:pic>
        <p:nvPicPr>
          <p:cNvPr id="14" name="Picture 4" descr="C:\Users\q3v4w60x\Pictures\Лого_заказчиков\logo-tatarsta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6344" y="734657"/>
            <a:ext cx="1841748" cy="92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981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Планы </a:t>
            </a:r>
            <a:r>
              <a:rPr lang="ru-RU" dirty="0" smtClean="0"/>
              <a:t>внедрения</a:t>
            </a:r>
            <a:r>
              <a:rPr lang="ru-RU" dirty="0" smtClean="0"/>
              <a:t> </a:t>
            </a:r>
            <a:r>
              <a:rPr lang="ru-RU" dirty="0" smtClean="0"/>
              <a:t>решения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7F2478E-91D5-404E-B155-3268D2825EFC}" type="datetime4">
              <a:rPr lang="en-US" smtClean="0"/>
              <a:pPr/>
              <a:t>August 25, 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A90B47-E214-4AA0-ABCC-FFA55F6C27D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Content Placeholder 15"/>
          <p:cNvSpPr txBox="1">
            <a:spLocks/>
          </p:cNvSpPr>
          <p:nvPr/>
        </p:nvSpPr>
        <p:spPr>
          <a:xfrm>
            <a:off x="274266" y="1148591"/>
            <a:ext cx="3858347" cy="45634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68275" indent="-16827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68275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Museo Sans For Dell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1175" indent="-164592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6656" indent="-168275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Museo Sans For Dell" pitchFamily="2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indent="-285750">
              <a:buClr>
                <a:schemeClr val="accent1"/>
              </a:buClr>
              <a:buFontTx/>
              <a:buChar char="•"/>
            </a:pPr>
            <a:r>
              <a:rPr lang="ru-RU" sz="2400" dirty="0">
                <a:cs typeface="Arial" charset="0"/>
              </a:rPr>
              <a:t>Работа на мобильных устройствах (планшеты, смартфоны)</a:t>
            </a:r>
            <a:endParaRPr lang="en-US" sz="2400" dirty="0">
              <a:cs typeface="Arial" charset="0"/>
            </a:endParaRPr>
          </a:p>
          <a:p>
            <a:pPr lvl="2" indent="-285750">
              <a:buClr>
                <a:schemeClr val="accent1"/>
              </a:buClr>
              <a:buFontTx/>
              <a:buChar char="•"/>
            </a:pPr>
            <a:r>
              <a:rPr lang="ru-RU" sz="2400" dirty="0">
                <a:cs typeface="Arial" charset="0"/>
              </a:rPr>
              <a:t>Поддержка потокового </a:t>
            </a:r>
            <a:r>
              <a:rPr lang="ru-RU" sz="2400" dirty="0" smtClean="0">
                <a:cs typeface="Arial" charset="0"/>
              </a:rPr>
              <a:t>воспроизведения </a:t>
            </a:r>
            <a:r>
              <a:rPr lang="ru-RU" sz="2400" dirty="0">
                <a:cs typeface="Arial" charset="0"/>
              </a:rPr>
              <a:t>видео и аудио</a:t>
            </a:r>
          </a:p>
          <a:p>
            <a:pPr lvl="2" indent="-285750">
              <a:buClr>
                <a:schemeClr val="accent1"/>
              </a:buClr>
              <a:buFontTx/>
              <a:buChar char="•"/>
            </a:pPr>
            <a:r>
              <a:rPr lang="ru-RU" sz="2400" dirty="0">
                <a:cs typeface="Arial" charset="0"/>
              </a:rPr>
              <a:t>Работа с арабскими книгами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9218" name="Picture 2" descr="C:\Users\q3v4w60x\Pictures\Education\FAN90203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50458" y="1148591"/>
            <a:ext cx="4593538" cy="305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022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мобильных устройств в России*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7825" y="1114375"/>
            <a:ext cx="5217063" cy="4754880"/>
          </a:xfrm>
        </p:spPr>
        <p:txBody>
          <a:bodyPr>
            <a:noAutofit/>
          </a:bodyPr>
          <a:lstStyle/>
          <a:p>
            <a:pPr lvl="2" indent="-285750">
              <a:buClr>
                <a:schemeClr val="accent1"/>
              </a:buClr>
              <a:buFontTx/>
              <a:buChar char="•"/>
            </a:pPr>
            <a:r>
              <a:rPr lang="ru-RU" sz="2000" dirty="0" smtClean="0">
                <a:cs typeface="Arial" charset="0"/>
              </a:rPr>
              <a:t>Ежедневная </a:t>
            </a:r>
            <a:r>
              <a:rPr lang="ru-RU" sz="2000" dirty="0">
                <a:cs typeface="Arial" charset="0"/>
              </a:rPr>
              <a:t>аудитория мобильного интернета </a:t>
            </a:r>
            <a:r>
              <a:rPr lang="ru-RU" sz="2000" dirty="0" smtClean="0">
                <a:cs typeface="Arial" charset="0"/>
              </a:rPr>
              <a:t>– </a:t>
            </a:r>
            <a:r>
              <a:rPr lang="ru-RU" sz="2000" dirty="0" smtClean="0">
                <a:solidFill>
                  <a:schemeClr val="accent1"/>
                </a:solidFill>
                <a:cs typeface="Arial" charset="0"/>
              </a:rPr>
              <a:t>61</a:t>
            </a:r>
            <a:r>
              <a:rPr lang="ru-RU" sz="2000" dirty="0">
                <a:solidFill>
                  <a:schemeClr val="accent1"/>
                </a:solidFill>
                <a:cs typeface="Arial" charset="0"/>
              </a:rPr>
              <a:t>% </a:t>
            </a:r>
            <a:r>
              <a:rPr lang="ru-RU" sz="2000" dirty="0">
                <a:cs typeface="Arial" charset="0"/>
              </a:rPr>
              <a:t>всех пользователей интернета (за год этот показатель </a:t>
            </a:r>
            <a:r>
              <a:rPr lang="ru-RU" sz="2000" dirty="0">
                <a:solidFill>
                  <a:schemeClr val="accent1"/>
                </a:solidFill>
                <a:cs typeface="Arial" charset="0"/>
              </a:rPr>
              <a:t>увеличился на 9%</a:t>
            </a:r>
            <a:r>
              <a:rPr lang="ru-RU" sz="2000" dirty="0">
                <a:cs typeface="Arial" charset="0"/>
              </a:rPr>
              <a:t>);</a:t>
            </a:r>
          </a:p>
          <a:p>
            <a:pPr lvl="2" indent="-285750">
              <a:buClr>
                <a:schemeClr val="accent1"/>
              </a:buClr>
              <a:buFontTx/>
              <a:buChar char="•"/>
            </a:pPr>
            <a:r>
              <a:rPr lang="ru-RU" sz="2000" dirty="0">
                <a:cs typeface="Arial" charset="0"/>
              </a:rPr>
              <a:t>За год на </a:t>
            </a:r>
            <a:r>
              <a:rPr lang="ru-RU" sz="2000" dirty="0">
                <a:solidFill>
                  <a:schemeClr val="accent1"/>
                </a:solidFill>
                <a:cs typeface="Arial" charset="0"/>
              </a:rPr>
              <a:t>25% </a:t>
            </a:r>
            <a:r>
              <a:rPr lang="ru-RU" sz="2000" dirty="0">
                <a:cs typeface="Arial" charset="0"/>
              </a:rPr>
              <a:t>увеличилась доля владельцев </a:t>
            </a:r>
            <a:r>
              <a:rPr lang="ru-RU" sz="2000" dirty="0">
                <a:solidFill>
                  <a:schemeClr val="accent1"/>
                </a:solidFill>
                <a:cs typeface="Arial" charset="0"/>
              </a:rPr>
              <a:t>двух устройств с доступом в мобильный интернет</a:t>
            </a:r>
            <a:r>
              <a:rPr lang="ru-RU" sz="2000" dirty="0">
                <a:cs typeface="Arial" charset="0"/>
              </a:rPr>
              <a:t>, а значит, интенсивность использования мобильного интернета растёт;</a:t>
            </a:r>
          </a:p>
          <a:p>
            <a:pPr lvl="2" indent="-285750">
              <a:buClr>
                <a:schemeClr val="accent1"/>
              </a:buClr>
              <a:buFontTx/>
              <a:buChar char="•"/>
            </a:pPr>
            <a:r>
              <a:rPr lang="ru-RU" sz="2000" dirty="0">
                <a:solidFill>
                  <a:schemeClr val="accent1"/>
                </a:solidFill>
                <a:cs typeface="Arial" charset="0"/>
              </a:rPr>
              <a:t>Увеличивается время</a:t>
            </a:r>
            <a:r>
              <a:rPr lang="ru-RU" sz="2000" dirty="0">
                <a:cs typeface="Arial" charset="0"/>
              </a:rPr>
              <a:t>, которое пользователи ежедневно проводят в мобильном интернете. </a:t>
            </a: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* Исследование </a:t>
            </a:r>
            <a:r>
              <a:rPr lang="en-US" sz="1400" dirty="0" err="1">
                <a:solidFill>
                  <a:schemeClr val="tx1"/>
                </a:solidFill>
              </a:rPr>
              <a:t>NewMR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«Мобильная Россия» (опубликовано 1 марта 2014г</a:t>
            </a:r>
            <a:r>
              <a:rPr lang="ru-RU" sz="1400" dirty="0" smtClean="0">
                <a:solidFill>
                  <a:schemeClr val="tx1"/>
                </a:solidFill>
              </a:rPr>
              <a:t>.)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EAFF1E-3042-4011-868F-70B2C4ADF2CF}" type="datetime4">
              <a:rPr lang="en-US" smtClean="0"/>
              <a:pPr/>
              <a:t>August 25,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A90B47-E214-4AA0-ABCC-FFA55F6C27D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73435" y="1083379"/>
            <a:ext cx="3270566" cy="355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094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Полнотекстовая электронная библиотека </a:t>
            </a:r>
            <a:r>
              <a:rPr lang="en-US" dirty="0" smtClean="0"/>
              <a:t>Xerox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Исследование </a:t>
            </a:r>
            <a:r>
              <a:rPr lang="en-US" dirty="0" err="1" smtClean="0">
                <a:solidFill>
                  <a:schemeClr val="tx1"/>
                </a:solidFill>
              </a:rPr>
              <a:t>NewMR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«Мобильная Россия»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EAFF1E-3042-4011-868F-70B2C4ADF2CF}" type="datetime4">
              <a:rPr lang="en-US" smtClean="0"/>
              <a:pPr/>
              <a:t>August 25,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A90B47-E214-4AA0-ABCC-FFA55F6C27D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4" descr="C:\Users\q3v4w60x\Pictures\Education\GettyImages_744116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9143998" cy="615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1"/>
          <p:cNvSpPr txBox="1">
            <a:spLocks/>
          </p:cNvSpPr>
          <p:nvPr/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EAFF1E-3042-4011-868F-70B2C4ADF2CF}" type="datetime4">
              <a:rPr lang="en-US" smtClean="0"/>
              <a:pPr/>
              <a:t>August 25, 2014</a:t>
            </a:fld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A90B47-E214-4AA0-ABCC-FFA55F6C27DC}" type="slidenum">
              <a:rPr lang="ru-RU" smtClean="0"/>
              <a:pPr/>
              <a:t>9</a:t>
            </a:fld>
            <a:endParaRPr lang="ru-RU" dirty="0"/>
          </a:p>
        </p:txBody>
      </p:sp>
      <p:grpSp>
        <p:nvGrpSpPr>
          <p:cNvPr id="11" name="Group 5119"/>
          <p:cNvGrpSpPr/>
          <p:nvPr/>
        </p:nvGrpSpPr>
        <p:grpSpPr>
          <a:xfrm>
            <a:off x="0" y="2686050"/>
            <a:ext cx="5876925" cy="1075040"/>
            <a:chOff x="0" y="2686050"/>
            <a:chExt cx="5876925" cy="1075040"/>
          </a:xfrm>
        </p:grpSpPr>
        <p:sp>
          <p:nvSpPr>
            <p:cNvPr id="13" name="Rectangle 4"/>
            <p:cNvSpPr/>
            <p:nvPr/>
          </p:nvSpPr>
          <p:spPr>
            <a:xfrm>
              <a:off x="0" y="2686050"/>
              <a:ext cx="5876925" cy="1075040"/>
            </a:xfrm>
            <a:prstGeom prst="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ntent Placeholder 4"/>
            <p:cNvSpPr txBox="1">
              <a:spLocks/>
            </p:cNvSpPr>
            <p:nvPr/>
          </p:nvSpPr>
          <p:spPr>
            <a:xfrm>
              <a:off x="1509670" y="2856550"/>
              <a:ext cx="4157721" cy="839452"/>
            </a:xfrm>
            <a:prstGeom prst="rect">
              <a:avLst/>
            </a:prstGeom>
            <a:noFill/>
          </p:spPr>
          <p:txBody>
            <a:bodyPr vert="horz" lIns="0" tIns="0" rIns="0" bIns="0" rtlCol="0">
              <a:normAutofit/>
            </a:bodyPr>
            <a:lstStyle>
              <a:lvl1pPr marL="0" indent="0" algn="l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Font typeface="Arial"/>
                <a:buNone/>
                <a:defRPr sz="20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168275" indent="-168275" algn="l" defTabSz="457200" rtl="0" eaLnBrk="1" latinLnBrk="0" hangingPunct="1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44488" indent="-168275" algn="l" defTabSz="457200" rtl="0" eaLnBrk="1" latinLnBrk="0" hangingPunct="1">
                <a:spcBef>
                  <a:spcPts val="0"/>
                </a:spcBef>
                <a:spcAft>
                  <a:spcPts val="600"/>
                </a:spcAft>
                <a:buFont typeface="Museo Sans For Dell" pitchFamily="2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11175" indent="-164592" algn="l" defTabSz="457200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76656" indent="-168275" algn="l" defTabSz="457200" rtl="0" eaLnBrk="1" latinLnBrk="0" hangingPunct="1">
                <a:spcBef>
                  <a:spcPts val="0"/>
                </a:spcBef>
                <a:spcAft>
                  <a:spcPts val="600"/>
                </a:spcAft>
                <a:buFont typeface="Museo Sans For Dell" pitchFamily="2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/>
              <a:r>
                <a:rPr lang="ru-RU" sz="1800" dirty="0" smtClean="0"/>
                <a:t>Русское географическое общество</a:t>
              </a:r>
              <a:endParaRPr lang="en-US" sz="1800" dirty="0" smtClean="0"/>
            </a:p>
            <a:p>
              <a:pPr marL="228600"/>
              <a:r>
                <a:rPr lang="en-US" sz="1400" dirty="0" smtClean="0">
                  <a:hlinkClick r:id="rId3"/>
                </a:rPr>
                <a:t>http://lib.rgo.ru/dsweb/HomePage</a:t>
              </a:r>
              <a:r>
                <a:rPr lang="ru-RU" sz="1400" dirty="0" smtClean="0"/>
                <a:t> </a:t>
              </a:r>
            </a:p>
          </p:txBody>
        </p:sp>
      </p:grpSp>
      <p:sp>
        <p:nvSpPr>
          <p:cNvPr id="15" name="Rectangle 7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25"/>
          <p:cNvSpPr/>
          <p:nvPr/>
        </p:nvSpPr>
        <p:spPr>
          <a:xfrm>
            <a:off x="-1" y="1504950"/>
            <a:ext cx="5876925" cy="1073942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1600200"/>
            <a:r>
              <a:rPr lang="ru-RU" dirty="0" smtClean="0">
                <a:solidFill>
                  <a:schemeClr val="accent1"/>
                </a:solidFill>
              </a:rPr>
              <a:t>ГПНТБ России</a:t>
            </a:r>
          </a:p>
          <a:p>
            <a:pPr marL="114300" indent="1600200"/>
            <a:r>
              <a:rPr lang="en-US" sz="1400" dirty="0" smtClean="0">
                <a:solidFill>
                  <a:schemeClr val="accent1"/>
                </a:solidFill>
                <a:hlinkClick r:id="rId4"/>
              </a:rPr>
              <a:t>http://147.45.19.130/dsweb/HomePage</a:t>
            </a:r>
            <a:r>
              <a:rPr lang="ru-RU" sz="1400" dirty="0" smtClean="0">
                <a:solidFill>
                  <a:schemeClr val="accent1"/>
                </a:solidFill>
              </a:rPr>
              <a:t> 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0" name="Rectangle 23"/>
          <p:cNvSpPr/>
          <p:nvPr/>
        </p:nvSpPr>
        <p:spPr>
          <a:xfrm>
            <a:off x="0" y="3866376"/>
            <a:ext cx="5876925" cy="1071266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0"/>
            <a:r>
              <a:rPr lang="ru-RU" dirty="0">
                <a:solidFill>
                  <a:schemeClr val="accent1"/>
                </a:solidFill>
              </a:rPr>
              <a:t>Национальная библиотека </a:t>
            </a:r>
            <a:r>
              <a:rPr lang="ru-RU" dirty="0" smtClean="0">
                <a:solidFill>
                  <a:schemeClr val="accent1"/>
                </a:solidFill>
              </a:rPr>
              <a:t>имени </a:t>
            </a:r>
            <a:r>
              <a:rPr lang="ru-RU" dirty="0" err="1">
                <a:solidFill>
                  <a:schemeClr val="accent1"/>
                </a:solidFill>
              </a:rPr>
              <a:t>Ахмет-Заки</a:t>
            </a:r>
            <a:r>
              <a:rPr lang="ru-RU" dirty="0">
                <a:solidFill>
                  <a:schemeClr val="accent1"/>
                </a:solidFill>
              </a:rPr>
              <a:t> </a:t>
            </a:r>
            <a:r>
              <a:rPr lang="ru-RU" dirty="0" err="1">
                <a:solidFill>
                  <a:schemeClr val="accent1"/>
                </a:solidFill>
              </a:rPr>
              <a:t>Валиди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(Башкортостан)</a:t>
            </a:r>
          </a:p>
          <a:p>
            <a:pPr marL="1714500"/>
            <a:r>
              <a:rPr lang="en-US" sz="1200" dirty="0" smtClean="0">
                <a:solidFill>
                  <a:schemeClr val="accent1"/>
                </a:solidFill>
                <a:hlinkClick r:id="rId5"/>
              </a:rPr>
              <a:t>http</a:t>
            </a:r>
            <a:r>
              <a:rPr lang="en-US" sz="1200" dirty="0">
                <a:solidFill>
                  <a:schemeClr val="accent1"/>
                </a:solidFill>
                <a:hlinkClick r:id="rId5"/>
              </a:rPr>
              <a:t>://</a:t>
            </a:r>
            <a:r>
              <a:rPr lang="en-US" sz="1200" dirty="0" smtClean="0">
                <a:solidFill>
                  <a:schemeClr val="accent1"/>
                </a:solidFill>
                <a:hlinkClick r:id="rId5"/>
              </a:rPr>
              <a:t>ebook.bashnl.ru/dsweb/View/ResourceCollection-153</a:t>
            </a:r>
            <a:r>
              <a:rPr lang="ru-RU" sz="1200" dirty="0" smtClean="0">
                <a:solidFill>
                  <a:schemeClr val="accent1"/>
                </a:solidFill>
              </a:rPr>
              <a:t> 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22" name="Rectangle 26"/>
          <p:cNvSpPr/>
          <p:nvPr/>
        </p:nvSpPr>
        <p:spPr>
          <a:xfrm>
            <a:off x="-1" y="0"/>
            <a:ext cx="5876926" cy="9381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/>
            <a:r>
              <a:rPr lang="ru-RU" sz="2000" dirty="0"/>
              <a:t>«Полнотекстовая электронная библиотека» </a:t>
            </a:r>
            <a:br>
              <a:rPr lang="ru-RU" sz="2000" dirty="0"/>
            </a:br>
            <a:r>
              <a:rPr lang="ru-RU" sz="2000" dirty="0"/>
              <a:t>на мобильных устройствах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6084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Xerox Green 2013">
  <a:themeElements>
    <a:clrScheme name="Xerox Green">
      <a:dk1>
        <a:srgbClr val="000000"/>
      </a:dk1>
      <a:lt1>
        <a:srgbClr val="FFFFFF"/>
      </a:lt1>
      <a:dk2>
        <a:srgbClr val="FD9F13"/>
      </a:dk2>
      <a:lt2>
        <a:srgbClr val="E67600"/>
      </a:lt2>
      <a:accent1>
        <a:srgbClr val="6DAF3D"/>
      </a:accent1>
      <a:accent2>
        <a:srgbClr val="34BCBA"/>
      </a:accent2>
      <a:accent3>
        <a:srgbClr val="2895D5"/>
      </a:accent3>
      <a:accent4>
        <a:srgbClr val="7053AA"/>
      </a:accent4>
      <a:accent5>
        <a:srgbClr val="9B2583"/>
      </a:accent5>
      <a:accent6>
        <a:srgbClr val="E64BA2"/>
      </a:accent6>
      <a:hlink>
        <a:srgbClr val="6DAF3D"/>
      </a:hlink>
      <a:folHlink>
        <a:srgbClr val="6667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Xerox Green 2013</Template>
  <TotalTime>0</TotalTime>
  <Words>657</Words>
  <Application>Microsoft Office PowerPoint</Application>
  <PresentationFormat>On-screen Show (4:3)</PresentationFormat>
  <Paragraphs>159</Paragraphs>
  <Slides>15</Slides>
  <Notes>3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  <vt:variant>
        <vt:lpstr>Custom Shows</vt:lpstr>
      </vt:variant>
      <vt:variant>
        <vt:i4>1</vt:i4>
      </vt:variant>
    </vt:vector>
  </HeadingPairs>
  <TitlesOfParts>
    <vt:vector size="17" baseType="lpstr">
      <vt:lpstr>Xerox Green 2013</vt:lpstr>
      <vt:lpstr>Технологии создания современной информационной среды библиотеки</vt:lpstr>
      <vt:lpstr>Содержание</vt:lpstr>
      <vt:lpstr>Slide 3</vt:lpstr>
      <vt:lpstr>Архитектура решения  «Полнотекстовая электронная библиотека»</vt:lpstr>
      <vt:lpstr>Проекты Xerox в библиотеках</vt:lpstr>
      <vt:lpstr>Проекты Xerox в библиотеках</vt:lpstr>
      <vt:lpstr>Планы внедрения решения</vt:lpstr>
      <vt:lpstr>Использование мобильных устройств в России*</vt:lpstr>
      <vt:lpstr>Полнотекстовая электронная библиотека Xerox</vt:lpstr>
      <vt:lpstr>«Полнотекстовая электронная библиотека»  на мобильных устройствах</vt:lpstr>
      <vt:lpstr>От библиотеки к медиатеке</vt:lpstr>
      <vt:lpstr>Электронная медиатека</vt:lpstr>
      <vt:lpstr>Чтение книг на арабском языке</vt:lpstr>
      <vt:lpstr>Эффект от внедрения решения</vt:lpstr>
      <vt:lpstr>Slide 15</vt:lpstr>
      <vt:lpstr>Custom Show 1</vt:lpstr>
    </vt:vector>
  </TitlesOfParts>
  <Company>Xerox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Looping Title  Slide Goes Here</dc:title>
  <dc:creator>Мария Румянцева</dc:creator>
  <cp:lastModifiedBy>Xerox Corporation</cp:lastModifiedBy>
  <cp:revision>37</cp:revision>
  <dcterms:created xsi:type="dcterms:W3CDTF">2014-06-10T05:13:49Z</dcterms:created>
  <dcterms:modified xsi:type="dcterms:W3CDTF">2014-08-25T05:53:47Z</dcterms:modified>
</cp:coreProperties>
</file>