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70" d="100"/>
          <a:sy n="70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54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85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84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43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3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74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56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74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358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142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05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F057F-E3F7-4803-ACD7-F0440649D50C}" type="datetimeFigureOut">
              <a:rPr lang="en-US" smtClean="0"/>
              <a:t>10/31/2012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79065-1644-4E5F-8875-37557AD42F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3277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B050"/>
                </a:solidFill>
              </a:rPr>
              <a:t>Эвристический метод поиска уязвимостей в ПО без использования исходного кода.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648200"/>
            <a:ext cx="6400800" cy="175260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ru-RU" sz="3600" b="1" dirty="0" smtClean="0">
                <a:solidFill>
                  <a:srgbClr val="0070C0"/>
                </a:solidFill>
              </a:rPr>
              <a:t>Авторы:</a:t>
            </a:r>
          </a:p>
          <a:p>
            <a:pPr algn="l"/>
            <a:r>
              <a:rPr lang="ru-RU" sz="2800" b="1" dirty="0" err="1" smtClean="0">
                <a:solidFill>
                  <a:srgbClr val="0070C0"/>
                </a:solidFill>
              </a:rPr>
              <a:t>А.С.Велижанин</a:t>
            </a:r>
            <a:r>
              <a:rPr lang="ru-RU" sz="2800" b="1" dirty="0" smtClean="0">
                <a:solidFill>
                  <a:srgbClr val="0070C0"/>
                </a:solidFill>
              </a:rPr>
              <a:t>,</a:t>
            </a:r>
          </a:p>
          <a:p>
            <a:pPr algn="l"/>
            <a:r>
              <a:rPr lang="en-US" sz="2800" b="1" dirty="0" smtClean="0">
                <a:solidFill>
                  <a:srgbClr val="0070C0"/>
                </a:solidFill>
              </a:rPr>
              <a:t>Anatoliy.Velizhanin@gmail.com;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l"/>
            <a:r>
              <a:rPr lang="ru-RU" sz="2800" b="1" dirty="0" smtClean="0">
                <a:solidFill>
                  <a:srgbClr val="0070C0"/>
                </a:solidFill>
              </a:rPr>
              <a:t>А.В. Ревнивых</a:t>
            </a:r>
            <a:r>
              <a:rPr lang="en-US" sz="2800" b="1" dirty="0" smtClean="0">
                <a:solidFill>
                  <a:srgbClr val="0070C0"/>
                </a:solidFill>
              </a:rPr>
              <a:t>,</a:t>
            </a:r>
          </a:p>
          <a:p>
            <a:pPr algn="l"/>
            <a:r>
              <a:rPr lang="en-US" sz="2800" b="1" dirty="0" smtClean="0">
                <a:solidFill>
                  <a:srgbClr val="0070C0"/>
                </a:solidFill>
              </a:rPr>
              <a:t>Alexchr@mail.ru.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5262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уязвимости работы с массивом данных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b="1" dirty="0">
                <a:solidFill>
                  <a:srgbClr val="FF0000"/>
                </a:solidFill>
              </a:rPr>
              <a:t>#</a:t>
            </a:r>
            <a:r>
              <a:rPr lang="ru-RU" sz="5600" b="1" dirty="0" err="1">
                <a:solidFill>
                  <a:srgbClr val="FF0000"/>
                </a:solidFill>
              </a:rPr>
              <a:t>include</a:t>
            </a:r>
            <a:r>
              <a:rPr lang="ru-RU" sz="5600" b="1" dirty="0">
                <a:solidFill>
                  <a:srgbClr val="FF0000"/>
                </a:solidFill>
              </a:rPr>
              <a:t> &lt;</a:t>
            </a:r>
            <a:r>
              <a:rPr lang="ru-RU" sz="5600" b="1" dirty="0" err="1">
                <a:solidFill>
                  <a:srgbClr val="FF0000"/>
                </a:solidFill>
              </a:rPr>
              <a:t>iostream</a:t>
            </a:r>
            <a:r>
              <a:rPr lang="ru-RU" sz="5600" b="1" dirty="0">
                <a:solidFill>
                  <a:srgbClr val="FF0000"/>
                </a:solidFill>
              </a:rPr>
              <a:t>&gt;</a:t>
            </a:r>
            <a:endParaRPr lang="en-US" sz="5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5600" b="1" dirty="0">
                <a:solidFill>
                  <a:srgbClr val="FF0000"/>
                </a:solidFill>
              </a:rPr>
              <a:t>#</a:t>
            </a:r>
            <a:r>
              <a:rPr lang="ru-RU" sz="5600" b="1" dirty="0" err="1">
                <a:solidFill>
                  <a:srgbClr val="FF0000"/>
                </a:solidFill>
              </a:rPr>
              <a:t>include</a:t>
            </a:r>
            <a:r>
              <a:rPr lang="ru-RU" sz="5600" b="1" dirty="0">
                <a:solidFill>
                  <a:srgbClr val="FF0000"/>
                </a:solidFill>
              </a:rPr>
              <a:t> &lt;</a:t>
            </a:r>
            <a:r>
              <a:rPr lang="ru-RU" sz="5600" b="1" dirty="0" err="1">
                <a:solidFill>
                  <a:srgbClr val="FF0000"/>
                </a:solidFill>
              </a:rPr>
              <a:t>string</a:t>
            </a:r>
            <a:r>
              <a:rPr lang="ru-RU" sz="5600" b="1" dirty="0">
                <a:solidFill>
                  <a:srgbClr val="FF0000"/>
                </a:solidFill>
              </a:rPr>
              <a:t>&gt;</a:t>
            </a:r>
            <a:endParaRPr lang="en-US" sz="5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5600" b="1" dirty="0">
                <a:solidFill>
                  <a:srgbClr val="FF0000"/>
                </a:solidFill>
              </a:rPr>
              <a:t> </a:t>
            </a:r>
            <a:endParaRPr lang="en-US" sz="5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#define MAX_PARAMLENGTH 10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using namespace </a:t>
            </a:r>
            <a:r>
              <a:rPr lang="en-US" sz="5600" b="1" dirty="0" err="1">
                <a:solidFill>
                  <a:srgbClr val="FF0000"/>
                </a:solidFill>
              </a:rPr>
              <a:t>std</a:t>
            </a:r>
            <a:r>
              <a:rPr lang="en-US" sz="56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5600" b="1" dirty="0" err="1">
                <a:solidFill>
                  <a:srgbClr val="FF0000"/>
                </a:solidFill>
              </a:rPr>
              <a:t>int</a:t>
            </a:r>
            <a:r>
              <a:rPr lang="en-US" sz="5600" b="1" dirty="0">
                <a:solidFill>
                  <a:srgbClr val="FF0000"/>
                </a:solidFill>
              </a:rPr>
              <a:t> main(</a:t>
            </a:r>
            <a:r>
              <a:rPr lang="en-US" sz="5600" b="1" dirty="0" err="1">
                <a:solidFill>
                  <a:srgbClr val="FF0000"/>
                </a:solidFill>
              </a:rPr>
              <a:t>int</a:t>
            </a:r>
            <a:r>
              <a:rPr lang="en-US" sz="5600" b="1" dirty="0">
                <a:solidFill>
                  <a:srgbClr val="FF0000"/>
                </a:solidFill>
              </a:rPr>
              <a:t> </a:t>
            </a:r>
            <a:r>
              <a:rPr lang="en-US" sz="5600" b="1" dirty="0" err="1">
                <a:solidFill>
                  <a:srgbClr val="FF0000"/>
                </a:solidFill>
              </a:rPr>
              <a:t>argc</a:t>
            </a:r>
            <a:r>
              <a:rPr lang="en-US" sz="5600" b="1" dirty="0">
                <a:solidFill>
                  <a:srgbClr val="FF0000"/>
                </a:solidFill>
              </a:rPr>
              <a:t>, char *</a:t>
            </a:r>
            <a:r>
              <a:rPr lang="en-US" sz="5600" b="1" dirty="0" err="1">
                <a:solidFill>
                  <a:srgbClr val="FF0000"/>
                </a:solidFill>
              </a:rPr>
              <a:t>argv</a:t>
            </a:r>
            <a:r>
              <a:rPr lang="en-US" sz="5600" b="1" dirty="0">
                <a:solidFill>
                  <a:srgbClr val="FF0000"/>
                </a:solidFill>
              </a:rPr>
              <a:t>[])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{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if (</a:t>
            </a:r>
            <a:r>
              <a:rPr lang="en-US" sz="5600" b="1" dirty="0" err="1">
                <a:solidFill>
                  <a:srgbClr val="FF0000"/>
                </a:solidFill>
              </a:rPr>
              <a:t>argc</a:t>
            </a:r>
            <a:r>
              <a:rPr lang="en-US" sz="5600" b="1" dirty="0">
                <a:solidFill>
                  <a:srgbClr val="FF0000"/>
                </a:solidFill>
              </a:rPr>
              <a:t> &lt; 2)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{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	</a:t>
            </a:r>
            <a:r>
              <a:rPr lang="en-US" sz="5600" b="1" dirty="0" err="1">
                <a:solidFill>
                  <a:srgbClr val="FF0000"/>
                </a:solidFill>
              </a:rPr>
              <a:t>cout</a:t>
            </a:r>
            <a:r>
              <a:rPr lang="en-US" sz="5600" b="1" dirty="0">
                <a:solidFill>
                  <a:srgbClr val="FF0000"/>
                </a:solidFill>
              </a:rPr>
              <a:t> &lt;&lt; "Start by: &lt;programm_name.exe&gt; &lt;</a:t>
            </a:r>
            <a:r>
              <a:rPr lang="en-US" sz="5600" b="1" dirty="0" err="1">
                <a:solidFill>
                  <a:srgbClr val="FF0000"/>
                </a:solidFill>
              </a:rPr>
              <a:t>string_parameter</a:t>
            </a:r>
            <a:r>
              <a:rPr lang="en-US" sz="5600" b="1" dirty="0">
                <a:solidFill>
                  <a:srgbClr val="FF0000"/>
                </a:solidFill>
              </a:rPr>
              <a:t>&gt;\n";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	return -1;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}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char arr0[MAX_PARAMLENGTH + 1];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char </a:t>
            </a:r>
            <a:r>
              <a:rPr lang="en-US" sz="5600" b="1" dirty="0" err="1">
                <a:solidFill>
                  <a:srgbClr val="FF0000"/>
                </a:solidFill>
              </a:rPr>
              <a:t>arr</a:t>
            </a:r>
            <a:r>
              <a:rPr lang="en-US" sz="5600" b="1" dirty="0">
                <a:solidFill>
                  <a:srgbClr val="FF0000"/>
                </a:solidFill>
              </a:rPr>
              <a:t>[MAX_PARAMLENGTH + 1];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char arr1[MAX_PARAMLENGTH + 1];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</a:t>
            </a:r>
            <a:r>
              <a:rPr lang="en-US" sz="5600" b="1" dirty="0" err="1">
                <a:solidFill>
                  <a:srgbClr val="FF0000"/>
                </a:solidFill>
              </a:rPr>
              <a:t>strcpy</a:t>
            </a:r>
            <a:r>
              <a:rPr lang="en-US" sz="5600" b="1" dirty="0">
                <a:solidFill>
                  <a:srgbClr val="FF0000"/>
                </a:solidFill>
              </a:rPr>
              <a:t>(</a:t>
            </a:r>
            <a:r>
              <a:rPr lang="en-US" sz="5600" b="1" dirty="0" err="1">
                <a:solidFill>
                  <a:srgbClr val="FF0000"/>
                </a:solidFill>
              </a:rPr>
              <a:t>arr</a:t>
            </a:r>
            <a:r>
              <a:rPr lang="en-US" sz="5600" b="1" dirty="0">
                <a:solidFill>
                  <a:srgbClr val="FF0000"/>
                </a:solidFill>
              </a:rPr>
              <a:t>, </a:t>
            </a:r>
            <a:r>
              <a:rPr lang="en-US" sz="5600" b="1" dirty="0" err="1">
                <a:solidFill>
                  <a:srgbClr val="FF0000"/>
                </a:solidFill>
              </a:rPr>
              <a:t>argv</a:t>
            </a:r>
            <a:r>
              <a:rPr lang="en-US" sz="5600" b="1" dirty="0">
                <a:solidFill>
                  <a:srgbClr val="FF0000"/>
                </a:solidFill>
              </a:rPr>
              <a:t>[1]);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</a:t>
            </a:r>
            <a:r>
              <a:rPr lang="en-US" sz="5600" b="1" dirty="0" err="1">
                <a:solidFill>
                  <a:srgbClr val="FF0000"/>
                </a:solidFill>
              </a:rPr>
              <a:t>cout</a:t>
            </a:r>
            <a:r>
              <a:rPr lang="en-US" sz="5600" b="1" dirty="0">
                <a:solidFill>
                  <a:srgbClr val="FF0000"/>
                </a:solidFill>
              </a:rPr>
              <a:t> &lt;&lt; </a:t>
            </a:r>
            <a:r>
              <a:rPr lang="en-US" sz="5600" b="1" dirty="0" err="1">
                <a:solidFill>
                  <a:srgbClr val="FF0000"/>
                </a:solidFill>
              </a:rPr>
              <a:t>arr</a:t>
            </a:r>
            <a:r>
              <a:rPr lang="en-US" sz="5600" b="1" dirty="0">
                <a:solidFill>
                  <a:srgbClr val="FF0000"/>
                </a:solidFill>
              </a:rPr>
              <a:t> &lt;&lt; </a:t>
            </a:r>
            <a:r>
              <a:rPr lang="en-US" sz="5600" b="1" dirty="0" err="1">
                <a:solidFill>
                  <a:srgbClr val="FF0000"/>
                </a:solidFill>
              </a:rPr>
              <a:t>endl</a:t>
            </a:r>
            <a:r>
              <a:rPr lang="en-US" sz="5600" b="1" dirty="0">
                <a:solidFill>
                  <a:srgbClr val="FF0000"/>
                </a:solidFill>
              </a:rPr>
              <a:t>;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 </a:t>
            </a:r>
          </a:p>
          <a:p>
            <a:pPr marL="0" indent="0">
              <a:buNone/>
            </a:pPr>
            <a:r>
              <a:rPr lang="en-US" sz="5600" b="1" dirty="0">
                <a:solidFill>
                  <a:srgbClr val="FF0000"/>
                </a:solidFill>
              </a:rPr>
              <a:t>	</a:t>
            </a:r>
            <a:r>
              <a:rPr lang="ru-RU" sz="5600" b="1" dirty="0" err="1">
                <a:solidFill>
                  <a:srgbClr val="FF0000"/>
                </a:solidFill>
              </a:rPr>
              <a:t>return</a:t>
            </a:r>
            <a:r>
              <a:rPr lang="ru-RU" sz="5600" b="1" dirty="0">
                <a:solidFill>
                  <a:srgbClr val="FF0000"/>
                </a:solidFill>
              </a:rPr>
              <a:t> 0;</a:t>
            </a:r>
            <a:endParaRPr lang="en-US" sz="5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sz="5600" b="1" dirty="0">
                <a:solidFill>
                  <a:srgbClr val="FF0000"/>
                </a:solidFill>
              </a:rPr>
              <a:t>}</a:t>
            </a:r>
            <a:endParaRPr lang="en-US" sz="5600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87705" y="5029200"/>
            <a:ext cx="434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ALSR, DEP</a:t>
            </a:r>
            <a:r>
              <a:rPr lang="ru-RU" sz="2000" b="1" dirty="0" smtClean="0">
                <a:solidFill>
                  <a:srgbClr val="0070C0"/>
                </a:solidFill>
              </a:rPr>
              <a:t> и т.п. – уменьшают вероятность использования уязвимости злоумышленником, но не исключают проблемы уязвимости полностью.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08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Дополнительная уязвимость форматной строки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25000" lnSpcReduction="20000"/>
          </a:bodyPr>
          <a:lstStyle/>
          <a:p>
            <a:r>
              <a:rPr lang="ru-RU" sz="5600" dirty="0">
                <a:solidFill>
                  <a:srgbClr val="FF0000"/>
                </a:solidFill>
              </a:rPr>
              <a:t>#</a:t>
            </a:r>
            <a:r>
              <a:rPr lang="ru-RU" sz="5600" dirty="0" err="1">
                <a:solidFill>
                  <a:srgbClr val="FF0000"/>
                </a:solidFill>
              </a:rPr>
              <a:t>include</a:t>
            </a:r>
            <a:r>
              <a:rPr lang="ru-RU" sz="5600" dirty="0">
                <a:solidFill>
                  <a:srgbClr val="FF0000"/>
                </a:solidFill>
              </a:rPr>
              <a:t> &lt;</a:t>
            </a:r>
            <a:r>
              <a:rPr lang="ru-RU" sz="5600" dirty="0" err="1">
                <a:solidFill>
                  <a:srgbClr val="FF0000"/>
                </a:solidFill>
              </a:rPr>
              <a:t>iostream</a:t>
            </a:r>
            <a:r>
              <a:rPr lang="ru-RU" sz="5600" dirty="0">
                <a:solidFill>
                  <a:srgbClr val="FF0000"/>
                </a:solidFill>
              </a:rPr>
              <a:t>&gt;</a:t>
            </a:r>
            <a:endParaRPr lang="en-US" sz="5600" dirty="0">
              <a:solidFill>
                <a:srgbClr val="FF0000"/>
              </a:solidFill>
            </a:endParaRPr>
          </a:p>
          <a:p>
            <a:r>
              <a:rPr lang="en-US" sz="5600" dirty="0">
                <a:solidFill>
                  <a:srgbClr val="FF0000"/>
                </a:solidFill>
              </a:rPr>
              <a:t>#include &lt;string&gt;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5600" dirty="0">
                <a:solidFill>
                  <a:srgbClr val="FF0000"/>
                </a:solidFill>
              </a:rPr>
              <a:t>#define MAX_PARAMLENGTH 100</a:t>
            </a:r>
          </a:p>
          <a:p>
            <a:r>
              <a:rPr lang="en-US" sz="5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5600" dirty="0">
                <a:solidFill>
                  <a:srgbClr val="FF0000"/>
                </a:solidFill>
              </a:rPr>
              <a:t>using namespace </a:t>
            </a:r>
            <a:r>
              <a:rPr lang="en-US" sz="5600" dirty="0" err="1">
                <a:solidFill>
                  <a:srgbClr val="FF0000"/>
                </a:solidFill>
              </a:rPr>
              <a:t>std</a:t>
            </a:r>
            <a:r>
              <a:rPr lang="en-US" sz="5600" dirty="0">
                <a:solidFill>
                  <a:srgbClr val="FF0000"/>
                </a:solidFill>
              </a:rPr>
              <a:t>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5600" dirty="0" err="1">
                <a:solidFill>
                  <a:srgbClr val="FF0000"/>
                </a:solidFill>
              </a:rPr>
              <a:t>int</a:t>
            </a:r>
            <a:r>
              <a:rPr lang="en-US" sz="5600" dirty="0">
                <a:solidFill>
                  <a:srgbClr val="FF0000"/>
                </a:solidFill>
              </a:rPr>
              <a:t> main(</a:t>
            </a:r>
            <a:r>
              <a:rPr lang="en-US" sz="5600" dirty="0" err="1">
                <a:solidFill>
                  <a:srgbClr val="FF0000"/>
                </a:solidFill>
              </a:rPr>
              <a:t>int</a:t>
            </a:r>
            <a:r>
              <a:rPr lang="en-US" sz="5600" dirty="0">
                <a:solidFill>
                  <a:srgbClr val="FF0000"/>
                </a:solidFill>
              </a:rPr>
              <a:t> </a:t>
            </a:r>
            <a:r>
              <a:rPr lang="en-US" sz="5600" dirty="0" err="1">
                <a:solidFill>
                  <a:srgbClr val="FF0000"/>
                </a:solidFill>
              </a:rPr>
              <a:t>argc</a:t>
            </a:r>
            <a:r>
              <a:rPr lang="en-US" sz="5600" dirty="0">
                <a:solidFill>
                  <a:srgbClr val="FF0000"/>
                </a:solidFill>
              </a:rPr>
              <a:t>, char *</a:t>
            </a:r>
            <a:r>
              <a:rPr lang="en-US" sz="5600" dirty="0" err="1">
                <a:solidFill>
                  <a:srgbClr val="FF0000"/>
                </a:solidFill>
              </a:rPr>
              <a:t>argv</a:t>
            </a:r>
            <a:r>
              <a:rPr lang="en-US" sz="5600" dirty="0">
                <a:solidFill>
                  <a:srgbClr val="FF0000"/>
                </a:solidFill>
              </a:rPr>
              <a:t>[])</a:t>
            </a:r>
          </a:p>
          <a:p>
            <a:r>
              <a:rPr lang="en-US" sz="5600" dirty="0">
                <a:solidFill>
                  <a:srgbClr val="FF0000"/>
                </a:solidFill>
              </a:rPr>
              <a:t>{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if (</a:t>
            </a:r>
            <a:r>
              <a:rPr lang="en-US" sz="5600" dirty="0" err="1">
                <a:solidFill>
                  <a:srgbClr val="FF0000"/>
                </a:solidFill>
              </a:rPr>
              <a:t>argc</a:t>
            </a:r>
            <a:r>
              <a:rPr lang="en-US" sz="5600" dirty="0">
                <a:solidFill>
                  <a:srgbClr val="FF0000"/>
                </a:solidFill>
              </a:rPr>
              <a:t> &lt; 2)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{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	</a:t>
            </a:r>
            <a:r>
              <a:rPr lang="en-US" sz="5600" dirty="0" err="1">
                <a:solidFill>
                  <a:srgbClr val="FF0000"/>
                </a:solidFill>
              </a:rPr>
              <a:t>cout</a:t>
            </a:r>
            <a:r>
              <a:rPr lang="en-US" sz="5600" dirty="0">
                <a:solidFill>
                  <a:srgbClr val="FF0000"/>
                </a:solidFill>
              </a:rPr>
              <a:t> &lt;&lt; "Start by: &lt;programm_name.exe&gt; &lt;</a:t>
            </a:r>
            <a:r>
              <a:rPr lang="en-US" sz="5600" dirty="0" err="1">
                <a:solidFill>
                  <a:srgbClr val="FF0000"/>
                </a:solidFill>
              </a:rPr>
              <a:t>string_parameter</a:t>
            </a:r>
            <a:r>
              <a:rPr lang="en-US" sz="5600" dirty="0">
                <a:solidFill>
                  <a:srgbClr val="FF0000"/>
                </a:solidFill>
              </a:rPr>
              <a:t>&gt;\n";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	return -1;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}</a:t>
            </a:r>
          </a:p>
          <a:p>
            <a:r>
              <a:rPr lang="en-US" sz="5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char arr0[MAX_PARAMLENGTH + 1];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char </a:t>
            </a:r>
            <a:r>
              <a:rPr lang="en-US" sz="5600" dirty="0" err="1">
                <a:solidFill>
                  <a:srgbClr val="FF0000"/>
                </a:solidFill>
              </a:rPr>
              <a:t>arr</a:t>
            </a:r>
            <a:r>
              <a:rPr lang="en-US" sz="5600" dirty="0">
                <a:solidFill>
                  <a:srgbClr val="FF0000"/>
                </a:solidFill>
              </a:rPr>
              <a:t>[MAX_PARAMLENGTH + 1];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char arr1[MAX_PARAMLENGTH + 1];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</a:t>
            </a:r>
            <a:r>
              <a:rPr lang="en-US" sz="5600" dirty="0" err="1">
                <a:solidFill>
                  <a:srgbClr val="FF0000"/>
                </a:solidFill>
              </a:rPr>
              <a:t>strcpy</a:t>
            </a:r>
            <a:r>
              <a:rPr lang="en-US" sz="5600" dirty="0">
                <a:solidFill>
                  <a:srgbClr val="FF0000"/>
                </a:solidFill>
              </a:rPr>
              <a:t>(</a:t>
            </a:r>
            <a:r>
              <a:rPr lang="en-US" sz="5600" dirty="0" err="1">
                <a:solidFill>
                  <a:srgbClr val="FF0000"/>
                </a:solidFill>
              </a:rPr>
              <a:t>arr</a:t>
            </a:r>
            <a:r>
              <a:rPr lang="en-US" sz="5600" dirty="0">
                <a:solidFill>
                  <a:srgbClr val="FF0000"/>
                </a:solidFill>
              </a:rPr>
              <a:t>, </a:t>
            </a:r>
            <a:r>
              <a:rPr lang="en-US" sz="5600" dirty="0" err="1">
                <a:solidFill>
                  <a:srgbClr val="FF0000"/>
                </a:solidFill>
              </a:rPr>
              <a:t>argv</a:t>
            </a:r>
            <a:r>
              <a:rPr lang="en-US" sz="5600" dirty="0">
                <a:solidFill>
                  <a:srgbClr val="FF0000"/>
                </a:solidFill>
              </a:rPr>
              <a:t>[1]);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	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</a:t>
            </a:r>
            <a:r>
              <a:rPr lang="en-US" sz="5600" dirty="0" err="1">
                <a:solidFill>
                  <a:srgbClr val="FF0000"/>
                </a:solidFill>
              </a:rPr>
              <a:t>printf</a:t>
            </a:r>
            <a:r>
              <a:rPr lang="en-US" sz="5600" dirty="0">
                <a:solidFill>
                  <a:srgbClr val="FF0000"/>
                </a:solidFill>
              </a:rPr>
              <a:t>(</a:t>
            </a:r>
            <a:r>
              <a:rPr lang="en-US" sz="5600" dirty="0" err="1">
                <a:solidFill>
                  <a:srgbClr val="FF0000"/>
                </a:solidFill>
              </a:rPr>
              <a:t>arr</a:t>
            </a:r>
            <a:r>
              <a:rPr lang="en-US" sz="5600" dirty="0">
                <a:solidFill>
                  <a:srgbClr val="FF0000"/>
                </a:solidFill>
              </a:rPr>
              <a:t>);</a:t>
            </a:r>
          </a:p>
          <a:p>
            <a:r>
              <a:rPr lang="en-US" sz="5600" dirty="0">
                <a:solidFill>
                  <a:srgbClr val="FF0000"/>
                </a:solidFill>
              </a:rPr>
              <a:t> </a:t>
            </a:r>
          </a:p>
          <a:p>
            <a:r>
              <a:rPr lang="en-US" sz="5600" dirty="0">
                <a:solidFill>
                  <a:srgbClr val="FF0000"/>
                </a:solidFill>
              </a:rPr>
              <a:t>	</a:t>
            </a:r>
            <a:r>
              <a:rPr lang="ru-RU" sz="5600" dirty="0" err="1">
                <a:solidFill>
                  <a:srgbClr val="FF0000"/>
                </a:solidFill>
              </a:rPr>
              <a:t>return</a:t>
            </a:r>
            <a:r>
              <a:rPr lang="ru-RU" sz="5600" dirty="0">
                <a:solidFill>
                  <a:srgbClr val="FF0000"/>
                </a:solidFill>
              </a:rPr>
              <a:t> 0;</a:t>
            </a:r>
            <a:endParaRPr lang="en-US" sz="5600" dirty="0">
              <a:solidFill>
                <a:srgbClr val="FF0000"/>
              </a:solidFill>
            </a:endParaRPr>
          </a:p>
          <a:p>
            <a:r>
              <a:rPr lang="ru-RU" sz="5600" dirty="0">
                <a:solidFill>
                  <a:srgbClr val="FF0000"/>
                </a:solidFill>
              </a:rPr>
              <a:t>}</a:t>
            </a:r>
            <a:endParaRPr lang="en-US" sz="56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4953000"/>
            <a:ext cx="41148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Уязвимость форматной строки может привести как к чтению, так и к записи в некоторую область памяти, доступной процессу для выполнения данной операции (%</a:t>
            </a:r>
            <a:r>
              <a:rPr lang="en-US" sz="2000" b="1" dirty="0" smtClean="0">
                <a:solidFill>
                  <a:srgbClr val="0070C0"/>
                </a:solidFill>
              </a:rPr>
              <a:t>X, %n</a:t>
            </a:r>
            <a:r>
              <a:rPr lang="ru-RU" sz="2000" b="1" dirty="0" smtClean="0">
                <a:solidFill>
                  <a:srgbClr val="0070C0"/>
                </a:solidFill>
              </a:rPr>
              <a:t>).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6030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Гонки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/>
              <a:t>Операции в большинстве случаев не </a:t>
            </a:r>
            <a:r>
              <a:rPr lang="ru-RU" dirty="0" err="1" smtClean="0"/>
              <a:t>атомарны</a:t>
            </a:r>
            <a:r>
              <a:rPr lang="ru-RU" dirty="0" smtClean="0"/>
              <a:t> (например, при выполнении открытия файла в 2 вызова функций ОС: создание и открытие)</a:t>
            </a:r>
          </a:p>
          <a:p>
            <a:r>
              <a:rPr lang="ru-RU" dirty="0" smtClean="0"/>
              <a:t>Вредоносное ПО может успеть записать информацию в созданный файл прежде, чем он будет открыт легитимным процессом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560928" y="4892275"/>
            <a:ext cx="53590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Уязвимости данного типа, наверное, не настолько распространены, как, например, уязвимости работы с массивом данных. Тем не менее имелись случаи эксплуатации данной уязвимости, например, для дополнения файла паролей в </a:t>
            </a:r>
            <a:r>
              <a:rPr lang="en-US" sz="2000" b="1" dirty="0" smtClean="0">
                <a:solidFill>
                  <a:srgbClr val="0070C0"/>
                </a:solidFill>
              </a:rPr>
              <a:t>Linux</a:t>
            </a:r>
            <a:r>
              <a:rPr lang="ru-RU" sz="2000" b="1" dirty="0" smtClean="0">
                <a:solidFill>
                  <a:srgbClr val="0070C0"/>
                </a:solidFill>
              </a:rPr>
              <a:t>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2801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Поиск уязвимостей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Статические анализаторы (</a:t>
            </a:r>
            <a:r>
              <a:rPr lang="en-US" dirty="0" smtClean="0"/>
              <a:t>PVS Studio</a:t>
            </a:r>
            <a:r>
              <a:rPr lang="ru-RU" dirty="0" smtClean="0"/>
              <a:t> и т.п.)</a:t>
            </a:r>
          </a:p>
          <a:p>
            <a:r>
              <a:rPr lang="ru-RU" dirty="0" smtClean="0"/>
              <a:t>Динамические анализаторы (</a:t>
            </a:r>
            <a:r>
              <a:rPr lang="en-US" dirty="0" err="1" smtClean="0"/>
              <a:t>Valgrind</a:t>
            </a:r>
            <a:r>
              <a:rPr lang="en-US" dirty="0" smtClean="0"/>
              <a:t> </a:t>
            </a:r>
            <a:r>
              <a:rPr lang="ru-RU" dirty="0" smtClean="0"/>
              <a:t>и т.п.)</a:t>
            </a:r>
          </a:p>
          <a:p>
            <a:r>
              <a:rPr lang="ru-RU" dirty="0" smtClean="0"/>
              <a:t>ПО </a:t>
            </a:r>
            <a:r>
              <a:rPr lang="en-US" dirty="0" smtClean="0"/>
              <a:t>Application Verifier</a:t>
            </a:r>
          </a:p>
          <a:p>
            <a:r>
              <a:rPr lang="ru-RU" dirty="0" smtClean="0"/>
              <a:t>ПО </a:t>
            </a:r>
            <a:r>
              <a:rPr lang="en-US" dirty="0" smtClean="0"/>
              <a:t>Driver Verifier</a:t>
            </a:r>
          </a:p>
          <a:p>
            <a:r>
              <a:rPr lang="ru-RU" dirty="0" smtClean="0"/>
              <a:t>Другие программные решения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91000" y="4724400"/>
            <a:ext cx="464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Данные подходы либо позволяют провести лишь общий анализ корректности ПО. Качественный и быстрый поиск уязвимостей реализации является не решенной задачей по сей день.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2984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ru-RU" dirty="0" smtClean="0"/>
              <a:t>Методы поиска уязвимостей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91000"/>
          </a:xfrm>
        </p:spPr>
        <p:txBody>
          <a:bodyPr/>
          <a:lstStyle/>
          <a:p>
            <a:r>
              <a:rPr lang="ru-RU" dirty="0" smtClean="0"/>
              <a:t>Метод белого ящика (используем исходный код исследуемого ПО)</a:t>
            </a:r>
          </a:p>
          <a:p>
            <a:r>
              <a:rPr lang="ru-RU" dirty="0" smtClean="0"/>
              <a:t>Метод черного ящика (исследуем ПО ориентируясь на его реакцию в зависимости от входных данных)</a:t>
            </a:r>
          </a:p>
          <a:p>
            <a:r>
              <a:rPr lang="ru-RU" dirty="0" smtClean="0"/>
              <a:t>Метод серого ящика (используем дизассемблированное представление исследуемого ПО)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648200" y="5226784"/>
            <a:ext cx="4267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Данные методы реализуются в большинстве случаев либо ручным поиском уязвимостей, либо </a:t>
            </a:r>
            <a:r>
              <a:rPr lang="en-US" sz="2000" b="1" dirty="0" smtClean="0">
                <a:solidFill>
                  <a:srgbClr val="0070C0"/>
                </a:solidFill>
              </a:rPr>
              <a:t>Fuzzing</a:t>
            </a:r>
            <a:r>
              <a:rPr lang="ru-RU" sz="2000" b="1" dirty="0" smtClean="0">
                <a:solidFill>
                  <a:srgbClr val="0070C0"/>
                </a:solidFill>
              </a:rPr>
              <a:t>-ом. Оба подхода имеют ряд недостатков.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534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Методы поиска уязвимостей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4419600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Ручной поиск (занимает много времени и имеет низкую степень покрытия кода)</a:t>
            </a:r>
          </a:p>
          <a:p>
            <a:r>
              <a:rPr lang="ru-RU" dirty="0" smtClean="0"/>
              <a:t>Поиск автоматизированными средствами по статическому шаблону (недостаточно надежен, поскольку байтовые последовательности могут несколько отличаться при сборке ПО различными компиляторами с различными параметрами. Требует широкую базу сигнатур.)</a:t>
            </a:r>
          </a:p>
          <a:p>
            <a:r>
              <a:rPr lang="en-US" dirty="0" smtClean="0"/>
              <a:t>Fuzzing</a:t>
            </a:r>
            <a:r>
              <a:rPr lang="ru-RU" dirty="0" smtClean="0"/>
              <a:t> (не ориентируется на логические цепочки и, чаще всего, на особенности и структуру кода вообще)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86200" y="5029200"/>
            <a:ext cx="513822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Необходимо разрабатывать средство и алгоритмы автоматизированного поиска уязвимостей без использования исходного кода, учитывающее структуру и особенности машинного кода.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945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Достаточно гибкий </a:t>
            </a:r>
            <a:r>
              <a:rPr lang="ru-RU" dirty="0" err="1" smtClean="0"/>
              <a:t>парсинг</a:t>
            </a:r>
            <a:r>
              <a:rPr lang="ru-RU" dirty="0" smtClean="0"/>
              <a:t> дизассемблированного 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arenR"/>
            </a:pPr>
            <a:r>
              <a:rPr lang="ru-RU" dirty="0"/>
              <a:t>Адрес в формате «0123456789</a:t>
            </a:r>
            <a:r>
              <a:rPr lang="en-US" dirty="0"/>
              <a:t>ABCDEF</a:t>
            </a:r>
            <a:r>
              <a:rPr lang="ru-RU" dirty="0"/>
              <a:t>» (пример для 64-битных систем; возможно наличие префикса 0х)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Символ «:» (генерируется многими дизассемблерами; удобен как разделитель при </a:t>
            </a:r>
            <a:r>
              <a:rPr lang="ru-RU" dirty="0" err="1"/>
              <a:t>парсинге</a:t>
            </a:r>
            <a:r>
              <a:rPr lang="ru-RU" dirty="0"/>
              <a:t>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Шестнадцатеричный код инструкции в формате «E9 12 02 00 00» (обычно каждый код дизассемблерами разделяется символом пробела)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Инструкция процессора в виде мнемонического кода типа «</a:t>
            </a:r>
            <a:r>
              <a:rPr lang="en-US" dirty="0" err="1"/>
              <a:t>mov</a:t>
            </a:r>
            <a:r>
              <a:rPr lang="ru-RU" dirty="0"/>
              <a:t>»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Список аргументов через запятую (учитывая, что количество аргументов может быть более 2, например, в команде </a:t>
            </a:r>
            <a:r>
              <a:rPr lang="en-US" dirty="0" err="1"/>
              <a:t>imul</a:t>
            </a:r>
            <a:r>
              <a:rPr lang="ru-RU" dirty="0"/>
              <a:t> и т.п.)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Возможное наличие символа «;» и комментария в продолжении строки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5262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Упрощенный алгоритм анализа дизассемблированного кода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ru-RU" dirty="0" err="1" smtClean="0"/>
              <a:t>Парсинг</a:t>
            </a:r>
            <a:r>
              <a:rPr lang="ru-RU" dirty="0" smtClean="0"/>
              <a:t> дизассемблированного файла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Дробление дизассемблированного кода на блоки с линейным ходом выполнения (только последняя инструкция может быть переходом)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Поиск потенциально уязвимой функции согласно динамическим правилам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Поиск точек входа информации в процесс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Построение путей от точки входа и из потенциально уязвимой функции на заданную глубину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Поиск пересечений результатов пункта 5.</a:t>
            </a:r>
          </a:p>
          <a:p>
            <a:pPr marL="514350" indent="-514350">
              <a:buFont typeface="+mj-lt"/>
              <a:buAutoNum type="arabicParenR"/>
            </a:pPr>
            <a:r>
              <a:rPr lang="ru-RU" dirty="0" smtClean="0"/>
              <a:t>Определение поворотных точек в предполагаемом потоке управления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5859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6" y="15922"/>
            <a:ext cx="91337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Результат автоматизированного анализа экспериментального проекта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52401" y="3441680"/>
            <a:ext cx="89813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Синим </a:t>
            </a:r>
            <a:r>
              <a:rPr lang="ru-RU" dirty="0"/>
              <a:t>цветом выделен потенциально опасный блок кода (блок 1). Желтым цветом – пути перехода в потенциально опасный блок. Оранжевым цветом отмечен блок входа, являющийся точкой входа для анализа (функция </a:t>
            </a:r>
            <a:r>
              <a:rPr lang="en-US" dirty="0"/>
              <a:t>main</a:t>
            </a:r>
            <a:r>
              <a:rPr lang="ru-RU" dirty="0"/>
              <a:t> языка программирования С/С++). Зеленым отмечен возможный альтернативный </a:t>
            </a:r>
            <a:r>
              <a:rPr lang="ru-RU" dirty="0" smtClean="0"/>
              <a:t>путь.</a:t>
            </a:r>
          </a:p>
          <a:p>
            <a:endParaRPr lang="ru-RU" dirty="0" smtClean="0"/>
          </a:p>
          <a:p>
            <a:r>
              <a:rPr lang="ru-RU" dirty="0" smtClean="0"/>
              <a:t>Значение </a:t>
            </a:r>
            <a:r>
              <a:rPr lang="ru-RU" dirty="0"/>
              <a:t>«1» в данной таблице соответствует переходу на указанный </a:t>
            </a:r>
            <a:r>
              <a:rPr lang="ru-RU" dirty="0" smtClean="0"/>
              <a:t>блок.</a:t>
            </a:r>
          </a:p>
          <a:p>
            <a:r>
              <a:rPr lang="ru-RU" dirty="0" smtClean="0"/>
              <a:t>Значению </a:t>
            </a:r>
            <a:r>
              <a:rPr lang="ru-RU" dirty="0"/>
              <a:t>«2» - внешний вызов </a:t>
            </a:r>
            <a:r>
              <a:rPr lang="en-US" dirty="0"/>
              <a:t>call</a:t>
            </a:r>
            <a:r>
              <a:rPr lang="ru-RU" dirty="0"/>
              <a:t>, который предположительно (согласно стандарту) вернет управление на следующую </a:t>
            </a:r>
            <a:r>
              <a:rPr lang="ru-RU" dirty="0" smtClean="0"/>
              <a:t>инструкцию.</a:t>
            </a:r>
          </a:p>
          <a:p>
            <a:r>
              <a:rPr lang="ru-RU" dirty="0" smtClean="0"/>
              <a:t>Значению </a:t>
            </a:r>
            <a:r>
              <a:rPr lang="ru-RU" dirty="0"/>
              <a:t>«3» соответствует переход по внешнему адресу, возврат из которого мы не можем предположить </a:t>
            </a:r>
            <a:r>
              <a:rPr lang="ru-RU" dirty="0" smtClean="0"/>
              <a:t>автоматически.</a:t>
            </a:r>
          </a:p>
          <a:p>
            <a:r>
              <a:rPr lang="ru-RU" dirty="0" smtClean="0"/>
              <a:t>Значение </a:t>
            </a:r>
            <a:r>
              <a:rPr lang="ru-RU" dirty="0"/>
              <a:t>«4» соответствует возврату из вызова, совершенного по адресу «00000001400014E4».</a:t>
            </a:r>
            <a:endParaRPr lang="en-US" dirty="0"/>
          </a:p>
        </p:txBody>
      </p:sp>
      <p:graphicFrame>
        <p:nvGraphicFramePr>
          <p:cNvPr id="8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5515792"/>
              </p:ext>
            </p:extLst>
          </p:nvPr>
        </p:nvGraphicFramePr>
        <p:xfrm>
          <a:off x="304800" y="1277219"/>
          <a:ext cx="6080760" cy="2164461"/>
        </p:xfrm>
        <a:graphic>
          <a:graphicData uri="http://schemas.openxmlformats.org/drawingml/2006/table">
            <a:tbl>
              <a:tblPr firstRow="1" firstCol="1" bandRow="1"/>
              <a:tblGrid>
                <a:gridCol w="467360"/>
                <a:gridCol w="467360"/>
                <a:gridCol w="467360"/>
                <a:gridCol w="467360"/>
                <a:gridCol w="467360"/>
                <a:gridCol w="467995"/>
                <a:gridCol w="467995"/>
                <a:gridCol w="467995"/>
                <a:gridCol w="467995"/>
                <a:gridCol w="467995"/>
                <a:gridCol w="467995"/>
                <a:gridCol w="467995"/>
                <a:gridCol w="467995"/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(2)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(4)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(5)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(6)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(7)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(8)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(9)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b="1">
                          <a:effectLst/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(2)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(3)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(4)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(5)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64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(6)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(7)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(8)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(9)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(10)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(11)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950" dirty="0">
                          <a:effectLst/>
                          <a:latin typeface="Consolas"/>
                          <a:ea typeface="Calibri"/>
                          <a:cs typeface="Times New Roman"/>
                        </a:rPr>
                        <a:t>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357977" y="1219200"/>
            <a:ext cx="27905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Путь</a:t>
            </a:r>
            <a:r>
              <a:rPr lang="ru-RU" dirty="0">
                <a:solidFill>
                  <a:srgbClr val="FF0000"/>
                </a:solidFill>
              </a:rPr>
              <a:t>: 5-&gt;8-&gt;0-&gt;&gt;&gt;</a:t>
            </a:r>
            <a:r>
              <a:rPr lang="ru-RU" dirty="0" smtClean="0">
                <a:solidFill>
                  <a:srgbClr val="FF0000"/>
                </a:solidFill>
              </a:rPr>
              <a:t>1.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Переход в </a:t>
            </a:r>
            <a:r>
              <a:rPr lang="ru-RU" dirty="0">
                <a:solidFill>
                  <a:srgbClr val="FF0000"/>
                </a:solidFill>
              </a:rPr>
              <a:t>блоке кода №5.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25645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Сложности метода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Большие проекты содержат колоссальные объемы машинного кода </a:t>
            </a:r>
          </a:p>
          <a:p>
            <a:r>
              <a:rPr lang="ru-RU" dirty="0" smtClean="0"/>
              <a:t>Для </a:t>
            </a:r>
            <a:r>
              <a:rPr lang="ru-RU" dirty="0"/>
              <a:t>уменьшения затрат </a:t>
            </a:r>
            <a:r>
              <a:rPr lang="ru-RU" dirty="0" smtClean="0"/>
              <a:t>времени анализа </a:t>
            </a:r>
            <a:r>
              <a:rPr lang="ru-RU" dirty="0"/>
              <a:t>мы можем внести коэффициент прохода в </a:t>
            </a:r>
            <a:r>
              <a:rPr lang="ru-RU" dirty="0" smtClean="0"/>
              <a:t>глубину от точки входа информации в процесс и перед потенциально уязвимой функцией.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47833" y="5181600"/>
            <a:ext cx="6096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Слишком сильное уменьшение глубины прохода приводит к снижению покрытия кода и некоторые пути от точки входа информации в процесс до потенциально уязвимой функции могут быть пропущены.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449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Современные ИВС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Множество </a:t>
            </a:r>
            <a:r>
              <a:rPr lang="en-US" dirty="0" smtClean="0"/>
              <a:t>Desktop </a:t>
            </a:r>
            <a:r>
              <a:rPr lang="ru-RU" dirty="0" smtClean="0"/>
              <a:t>и </a:t>
            </a:r>
            <a:r>
              <a:rPr lang="en-US" dirty="0" smtClean="0"/>
              <a:t>Server</a:t>
            </a:r>
            <a:r>
              <a:rPr lang="ru-RU" dirty="0" smtClean="0"/>
              <a:t> – ориентированных ОС </a:t>
            </a:r>
            <a:r>
              <a:rPr lang="en-US" dirty="0" smtClean="0"/>
              <a:t>(</a:t>
            </a:r>
            <a:r>
              <a:rPr lang="ru-RU" dirty="0" smtClean="0"/>
              <a:t>например, </a:t>
            </a:r>
            <a:r>
              <a:rPr lang="en-US" dirty="0" smtClean="0"/>
              <a:t>Linux)</a:t>
            </a:r>
            <a:endParaRPr lang="ru-RU" dirty="0" smtClean="0"/>
          </a:p>
          <a:p>
            <a:pPr lvl="1"/>
            <a:r>
              <a:rPr lang="ru-RU" dirty="0" smtClean="0"/>
              <a:t>Ядро </a:t>
            </a:r>
            <a:r>
              <a:rPr lang="ru-RU" dirty="0"/>
              <a:t>ОС </a:t>
            </a:r>
            <a:r>
              <a:rPr lang="ru-RU" dirty="0" smtClean="0"/>
              <a:t>(</a:t>
            </a:r>
            <a:r>
              <a:rPr lang="en-US" dirty="0" smtClean="0"/>
              <a:t>Linux </a:t>
            </a:r>
            <a:r>
              <a:rPr lang="ru-RU" dirty="0"/>
              <a:t>3.5.4 в архиве занимает около 77.2 Мб и более 500Мб в распакованном </a:t>
            </a:r>
            <a:r>
              <a:rPr lang="ru-RU" dirty="0" smtClean="0"/>
              <a:t>виде).</a:t>
            </a:r>
          </a:p>
          <a:p>
            <a:pPr lvl="1"/>
            <a:r>
              <a:rPr lang="ru-RU" dirty="0" smtClean="0"/>
              <a:t>базовый набор терминальных программ</a:t>
            </a:r>
          </a:p>
          <a:p>
            <a:pPr lvl="1"/>
            <a:r>
              <a:rPr lang="ru-RU" dirty="0" smtClean="0"/>
              <a:t>графические оболочки (</a:t>
            </a:r>
            <a:r>
              <a:rPr lang="en-US" dirty="0" smtClean="0"/>
              <a:t>GNOME, KDE, XFCE</a:t>
            </a:r>
            <a:r>
              <a:rPr lang="ru-RU" dirty="0" smtClean="0"/>
              <a:t> и т.п.)</a:t>
            </a:r>
          </a:p>
          <a:p>
            <a:pPr lvl="1"/>
            <a:r>
              <a:rPr lang="ru-RU" dirty="0" smtClean="0"/>
              <a:t>пользовательское ПО</a:t>
            </a:r>
          </a:p>
          <a:p>
            <a:pPr lvl="1"/>
            <a:r>
              <a:rPr lang="ru-RU" dirty="0"/>
              <a:t>м</a:t>
            </a:r>
            <a:r>
              <a:rPr lang="ru-RU" dirty="0" smtClean="0"/>
              <a:t>ногое другое</a:t>
            </a:r>
          </a:p>
          <a:p>
            <a:r>
              <a:rPr lang="ru-RU" dirty="0" smtClean="0"/>
              <a:t>Мобильные платформы</a:t>
            </a:r>
          </a:p>
          <a:p>
            <a:pPr lvl="1"/>
            <a:r>
              <a:rPr lang="en-US" dirty="0" smtClean="0"/>
              <a:t>Symbian (</a:t>
            </a:r>
            <a:r>
              <a:rPr lang="ru-RU" dirty="0" smtClean="0"/>
              <a:t>постепенно уходит в прошлое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Android</a:t>
            </a:r>
            <a:endParaRPr lang="ru-RU" dirty="0" smtClean="0"/>
          </a:p>
          <a:p>
            <a:pPr lvl="1"/>
            <a:r>
              <a:rPr lang="en-US" dirty="0" smtClean="0"/>
              <a:t>Windows Phone</a:t>
            </a:r>
          </a:p>
          <a:p>
            <a:pPr lvl="1"/>
            <a:r>
              <a:rPr lang="en-US" dirty="0" err="1" smtClean="0"/>
              <a:t>iOS</a:t>
            </a:r>
            <a:endParaRPr lang="ru-RU" dirty="0" smtClean="0"/>
          </a:p>
          <a:p>
            <a:pPr lvl="1"/>
            <a:r>
              <a:rPr lang="ru-RU" dirty="0"/>
              <a:t>и</a:t>
            </a:r>
            <a:r>
              <a:rPr lang="ru-RU" dirty="0" smtClean="0"/>
              <a:t> т.п.</a:t>
            </a:r>
          </a:p>
          <a:p>
            <a:r>
              <a:rPr lang="ru-RU" dirty="0" smtClean="0"/>
              <a:t>Множество методов сетевых коммуникаций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071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Правила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Для поиска потенциально опасных функций предлагается использовать механизм правил.</a:t>
            </a:r>
          </a:p>
          <a:p>
            <a:r>
              <a:rPr lang="ru-RU" dirty="0" smtClean="0"/>
              <a:t>Правило – описание характеристик уязвимости в контексте ассемблерного кода (например, если функция </a:t>
            </a:r>
            <a:r>
              <a:rPr lang="en-US" dirty="0" err="1" smtClean="0"/>
              <a:t>strcpy</a:t>
            </a:r>
            <a:r>
              <a:rPr lang="ru-RU" dirty="0" smtClean="0"/>
              <a:t> получает в </a:t>
            </a:r>
            <a:r>
              <a:rPr lang="en-US" dirty="0" smtClean="0"/>
              <a:t>destination </a:t>
            </a:r>
            <a:r>
              <a:rPr lang="ru-RU" dirty="0" smtClean="0"/>
              <a:t>строку из </a:t>
            </a:r>
            <a:r>
              <a:rPr lang="en-US" dirty="0" smtClean="0"/>
              <a:t>source </a:t>
            </a:r>
            <a:r>
              <a:rPr lang="ru-RU" dirty="0" smtClean="0"/>
              <a:t>не проверяя ее длину, то в данном месте может быть уязвимость. Правило можно усовершенствовать добавив проверку каким образом информация попадает в </a:t>
            </a:r>
            <a:r>
              <a:rPr lang="en-US" dirty="0" smtClean="0"/>
              <a:t>source</a:t>
            </a:r>
            <a:r>
              <a:rPr lang="ru-RU" dirty="0" smtClean="0"/>
              <a:t>).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83174" y="5105400"/>
            <a:ext cx="61721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Надежность данного метода в значительной степени зависит от качества разработанных правил, описывающих уязвимость. В случае недостаточно подробного правила мы можем получить множество ложных срабатываний, а в случае чересчур подробного – рискуем пропустить уязвимость.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9574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Вывод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/>
          <a:lstStyle/>
          <a:p>
            <a:r>
              <a:rPr lang="ru-RU" dirty="0" smtClean="0"/>
              <a:t>Данный эвристический метод позволяет быстро предположить наличие определенного типа уязвимости, но не гарантирует ее наличие или отсутствие.</a:t>
            </a:r>
          </a:p>
          <a:p>
            <a:r>
              <a:rPr lang="ru-RU" dirty="0" smtClean="0"/>
              <a:t>Для проверки результатов необходимо прибегнуть к методам динамического анализа, используя результаты анализа данным методом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104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32496" y="2967335"/>
            <a:ext cx="78790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Спасибо за внимание!</a:t>
            </a:r>
            <a:endParaRPr lang="en-US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07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Упрощенная схема работы прикладного ПО</a:t>
            </a:r>
            <a:r>
              <a:rPr lang="en-US" sz="2800" dirty="0" smtClean="0"/>
              <a:t> </a:t>
            </a:r>
            <a:r>
              <a:rPr lang="ru-RU" sz="2800" dirty="0" smtClean="0"/>
              <a:t>в </a:t>
            </a:r>
            <a:r>
              <a:rPr lang="en-US" sz="2800" dirty="0" smtClean="0"/>
              <a:t>Microsoft Windows (</a:t>
            </a:r>
            <a:r>
              <a:rPr lang="ru-RU" sz="2800" dirty="0" smtClean="0"/>
              <a:t>многие другие ОС имеют похожую систему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294" t="8535" r="11189" b="22061"/>
          <a:stretch/>
        </p:blipFill>
        <p:spPr bwMode="auto">
          <a:xfrm>
            <a:off x="4913193" y="1228723"/>
            <a:ext cx="4230807" cy="507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 descr="http://netcode.cz/img/83/NativeApi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56" y="1228723"/>
            <a:ext cx="4552950" cy="3752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52400" y="5248869"/>
            <a:ext cx="449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Справа мы видим показатель </a:t>
            </a:r>
            <a:r>
              <a:rPr lang="en-US" dirty="0" err="1" smtClean="0"/>
              <a:t>CSwitch</a:t>
            </a:r>
            <a:r>
              <a:rPr lang="en-US" dirty="0" smtClean="0"/>
              <a:t> Delta</a:t>
            </a:r>
            <a:r>
              <a:rPr lang="ru-RU" dirty="0" smtClean="0"/>
              <a:t>, отражающий переключения контекста </a:t>
            </a:r>
            <a:r>
              <a:rPr lang="en-US" dirty="0" smtClean="0"/>
              <a:t>User Mode </a:t>
            </a:r>
            <a:r>
              <a:rPr lang="ru-RU" dirty="0" smtClean="0"/>
              <a:t>и </a:t>
            </a:r>
            <a:r>
              <a:rPr lang="en-US" dirty="0" smtClean="0"/>
              <a:t>Kernel Mode.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057401" y="1228723"/>
            <a:ext cx="255440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Драйвера в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ru-RU" dirty="0" smtClean="0">
                <a:solidFill>
                  <a:srgbClr val="0070C0"/>
                </a:solidFill>
              </a:rPr>
              <a:t>современных редакциях </a:t>
            </a:r>
            <a:r>
              <a:rPr lang="en-US" dirty="0" smtClean="0">
                <a:solidFill>
                  <a:srgbClr val="0070C0"/>
                </a:solidFill>
              </a:rPr>
              <a:t>Windows </a:t>
            </a:r>
            <a:r>
              <a:rPr lang="ru-RU" dirty="0" smtClean="0">
                <a:solidFill>
                  <a:srgbClr val="0070C0"/>
                </a:solidFill>
              </a:rPr>
              <a:t>могут быть </a:t>
            </a:r>
            <a:r>
              <a:rPr lang="en-US" dirty="0" smtClean="0">
                <a:solidFill>
                  <a:srgbClr val="0070C0"/>
                </a:solidFill>
              </a:rPr>
              <a:t>UMDF </a:t>
            </a:r>
            <a:r>
              <a:rPr lang="ru-RU" dirty="0" smtClean="0">
                <a:solidFill>
                  <a:srgbClr val="0070C0"/>
                </a:solidFill>
              </a:rPr>
              <a:t>и </a:t>
            </a:r>
            <a:r>
              <a:rPr lang="en-US" dirty="0" smtClean="0">
                <a:solidFill>
                  <a:srgbClr val="0070C0"/>
                </a:solidFill>
              </a:rPr>
              <a:t>KMDF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7982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ru-RU" dirty="0" smtClean="0"/>
              <a:t>Компьютерные системы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Отдельные ИВС объединены в крупные коммуникационные сети, включающие в себя:</a:t>
            </a:r>
          </a:p>
          <a:p>
            <a:r>
              <a:rPr lang="ru-RU" dirty="0" smtClean="0"/>
              <a:t>Персональные компьютеры</a:t>
            </a:r>
          </a:p>
          <a:p>
            <a:r>
              <a:rPr lang="ru-RU" dirty="0" smtClean="0"/>
              <a:t>Серверные платформы</a:t>
            </a:r>
          </a:p>
          <a:p>
            <a:r>
              <a:rPr lang="ru-RU" dirty="0" smtClean="0"/>
              <a:t>Центры обработки данных</a:t>
            </a:r>
          </a:p>
          <a:p>
            <a:r>
              <a:rPr lang="ru-RU" dirty="0" smtClean="0"/>
              <a:t>Мобильные устройства</a:t>
            </a:r>
          </a:p>
          <a:p>
            <a:r>
              <a:rPr lang="ru-RU" dirty="0" smtClean="0"/>
              <a:t>Транспортные объекты</a:t>
            </a:r>
          </a:p>
          <a:p>
            <a:r>
              <a:rPr lang="ru-RU" dirty="0" smtClean="0"/>
              <a:t>Производственные площадки</a:t>
            </a:r>
          </a:p>
          <a:p>
            <a:r>
              <a:rPr lang="ru-RU" dirty="0" smtClean="0"/>
              <a:t>Многое другое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0835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ru-RU" dirty="0" smtClean="0"/>
              <a:t>Методы обеспечения ИБ ИВС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pPr lvl="0"/>
            <a:r>
              <a:rPr lang="ru-RU" dirty="0"/>
              <a:t>Управление доступом (избирательное, мандатное или на основе ролей)</a:t>
            </a:r>
            <a:endParaRPr lang="en-US" dirty="0"/>
          </a:p>
          <a:p>
            <a:pPr lvl="0"/>
            <a:r>
              <a:rPr lang="ru-RU" dirty="0"/>
              <a:t>Защита самой информации (шифрование, стеганография и т.п.)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925979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Несмотря на развитость систем защиты ИВС, по-прежнему имеется множество инцидентов нарушения ИБ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44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19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Несколько наиболее известных инцидентов нарушения ИБ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Деятельность </a:t>
            </a:r>
            <a:r>
              <a:rPr lang="en-US" dirty="0" err="1" smtClean="0"/>
              <a:t>Anonimous</a:t>
            </a:r>
            <a:r>
              <a:rPr lang="en-US" dirty="0" smtClean="0"/>
              <a:t>, </a:t>
            </a:r>
            <a:r>
              <a:rPr lang="en-US" dirty="0" err="1" smtClean="0"/>
              <a:t>LulzSec</a:t>
            </a:r>
            <a:r>
              <a:rPr lang="ru-RU" dirty="0" smtClean="0"/>
              <a:t> и т.п.</a:t>
            </a:r>
            <a:endParaRPr lang="en-US" dirty="0" smtClean="0"/>
          </a:p>
          <a:p>
            <a:r>
              <a:rPr lang="ru-RU" dirty="0" smtClean="0"/>
              <a:t>Вредоносное ПО </a:t>
            </a:r>
            <a:r>
              <a:rPr lang="en-US" dirty="0" err="1" smtClean="0"/>
              <a:t>Stuxnet</a:t>
            </a:r>
            <a:r>
              <a:rPr lang="en-US" dirty="0" smtClean="0"/>
              <a:t>, Flame, </a:t>
            </a:r>
            <a:r>
              <a:rPr lang="en-US" dirty="0" err="1"/>
              <a:t>DuQu</a:t>
            </a:r>
            <a:r>
              <a:rPr lang="ru-RU" dirty="0"/>
              <a:t>, </a:t>
            </a:r>
            <a:r>
              <a:rPr lang="en-US" dirty="0" smtClean="0"/>
              <a:t>Gauss</a:t>
            </a:r>
            <a:r>
              <a:rPr lang="ru-RU" dirty="0" smtClean="0"/>
              <a:t>, </a:t>
            </a:r>
            <a:r>
              <a:rPr lang="en-US" dirty="0" err="1" smtClean="0"/>
              <a:t>Mac.Iservice</a:t>
            </a:r>
            <a:endParaRPr lang="en-US" dirty="0" smtClean="0"/>
          </a:p>
          <a:p>
            <a:r>
              <a:rPr lang="ru-RU" dirty="0" smtClean="0"/>
              <a:t>Заражение корневого </a:t>
            </a:r>
            <a:r>
              <a:rPr lang="ru-RU" dirty="0" err="1" smtClean="0"/>
              <a:t>репозитория</a:t>
            </a:r>
            <a:r>
              <a:rPr lang="ru-RU" dirty="0" smtClean="0"/>
              <a:t> </a:t>
            </a:r>
            <a:r>
              <a:rPr lang="en-US" dirty="0" smtClean="0"/>
              <a:t>Linux www.kernel.org</a:t>
            </a:r>
          </a:p>
          <a:p>
            <a:r>
              <a:rPr lang="ru-RU" dirty="0" smtClean="0"/>
              <a:t>Периодические сообщения об уязвимостях </a:t>
            </a:r>
            <a:r>
              <a:rPr lang="en-US" dirty="0" smtClean="0"/>
              <a:t>Google Android</a:t>
            </a:r>
            <a:endParaRPr lang="ru-RU" dirty="0" smtClean="0"/>
          </a:p>
          <a:p>
            <a:r>
              <a:rPr lang="ru-RU" dirty="0" smtClean="0"/>
              <a:t>Появление вредоносного </a:t>
            </a:r>
            <a:r>
              <a:rPr lang="ru-RU" dirty="0"/>
              <a:t>ПО в </a:t>
            </a:r>
            <a:r>
              <a:rPr lang="en-US" dirty="0"/>
              <a:t>Google Android Market</a:t>
            </a:r>
            <a:r>
              <a:rPr lang="ru-RU" dirty="0"/>
              <a:t> и </a:t>
            </a:r>
            <a:r>
              <a:rPr lang="en-US" dirty="0"/>
              <a:t>Apple Mac App Store</a:t>
            </a:r>
          </a:p>
        </p:txBody>
      </p:sp>
    </p:spTree>
    <p:extLst>
      <p:ext uri="{BB962C8B-B14F-4D97-AF65-F5344CB8AC3E}">
        <p14:creationId xmlns:p14="http://schemas.microsoft.com/office/powerpoint/2010/main" val="2706721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Явная смена действующих лиц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1"/>
            <a:ext cx="8229600" cy="403860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Во многих источниках сообщается, что анализ активности некоторого вредоносного ПО (</a:t>
            </a:r>
            <a:r>
              <a:rPr lang="en-US" dirty="0" err="1" smtClean="0"/>
              <a:t>Stuxnet</a:t>
            </a:r>
            <a:r>
              <a:rPr lang="en-US" dirty="0" smtClean="0"/>
              <a:t>, Flame </a:t>
            </a:r>
            <a:r>
              <a:rPr lang="ru-RU" dirty="0" smtClean="0"/>
              <a:t>и т.п.) показал, что </a:t>
            </a:r>
            <a:r>
              <a:rPr lang="ru-RU" dirty="0"/>
              <a:t>их создание, вероятно, велось </a:t>
            </a:r>
            <a:r>
              <a:rPr lang="ru-RU" dirty="0">
                <a:solidFill>
                  <a:srgbClr val="FF0000"/>
                </a:solidFill>
              </a:rPr>
              <a:t>целой группой высокопрофессиональных разработчиков</a:t>
            </a:r>
            <a:r>
              <a:rPr lang="ru-RU" dirty="0"/>
              <a:t> в сфере безопасности компьютерных систем и </a:t>
            </a:r>
            <a:r>
              <a:rPr lang="ru-RU" dirty="0" smtClean="0"/>
              <a:t>методов </a:t>
            </a:r>
            <a:r>
              <a:rPr lang="ru-RU" dirty="0"/>
              <a:t>защиты соответствующей </a:t>
            </a:r>
            <a:r>
              <a:rPr lang="ru-RU" dirty="0" smtClean="0"/>
              <a:t>ОС, вероятно, </a:t>
            </a:r>
            <a:r>
              <a:rPr lang="ru-RU" dirty="0" smtClean="0">
                <a:solidFill>
                  <a:srgbClr val="FF0000"/>
                </a:solidFill>
              </a:rPr>
              <a:t>в государственных масштабах</a:t>
            </a:r>
            <a:r>
              <a:rPr lang="ru-RU" dirty="0" smtClean="0"/>
              <a:t>!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5105400"/>
            <a:ext cx="48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Появление вредоносного ПО так же обусловлено наличием уязвимостей в ПО компьютерных систем.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878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Уязвимости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ru-RU" dirty="0"/>
              <a:t>Архитектурные </a:t>
            </a:r>
            <a:r>
              <a:rPr lang="ru-RU" dirty="0" smtClean="0"/>
              <a:t>уязвимости (связанные с ошибками при проектировании ПО и т.п.)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Уязвимости </a:t>
            </a:r>
            <a:r>
              <a:rPr lang="ru-RU" dirty="0" smtClean="0"/>
              <a:t>реализации (возникшие в следствии ошибочной с точки зрения ИБ реализации данного элемента ИВС)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4724400"/>
            <a:ext cx="647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Большие количество ПО пишется на языках программирования С/С++. ПО, написанное на </a:t>
            </a:r>
            <a:r>
              <a:rPr lang="ru-RU" sz="2000" b="1" dirty="0">
                <a:solidFill>
                  <a:srgbClr val="0070C0"/>
                </a:solidFill>
              </a:rPr>
              <a:t>д</a:t>
            </a:r>
            <a:r>
              <a:rPr lang="ru-RU" sz="2000" b="1" dirty="0" smtClean="0">
                <a:solidFill>
                  <a:srgbClr val="0070C0"/>
                </a:solidFill>
              </a:rPr>
              <a:t>ругих языках программирования в конечном счете все равно взаимодействует с </a:t>
            </a:r>
            <a:r>
              <a:rPr lang="en-US" sz="2000" b="1" dirty="0" smtClean="0">
                <a:solidFill>
                  <a:srgbClr val="0070C0"/>
                </a:solidFill>
              </a:rPr>
              <a:t>API </a:t>
            </a:r>
            <a:r>
              <a:rPr lang="ru-RU" sz="2000" b="1" dirty="0" smtClean="0">
                <a:solidFill>
                  <a:srgbClr val="0070C0"/>
                </a:solidFill>
              </a:rPr>
              <a:t>ОС</a:t>
            </a:r>
            <a:r>
              <a:rPr lang="en-US" sz="2000" b="1" dirty="0" smtClean="0">
                <a:solidFill>
                  <a:srgbClr val="0070C0"/>
                </a:solidFill>
              </a:rPr>
              <a:t> </a:t>
            </a:r>
            <a:r>
              <a:rPr lang="ru-RU" sz="2000" b="1" dirty="0" smtClean="0">
                <a:solidFill>
                  <a:srgbClr val="0070C0"/>
                </a:solidFill>
              </a:rPr>
              <a:t>и </a:t>
            </a:r>
            <a:r>
              <a:rPr lang="en-US" sz="2000" b="1" dirty="0" smtClean="0">
                <a:solidFill>
                  <a:srgbClr val="0070C0"/>
                </a:solidFill>
              </a:rPr>
              <a:t>RTL </a:t>
            </a:r>
            <a:r>
              <a:rPr lang="ru-RU" sz="2000" b="1" dirty="0" smtClean="0">
                <a:solidFill>
                  <a:srgbClr val="0070C0"/>
                </a:solidFill>
              </a:rPr>
              <a:t>и несколько отодвигает уязвимость на задний план, не исключая ее полностью.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102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уязвимости, присущие программам, написанным на С/С++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/>
          <a:lstStyle/>
          <a:p>
            <a:pPr marL="514350" lvl="0" indent="-514350">
              <a:buFont typeface="+mj-lt"/>
              <a:buAutoNum type="arabicParenR"/>
            </a:pPr>
            <a:r>
              <a:rPr lang="ru-RU" dirty="0"/>
              <a:t>Уязвимости функций копирования массивов данных (как стандартной библиотеки языка, так и собственных реализаций смежных задач)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Уязвимости форматных строк</a:t>
            </a:r>
            <a:endParaRPr lang="en-US" dirty="0"/>
          </a:p>
          <a:p>
            <a:pPr marL="514350" lvl="0" indent="-514350">
              <a:buFont typeface="+mj-lt"/>
              <a:buAutoNum type="arabicParenR"/>
            </a:pPr>
            <a:r>
              <a:rPr lang="ru-RU" dirty="0"/>
              <a:t>Гонки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144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1479</Words>
  <Application>Microsoft Office PowerPoint</Application>
  <PresentationFormat>On-screen Show (4:3)</PresentationFormat>
  <Paragraphs>331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Эвристический метод поиска уязвимостей в ПО без использования исходного кода.</vt:lpstr>
      <vt:lpstr>Современные ИВС</vt:lpstr>
      <vt:lpstr>Упрощенная схема работы прикладного ПО в Microsoft Windows (многие другие ОС имеют похожую систему)</vt:lpstr>
      <vt:lpstr>Компьютерные системы</vt:lpstr>
      <vt:lpstr>Методы обеспечения ИБ ИВС</vt:lpstr>
      <vt:lpstr>Несколько наиболее известных инцидентов нарушения ИБ</vt:lpstr>
      <vt:lpstr>Явная смена действующих лиц</vt:lpstr>
      <vt:lpstr>Уязвимости</vt:lpstr>
      <vt:lpstr>Основные уязвимости, присущие программам, написанным на С/С++</vt:lpstr>
      <vt:lpstr>Пример уязвимости работы с массивом данных</vt:lpstr>
      <vt:lpstr>Дополнительная уязвимость форматной строки</vt:lpstr>
      <vt:lpstr>Гонки</vt:lpstr>
      <vt:lpstr>Поиск уязвимостей</vt:lpstr>
      <vt:lpstr>Методы поиска уязвимостей</vt:lpstr>
      <vt:lpstr>Методы поиска уязвимостей</vt:lpstr>
      <vt:lpstr>Достаточно гибкий парсинг дизассемблированного кода</vt:lpstr>
      <vt:lpstr>Упрощенный алгоритм анализа дизассемблированного кода</vt:lpstr>
      <vt:lpstr>Результат автоматизированного анализа экспериментального проекта</vt:lpstr>
      <vt:lpstr>Сложности метода</vt:lpstr>
      <vt:lpstr>Правила</vt:lpstr>
      <vt:lpstr>Вывод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Anatoliy</dc:creator>
  <cp:lastModifiedBy>Anatoliy</cp:lastModifiedBy>
  <cp:revision>52</cp:revision>
  <dcterms:created xsi:type="dcterms:W3CDTF">2012-10-31T12:26:48Z</dcterms:created>
  <dcterms:modified xsi:type="dcterms:W3CDTF">2012-10-31T15:43:24Z</dcterms:modified>
</cp:coreProperties>
</file>