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3" r:id="rId3"/>
    <p:sldId id="257" r:id="rId4"/>
    <p:sldId id="259" r:id="rId5"/>
    <p:sldId id="275" r:id="rId6"/>
    <p:sldId id="263" r:id="rId7"/>
    <p:sldId id="260" r:id="rId8"/>
    <p:sldId id="261" r:id="rId9"/>
    <p:sldId id="262" r:id="rId10"/>
    <p:sldId id="264" r:id="rId11"/>
    <p:sldId id="265" r:id="rId12"/>
    <p:sldId id="266" r:id="rId13"/>
    <p:sldId id="274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9947275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4487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9562B-77DA-49B0-94FC-8BB0E381E37A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4487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DC703-C77C-4FC8-A63E-388FD162B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784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487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2A7E5-8A2F-48C4-BDA5-640A31F271EE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487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862A9-E98B-47DE-81F7-F39EF0C58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620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862A9-E98B-47DE-81F7-F39EF0C586C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731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err="1" smtClean="0">
                <a:latin typeface="Arial" charset="0"/>
              </a:rPr>
              <a:t>Геропортал</a:t>
            </a:r>
            <a:r>
              <a:rPr lang="ru-RU" altLang="ru-RU" dirty="0" smtClean="0">
                <a:latin typeface="Arial" charset="0"/>
              </a:rPr>
              <a:t>….содержит данные с </a:t>
            </a:r>
            <a:r>
              <a:rPr lang="ru-RU" altLang="ru-RU" dirty="0" err="1" smtClean="0">
                <a:latin typeface="Arial" charset="0"/>
              </a:rPr>
              <a:t>геопривязкой</a:t>
            </a:r>
            <a:r>
              <a:rPr lang="ru-RU" altLang="ru-RU" dirty="0" smtClean="0">
                <a:latin typeface="Arial" charset="0"/>
              </a:rPr>
              <a:t>…. </a:t>
            </a:r>
          </a:p>
          <a:p>
            <a:r>
              <a:rPr lang="ru-RU" altLang="ru-RU" dirty="0" smtClean="0">
                <a:latin typeface="Arial" charset="0"/>
              </a:rPr>
              <a:t>Принципиальная схема…. Работы сервиса</a:t>
            </a:r>
          </a:p>
          <a:p>
            <a:r>
              <a:rPr lang="ru-RU" altLang="ru-RU" dirty="0" smtClean="0">
                <a:latin typeface="Arial" charset="0"/>
              </a:rPr>
              <a:t>Пользователь загружает данные через </a:t>
            </a:r>
            <a:r>
              <a:rPr lang="en-US" altLang="ru-RU" dirty="0" smtClean="0">
                <a:latin typeface="Arial" charset="0"/>
              </a:rPr>
              <a:t>web-</a:t>
            </a:r>
            <a:r>
              <a:rPr lang="ru-RU" altLang="ru-RU" dirty="0" smtClean="0">
                <a:latin typeface="Arial" charset="0"/>
              </a:rPr>
              <a:t>браузер, также (возможна загрузка данных по </a:t>
            </a:r>
            <a:r>
              <a:rPr lang="en-US" altLang="ru-RU" dirty="0" smtClean="0">
                <a:latin typeface="Arial" charset="0"/>
              </a:rPr>
              <a:t>FTPS-</a:t>
            </a:r>
            <a:r>
              <a:rPr lang="ru-RU" altLang="ru-RU" dirty="0" smtClean="0">
                <a:latin typeface="Arial" charset="0"/>
              </a:rPr>
              <a:t>протоколу) на </a:t>
            </a:r>
            <a:r>
              <a:rPr lang="ru-RU" altLang="ru-RU" dirty="0" err="1" smtClean="0">
                <a:latin typeface="Arial" charset="0"/>
              </a:rPr>
              <a:t>Геопортал</a:t>
            </a:r>
            <a:r>
              <a:rPr lang="ru-RU" altLang="ru-RU" dirty="0" smtClean="0">
                <a:latin typeface="Arial" charset="0"/>
              </a:rPr>
              <a:t>…в дальнейшем </a:t>
            </a:r>
          </a:p>
          <a:p>
            <a:endParaRPr lang="ru-RU" altLang="ru-RU" dirty="0" smtClean="0">
              <a:latin typeface="Arial" charset="0"/>
            </a:endParaRPr>
          </a:p>
          <a:p>
            <a:r>
              <a:rPr lang="ru-RU" altLang="ru-RU" dirty="0" smtClean="0">
                <a:latin typeface="Arial" charset="0"/>
              </a:rPr>
              <a:t>Предоставляет сырые данные , а  получает результаты обработки агрегированных данных в том, числе в виде выборки , аналитических отчетов и тематических  карт.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4ECF3-7807-4ED0-BB3D-B5415BEF662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530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F405-CEE8-4DC4-A7C8-9EA1F51B4C3D}" type="datetime1">
              <a:rPr lang="ru-RU" smtClean="0"/>
              <a:t>27.11.2014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7A59-120C-4BF5-AB73-A7D2043F24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DF48-037A-4466-A248-E585ACD7F747}" type="datetime1">
              <a:rPr lang="ru-RU" smtClean="0"/>
              <a:t>27.11.2014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7A59-120C-4BF5-AB73-A7D2043F24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2A2E-F7B1-42F3-8CFB-3A2042BFBE4F}" type="datetime1">
              <a:rPr lang="ru-RU" smtClean="0"/>
              <a:t>27.11.2014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7A59-120C-4BF5-AB73-A7D2043F24B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9618-61B4-42E3-9C60-0C8F48A8AC7B}" type="datetime1">
              <a:rPr lang="ru-RU" smtClean="0"/>
              <a:t>27.11.2014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7A59-120C-4BF5-AB73-A7D2043F24B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4A0B-FD87-424F-9F00-75D566724630}" type="datetime1">
              <a:rPr lang="ru-RU" smtClean="0"/>
              <a:t>27.11.2014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7A59-120C-4BF5-AB73-A7D2043F24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DE94-FBC3-47E6-A17B-67F29CDE2432}" type="datetime1">
              <a:rPr lang="ru-RU" smtClean="0"/>
              <a:t>27.11.2014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7A59-120C-4BF5-AB73-A7D2043F24B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013E3-FEF4-46DF-BA68-BE01A0BF01F9}" type="datetime1">
              <a:rPr lang="ru-RU" smtClean="0"/>
              <a:t>27.11.2014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7A59-120C-4BF5-AB73-A7D2043F24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3154-DB3A-4C65-BEC8-B4CA9BE44099}" type="datetime1">
              <a:rPr lang="ru-RU" smtClean="0"/>
              <a:t>27.11.2014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7A59-120C-4BF5-AB73-A7D2043F24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BE8E-41E6-4A5F-BA9B-036EFE726C4D}" type="datetime1">
              <a:rPr lang="ru-RU" smtClean="0"/>
              <a:t>27.11.2014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7A59-120C-4BF5-AB73-A7D2043F24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6475-0796-4674-A621-4B38D0A259A4}" type="datetime1">
              <a:rPr lang="ru-RU" smtClean="0"/>
              <a:t>27.11.2014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7A59-120C-4BF5-AB73-A7D2043F24B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E7D0-2D0E-441B-AE3A-E2CE16A000C5}" type="datetime1">
              <a:rPr lang="ru-RU" smtClean="0"/>
              <a:t>27.11.2014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7A59-120C-4BF5-AB73-A7D2043F24B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DE499E-E70F-4A24-B2FB-B89E81F319D3}" type="datetime1">
              <a:rPr lang="ru-RU" smtClean="0"/>
              <a:t>27.11.2014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F4A7A59-120C-4BF5-AB73-A7D2043F24B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WEB – ТЕХНОЛОГИЯ СТАТИСТИЧЕСКОГО АНАЛИЗА ПРОСТРАНСТВЕННО-ВРЕМЕННЫХ ТЕМАТИЧЕСКИХ ДАННЫХ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В.В. Парамонов, Р.К. Фёдоров, Г.М. Ружников, </a:t>
            </a:r>
            <a:br>
              <a:rPr lang="ru-RU" dirty="0"/>
            </a:br>
            <a:r>
              <a:rPr lang="ru-RU" dirty="0"/>
              <a:t>П.В. Белых</a:t>
            </a:r>
          </a:p>
          <a:p>
            <a:r>
              <a:rPr lang="en-US" dirty="0"/>
              <a:t>{</a:t>
            </a:r>
            <a:r>
              <a:rPr lang="en-US" dirty="0" err="1"/>
              <a:t>slv</a:t>
            </a:r>
            <a:r>
              <a:rPr lang="en-US" dirty="0"/>
              <a:t>, </a:t>
            </a:r>
            <a:r>
              <a:rPr lang="en-US" dirty="0" err="1"/>
              <a:t>fedorov</a:t>
            </a:r>
            <a:r>
              <a:rPr lang="en-US" dirty="0"/>
              <a:t>, </a:t>
            </a:r>
            <a:r>
              <a:rPr lang="en-US" dirty="0" err="1"/>
              <a:t>rugnikov</a:t>
            </a:r>
            <a:r>
              <a:rPr lang="en-US" dirty="0"/>
              <a:t>, </a:t>
            </a:r>
            <a:r>
              <a:rPr lang="en-US" dirty="0" err="1"/>
              <a:t>polina</a:t>
            </a:r>
            <a:r>
              <a:rPr lang="en-US" dirty="0"/>
              <a:t>}@</a:t>
            </a:r>
            <a:r>
              <a:rPr lang="en-US" dirty="0" smtClean="0"/>
              <a:t>icc.ru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57019" y="259694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ФГБУН Институт динамики систем и теории управления Сибирского отделения РАН</a:t>
            </a:r>
            <a:r>
              <a:rPr lang="en-US" dirty="0">
                <a:solidFill>
                  <a:schemeClr val="bg1"/>
                </a:solidFill>
              </a:rPr>
              <a:t>,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г. Иркутск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8032"/>
            <a:ext cx="836712" cy="8367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47864" y="62280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DICR-2014, </a:t>
            </a:r>
            <a:r>
              <a:rPr lang="ru-RU" dirty="0" smtClean="0"/>
              <a:t>г. Новосибирск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084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Работа с распределенными данными.</a:t>
            </a:r>
          </a:p>
          <a:p>
            <a:r>
              <a:rPr lang="ru-RU" dirty="0" smtClean="0"/>
              <a:t>Описание структуры таблицы данных.</a:t>
            </a:r>
          </a:p>
          <a:p>
            <a:r>
              <a:rPr lang="ru-RU" dirty="0" smtClean="0"/>
              <a:t>Загрузка данных в таблицу интеграционной БД.</a:t>
            </a:r>
          </a:p>
          <a:p>
            <a:r>
              <a:rPr lang="ru-RU" dirty="0" smtClean="0"/>
              <a:t>Выбор и привязка </a:t>
            </a:r>
            <a:r>
              <a:rPr lang="ru-RU" dirty="0" smtClean="0"/>
              <a:t>полей </a:t>
            </a:r>
            <a:r>
              <a:rPr lang="ru-RU" dirty="0" smtClean="0"/>
              <a:t>к справочникам.</a:t>
            </a:r>
          </a:p>
          <a:p>
            <a:r>
              <a:rPr lang="ru-RU" dirty="0" smtClean="0"/>
              <a:t>Задание таблиц и параметров для нахождения статистических зависимостей.</a:t>
            </a:r>
          </a:p>
          <a:p>
            <a:r>
              <a:rPr lang="ru-RU" dirty="0" smtClean="0"/>
              <a:t>Вывод результатов анализа.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 -</a:t>
            </a:r>
            <a:r>
              <a:rPr lang="ru-RU" dirty="0" smtClean="0"/>
              <a:t>технология статистического анализа данных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7A59-120C-4BF5-AB73-A7D2043F24B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00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 технологическую цепочку статистического анализа данных включаются следующие этапы: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Сбор и загрузка данных.</a:t>
            </a:r>
          </a:p>
          <a:p>
            <a:r>
              <a:rPr lang="ru-RU" dirty="0" smtClean="0"/>
              <a:t>Нормализация данных.</a:t>
            </a:r>
          </a:p>
          <a:p>
            <a:r>
              <a:rPr lang="ru-RU" dirty="0" smtClean="0"/>
              <a:t>Пространственно-статистический анализ.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 </a:t>
            </a:r>
            <a:r>
              <a:rPr lang="ru-RU" dirty="0" smtClean="0"/>
              <a:t>- технология статистического анализа данных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7A59-120C-4BF5-AB73-A7D2043F24B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84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580112" y="2564904"/>
            <a:ext cx="3411901" cy="3450696"/>
          </a:xfrm>
        </p:spPr>
        <p:txBody>
          <a:bodyPr/>
          <a:lstStyle/>
          <a:p>
            <a:r>
              <a:rPr lang="ru-RU" dirty="0" smtClean="0"/>
              <a:t>Электронные таблицы;</a:t>
            </a:r>
          </a:p>
          <a:p>
            <a:r>
              <a:rPr lang="ru-RU" dirty="0" smtClean="0"/>
              <a:t>Реляционные базы данных.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Сбор и загрузка данных</a:t>
            </a:r>
            <a:endParaRPr lang="ru-RU" dirty="0"/>
          </a:p>
        </p:txBody>
      </p:sp>
      <p:pic>
        <p:nvPicPr>
          <p:cNvPr id="4" name="Рисунок 5" descr="F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628800"/>
            <a:ext cx="4776788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93096"/>
            <a:ext cx="33432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7A59-120C-4BF5-AB73-A7D2043F24B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85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3356992"/>
            <a:ext cx="5688632" cy="350100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Реализован </a:t>
            </a:r>
            <a:r>
              <a:rPr lang="ru-RU" dirty="0"/>
              <a:t>сервис ввода и редактирования реляционных данных, содержащих пространственные атрибуты и </a:t>
            </a:r>
            <a:r>
              <a:rPr lang="ru-RU" dirty="0" smtClean="0"/>
              <a:t>обеспечивающий </a:t>
            </a:r>
            <a:r>
              <a:rPr lang="ru-RU" dirty="0"/>
              <a:t>возможность многопользовательской работы. </a:t>
            </a:r>
            <a:endParaRPr lang="ru-RU" dirty="0" smtClean="0"/>
          </a:p>
          <a:p>
            <a:r>
              <a:rPr lang="ru-RU" dirty="0" smtClean="0"/>
              <a:t>Пользователь </a:t>
            </a:r>
            <a:r>
              <a:rPr lang="ru-RU" dirty="0"/>
              <a:t>может создать и вводить данные в собственную таблицу с необходимой структурой, где в качестве атрибутов можно указать ссылки на БПД.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Создание ссылок на справочники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62" r="88594" b="38558"/>
          <a:stretch/>
        </p:blipFill>
        <p:spPr bwMode="auto">
          <a:xfrm>
            <a:off x="6804248" y="2996952"/>
            <a:ext cx="208597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3" t="36597" r="36215" b="42171"/>
          <a:stretch/>
        </p:blipFill>
        <p:spPr bwMode="auto">
          <a:xfrm>
            <a:off x="239334" y="1437148"/>
            <a:ext cx="474318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7A59-120C-4BF5-AB73-A7D2043F24B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95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Нормализация данных</a:t>
            </a:r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3" y="2276872"/>
            <a:ext cx="4071616" cy="42930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716016" y="2492896"/>
            <a:ext cx="4104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Идентификация </a:t>
            </a:r>
            <a:r>
              <a:rPr lang="ru-RU" sz="2400" dirty="0" smtClean="0">
                <a:solidFill>
                  <a:schemeClr val="tx2"/>
                </a:solidFill>
              </a:rPr>
              <a:t>простых </a:t>
            </a:r>
            <a:r>
              <a:rPr lang="ru-RU" sz="2400" dirty="0">
                <a:solidFill>
                  <a:schemeClr val="tx2"/>
                </a:solidFill>
              </a:rPr>
              <a:t>типов </a:t>
            </a:r>
            <a:r>
              <a:rPr lang="ru-RU" sz="2400" dirty="0" smtClean="0">
                <a:solidFill>
                  <a:schemeClr val="tx2"/>
                </a:solidFill>
              </a:rPr>
              <a:t>данных.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Сопоставление со справочниками.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Использование аппарата регулярных выражений.</a:t>
            </a:r>
          </a:p>
          <a:p>
            <a:endParaRPr lang="ru-RU" sz="2400" dirty="0" smtClean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7A59-120C-4BF5-AB73-A7D2043F24B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73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Схема работы сервиса статистического анализа данных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158" y="2694806"/>
            <a:ext cx="6834226" cy="296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7A59-120C-4BF5-AB73-A7D2043F24B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69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3734265" cy="388843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Сервисы статистического анализа данных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2060848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Обработка данных, представленных:</a:t>
            </a:r>
            <a:br>
              <a:rPr lang="ru-RU" dirty="0" smtClean="0"/>
            </a:br>
            <a:r>
              <a:rPr lang="ru-RU" dirty="0" smtClean="0"/>
              <a:t> - серией документов формата </a:t>
            </a:r>
            <a:r>
              <a:rPr lang="en-US" dirty="0" err="1" smtClean="0"/>
              <a:t>GeoTIFF</a:t>
            </a:r>
            <a:r>
              <a:rPr lang="ru-RU" dirty="0" smtClean="0"/>
              <a:t>;</a:t>
            </a:r>
          </a:p>
          <a:p>
            <a:r>
              <a:rPr lang="ru-RU" dirty="0"/>
              <a:t> </a:t>
            </a:r>
            <a:r>
              <a:rPr lang="ru-RU" dirty="0" smtClean="0"/>
              <a:t>- таблицами БД.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00878" y="3645024"/>
            <a:ext cx="37110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Разработан сервис статистического </a:t>
            </a:r>
            <a:br>
              <a:rPr lang="ru-RU" dirty="0" smtClean="0"/>
            </a:br>
            <a:r>
              <a:rPr lang="ru-RU" dirty="0" smtClean="0"/>
              <a:t>анализа данных, основанный на </a:t>
            </a:r>
            <a:br>
              <a:rPr lang="ru-RU" dirty="0" smtClean="0"/>
            </a:br>
            <a:r>
              <a:rPr lang="ru-RU" dirty="0" smtClean="0"/>
              <a:t>библиотеке</a:t>
            </a:r>
            <a:r>
              <a:rPr lang="en-US" dirty="0" smtClean="0"/>
              <a:t> </a:t>
            </a:r>
            <a:r>
              <a:rPr lang="en-US" b="1" dirty="0" err="1" smtClean="0"/>
              <a:t>alglib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60032" y="5229200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Результатами работы сервиса являются коэффициенты корреляции и регрессии для рассматриваемых наборов данных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7A59-120C-4BF5-AB73-A7D2043F24B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2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0" y="2636912"/>
            <a:ext cx="4420013" cy="3450696"/>
          </a:xfrm>
        </p:spPr>
        <p:txBody>
          <a:bodyPr/>
          <a:lstStyle/>
          <a:p>
            <a:r>
              <a:rPr lang="ru-RU" dirty="0" smtClean="0"/>
              <a:t>Вывод загруженных данных в виде таблиц.</a:t>
            </a:r>
          </a:p>
          <a:p>
            <a:r>
              <a:rPr lang="ru-RU" dirty="0" smtClean="0"/>
              <a:t>Вывод результатов анализа в виде таблиц</a:t>
            </a:r>
          </a:p>
          <a:p>
            <a:r>
              <a:rPr lang="ru-RU" dirty="0" smtClean="0"/>
              <a:t>Генерация тематических карт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Отображение загруженных данных и результатов статистического анализа</a:t>
            </a:r>
            <a:endParaRPr lang="ru-RU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5" t="15385" r="23750"/>
          <a:stretch/>
        </p:blipFill>
        <p:spPr bwMode="auto">
          <a:xfrm>
            <a:off x="107504" y="2132856"/>
            <a:ext cx="4536504" cy="469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7A59-120C-4BF5-AB73-A7D2043F24B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60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Усовершенствование технологий предварительной обработки «сырых» данных, например, использование алгоритмов нечеткого сравнения строк.</a:t>
            </a:r>
          </a:p>
          <a:p>
            <a:endParaRPr lang="ru-RU" dirty="0" smtClean="0"/>
          </a:p>
          <a:p>
            <a:r>
              <a:rPr lang="ru-RU" smtClean="0"/>
              <a:t>Привлечение </a:t>
            </a:r>
            <a:r>
              <a:rPr lang="ru-RU" smtClean="0"/>
              <a:t>модельеров </a:t>
            </a:r>
            <a:r>
              <a:rPr lang="ru-RU" dirty="0" smtClean="0"/>
              <a:t>для разработки </a:t>
            </a:r>
            <a:r>
              <a:rPr lang="ru-RU" smtClean="0"/>
              <a:t>математических </a:t>
            </a:r>
            <a:r>
              <a:rPr lang="ru-RU" smtClean="0"/>
              <a:t>моделей, </a:t>
            </a:r>
            <a:r>
              <a:rPr lang="ru-RU" dirty="0" smtClean="0"/>
              <a:t>обобщающих найденные парные зависимости.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Перспективы дальнейшего развития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7A59-120C-4BF5-AB73-A7D2043F24B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62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7A59-120C-4BF5-AB73-A7D2043F24B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46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Большой объем данных, имеющих пространственно-временные характеристики.</a:t>
            </a:r>
          </a:p>
          <a:p>
            <a:r>
              <a:rPr lang="ru-RU" dirty="0" smtClean="0"/>
              <a:t>Необходимость разработки моделей, описывающих взаимозависимость различных характеристик.</a:t>
            </a:r>
          </a:p>
          <a:p>
            <a:r>
              <a:rPr lang="ru-RU" dirty="0"/>
              <a:t>Разнообразие программных средств по обработке данных, зачастую </a:t>
            </a:r>
            <a:r>
              <a:rPr lang="ru-RU" dirty="0" smtClean="0"/>
              <a:t>несовместимых.</a:t>
            </a:r>
          </a:p>
          <a:p>
            <a:r>
              <a:rPr lang="ru-RU" dirty="0" smtClean="0"/>
              <a:t>Эффективность использования </a:t>
            </a:r>
            <a:r>
              <a:rPr lang="en-US" dirty="0" smtClean="0"/>
              <a:t>Web-</a:t>
            </a:r>
            <a:r>
              <a:rPr lang="ru-RU" dirty="0" smtClean="0"/>
              <a:t>технологий.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задачи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7A59-120C-4BF5-AB73-A7D2043F24B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66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задачи</a:t>
            </a:r>
            <a:endParaRPr lang="ru-RU" dirty="0"/>
          </a:p>
        </p:txBody>
      </p:sp>
      <p:pic>
        <p:nvPicPr>
          <p:cNvPr id="2050" name="Picture 2" descr="http://perevschool4.ucoz.ru/otch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2292722" cy="18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282421" y="4221088"/>
            <a:ext cx="1728192" cy="1800200"/>
            <a:chOff x="539552" y="4365104"/>
            <a:chExt cx="2572544" cy="2582416"/>
          </a:xfrm>
        </p:grpSpPr>
        <p:pic>
          <p:nvPicPr>
            <p:cNvPr id="2056" name="Picture 8" descr="http://subsystems.ru/upload/medialibrary/a07/excel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696" y="4365104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subsystems.ru/upload/medialibrary/a07/excel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688" y="4427240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subsystems.ru/upload/medialibrary/a07/excel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4509120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8" name="Picture 10" descr="http://dba-group.com.ua/data/images/Podderzhka-ORACLE.gif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1" t="3719" r="10016" b="18224"/>
          <a:stretch/>
        </p:blipFill>
        <p:spPr bwMode="auto">
          <a:xfrm>
            <a:off x="2555776" y="4833139"/>
            <a:ext cx="1822652" cy="188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5076056" y="2675467"/>
            <a:ext cx="3816424" cy="2265701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Распределенность данных.</a:t>
            </a:r>
          </a:p>
          <a:p>
            <a:r>
              <a:rPr lang="ru-RU" dirty="0" smtClean="0"/>
              <a:t>Различные форматы и способы хранения данных.</a:t>
            </a:r>
          </a:p>
          <a:p>
            <a:r>
              <a:rPr lang="ru-RU" dirty="0" smtClean="0"/>
              <a:t>Необходимость интеграции.</a:t>
            </a:r>
            <a:endParaRPr lang="ru-RU" dirty="0"/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3344570" y="2593289"/>
            <a:ext cx="1464938" cy="1728192"/>
          </a:xfrm>
          <a:prstGeom prst="flowChartMagneticDisk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707904" y="4437112"/>
            <a:ext cx="228413" cy="39602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555776" y="2996952"/>
            <a:ext cx="576064" cy="46043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010613" y="3933056"/>
            <a:ext cx="1193235" cy="68406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0" name="Picture 12" descr="http://b.cf.cdn.superbalist.com/assets/133125/1150x115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41702" y="5154142"/>
            <a:ext cx="19621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 стрелкой 22"/>
          <p:cNvCxnSpPr/>
          <p:nvPr/>
        </p:nvCxnSpPr>
        <p:spPr>
          <a:xfrm>
            <a:off x="4762934" y="4298866"/>
            <a:ext cx="938358" cy="74074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2" name="Picture 14" descr="http://www.mapsdigital.com/images/earth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399" y="1590043"/>
            <a:ext cx="978606" cy="94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Прямая со стрелкой 26"/>
          <p:cNvCxnSpPr/>
          <p:nvPr/>
        </p:nvCxnSpPr>
        <p:spPr>
          <a:xfrm flipH="1">
            <a:off x="4932040" y="2420888"/>
            <a:ext cx="420359" cy="36086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7A59-120C-4BF5-AB73-A7D2043F24B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89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smtClean="0"/>
              <a:t> Принципиальная схема работы сервиса</a:t>
            </a:r>
            <a:r>
              <a:rPr lang="ru-RU" altLang="ru-RU" sz="3600" smtClean="0">
                <a:latin typeface="Arial" charset="0"/>
              </a:rPr>
              <a:t> </a:t>
            </a:r>
            <a:r>
              <a:rPr lang="ru-RU" altLang="ru-RU" sz="3600" smtClean="0"/>
              <a:t>интеграции данных</a:t>
            </a:r>
          </a:p>
        </p:txBody>
      </p:sp>
      <p:graphicFrame>
        <p:nvGraphicFramePr>
          <p:cNvPr id="1229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744498"/>
              </p:ext>
            </p:extLst>
          </p:nvPr>
        </p:nvGraphicFramePr>
        <p:xfrm>
          <a:off x="516260" y="3212976"/>
          <a:ext cx="8304212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Visio" r:id="rId4" imgW="9715500" imgH="3343656" progId="Visio.Drawing.11">
                  <p:embed/>
                </p:oleObj>
              </mc:Choice>
              <mc:Fallback>
                <p:oleObj name="Visio" r:id="rId4" imgW="9715500" imgH="334365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60" y="3212976"/>
                        <a:ext cx="8304212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7A59-120C-4BF5-AB73-A7D2043F24B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89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СУБД </a:t>
            </a:r>
            <a:r>
              <a:rPr lang="en-US" dirty="0" smtClean="0"/>
              <a:t>PostgreSQL.</a:t>
            </a:r>
          </a:p>
          <a:p>
            <a:r>
              <a:rPr lang="en-US" dirty="0" smtClean="0"/>
              <a:t>CSM </a:t>
            </a:r>
            <a:r>
              <a:rPr lang="en-US" dirty="0" err="1" smtClean="0"/>
              <a:t>Calipso</a:t>
            </a:r>
            <a:r>
              <a:rPr lang="en-US" dirty="0" smtClean="0"/>
              <a:t>.</a:t>
            </a:r>
          </a:p>
          <a:p>
            <a:r>
              <a:rPr lang="ru-RU" dirty="0" smtClean="0"/>
              <a:t>Платформа </a:t>
            </a:r>
            <a:r>
              <a:rPr lang="en-US" dirty="0" smtClean="0"/>
              <a:t>Node JS.</a:t>
            </a:r>
          </a:p>
          <a:p>
            <a:r>
              <a:rPr lang="en-US" dirty="0" smtClean="0"/>
              <a:t>Java Script </a:t>
            </a:r>
            <a:r>
              <a:rPr lang="ru-RU" dirty="0" smtClean="0"/>
              <a:t>как скриптовый язык клиентской части.</a:t>
            </a:r>
          </a:p>
          <a:p>
            <a:r>
              <a:rPr lang="ru-RU" dirty="0" smtClean="0"/>
              <a:t>Поддержка </a:t>
            </a:r>
            <a:r>
              <a:rPr lang="en-US" dirty="0" smtClean="0"/>
              <a:t>OGC </a:t>
            </a:r>
            <a:r>
              <a:rPr lang="ru-RU" dirty="0" smtClean="0"/>
              <a:t>стандарта.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Программная платформа технологии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7A59-120C-4BF5-AB73-A7D2043F24B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55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Статистические данные</a:t>
            </a:r>
            <a:endParaRPr lang="ru-RU" dirty="0"/>
          </a:p>
        </p:txBody>
      </p:sp>
      <p:pic>
        <p:nvPicPr>
          <p:cNvPr id="3074" name="Picture 2" descr="G:\yd\conference\2014\its\re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35" y="2348880"/>
            <a:ext cx="527817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0152" y="2543993"/>
            <a:ext cx="27363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Большой объем информации, имеющей географические и временные характеристики.</a:t>
            </a:r>
          </a:p>
          <a:p>
            <a:endParaRPr lang="ru-RU" dirty="0" smtClean="0"/>
          </a:p>
          <a:p>
            <a:r>
              <a:rPr lang="ru-RU" dirty="0" smtClean="0"/>
              <a:t>Важность оценки связей между различными данными по одной территории.</a:t>
            </a:r>
          </a:p>
          <a:p>
            <a:endParaRPr lang="ru-RU" dirty="0" smtClean="0"/>
          </a:p>
          <a:p>
            <a:r>
              <a:rPr lang="ru-RU" dirty="0" smtClean="0"/>
              <a:t>Исследование статистических отчетов.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7A59-120C-4BF5-AB73-A7D2043F24B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0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Зависимость между данными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2348880"/>
            <a:ext cx="244827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Численность населения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68144" y="2900533"/>
            <a:ext cx="244827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Загрязнение воздуха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4869160"/>
            <a:ext cx="244827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населения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60032" y="5157192"/>
            <a:ext cx="244827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Загрязнение воды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43808" y="3487692"/>
            <a:ext cx="244827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Заболеваемость населения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>
            <a:stCxn id="5" idx="2"/>
            <a:endCxn id="7" idx="0"/>
          </p:cNvCxnSpPr>
          <p:nvPr/>
        </p:nvCxnSpPr>
        <p:spPr>
          <a:xfrm flipH="1">
            <a:off x="1475656" y="3501008"/>
            <a:ext cx="72008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5" idx="3"/>
          </p:cNvCxnSpPr>
          <p:nvPr/>
        </p:nvCxnSpPr>
        <p:spPr>
          <a:xfrm>
            <a:off x="2771800" y="2924944"/>
            <a:ext cx="144016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7" idx="3"/>
          </p:cNvCxnSpPr>
          <p:nvPr/>
        </p:nvCxnSpPr>
        <p:spPr>
          <a:xfrm>
            <a:off x="2699792" y="5445224"/>
            <a:ext cx="352839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9" idx="2"/>
          </p:cNvCxnSpPr>
          <p:nvPr/>
        </p:nvCxnSpPr>
        <p:spPr>
          <a:xfrm flipV="1">
            <a:off x="2123728" y="4639820"/>
            <a:ext cx="1944216" cy="877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8" idx="0"/>
            <a:endCxn id="9" idx="3"/>
          </p:cNvCxnSpPr>
          <p:nvPr/>
        </p:nvCxnSpPr>
        <p:spPr>
          <a:xfrm flipH="1" flipV="1">
            <a:off x="5292080" y="4063756"/>
            <a:ext cx="792088" cy="1093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8" idx="0"/>
          </p:cNvCxnSpPr>
          <p:nvPr/>
        </p:nvCxnSpPr>
        <p:spPr>
          <a:xfrm flipV="1">
            <a:off x="6084168" y="3487692"/>
            <a:ext cx="1368152" cy="1669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6" idx="1"/>
          </p:cNvCxnSpPr>
          <p:nvPr/>
        </p:nvCxnSpPr>
        <p:spPr>
          <a:xfrm flipH="1">
            <a:off x="5076056" y="3476597"/>
            <a:ext cx="792088" cy="708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5" idx="3"/>
            <a:endCxn id="6" idx="1"/>
          </p:cNvCxnSpPr>
          <p:nvPr/>
        </p:nvCxnSpPr>
        <p:spPr>
          <a:xfrm>
            <a:off x="2771800" y="2924944"/>
            <a:ext cx="3096344" cy="5516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5" idx="2"/>
            <a:endCxn id="8" idx="1"/>
          </p:cNvCxnSpPr>
          <p:nvPr/>
        </p:nvCxnSpPr>
        <p:spPr>
          <a:xfrm>
            <a:off x="1547664" y="3501008"/>
            <a:ext cx="3312368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357037" y="2492976"/>
            <a:ext cx="429926" cy="7200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58441" y="3962442"/>
            <a:ext cx="429926" cy="7200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768244" y="4250474"/>
            <a:ext cx="429926" cy="7200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249025" y="4682442"/>
            <a:ext cx="429926" cy="7200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7A59-120C-4BF5-AB73-A7D2043F24B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24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Первичная статистическая обработка количественных признаков, а также оценка их </a:t>
            </a:r>
            <a:r>
              <a:rPr lang="ru-RU" dirty="0" smtClean="0"/>
              <a:t>значимости, </a:t>
            </a:r>
            <a:r>
              <a:rPr lang="ru-RU" dirty="0"/>
              <a:t>являются основой для построения математических моделей, описывающих взаимосвязь характеристик в точке. </a:t>
            </a:r>
            <a:endParaRPr lang="ru-RU" dirty="0" smtClean="0"/>
          </a:p>
          <a:p>
            <a:r>
              <a:rPr lang="ru-RU" dirty="0" smtClean="0"/>
              <a:t>Подобный </a:t>
            </a:r>
            <a:r>
              <a:rPr lang="ru-RU" dirty="0"/>
              <a:t>подход является основополагающим, например, при обработке медицинской </a:t>
            </a:r>
            <a:r>
              <a:rPr lang="ru-RU" dirty="0" smtClean="0"/>
              <a:t>информации</a:t>
            </a:r>
            <a:r>
              <a:rPr lang="ru-RU" baseline="30000" dirty="0" smtClean="0"/>
              <a:t>1</a:t>
            </a:r>
          </a:p>
          <a:p>
            <a:pPr marL="0" indent="0">
              <a:buNone/>
            </a:pPr>
            <a:r>
              <a:rPr lang="ru-RU" baseline="30000" dirty="0" smtClean="0"/>
              <a:t>---</a:t>
            </a:r>
          </a:p>
          <a:p>
            <a:pPr marL="0" indent="0">
              <a:buNone/>
            </a:pPr>
            <a:r>
              <a:rPr lang="ru-RU" sz="1200" dirty="0" smtClean="0"/>
              <a:t>1. Юнкеров </a:t>
            </a:r>
            <a:r>
              <a:rPr lang="ru-RU" sz="1200" dirty="0"/>
              <a:t>В.В., Григорьев С.Г. Математико-статистическая обработка данных медицинских исследований. - СПб.: </a:t>
            </a:r>
            <a:r>
              <a:rPr lang="ru-RU" sz="1200" dirty="0" err="1"/>
              <a:t>ВМедА</a:t>
            </a:r>
            <a:r>
              <a:rPr lang="ru-RU" sz="1200" dirty="0"/>
              <a:t>, 2002. - 266 с.</a:t>
            </a:r>
            <a:endParaRPr lang="ru-RU" sz="1200" baseline="30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Статистический анализ данных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7A59-120C-4BF5-AB73-A7D2043F24B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47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Программное </a:t>
            </a:r>
            <a:r>
              <a:rPr lang="ru-RU" i="1" dirty="0"/>
              <a:t>обеспечение как </a:t>
            </a:r>
            <a:r>
              <a:rPr lang="ru-RU" i="1" dirty="0" smtClean="0"/>
              <a:t>услуга (</a:t>
            </a:r>
            <a:r>
              <a:rPr lang="en-US" i="1" dirty="0" smtClean="0"/>
              <a:t>SaaS</a:t>
            </a:r>
            <a:r>
              <a:rPr lang="ru-RU" i="1" dirty="0" smtClean="0"/>
              <a:t>)</a:t>
            </a:r>
            <a:endParaRPr lang="ru-RU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1690688" y="2205038"/>
          <a:ext cx="5761037" cy="456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Visio" r:id="rId3" imgW="7850084" imgH="6212854" progId="Visio.Drawing.11">
                  <p:embed/>
                </p:oleObj>
              </mc:Choice>
              <mc:Fallback>
                <p:oleObj name="Visio" r:id="rId3" imgW="7850084" imgH="6212854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2205038"/>
                        <a:ext cx="5761037" cy="456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7A59-120C-4BF5-AB73-A7D2043F24B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0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121</TotalTime>
  <Words>540</Words>
  <Application>Microsoft Office PowerPoint</Application>
  <PresentationFormat>Экран (4:3)</PresentationFormat>
  <Paragraphs>109</Paragraphs>
  <Slides>19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Волна</vt:lpstr>
      <vt:lpstr>Visio</vt:lpstr>
      <vt:lpstr>WEB – ТЕХНОЛОГИЯ СТАТИСТИЧЕСКОГО АНАЛИЗА ПРОСТРАНСТВЕННО-ВРЕМЕННЫХ ТЕМАТИЧЕСКИХ ДАННЫХ</vt:lpstr>
      <vt:lpstr>Актуальность задачи</vt:lpstr>
      <vt:lpstr>Актуальность задачи</vt:lpstr>
      <vt:lpstr> Принципиальная схема работы сервиса интеграции данных</vt:lpstr>
      <vt:lpstr>Программная платформа технологии</vt:lpstr>
      <vt:lpstr>Статистические данные</vt:lpstr>
      <vt:lpstr>Зависимость между данными</vt:lpstr>
      <vt:lpstr>Статистический анализ данных</vt:lpstr>
      <vt:lpstr>Программное обеспечение как услуга (SaaS)</vt:lpstr>
      <vt:lpstr>Web -технология статистического анализа данных</vt:lpstr>
      <vt:lpstr>Web - технология статистического анализа данных</vt:lpstr>
      <vt:lpstr>Сбор и загрузка данных</vt:lpstr>
      <vt:lpstr>Создание ссылок на справочники</vt:lpstr>
      <vt:lpstr>Нормализация данных</vt:lpstr>
      <vt:lpstr>Схема работы сервиса статистического анализа данных</vt:lpstr>
      <vt:lpstr>Сервисы статистического анализа данных</vt:lpstr>
      <vt:lpstr>Отображение загруженных данных и результатов статистического анализа</vt:lpstr>
      <vt:lpstr>Перспективы дальнейшего развития</vt:lpstr>
      <vt:lpstr>Спасибо за внимание!</vt:lpstr>
    </vt:vector>
  </TitlesOfParts>
  <Company>ИДСТУ СО РАН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– ТЕХНОЛОГИЯ СТАТИСТИЧЕСКОГО АНАЛИЗА ПРОСТРАНСТВЕННО-ВРЕМЕННЫХ ТЕМАТИЧЕСКИХ ДАННЫХ</dc:title>
  <dc:creator>Парамонов</dc:creator>
  <cp:lastModifiedBy>Парамонов</cp:lastModifiedBy>
  <cp:revision>16</cp:revision>
  <cp:lastPrinted>2014-11-27T04:13:33Z</cp:lastPrinted>
  <dcterms:created xsi:type="dcterms:W3CDTF">2014-11-27T02:30:58Z</dcterms:created>
  <dcterms:modified xsi:type="dcterms:W3CDTF">2014-11-27T07:08:01Z</dcterms:modified>
</cp:coreProperties>
</file>