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92" r:id="rId4"/>
    <p:sldId id="290" r:id="rId5"/>
    <p:sldId id="293" r:id="rId6"/>
    <p:sldId id="294" r:id="rId7"/>
    <p:sldId id="295" r:id="rId8"/>
    <p:sldId id="296" r:id="rId9"/>
    <p:sldId id="297" r:id="rId10"/>
    <p:sldId id="298" r:id="rId11"/>
    <p:sldId id="291" r:id="rId12"/>
    <p:sldId id="299" r:id="rId13"/>
    <p:sldId id="300" r:id="rId14"/>
    <p:sldId id="301" r:id="rId15"/>
    <p:sldId id="303" r:id="rId16"/>
    <p:sldId id="302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EF5E07-35CC-4B11-A428-44F73EAE7064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DEFFA8-3782-4946-B198-A08D1789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57364"/>
            <a:ext cx="8712968" cy="150019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ТЕХНОЛОГИЯ СОЗДАНИЯ WPS-СЕРВИСОВ НА ОСНОВЕ ОБЛАЧНЫХ ВЫЧИСЛЕНИЙ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86684"/>
            <a:ext cx="8786842" cy="11997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Г.М. </a:t>
            </a:r>
            <a:r>
              <a:rPr lang="ru-RU" dirty="0" err="1" smtClean="0"/>
              <a:t>Ружников</a:t>
            </a:r>
            <a:r>
              <a:rPr lang="en-US" dirty="0" smtClean="0"/>
              <a:t>,</a:t>
            </a:r>
            <a:r>
              <a:rPr lang="ru-RU" dirty="0" smtClean="0"/>
              <a:t> Р.К. Фёдоров, А.С. Шумилов, </a:t>
            </a:r>
            <a:r>
              <a:rPr lang="ru-RU" dirty="0" err="1" smtClean="0"/>
              <a:t>Т.И.Маджара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42910" y="6086948"/>
            <a:ext cx="7772400" cy="628200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ИДСТУ СО РАН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57252" y="142852"/>
            <a:ext cx="7772400" cy="1199704"/>
          </a:xfrm>
          <a:prstGeom prst="rect">
            <a:avLst/>
          </a:prstGeom>
        </p:spPr>
        <p:txBody>
          <a:bodyPr vert="horz" lIns="45720" rIns="45720">
            <a:normAutofit fontScale="92500" lnSpcReduction="10000"/>
          </a:bodyPr>
          <a:lstStyle/>
          <a:p>
            <a:pPr algn="ctr"/>
            <a:r>
              <a:rPr lang="ru-RU" sz="2800" dirty="0" smtClean="0"/>
              <a:t>Распределенные информационные и вычислительные ресурсы</a:t>
            </a:r>
            <a:endParaRPr lang="en-US" sz="2800" dirty="0" smtClean="0"/>
          </a:p>
          <a:p>
            <a:pPr algn="ctr"/>
            <a:r>
              <a:rPr lang="ru-RU" sz="2800" dirty="0" smtClean="0"/>
              <a:t>(</a:t>
            </a:r>
            <a:r>
              <a:rPr lang="en-US" sz="2800" dirty="0" smtClean="0"/>
              <a:t>DICR</a:t>
            </a:r>
            <a:r>
              <a:rPr lang="ru-RU" sz="2800" dirty="0" smtClean="0"/>
              <a:t>-2014)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48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минимальные трудозатраты и знания для создания </a:t>
            </a:r>
            <a:r>
              <a:rPr lang="en-US" dirty="0" smtClean="0"/>
              <a:t>WPS</a:t>
            </a:r>
            <a:r>
              <a:rPr lang="ru-RU" dirty="0" smtClean="0"/>
              <a:t>-сервисов;</a:t>
            </a:r>
          </a:p>
          <a:p>
            <a:r>
              <a:rPr lang="ru-RU" dirty="0" smtClean="0"/>
              <a:t>предоставление вычислительных ресурсов, постоянно доступных в сети Интернет; </a:t>
            </a:r>
          </a:p>
          <a:p>
            <a:pPr lvl="0"/>
            <a:r>
              <a:rPr lang="ru-RU" dirty="0" smtClean="0"/>
              <a:t>свобода в установке необходимого программного обеспечения, пользователь получает машину с правами администратора; </a:t>
            </a:r>
          </a:p>
          <a:p>
            <a:r>
              <a:rPr lang="ru-RU" dirty="0" smtClean="0"/>
              <a:t>возможность длительного сохранения работоспособного состояния </a:t>
            </a:r>
            <a:r>
              <a:rPr lang="en-US" dirty="0" smtClean="0"/>
              <a:t>WPS</a:t>
            </a:r>
            <a:r>
              <a:rPr lang="ru-RU" dirty="0" smtClean="0"/>
              <a:t>-сервисов за счет сохранения рабочих копий виртуальных машин.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Преимущества разработанной технологии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 В ИДСТУ СО РАН создан вычислительный кластер "Академик В.М. Матросов" ИСКЦ СО РАН. Вычислительный кластер предоставляет REST-интерфейс, позволяющий ставить в очередь, запускать и отслеживать задачи.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Создание WPS-сервисов на основе вычислительного кластера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запуска </a:t>
            </a:r>
            <a:r>
              <a:rPr lang="en-US" dirty="0" smtClean="0"/>
              <a:t>WPS-</a:t>
            </a:r>
            <a:r>
              <a:rPr lang="ru-RU" dirty="0" smtClean="0"/>
              <a:t>сервисов на вычислительном кластере </a:t>
            </a:r>
            <a:endParaRPr lang="ru-RU" dirty="0"/>
          </a:p>
        </p:txBody>
      </p:sp>
      <p:pic>
        <p:nvPicPr>
          <p:cNvPr id="1026" name="Picture 2" descr="cluster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322474"/>
            <a:ext cx="5357850" cy="5321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/>
          <a:lstStyle/>
          <a:p>
            <a:r>
              <a:rPr lang="ru-RU" dirty="0" smtClean="0"/>
              <a:t>Реализована программная система анализа набора GRID данных с возможностью запуска на вычислительном кластере для автоматизированного дешифрирования.</a:t>
            </a:r>
          </a:p>
          <a:p>
            <a:r>
              <a:rPr lang="ru-RU" dirty="0" smtClean="0"/>
              <a:t>Набор GRID данных может включать мульти- и </a:t>
            </a:r>
            <a:r>
              <a:rPr lang="ru-RU" dirty="0" err="1" smtClean="0"/>
              <a:t>гиперспектральные</a:t>
            </a:r>
            <a:r>
              <a:rPr lang="ru-RU" dirty="0" smtClean="0"/>
              <a:t> космические снимки, данные радарной топографической съемки (SRTM), карту почв и т.д.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Сервис дешифрирования набора GRID данных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08097"/>
            <a:ext cx="8229600" cy="3935613"/>
          </a:xfrm>
        </p:spPr>
        <p:txBody>
          <a:bodyPr/>
          <a:lstStyle/>
          <a:p>
            <a:r>
              <a:rPr lang="ru-RU" dirty="0" smtClean="0"/>
              <a:t>На первом этапе происходит обучение по прецедентам для формирования классификатора.</a:t>
            </a:r>
          </a:p>
          <a:p>
            <a:r>
              <a:rPr lang="ru-RU" dirty="0" smtClean="0"/>
              <a:t>На втором этапе выполняется процесс дешифрирования набора GRID данных с помощью полученного классификатора.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Работа программной системы основывается на методе опорных векторов и состоит из двух этапов.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вектора признаков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7929986" cy="43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данных по процессам</a:t>
            </a:r>
            <a:endParaRPr lang="ru-RU" dirty="0"/>
          </a:p>
        </p:txBody>
      </p:sp>
      <p:pic>
        <p:nvPicPr>
          <p:cNvPr id="4" name="Рисунок 3" descr="C:\Users\master\Downloads\Resul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50"/>
            <a:ext cx="6643734" cy="451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109728" indent="0">
              <a:buNone/>
            </a:pPr>
            <a:r>
              <a:rPr lang="ru-RU" dirty="0" smtClean="0"/>
              <a:t>	</a:t>
            </a: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24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Активно развивается взаимодействие между </a:t>
            </a:r>
            <a:r>
              <a:rPr lang="ru-RU" dirty="0" smtClean="0"/>
              <a:t>программными системами </a:t>
            </a:r>
            <a:r>
              <a:rPr lang="ru-RU" dirty="0"/>
              <a:t>(</a:t>
            </a:r>
            <a:r>
              <a:rPr lang="ru-RU" dirty="0" err="1"/>
              <a:t>интероперабельность</a:t>
            </a:r>
            <a:r>
              <a:rPr lang="ru-RU" dirty="0"/>
              <a:t> ПС) через Интернет, используя стандарты </a:t>
            </a:r>
            <a:r>
              <a:rPr lang="en-US" dirty="0"/>
              <a:t>Open Geospatial Consortium</a:t>
            </a:r>
            <a:r>
              <a:rPr lang="ru-RU" dirty="0"/>
              <a:t> (</a:t>
            </a:r>
            <a:r>
              <a:rPr lang="en-US" dirty="0"/>
              <a:t>OGC</a:t>
            </a:r>
            <a:r>
              <a:rPr lang="ru-RU" dirty="0" smtClean="0"/>
              <a:t>). </a:t>
            </a:r>
            <a:r>
              <a:rPr lang="ru-RU" dirty="0"/>
              <a:t>Одним из перспективных стандартов </a:t>
            </a:r>
            <a:r>
              <a:rPr lang="en-US" dirty="0"/>
              <a:t>OGC </a:t>
            </a:r>
            <a:r>
              <a:rPr lang="ru-RU" dirty="0"/>
              <a:t>является </a:t>
            </a:r>
            <a:r>
              <a:rPr lang="en-US" dirty="0"/>
              <a:t>Web Processing Service</a:t>
            </a:r>
            <a:r>
              <a:rPr lang="ru-RU" dirty="0"/>
              <a:t> (</a:t>
            </a:r>
            <a:r>
              <a:rPr lang="en-US" dirty="0"/>
              <a:t>WPS</a:t>
            </a:r>
            <a:r>
              <a:rPr lang="ru-RU" dirty="0" smtClean="0"/>
              <a:t>), </a:t>
            </a:r>
            <a:r>
              <a:rPr lang="ru-RU" dirty="0"/>
              <a:t>который унифицирует использование сервисов обработки пространственных данных (ПД) через Интернет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70156"/>
            <a:ext cx="8928992" cy="10542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Стандартизация взаимодействия программных систем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65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31995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Предоставление виртуальной машины в облачной инфраструктуре.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Установка программного обеспечения и его конфигурирование, копирование</a:t>
            </a:r>
            <a:r>
              <a:rPr lang="en-US" dirty="0" smtClean="0"/>
              <a:t> </a:t>
            </a:r>
            <a:r>
              <a:rPr lang="ru-RU" dirty="0" smtClean="0"/>
              <a:t>данных.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Настройка применения программного обеспечения в виде WPS-сервиса.</a:t>
            </a:r>
            <a:r>
              <a:rPr lang="en-US" dirty="0" smtClean="0"/>
              <a:t> 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Регистрация WPS-сервиса в каталоге.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создания WPS-сервисов на основе облачных вычислений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Предоставление виртуальной машины в облачной инфраструктуре</a:t>
            </a:r>
            <a:endParaRPr lang="ru-RU" dirty="0"/>
          </a:p>
        </p:txBody>
      </p:sp>
      <p:pic>
        <p:nvPicPr>
          <p:cNvPr id="5122" name="Рисунок 4" descr="E:\Users\Fedorov\Projects\Хранилище данных\Papers\2014 DICR\Virtual infrastru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033" y="1928802"/>
            <a:ext cx="8333533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Пользователь заполняет специальную форму на </a:t>
            </a:r>
            <a:r>
              <a:rPr lang="ru-RU" dirty="0" err="1" smtClean="0"/>
              <a:t>геопортале</a:t>
            </a:r>
            <a:r>
              <a:rPr lang="ru-RU" dirty="0" smtClean="0"/>
              <a:t> и определяет необходимые настройки виртуальной машины - тип операционной системы, параметры виртуального аппаратного обеспечения.</a:t>
            </a:r>
          </a:p>
          <a:p>
            <a:r>
              <a:rPr lang="ru-RU" dirty="0" err="1" smtClean="0"/>
              <a:t>Геопортал</a:t>
            </a:r>
            <a:r>
              <a:rPr lang="ru-RU" dirty="0" smtClean="0"/>
              <a:t> создает виртуальную машину и возвращает всю необходимую информацию</a:t>
            </a:r>
            <a:r>
              <a:rPr lang="en-US" dirty="0" smtClean="0"/>
              <a:t>:</a:t>
            </a:r>
            <a:r>
              <a:rPr lang="ru-RU" dirty="0" smtClean="0"/>
              <a:t> IP-адрес машины и статус её готовности к работе, логин и пароль администратора.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Предоставление виртуальной машины в облачной инфраструктуре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2345"/>
            <a:ext cx="8229600" cy="3649861"/>
          </a:xfrm>
        </p:spPr>
        <p:txBody>
          <a:bodyPr>
            <a:normAutofit/>
          </a:bodyPr>
          <a:lstStyle/>
          <a:p>
            <a:r>
              <a:rPr lang="ru-RU" dirty="0" smtClean="0"/>
              <a:t>Пользователь получает права администратора на виртуальной машине.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Установка программного обеспечения и его конфигурирование, копирование</a:t>
            </a:r>
            <a:r>
              <a:rPr lang="en-US" dirty="0" smtClean="0"/>
              <a:t> </a:t>
            </a:r>
            <a:r>
              <a:rPr lang="ru-RU" dirty="0" smtClean="0"/>
              <a:t>данных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r>
              <a:rPr lang="ru-RU" dirty="0" smtClean="0"/>
              <a:t>Виртуальные машины создаются на основе шаблонов (в терминологии </a:t>
            </a:r>
            <a:r>
              <a:rPr lang="ru-RU" dirty="0" err="1" smtClean="0"/>
              <a:t>VMware</a:t>
            </a:r>
            <a:r>
              <a:rPr lang="ru-RU" dirty="0" smtClean="0"/>
              <a:t> это "</a:t>
            </a:r>
            <a:r>
              <a:rPr lang="ru-RU" dirty="0" err="1" smtClean="0"/>
              <a:t>template</a:t>
            </a:r>
            <a:r>
              <a:rPr lang="ru-RU" dirty="0" smtClean="0"/>
              <a:t>", в </a:t>
            </a:r>
            <a:r>
              <a:rPr lang="ru-RU" dirty="0" err="1" smtClean="0"/>
              <a:t>Openstack</a:t>
            </a:r>
            <a:r>
              <a:rPr lang="ru-RU" dirty="0" smtClean="0"/>
              <a:t> это "</a:t>
            </a:r>
            <a:r>
              <a:rPr lang="ru-RU" dirty="0" err="1" smtClean="0"/>
              <a:t>image</a:t>
            </a:r>
            <a:r>
              <a:rPr lang="ru-RU" dirty="0" smtClean="0"/>
              <a:t>"), где заранее установлены и сконфигурированы </a:t>
            </a:r>
            <a:r>
              <a:rPr lang="ru-RU" dirty="0" err="1" smtClean="0"/>
              <a:t>Zoo</a:t>
            </a:r>
            <a:r>
              <a:rPr lang="ru-RU" dirty="0" smtClean="0"/>
              <a:t> </a:t>
            </a:r>
            <a:r>
              <a:rPr lang="ru-RU" dirty="0" err="1" smtClean="0"/>
              <a:t>Project</a:t>
            </a:r>
            <a:r>
              <a:rPr lang="ru-RU" dirty="0" smtClean="0"/>
              <a:t> и 52° </a:t>
            </a:r>
            <a:r>
              <a:rPr lang="ru-RU" dirty="0" err="1" smtClean="0"/>
              <a:t>North</a:t>
            </a:r>
            <a:r>
              <a:rPr lang="ru-RU" dirty="0" smtClean="0"/>
              <a:t> WPS , которые реализуют стандарт WPS.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Настройка применения программного обеспечения в виде WPS-сервиса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r>
              <a:rPr lang="en-US" dirty="0" smtClean="0"/>
              <a:t>Zoo-project </a:t>
            </a:r>
            <a:r>
              <a:rPr lang="ru-RU" dirty="0" smtClean="0"/>
              <a:t>модифицирован для запуска консольных приложений. Необходимо указать шаблон командной строки.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Настройка применения программного обеспечения в виде WPS-сервиса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3590942"/>
            <a:ext cx="77724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Регистрация WPS-сервиса в каталоге</a:t>
            </a:r>
            <a:endParaRPr lang="ru-RU" dirty="0"/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782" y="1481138"/>
            <a:ext cx="697643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2394</TotalTime>
  <Words>451</Words>
  <Application>Microsoft Office PowerPoint</Application>
  <PresentationFormat>Экран 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ТЕХНОЛОГИЯ СОЗДАНИЯ WPS-СЕРВИСОВ НА ОСНОВЕ ОБЛАЧНЫХ ВЫЧИСЛЕНИЙ</vt:lpstr>
      <vt:lpstr>Стандартизация взаимодействия программных систем</vt:lpstr>
      <vt:lpstr>Технология создания WPS-сервисов на основе облачных вычислений</vt:lpstr>
      <vt:lpstr>Предоставление виртуальной машины в облачной инфраструктуре</vt:lpstr>
      <vt:lpstr>Предоставление виртуальной машины в облачной инфраструктуре</vt:lpstr>
      <vt:lpstr>Установка программного обеспечения и его конфигурирование, копирование данных</vt:lpstr>
      <vt:lpstr>Настройка применения программного обеспечения в виде WPS-сервиса</vt:lpstr>
      <vt:lpstr>Настройка применения программного обеспечения в виде WPS-сервиса</vt:lpstr>
      <vt:lpstr>Регистрация WPS-сервиса в каталоге</vt:lpstr>
      <vt:lpstr>Преимущества разработанной технологии</vt:lpstr>
      <vt:lpstr>Создание WPS-сервисов на основе вычислительного кластера </vt:lpstr>
      <vt:lpstr>Схема запуска WPS-сервисов на вычислительном кластере </vt:lpstr>
      <vt:lpstr>Сервис дешифрирования набора GRID данных</vt:lpstr>
      <vt:lpstr>Работа программной системы основывается на методе опорных векторов и состоит из двух этапов.</vt:lpstr>
      <vt:lpstr>Формирование вектора признаков</vt:lpstr>
      <vt:lpstr>Распределение данных по процессам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сценариев использования WPS-сервисов</dc:title>
  <dc:creator>Фёдоров</dc:creator>
  <cp:lastModifiedBy>master</cp:lastModifiedBy>
  <cp:revision>154</cp:revision>
  <dcterms:created xsi:type="dcterms:W3CDTF">2013-12-08T10:12:04Z</dcterms:created>
  <dcterms:modified xsi:type="dcterms:W3CDTF">2014-12-02T08:12:56Z</dcterms:modified>
</cp:coreProperties>
</file>