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02" r:id="rId2"/>
    <p:sldId id="316" r:id="rId3"/>
    <p:sldId id="305" r:id="rId4"/>
    <p:sldId id="333" r:id="rId5"/>
    <p:sldId id="304" r:id="rId6"/>
    <p:sldId id="335" r:id="rId7"/>
    <p:sldId id="339" r:id="rId8"/>
    <p:sldId id="334" r:id="rId9"/>
    <p:sldId id="336" r:id="rId10"/>
    <p:sldId id="337" r:id="rId11"/>
    <p:sldId id="338" r:id="rId12"/>
    <p:sldId id="340" r:id="rId13"/>
    <p:sldId id="341" r:id="rId14"/>
    <p:sldId id="342" r:id="rId15"/>
    <p:sldId id="343" r:id="rId16"/>
    <p:sldId id="344" r:id="rId17"/>
    <p:sldId id="299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>
          <m:brkBin m:val="repeat"/>
          <m:brkBinSub m:val="--"/>
        </m:mathPr>
      </a14:m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269" autoAdjust="0"/>
  </p:normalViewPr>
  <p:slideViewPr>
    <p:cSldViewPr>
      <p:cViewPr>
        <p:scale>
          <a:sx n="100" d="100"/>
          <a:sy n="100" d="100"/>
        </p:scale>
        <p:origin x="-186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79C9EAC-34AF-4ACA-9ED1-36FB6B8B9089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F48C6F-DCBB-43DC-B85B-4BBB32F96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903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i="1" smtClean="0"/>
              <a:t>фрагментация информации</a:t>
            </a:r>
            <a:r>
              <a:rPr lang="ru-RU" altLang="ru-RU" smtClean="0"/>
              <a:t> – в рамках различных источников, человеку приходится поддерживать различные, зачастую не связанные между собой, но обладающие общей структурой, организационные схемы</a:t>
            </a:r>
          </a:p>
          <a:p>
            <a:r>
              <a:rPr lang="ru-RU" altLang="ru-RU" i="1" smtClean="0"/>
              <a:t>Разнородность форматов хранения</a:t>
            </a:r>
            <a:r>
              <a:rPr lang="ru-RU" altLang="ru-RU" smtClean="0"/>
              <a:t> данных затрудняет процесс задания зависимостей между этими схемами</a:t>
            </a:r>
          </a:p>
          <a:p>
            <a:r>
              <a:rPr lang="ru-RU" altLang="ru-RU" smtClean="0"/>
              <a:t>взаимосвязь фиксируется только в памяти человека. Со временем, эти сведения неизбежно забываются, затрудняя процесс воссоздания контекста работы и поиска ресурсов, которые использовались ранее. </a:t>
            </a:r>
          </a:p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2E0387-2F82-4731-8453-3357E2AD021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48C6F-DCBB-43DC-B85B-4BBB32F96CA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842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DD70B7-7378-4953-AD3E-813875C52EC1}" type="datetime1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D49E2C-9EDA-4CB6-8868-0E4FE647CF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03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7830A-B91C-45E9-9688-EF0ED6541896}" type="datetime1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7B5F7-54F0-4AD7-B9A6-236A0721E7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76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41811-BE4F-4CB2-ABE2-90453C87D3AA}" type="datetime1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09939-D199-4C19-AD52-E77A17DD0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17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5AEC-FE84-4239-8671-440ACCE4ED6B}" type="datetime1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6F368-9AC8-4392-95FE-E9ED778E7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54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1755FA-B084-4DC9-9253-B6090A971160}" type="datetime1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E6C526-F773-4564-B7FB-23B73BA2AB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10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B4352-0BFF-42FD-A01F-026ED3E55A9D}" type="datetime1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69460-B30D-4AC2-A711-9C58E7B122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09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4B6A7F-AF55-4025-BB16-52ED7267026B}" type="datetime1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3B78EC-3770-4AA2-8AA0-AB592CAD1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636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1556F-CFEE-4CA8-955E-F6FAB16558F5}" type="datetime1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2F424-0887-4FA1-88CF-D7C895C939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14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8E609B-0A87-439A-AC44-F997D5261EDD}" type="datetime1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65715D-B037-4942-94CF-14A13245F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79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924BCC-F08D-4BD4-8768-459B16EFA2F8}" type="datetime1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8D2D7A-05D8-4CAE-A5A3-50949A817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0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E8CECA-ECB9-4C80-8222-CDCB4641E513}" type="datetime1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32A724-AF61-4F77-92DF-132A8E84C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1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614C95CC-159A-4B0F-A4CA-415FFFCE6E86}" type="datetime1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AFC6191E-329D-48BC-8FDE-A27EF12835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9" r:id="rId2"/>
    <p:sldLayoutId id="2147483735" r:id="rId3"/>
    <p:sldLayoutId id="2147483730" r:id="rId4"/>
    <p:sldLayoutId id="2147483736" r:id="rId5"/>
    <p:sldLayoutId id="2147483731" r:id="rId6"/>
    <p:sldLayoutId id="2147483737" r:id="rId7"/>
    <p:sldLayoutId id="2147483738" r:id="rId8"/>
    <p:sldLayoutId id="2147483739" r:id="rId9"/>
    <p:sldLayoutId id="2147483732" r:id="rId10"/>
    <p:sldLayoutId id="214748373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 bwMode="auto">
          <a:xfrm>
            <a:off x="1042988" y="1557338"/>
            <a:ext cx="7920037" cy="266375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4000" b="1" dirty="0">
                <a:effectLst/>
              </a:rPr>
              <a:t>Организация и управление личными каталогами научных публикаций с использованием технологий </a:t>
            </a:r>
            <a:r>
              <a:rPr lang="en-US" sz="4000" b="1" dirty="0">
                <a:effectLst/>
              </a:rPr>
              <a:t>Semantic Web</a:t>
            </a:r>
            <a:endParaRPr lang="ru-RU" sz="4000" b="1" dirty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0C767-B159-4AE0-AF65-340317874F1E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7092950" y="6092825"/>
            <a:ext cx="1809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Calibri" pitchFamily="34" charset="0"/>
              </a:rPr>
              <a:t>Бездушный А. 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89084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Модель </a:t>
            </a:r>
            <a:r>
              <a:rPr lang="ru-RU" dirty="0">
                <a:effectLst/>
              </a:rPr>
              <a:t>условных случайных </a:t>
            </a:r>
            <a:r>
              <a:rPr lang="ru-RU" dirty="0" smtClean="0">
                <a:effectLst/>
              </a:rPr>
              <a:t>полей</a:t>
            </a:r>
            <a:r>
              <a:rPr lang="ru-RU" dirty="0">
                <a:effectLst/>
              </a:rPr>
              <a:t> (</a:t>
            </a:r>
            <a:r>
              <a:rPr lang="ru-RU" dirty="0" err="1">
                <a:effectLst/>
              </a:rPr>
              <a:t>Conditional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Random</a:t>
            </a:r>
            <a:r>
              <a:rPr lang="ru-RU" dirty="0">
                <a:effectLst/>
              </a:rPr>
              <a:t> </a:t>
            </a:r>
            <a:r>
              <a:rPr lang="ru-RU" dirty="0" err="1" smtClean="0">
                <a:effectLst/>
              </a:rPr>
              <a:t>Fields</a:t>
            </a:r>
            <a:r>
              <a:rPr lang="ru-RU" dirty="0" smtClean="0">
                <a:effectLst/>
              </a:rPr>
              <a:t> - </a:t>
            </a:r>
            <a:r>
              <a:rPr lang="en-US" dirty="0" smtClean="0">
                <a:effectLst/>
              </a:rPr>
              <a:t>CRF</a:t>
            </a:r>
            <a:r>
              <a:rPr lang="ru-RU" dirty="0" smtClean="0">
                <a:effectLst/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628800"/>
            <a:ext cx="7818834" cy="4800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Используется для решения задачи разметки последовательностей</a:t>
            </a:r>
          </a:p>
          <a:p>
            <a:r>
              <a:rPr lang="ru-RU" dirty="0" smtClean="0"/>
              <a:t>Обучение </a:t>
            </a:r>
            <a:r>
              <a:rPr lang="ru-RU" dirty="0" smtClean="0"/>
              <a:t>с учителем</a:t>
            </a:r>
          </a:p>
          <a:p>
            <a:r>
              <a:rPr lang="ru-RU" dirty="0" smtClean="0"/>
              <a:t>Каждой </a:t>
            </a:r>
            <a:r>
              <a:rPr lang="ru-RU" dirty="0" smtClean="0"/>
              <a:t>строке соответствует набор признаков</a:t>
            </a:r>
          </a:p>
          <a:p>
            <a:pPr lvl="1"/>
            <a:r>
              <a:rPr lang="ru-RU" dirty="0"/>
              <a:t>количество </a:t>
            </a:r>
            <a:r>
              <a:rPr lang="ru-RU" dirty="0" smtClean="0"/>
              <a:t>слов, содержание специфических структур (например</a:t>
            </a:r>
            <a:r>
              <a:rPr lang="ru-RU" dirty="0"/>
              <a:t>, 1, 1.1, 1.1.1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На основании значений признаков определяется тип строки (название статьи, аннотация, строка авторов)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F368-9AC8-4392-95FE-E9ED778E76F5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284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93139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Переобучение библиотеки </a:t>
            </a:r>
            <a:r>
              <a:rPr lang="en-US" dirty="0" err="1" smtClean="0"/>
              <a:t>ParsCit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818" cy="392541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Библиотека </a:t>
            </a:r>
            <a:r>
              <a:rPr lang="en-US" dirty="0" err="1" smtClean="0"/>
              <a:t>ParsCit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использует </a:t>
            </a:r>
            <a:r>
              <a:rPr lang="ru-RU" dirty="0" smtClean="0"/>
              <a:t>модель </a:t>
            </a:r>
            <a:r>
              <a:rPr lang="en-US" dirty="0" smtClean="0"/>
              <a:t>CRF</a:t>
            </a:r>
          </a:p>
          <a:p>
            <a:pPr lvl="1"/>
            <a:r>
              <a:rPr lang="ru-RU" dirty="0" smtClean="0"/>
              <a:t>применяется </a:t>
            </a:r>
            <a:r>
              <a:rPr lang="ru-RU" dirty="0" smtClean="0"/>
              <a:t>в работе репозитория публикаций </a:t>
            </a:r>
            <a:r>
              <a:rPr lang="en-US" dirty="0" err="1" smtClean="0"/>
              <a:t>CiteSeerX</a:t>
            </a:r>
            <a:endParaRPr lang="en-US" dirty="0" smtClean="0"/>
          </a:p>
          <a:p>
            <a:r>
              <a:rPr lang="ru-RU" dirty="0"/>
              <a:t>В исходные </a:t>
            </a:r>
            <a:r>
              <a:rPr lang="ru-RU" dirty="0" smtClean="0"/>
              <a:t>коды </a:t>
            </a:r>
            <a:r>
              <a:rPr lang="ru-RU" dirty="0"/>
              <a:t>библиотеки </a:t>
            </a:r>
            <a:r>
              <a:rPr lang="ru-RU" dirty="0" smtClean="0"/>
              <a:t>были внесены </a:t>
            </a:r>
            <a:r>
              <a:rPr lang="ru-RU" dirty="0"/>
              <a:t>доработки для поддержки русского алфавита</a:t>
            </a:r>
          </a:p>
          <a:p>
            <a:r>
              <a:rPr lang="ru-RU" dirty="0" smtClean="0"/>
              <a:t>Библиотека</a:t>
            </a:r>
            <a:r>
              <a:rPr lang="en-US" dirty="0" smtClean="0"/>
              <a:t> </a:t>
            </a:r>
            <a:r>
              <a:rPr lang="ru-RU" dirty="0" smtClean="0"/>
              <a:t>была переобучена </a:t>
            </a:r>
            <a:r>
              <a:rPr lang="ru-RU" dirty="0" smtClean="0"/>
              <a:t>на наборе русских публикаций</a:t>
            </a:r>
          </a:p>
          <a:p>
            <a:r>
              <a:rPr lang="ru-RU" dirty="0" smtClean="0"/>
              <a:t>Результаты </a:t>
            </a:r>
            <a:r>
              <a:rPr lang="ru-RU" dirty="0" smtClean="0"/>
              <a:t>тестирования после </a:t>
            </a:r>
            <a:r>
              <a:rPr lang="ru-RU" dirty="0" smtClean="0"/>
              <a:t>переобучения: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F368-9AC8-4392-95FE-E9ED778E76F5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267463"/>
              </p:ext>
            </p:extLst>
          </p:nvPr>
        </p:nvGraphicFramePr>
        <p:xfrm>
          <a:off x="1619672" y="5373216"/>
          <a:ext cx="7056785" cy="108833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69470"/>
                <a:gridCol w="1093048"/>
                <a:gridCol w="1987679"/>
                <a:gridCol w="1093749"/>
                <a:gridCol w="1712839"/>
              </a:tblGrid>
              <a:tr h="65015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Название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Авторы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Место работы авторов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Аннотация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Список литературы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997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>
                          <a:effectLst/>
                        </a:rPr>
                        <a:t>27/30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>
                          <a:effectLst/>
                        </a:rPr>
                        <a:t>20/30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19/30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23/30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28/30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102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F368-9AC8-4392-95FE-E9ED778E76F5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2636912"/>
            <a:ext cx="7499350" cy="11430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Corbel" pitchFamily="34" charset="0"/>
              </a:defRPr>
            </a:lvl9pPr>
            <a:extLst/>
          </a:lstStyle>
          <a:p>
            <a:pPr lvl="0" algn="ctr"/>
            <a:r>
              <a:rPr lang="ru-RU" b="1" dirty="0">
                <a:effectLst/>
              </a:rPr>
              <a:t>Организация сводного </a:t>
            </a:r>
            <a:r>
              <a:rPr lang="en-US" b="1" dirty="0">
                <a:effectLst/>
              </a:rPr>
              <a:t>RDF </a:t>
            </a:r>
            <a:r>
              <a:rPr lang="ru-RU" b="1" dirty="0">
                <a:effectLst/>
              </a:rPr>
              <a:t>репозитория</a:t>
            </a:r>
          </a:p>
        </p:txBody>
      </p:sp>
    </p:spTree>
    <p:extLst>
      <p:ext uri="{BB962C8B-B14F-4D97-AF65-F5344CB8AC3E}">
        <p14:creationId xmlns:p14="http://schemas.microsoft.com/office/powerpoint/2010/main" val="2325955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Дополнение метаданных выделенных автоматически сведениями из внешней сети</a:t>
            </a:r>
          </a:p>
          <a:p>
            <a:r>
              <a:rPr lang="ru-RU" dirty="0" smtClean="0"/>
              <a:t>Источники структурированной библиографической </a:t>
            </a:r>
            <a:r>
              <a:rPr lang="ru-RU" dirty="0" smtClean="0"/>
              <a:t>информации:</a:t>
            </a:r>
            <a:endParaRPr lang="ru-RU" dirty="0" smtClean="0"/>
          </a:p>
          <a:p>
            <a:pPr lvl="1"/>
            <a:r>
              <a:rPr lang="ru-RU" dirty="0" smtClean="0"/>
              <a:t>открытые архивы </a:t>
            </a:r>
            <a:r>
              <a:rPr lang="ru-RU" dirty="0"/>
              <a:t>публикаций </a:t>
            </a:r>
            <a:r>
              <a:rPr lang="ru-RU" dirty="0" smtClean="0"/>
              <a:t>(OAI-PMH)</a:t>
            </a:r>
          </a:p>
          <a:p>
            <a:pPr lvl="1"/>
            <a:r>
              <a:rPr lang="ru-RU" dirty="0" smtClean="0"/>
              <a:t>различные </a:t>
            </a:r>
            <a:r>
              <a:rPr lang="en-US" dirty="0" smtClean="0"/>
              <a:t>API </a:t>
            </a:r>
            <a:r>
              <a:rPr lang="ru-RU" dirty="0" smtClean="0"/>
              <a:t>к онлайн </a:t>
            </a:r>
            <a:r>
              <a:rPr lang="ru-RU" dirty="0" err="1" smtClean="0"/>
              <a:t>репозиториям</a:t>
            </a:r>
            <a:r>
              <a:rPr lang="ru-RU" dirty="0" smtClean="0"/>
              <a:t> публикаций</a:t>
            </a:r>
          </a:p>
          <a:p>
            <a:pPr lvl="1"/>
            <a:r>
              <a:rPr lang="ru-RU" dirty="0" smtClean="0"/>
              <a:t>сведения опубликованные в </a:t>
            </a:r>
            <a:r>
              <a:rPr lang="en-US" dirty="0" smtClean="0"/>
              <a:t>Linked Open </a:t>
            </a:r>
            <a:r>
              <a:rPr lang="en-US" dirty="0" smtClean="0"/>
              <a:t>Data</a:t>
            </a:r>
            <a:r>
              <a:rPr lang="ru-RU" dirty="0" smtClean="0"/>
              <a:t> (</a:t>
            </a:r>
            <a:r>
              <a:rPr lang="en-US" dirty="0" smtClean="0"/>
              <a:t>LOD</a:t>
            </a:r>
            <a:r>
              <a:rPr lang="ru-RU" dirty="0" smtClean="0"/>
              <a:t>)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F368-9AC8-4392-95FE-E9ED778E76F5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968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Источники библиографических сведений в </a:t>
            </a:r>
            <a:r>
              <a:rPr lang="en-US" dirty="0" smtClean="0"/>
              <a:t>LOD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RKBExplorer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RDF </a:t>
            </a:r>
            <a:r>
              <a:rPr lang="ru-RU" dirty="0"/>
              <a:t>выгрузки библиографических </a:t>
            </a:r>
            <a:r>
              <a:rPr lang="ru-RU" dirty="0" smtClean="0"/>
              <a:t>сведений из </a:t>
            </a:r>
            <a:r>
              <a:rPr lang="ru-RU" dirty="0"/>
              <a:t>около </a:t>
            </a:r>
            <a:r>
              <a:rPr lang="ru-RU" dirty="0" smtClean="0"/>
              <a:t>300 онлайн репозиториев</a:t>
            </a:r>
          </a:p>
          <a:p>
            <a:pPr lvl="1"/>
            <a:r>
              <a:rPr lang="ru-RU" dirty="0" smtClean="0"/>
              <a:t>В том числе из 3800 открытых архивов </a:t>
            </a:r>
            <a:r>
              <a:rPr lang="en-US" dirty="0" smtClean="0"/>
              <a:t>OAI-PMH</a:t>
            </a:r>
          </a:p>
          <a:p>
            <a:r>
              <a:rPr lang="en-US" dirty="0"/>
              <a:t>DBLP </a:t>
            </a:r>
            <a:endParaRPr lang="en-US" dirty="0" smtClean="0"/>
          </a:p>
          <a:p>
            <a:pPr lvl="1"/>
            <a:r>
              <a:rPr lang="ru-RU" dirty="0" smtClean="0"/>
              <a:t>Запущен </a:t>
            </a:r>
            <a:r>
              <a:rPr lang="en-US" dirty="0" smtClean="0"/>
              <a:t>D2R </a:t>
            </a:r>
            <a:r>
              <a:rPr lang="ru-RU" dirty="0" smtClean="0"/>
              <a:t>сервер, </a:t>
            </a:r>
            <a:r>
              <a:rPr lang="ru-RU" dirty="0"/>
              <a:t>предоставляющий </a:t>
            </a:r>
            <a:r>
              <a:rPr lang="en-US" dirty="0"/>
              <a:t>SPARQL </a:t>
            </a:r>
            <a:r>
              <a:rPr lang="ru-RU" dirty="0"/>
              <a:t>точку доступа к </a:t>
            </a:r>
            <a:r>
              <a:rPr lang="ru-RU" dirty="0" smtClean="0"/>
              <a:t>данным </a:t>
            </a:r>
            <a:r>
              <a:rPr lang="ru-RU" dirty="0" smtClean="0"/>
              <a:t>репозитория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F368-9AC8-4392-95FE-E9ED778E76F5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442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Реализация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Данные из представленных источников были загружены в </a:t>
            </a:r>
            <a:r>
              <a:rPr lang="en-US" dirty="0" smtClean="0"/>
              <a:t>RDF </a:t>
            </a:r>
            <a:r>
              <a:rPr lang="ru-RU" dirty="0" smtClean="0"/>
              <a:t>базу данных </a:t>
            </a:r>
            <a:r>
              <a:rPr lang="en-US" dirty="0" err="1" smtClean="0"/>
              <a:t>OpenLink</a:t>
            </a:r>
            <a:r>
              <a:rPr lang="ru-RU" dirty="0" smtClean="0"/>
              <a:t> </a:t>
            </a:r>
            <a:r>
              <a:rPr lang="en-US" dirty="0" smtClean="0"/>
              <a:t>Virtuoso</a:t>
            </a:r>
          </a:p>
          <a:p>
            <a:r>
              <a:rPr lang="ru-RU" dirty="0"/>
              <a:t>В ходе импорта </a:t>
            </a:r>
            <a:r>
              <a:rPr lang="ru-RU" dirty="0" smtClean="0"/>
              <a:t>было </a:t>
            </a:r>
            <a:r>
              <a:rPr lang="ru-RU" dirty="0"/>
              <a:t>загружено 177 миллионов </a:t>
            </a:r>
            <a:r>
              <a:rPr lang="en-US" dirty="0"/>
              <a:t>RDF </a:t>
            </a:r>
            <a:r>
              <a:rPr lang="ru-RU" dirty="0"/>
              <a:t>троек и около 9 миллионов </a:t>
            </a:r>
            <a:r>
              <a:rPr lang="ru-RU" dirty="0" smtClean="0"/>
              <a:t>публикаций</a:t>
            </a:r>
            <a:endParaRPr lang="en-US" dirty="0" smtClean="0"/>
          </a:p>
          <a:p>
            <a:r>
              <a:rPr lang="ru-RU" dirty="0" smtClean="0"/>
              <a:t>Примеры метаданных используемых в сводном </a:t>
            </a:r>
            <a:r>
              <a:rPr lang="ru-RU" dirty="0" err="1" smtClean="0"/>
              <a:t>репозитории</a:t>
            </a:r>
            <a:endParaRPr lang="ru-RU" dirty="0" smtClean="0"/>
          </a:p>
          <a:p>
            <a:pPr lvl="1"/>
            <a:r>
              <a:rPr lang="ru-RU" dirty="0" smtClean="0"/>
              <a:t>Год издания, журнал, список литературы</a:t>
            </a:r>
          </a:p>
          <a:p>
            <a:pPr lvl="1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F368-9AC8-4392-95FE-E9ED778E76F5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278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9350" cy="1143000"/>
          </a:xfrm>
        </p:spPr>
        <p:txBody>
          <a:bodyPr/>
          <a:lstStyle/>
          <a:p>
            <a:r>
              <a:rPr lang="ru-RU" dirty="0" smtClean="0"/>
              <a:t>Пример </a:t>
            </a:r>
            <a:r>
              <a:rPr lang="en-US" dirty="0" smtClean="0"/>
              <a:t>RDF </a:t>
            </a:r>
            <a:r>
              <a:rPr lang="ru-RU" dirty="0" smtClean="0"/>
              <a:t>ресурса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F368-9AC8-4392-95FE-E9ED778E76F5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645"/>
          <a:stretch/>
        </p:blipFill>
        <p:spPr bwMode="auto">
          <a:xfrm>
            <a:off x="1187624" y="1412776"/>
            <a:ext cx="7848872" cy="5039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0460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013" y="2636838"/>
            <a:ext cx="7920037" cy="711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000" dirty="0" smtClean="0">
                <a:solidFill>
                  <a:schemeClr val="tx2">
                    <a:satMod val="130000"/>
                  </a:schemeClr>
                </a:solidFill>
              </a:rPr>
              <a:t>Спасибо за внимание</a:t>
            </a:r>
            <a:endParaRPr lang="ru-RU" sz="50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63687A-636E-4A87-BA1A-A1CC5DD57398}" type="slidenum">
              <a:rPr lang="ru-RU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93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Управление личной информацией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Примеры личной информации:</a:t>
            </a:r>
          </a:p>
          <a:p>
            <a:pPr lvl="1"/>
            <a:r>
              <a:rPr lang="ru-RU" dirty="0" smtClean="0"/>
              <a:t>Файлы</a:t>
            </a:r>
          </a:p>
          <a:p>
            <a:pPr lvl="1"/>
            <a:r>
              <a:rPr lang="ru-RU" dirty="0" smtClean="0"/>
              <a:t>Письма</a:t>
            </a:r>
          </a:p>
          <a:p>
            <a:pPr lvl="1"/>
            <a:r>
              <a:rPr lang="ru-RU" dirty="0"/>
              <a:t>Контакты</a:t>
            </a:r>
          </a:p>
          <a:p>
            <a:r>
              <a:rPr lang="ru-RU" dirty="0" smtClean="0"/>
              <a:t>Задачи возникающие при работе с личной информацией:</a:t>
            </a:r>
          </a:p>
          <a:p>
            <a:pPr lvl="1"/>
            <a:r>
              <a:rPr lang="ru-RU" dirty="0" smtClean="0"/>
              <a:t>Поиск</a:t>
            </a:r>
          </a:p>
          <a:p>
            <a:pPr lvl="1"/>
            <a:r>
              <a:rPr lang="ru-RU" dirty="0" smtClean="0"/>
              <a:t>Связывание</a:t>
            </a:r>
          </a:p>
          <a:p>
            <a:pPr lvl="1"/>
            <a:r>
              <a:rPr lang="ru-RU" dirty="0" smtClean="0"/>
              <a:t>Структурирование</a:t>
            </a:r>
            <a:endParaRPr lang="ru-RU" dirty="0"/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F368-9AC8-4392-95FE-E9ED778E76F5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4283968" y="2060848"/>
            <a:ext cx="3155082" cy="1450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/>
            <a:r>
              <a:rPr lang="ru-RU" dirty="0" smtClean="0"/>
              <a:t>События</a:t>
            </a:r>
          </a:p>
          <a:p>
            <a:pPr lvl="1"/>
            <a:r>
              <a:rPr lang="ru-RU" dirty="0" smtClean="0"/>
              <a:t>Закладки</a:t>
            </a:r>
          </a:p>
          <a:p>
            <a:pPr lvl="1"/>
            <a:r>
              <a:rPr lang="ru-RU" dirty="0" smtClean="0"/>
              <a:t>Заметки</a:t>
            </a:r>
          </a:p>
          <a:p>
            <a:endParaRPr lang="ru-RU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4788024" y="4565796"/>
            <a:ext cx="4104456" cy="195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/>
            <a:r>
              <a:rPr lang="ru-RU" dirty="0" smtClean="0"/>
              <a:t>Ведение метаданных</a:t>
            </a:r>
          </a:p>
          <a:p>
            <a:pPr lvl="1"/>
            <a:r>
              <a:rPr lang="ru-RU" dirty="0" smtClean="0"/>
              <a:t>Обмен</a:t>
            </a:r>
            <a:endParaRPr lang="ru-RU" dirty="0"/>
          </a:p>
          <a:p>
            <a:pPr lvl="1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4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dirty="0">
                <a:effectLst/>
              </a:rPr>
              <a:t>Управление личной </a:t>
            </a:r>
            <a:r>
              <a:rPr lang="ru-RU" dirty="0" smtClean="0">
                <a:effectLst/>
              </a:rPr>
              <a:t>информацией. Проблемы</a:t>
            </a:r>
            <a:endParaRPr lang="ru-RU" dirty="0"/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1403350" y="1628775"/>
            <a:ext cx="7499350" cy="4800600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Разнородность форматов хранения</a:t>
            </a:r>
          </a:p>
          <a:p>
            <a:pPr eaLnBrk="1" hangingPunct="1"/>
            <a:r>
              <a:rPr lang="ru-RU" altLang="ru-RU" dirty="0" smtClean="0"/>
              <a:t>Дублирование информации в различных приложениях</a:t>
            </a:r>
          </a:p>
          <a:p>
            <a:pPr eaLnBrk="1" hangingPunct="1"/>
            <a:r>
              <a:rPr lang="ru-RU" altLang="ru-RU" dirty="0" smtClean="0"/>
              <a:t>Сложность</a:t>
            </a:r>
            <a:r>
              <a:rPr lang="ru-RU" altLang="ru-RU" dirty="0" smtClean="0"/>
              <a:t> установления взаимосвязи </a:t>
            </a:r>
            <a:r>
              <a:rPr lang="ru-RU" altLang="ru-RU" dirty="0" smtClean="0"/>
              <a:t>между информацией из разных источников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65BCE-A60F-4550-90DD-2481E3CA12E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Семантическое управление личной информацией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Основные </a:t>
            </a:r>
            <a:r>
              <a:rPr lang="ru-RU" dirty="0" smtClean="0"/>
              <a:t>принципы</a:t>
            </a:r>
          </a:p>
          <a:p>
            <a:pPr lvl="1"/>
            <a:r>
              <a:rPr lang="ru-RU" dirty="0"/>
              <a:t>Любой информационный объект (файл, контакт, событие) – является </a:t>
            </a:r>
            <a:r>
              <a:rPr lang="en-US" dirty="0"/>
              <a:t>RDF-</a:t>
            </a:r>
            <a:r>
              <a:rPr lang="ru-RU" dirty="0"/>
              <a:t>ресурсом</a:t>
            </a:r>
          </a:p>
          <a:p>
            <a:pPr lvl="1"/>
            <a:r>
              <a:rPr lang="ru-RU" dirty="0"/>
              <a:t>Структура информационного </a:t>
            </a:r>
            <a:r>
              <a:rPr lang="ru-RU" dirty="0" smtClean="0"/>
              <a:t>пространства </a:t>
            </a:r>
            <a:r>
              <a:rPr lang="ru-RU" dirty="0"/>
              <a:t>описывается с помощью онтологии</a:t>
            </a:r>
            <a:endParaRPr lang="ru-RU" dirty="0" smtClean="0"/>
          </a:p>
          <a:p>
            <a:r>
              <a:rPr lang="ru-RU" dirty="0" smtClean="0"/>
              <a:t>Предложенное решение</a:t>
            </a:r>
          </a:p>
          <a:p>
            <a:pPr lvl="1"/>
            <a:r>
              <a:rPr lang="ru-RU" dirty="0" smtClean="0"/>
              <a:t>Прототип системы поддерживает работу с научными публикациями</a:t>
            </a:r>
          </a:p>
          <a:p>
            <a:pPr lvl="1"/>
            <a:r>
              <a:rPr lang="ru-RU" dirty="0" smtClean="0"/>
              <a:t>Сведения о публикациях, загружаются с компьютера пользователя и представляются в </a:t>
            </a:r>
            <a:r>
              <a:rPr lang="en-US" dirty="0" smtClean="0"/>
              <a:t>RDF </a:t>
            </a:r>
            <a:r>
              <a:rPr lang="ru-RU" dirty="0" smtClean="0"/>
              <a:t>формате</a:t>
            </a:r>
            <a:endParaRPr lang="ru-RU" dirty="0"/>
          </a:p>
          <a:p>
            <a:pPr lvl="1"/>
            <a:endParaRPr lang="ru-RU" dirty="0" smtClean="0"/>
          </a:p>
          <a:p>
            <a:pPr marL="365760" lvl="1" indent="-283464" eaLnBrk="1" fontAlgn="auto" hangingPunct="1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ru-RU" dirty="0" smtClean="0"/>
          </a:p>
          <a:p>
            <a:pPr marL="365760" lvl="1" indent="-283464" eaLnBrk="1" fontAlgn="auto" hangingPunct="1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en-US" dirty="0"/>
          </a:p>
          <a:p>
            <a:pPr marL="82296" indent="0" eaLnBrk="1" fontAlgn="auto" hangingPunct="1">
              <a:spcAft>
                <a:spcPts val="0"/>
              </a:spcAft>
              <a:buNone/>
              <a:defRPr/>
            </a:pPr>
            <a:endParaRPr lang="ru-RU" dirty="0"/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F368-9AC8-4392-95FE-E9ED778E76F5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55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4937" y="0"/>
            <a:ext cx="7499350" cy="50383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Реализация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AC2AB-58FA-42D9-AD31-486C7421234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95700" y="54868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dirty="0"/>
              <a:t>Представлена архитектура системы управления личной информацией и реализован прототип:</a:t>
            </a:r>
          </a:p>
        </p:txBody>
      </p:sp>
      <p:pic>
        <p:nvPicPr>
          <p:cNvPr id="6" name="Picture 3" descr="F:\Google Drive\аспер\!статья\OneDrive\realiz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" b="13390"/>
          <a:stretch>
            <a:fillRect/>
          </a:stretch>
        </p:blipFill>
        <p:spPr bwMode="auto">
          <a:xfrm>
            <a:off x="1227723" y="1260002"/>
            <a:ext cx="7644419" cy="533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700" dirty="0" smtClean="0"/>
              <a:t>Дополнительные требования</a:t>
            </a:r>
            <a:endParaRPr lang="ru-RU" sz="4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Автоматическое </a:t>
            </a:r>
            <a:r>
              <a:rPr lang="ru-RU" dirty="0"/>
              <a:t>выделение метаданных </a:t>
            </a:r>
            <a:r>
              <a:rPr lang="ru-RU" dirty="0" smtClean="0"/>
              <a:t>из </a:t>
            </a:r>
            <a:r>
              <a:rPr lang="ru-RU" dirty="0"/>
              <a:t>текстов загруженных </a:t>
            </a:r>
            <a:r>
              <a:rPr lang="ru-RU" dirty="0" smtClean="0"/>
              <a:t>публикаций</a:t>
            </a:r>
          </a:p>
          <a:p>
            <a:pPr lvl="1"/>
            <a:r>
              <a:rPr lang="ru-RU" dirty="0" smtClean="0"/>
              <a:t>название, авторы, аннотация</a:t>
            </a:r>
            <a:endParaRPr lang="ru-RU" dirty="0"/>
          </a:p>
          <a:p>
            <a:pPr lvl="0"/>
            <a:r>
              <a:rPr lang="ru-RU" dirty="0" smtClean="0"/>
              <a:t>Организация </a:t>
            </a:r>
            <a:r>
              <a:rPr lang="ru-RU" dirty="0"/>
              <a:t>и ведение сводного репозитория публикаций, полученных из внешних </a:t>
            </a:r>
            <a:r>
              <a:rPr lang="ru-RU" dirty="0" smtClean="0"/>
              <a:t>источников</a:t>
            </a:r>
          </a:p>
          <a:p>
            <a:pPr lvl="0"/>
            <a:r>
              <a:rPr lang="ru-RU" dirty="0" smtClean="0"/>
              <a:t>Использование </a:t>
            </a:r>
            <a:r>
              <a:rPr lang="ru-RU" dirty="0" smtClean="0"/>
              <a:t>сведени</a:t>
            </a:r>
            <a:r>
              <a:rPr lang="ru-RU" dirty="0" smtClean="0"/>
              <a:t>й </a:t>
            </a:r>
            <a:r>
              <a:rPr lang="ru-RU" dirty="0" smtClean="0"/>
              <a:t>из </a:t>
            </a:r>
            <a:r>
              <a:rPr lang="ru-RU" dirty="0" smtClean="0"/>
              <a:t>сводного репозитория при работе в системе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F368-9AC8-4392-95FE-E9ED778E76F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244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420888"/>
            <a:ext cx="74993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Извлечение метаданных из научных публикаций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F368-9AC8-4392-95FE-E9ED778E76F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82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826" cy="1143000"/>
          </a:xfrm>
        </p:spPr>
        <p:txBody>
          <a:bodyPr>
            <a:noAutofit/>
          </a:bodyPr>
          <a:lstStyle/>
          <a:p>
            <a:pPr algn="ctr"/>
            <a:r>
              <a:rPr lang="ru-RU" dirty="0"/>
              <a:t>Задача разметки последовательностей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700808"/>
            <a:ext cx="7499350" cy="4800600"/>
          </a:xfrm>
        </p:spPr>
        <p:txBody>
          <a:bodyPr/>
          <a:lstStyle/>
          <a:p>
            <a:r>
              <a:rPr lang="ru-RU" dirty="0" smtClean="0"/>
              <a:t>Задача разметки </a:t>
            </a:r>
            <a:r>
              <a:rPr lang="ru-RU" dirty="0"/>
              <a:t>последовательностей (</a:t>
            </a:r>
            <a:r>
              <a:rPr lang="ru-RU" dirty="0" err="1"/>
              <a:t>sequence</a:t>
            </a:r>
            <a:r>
              <a:rPr lang="ru-RU" dirty="0"/>
              <a:t> </a:t>
            </a:r>
            <a:r>
              <a:rPr lang="ru-RU" dirty="0" err="1"/>
              <a:t>labeling</a:t>
            </a:r>
            <a:r>
              <a:rPr lang="ru-RU" dirty="0" smtClean="0"/>
              <a:t>)</a:t>
            </a:r>
          </a:p>
          <a:p>
            <a:pPr lvl="1"/>
            <a:r>
              <a:rPr lang="ru-RU" i="1" dirty="0" smtClean="0"/>
              <a:t>присвоение</a:t>
            </a:r>
            <a:r>
              <a:rPr lang="ru-RU" dirty="0" smtClean="0"/>
              <a:t> заранее определенных </a:t>
            </a:r>
            <a:r>
              <a:rPr lang="ru-RU" i="1" dirty="0" smtClean="0"/>
              <a:t>ярлыков</a:t>
            </a:r>
            <a:r>
              <a:rPr lang="ru-RU" dirty="0" smtClean="0"/>
              <a:t> </a:t>
            </a:r>
            <a:r>
              <a:rPr lang="ru-RU" dirty="0"/>
              <a:t>элементам </a:t>
            </a:r>
            <a:r>
              <a:rPr lang="ru-RU" dirty="0" smtClean="0"/>
              <a:t>некоторой </a:t>
            </a:r>
            <a:r>
              <a:rPr lang="ru-RU" i="1" dirty="0" smtClean="0"/>
              <a:t>последовательности наблюдений</a:t>
            </a:r>
          </a:p>
          <a:p>
            <a:r>
              <a:rPr lang="ru-RU" dirty="0" smtClean="0"/>
              <a:t>Задача разметки текста публикации</a:t>
            </a:r>
          </a:p>
          <a:p>
            <a:pPr lvl="1"/>
            <a:r>
              <a:rPr lang="ru-RU" dirty="0" smtClean="0"/>
              <a:t>Наблюдениями являются строки </a:t>
            </a:r>
            <a:r>
              <a:rPr lang="ru-RU" dirty="0" smtClean="0"/>
              <a:t>в тексте</a:t>
            </a:r>
          </a:p>
          <a:p>
            <a:pPr lvl="1"/>
            <a:r>
              <a:rPr lang="ru-RU" dirty="0" smtClean="0"/>
              <a:t>Ярлыками – категории этих строк</a:t>
            </a:r>
            <a:endParaRPr lang="ru-RU" dirty="0" smtClean="0"/>
          </a:p>
          <a:p>
            <a:pPr lvl="2"/>
            <a:r>
              <a:rPr lang="ru-RU" dirty="0"/>
              <a:t>название статьи, аннотация, название разделов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F368-9AC8-4392-95FE-E9ED778E76F5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3012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93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 </a:t>
            </a:r>
            <a:r>
              <a:rPr lang="ru-RU" dirty="0" smtClean="0"/>
              <a:t>разметки текста </a:t>
            </a:r>
            <a:r>
              <a:rPr lang="ru-RU" dirty="0" smtClean="0"/>
              <a:t>публикации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6381" y="1340768"/>
            <a:ext cx="7499350" cy="4800600"/>
          </a:xfrm>
        </p:spPr>
        <p:txBody>
          <a:bodyPr/>
          <a:lstStyle/>
          <a:p>
            <a:r>
              <a:rPr lang="ru-RU" dirty="0" smtClean="0"/>
              <a:t>Разметка текста </a:t>
            </a:r>
            <a:r>
              <a:rPr lang="ru-RU" dirty="0"/>
              <a:t>публикации </a:t>
            </a:r>
            <a:r>
              <a:rPr lang="ru-RU" dirty="0" smtClean="0"/>
              <a:t>библиотекой </a:t>
            </a:r>
            <a:r>
              <a:rPr lang="en-US" dirty="0" err="1" smtClean="0"/>
              <a:t>ParsCit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6F368-9AC8-4392-95FE-E9ED778E76F5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6" name="Рисунок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5" r="8031"/>
          <a:stretch/>
        </p:blipFill>
        <p:spPr bwMode="auto">
          <a:xfrm>
            <a:off x="1619672" y="2348880"/>
            <a:ext cx="6912768" cy="41764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8976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14033</TotalTime>
  <Words>522</Words>
  <Application>Microsoft Office PowerPoint</Application>
  <PresentationFormat>Экран (4:3)</PresentationFormat>
  <Paragraphs>112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Организация и управление личными каталогами научных публикаций с использованием технологий Semantic Web</vt:lpstr>
      <vt:lpstr>Управление личной информацией</vt:lpstr>
      <vt:lpstr>Управление личной информацией. Проблемы</vt:lpstr>
      <vt:lpstr>Семантическое управление личной информацией</vt:lpstr>
      <vt:lpstr>Реализация</vt:lpstr>
      <vt:lpstr>Дополнительные требования</vt:lpstr>
      <vt:lpstr>Извлечение метаданных из научных публикаций</vt:lpstr>
      <vt:lpstr>Задача разметки последовательностей</vt:lpstr>
      <vt:lpstr>Пример разметки текста публикации</vt:lpstr>
      <vt:lpstr>Модель условных случайных полей (Conditional Random Fields - CRF)</vt:lpstr>
      <vt:lpstr>Переобучение библиотеки ParsCit</vt:lpstr>
      <vt:lpstr>Презентация PowerPoint</vt:lpstr>
      <vt:lpstr>Задачи</vt:lpstr>
      <vt:lpstr>Источники библиографических сведений в LOD</vt:lpstr>
      <vt:lpstr>Реализация</vt:lpstr>
      <vt:lpstr>Пример RDF ресурса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</dc:creator>
  <cp:lastModifiedBy>andrey</cp:lastModifiedBy>
  <cp:revision>810</cp:revision>
  <dcterms:created xsi:type="dcterms:W3CDTF">2013-06-09T09:41:28Z</dcterms:created>
  <dcterms:modified xsi:type="dcterms:W3CDTF">2014-12-02T10:05:30Z</dcterms:modified>
</cp:coreProperties>
</file>