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8"/>
  </p:notesMasterIdLst>
  <p:sldIdLst>
    <p:sldId id="256" r:id="rId2"/>
    <p:sldId id="302" r:id="rId3"/>
    <p:sldId id="304" r:id="rId4"/>
    <p:sldId id="314" r:id="rId5"/>
    <p:sldId id="305" r:id="rId6"/>
    <p:sldId id="303" r:id="rId7"/>
    <p:sldId id="306" r:id="rId8"/>
    <p:sldId id="307" r:id="rId9"/>
    <p:sldId id="308" r:id="rId10"/>
    <p:sldId id="311" r:id="rId11"/>
    <p:sldId id="315" r:id="rId12"/>
    <p:sldId id="310" r:id="rId13"/>
    <p:sldId id="313" r:id="rId14"/>
    <p:sldId id="309" r:id="rId15"/>
    <p:sldId id="316" r:id="rId16"/>
    <p:sldId id="279" r:id="rId17"/>
  </p:sldIdLst>
  <p:sldSz cx="10080625" cy="7559675"/>
  <p:notesSz cx="7559675" cy="10691813"/>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SimSun" pitchFamily="2" charset="-122"/>
        <a:cs typeface="Arial" pitchFamily="34"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SimSun" pitchFamily="2" charset="-122"/>
        <a:cs typeface="Arial" pitchFamily="34" charset="0"/>
      </a:defRPr>
    </a:lvl2pPr>
    <a:lvl3pPr marL="1143000" indent="-228600" algn="l" defTabSz="449263" rtl="0" fontAlgn="base">
      <a:spcBef>
        <a:spcPct val="0"/>
      </a:spcBef>
      <a:spcAft>
        <a:spcPct val="0"/>
      </a:spcAft>
      <a:defRPr sz="2400" kern="1200">
        <a:solidFill>
          <a:schemeClr val="bg1"/>
        </a:solidFill>
        <a:latin typeface="Times New Roman" pitchFamily="18" charset="0"/>
        <a:ea typeface="SimSun" pitchFamily="2" charset="-122"/>
        <a:cs typeface="Arial" pitchFamily="34" charset="0"/>
      </a:defRPr>
    </a:lvl3pPr>
    <a:lvl4pPr marL="1600200" indent="-228600" algn="l" defTabSz="449263" rtl="0" fontAlgn="base">
      <a:spcBef>
        <a:spcPct val="0"/>
      </a:spcBef>
      <a:spcAft>
        <a:spcPct val="0"/>
      </a:spcAft>
      <a:defRPr sz="2400" kern="1200">
        <a:solidFill>
          <a:schemeClr val="bg1"/>
        </a:solidFill>
        <a:latin typeface="Times New Roman" pitchFamily="18" charset="0"/>
        <a:ea typeface="SimSun" pitchFamily="2" charset="-122"/>
        <a:cs typeface="Arial" pitchFamily="34" charset="0"/>
      </a:defRPr>
    </a:lvl4pPr>
    <a:lvl5pPr marL="2057400" indent="-228600" algn="l" defTabSz="449263" rtl="0" fontAlgn="base">
      <a:spcBef>
        <a:spcPct val="0"/>
      </a:spcBef>
      <a:spcAft>
        <a:spcPct val="0"/>
      </a:spcAft>
      <a:defRPr sz="2400" kern="1200">
        <a:solidFill>
          <a:schemeClr val="bg1"/>
        </a:solidFill>
        <a:latin typeface="Times New Roman" pitchFamily="18" charset="0"/>
        <a:ea typeface="SimSun" pitchFamily="2" charset="-122"/>
        <a:cs typeface="Arial" pitchFamily="34" charset="0"/>
      </a:defRPr>
    </a:lvl5pPr>
    <a:lvl6pPr marL="2286000" algn="l" defTabSz="914400" rtl="0" eaLnBrk="1" latinLnBrk="0" hangingPunct="1">
      <a:defRPr sz="2400" kern="1200">
        <a:solidFill>
          <a:schemeClr val="bg1"/>
        </a:solidFill>
        <a:latin typeface="Times New Roman" pitchFamily="18" charset="0"/>
        <a:ea typeface="SimSun" pitchFamily="2" charset="-122"/>
        <a:cs typeface="Arial" pitchFamily="34" charset="0"/>
      </a:defRPr>
    </a:lvl6pPr>
    <a:lvl7pPr marL="2743200" algn="l" defTabSz="914400" rtl="0" eaLnBrk="1" latinLnBrk="0" hangingPunct="1">
      <a:defRPr sz="2400" kern="1200">
        <a:solidFill>
          <a:schemeClr val="bg1"/>
        </a:solidFill>
        <a:latin typeface="Times New Roman" pitchFamily="18" charset="0"/>
        <a:ea typeface="SimSun" pitchFamily="2" charset="-122"/>
        <a:cs typeface="Arial" pitchFamily="34" charset="0"/>
      </a:defRPr>
    </a:lvl7pPr>
    <a:lvl8pPr marL="3200400" algn="l" defTabSz="914400" rtl="0" eaLnBrk="1" latinLnBrk="0" hangingPunct="1">
      <a:defRPr sz="2400" kern="1200">
        <a:solidFill>
          <a:schemeClr val="bg1"/>
        </a:solidFill>
        <a:latin typeface="Times New Roman" pitchFamily="18" charset="0"/>
        <a:ea typeface="SimSun" pitchFamily="2" charset="-122"/>
        <a:cs typeface="Arial" pitchFamily="34" charset="0"/>
      </a:defRPr>
    </a:lvl8pPr>
    <a:lvl9pPr marL="3657600" algn="l" defTabSz="914400" rtl="0" eaLnBrk="1" latinLnBrk="0" hangingPunct="1">
      <a:defRPr sz="2400" kern="1200">
        <a:solidFill>
          <a:schemeClr val="bg1"/>
        </a:solidFill>
        <a:latin typeface="Times New Roman" pitchFamily="18" charset="0"/>
        <a:ea typeface="SimSun" pitchFamily="2" charset="-122"/>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2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718" autoAdjust="0"/>
  </p:normalViewPr>
  <p:slideViewPr>
    <p:cSldViewPr>
      <p:cViewPr varScale="1">
        <p:scale>
          <a:sx n="61" d="100"/>
          <a:sy n="61" d="100"/>
        </p:scale>
        <p:origin x="1482" y="7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
          <p:cNvSpPr>
            <a:spLocks noGrp="1" noRot="1" noChangeAspect="1" noChangeArrowheads="1"/>
          </p:cNvSpPr>
          <p:nvPr>
            <p:ph type="sldImg"/>
          </p:nvPr>
        </p:nvSpPr>
        <p:spPr bwMode="auto">
          <a:xfrm>
            <a:off x="1312863" y="1027113"/>
            <a:ext cx="4932362" cy="3698875"/>
          </a:xfrm>
          <a:prstGeom prst="rect">
            <a:avLst/>
          </a:prstGeom>
          <a:noFill/>
          <a:ln w="9525">
            <a:noFill/>
            <a:round/>
            <a:headEnd/>
            <a:tailEnd/>
          </a:ln>
        </p:spPr>
      </p:sp>
      <p:sp>
        <p:nvSpPr>
          <p:cNvPr id="13314" name="Rectangle 2"/>
          <p:cNvSpPr>
            <a:spLocks noGrp="1" noChangeArrowheads="1"/>
          </p:cNvSpPr>
          <p:nvPr>
            <p:ph type="body"/>
          </p:nvPr>
        </p:nvSpPr>
        <p:spPr bwMode="auto">
          <a:xfrm>
            <a:off x="1169988" y="5086350"/>
            <a:ext cx="5224462" cy="41052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ru-RU" noProof="0" smtClean="0"/>
          </a:p>
        </p:txBody>
      </p:sp>
    </p:spTree>
    <p:extLst>
      <p:ext uri="{BB962C8B-B14F-4D97-AF65-F5344CB8AC3E}">
        <p14:creationId xmlns:p14="http://schemas.microsoft.com/office/powerpoint/2010/main" val="278408741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p:cNvSpPr>
            <a:spLocks noGrp="1" noRot="1" noChangeAspect="1" noChangeArrowheads="1" noTextEdit="1"/>
          </p:cNvSpPr>
          <p:nvPr>
            <p:ph type="sldImg"/>
          </p:nvPr>
        </p:nvSpPr>
        <p:spPr>
          <a:xfrm>
            <a:off x="1312863" y="1027113"/>
            <a:ext cx="4933950" cy="3700462"/>
          </a:xfrm>
          <a:solidFill>
            <a:srgbClr val="FFFFFF"/>
          </a:solidFill>
          <a:ln>
            <a:solidFill>
              <a:srgbClr val="000000"/>
            </a:solidFill>
            <a:miter lim="800000"/>
          </a:ln>
        </p:spPr>
      </p:sp>
      <p:sp>
        <p:nvSpPr>
          <p:cNvPr id="52227" name="Rectangle 2"/>
          <p:cNvSpPr>
            <a:spLocks noGrp="1" noChangeArrowheads="1"/>
          </p:cNvSpPr>
          <p:nvPr>
            <p:ph type="body" idx="1"/>
          </p:nvPr>
        </p:nvSpPr>
        <p:spPr>
          <a:xfrm>
            <a:off x="1169988" y="5086350"/>
            <a:ext cx="5226050" cy="4108450"/>
          </a:xfrm>
          <a:noFill/>
          <a:ln/>
        </p:spPr>
        <p:txBody>
          <a:bodyPr wrap="none" anchor="ctr"/>
          <a:lstStyle/>
          <a:p>
            <a:endParaRPr lang="ru-RU" smtClean="0">
              <a:latin typeface="Times New Roman" pitchFamily="18" charset="0"/>
            </a:endParaRPr>
          </a:p>
        </p:txBody>
      </p:sp>
    </p:spTree>
    <p:extLst>
      <p:ext uri="{BB962C8B-B14F-4D97-AF65-F5344CB8AC3E}">
        <p14:creationId xmlns:p14="http://schemas.microsoft.com/office/powerpoint/2010/main" val="859495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p:cNvSpPr>
            <a:spLocks noGrp="1" noRot="1" noChangeAspect="1" noChangeArrowheads="1" noTextEdit="1"/>
          </p:cNvSpPr>
          <p:nvPr>
            <p:ph type="sldImg"/>
          </p:nvPr>
        </p:nvSpPr>
        <p:spPr>
          <a:xfrm>
            <a:off x="1312863" y="1027113"/>
            <a:ext cx="4933950" cy="3700462"/>
          </a:xfrm>
          <a:solidFill>
            <a:srgbClr val="FFFFFF"/>
          </a:solidFill>
          <a:ln>
            <a:solidFill>
              <a:srgbClr val="000000"/>
            </a:solidFill>
            <a:miter lim="800000"/>
          </a:ln>
        </p:spPr>
      </p:sp>
      <p:sp>
        <p:nvSpPr>
          <p:cNvPr id="58371" name="Rectangle 2"/>
          <p:cNvSpPr>
            <a:spLocks noGrp="1" noChangeArrowheads="1"/>
          </p:cNvSpPr>
          <p:nvPr>
            <p:ph type="body" idx="1"/>
          </p:nvPr>
        </p:nvSpPr>
        <p:spPr>
          <a:xfrm>
            <a:off x="1169988" y="5086350"/>
            <a:ext cx="5226050" cy="4108450"/>
          </a:xfrm>
          <a:noFill/>
          <a:ln/>
        </p:spPr>
        <p:txBody>
          <a:bodyPr wrap="none" anchor="ctr"/>
          <a:lstStyle/>
          <a:p>
            <a:endParaRPr lang="ru-RU" smtClean="0">
              <a:latin typeface="Times New Roman" pitchFamily="18" charset="0"/>
            </a:endParaRPr>
          </a:p>
        </p:txBody>
      </p:sp>
    </p:spTree>
    <p:extLst>
      <p:ext uri="{BB962C8B-B14F-4D97-AF65-F5344CB8AC3E}">
        <p14:creationId xmlns:p14="http://schemas.microsoft.com/office/powerpoint/2010/main" val="3132310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ru-RU"/>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ru-RU"/>
          </a:p>
        </p:txBody>
      </p:sp>
      <p:sp>
        <p:nvSpPr>
          <p:cNvPr id="4" name="Rectangle 3"/>
          <p:cNvSpPr>
            <a:spLocks noGrp="1" noChangeArrowheads="1"/>
          </p:cNvSpPr>
          <p:nvPr>
            <p:ph type="dt" idx="10"/>
          </p:nvPr>
        </p:nvSpPr>
        <p:spPr>
          <a:ln/>
        </p:spPr>
        <p:txBody>
          <a:bodyPr/>
          <a:lstStyle>
            <a:lvl1pPr>
              <a:defRPr/>
            </a:lvl1pPr>
          </a:lstStyle>
          <a:p>
            <a:pPr>
              <a:defRPr/>
            </a:pPr>
            <a:fld id="{BE77461F-E6CC-48F7-9700-5CE9937B4BDE}" type="datetime1">
              <a:rPr lang="en-US"/>
              <a:pPr>
                <a:defRPr/>
              </a:pPr>
              <a:t>12/2/2014</a:t>
            </a:fld>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B519F453-5685-42AE-B40B-C1597A9C91B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Rectangle 3"/>
          <p:cNvSpPr>
            <a:spLocks noGrp="1" noChangeArrowheads="1"/>
          </p:cNvSpPr>
          <p:nvPr>
            <p:ph type="dt" idx="10"/>
          </p:nvPr>
        </p:nvSpPr>
        <p:spPr>
          <a:ln/>
        </p:spPr>
        <p:txBody>
          <a:bodyPr/>
          <a:lstStyle>
            <a:lvl1pPr>
              <a:defRPr/>
            </a:lvl1pPr>
          </a:lstStyle>
          <a:p>
            <a:pPr>
              <a:defRPr/>
            </a:pPr>
            <a:fld id="{0EA06701-2405-4E53-95DE-C340088D50D4}" type="datetime1">
              <a:rPr lang="en-US"/>
              <a:pPr>
                <a:defRPr/>
              </a:pPr>
              <a:t>12/2/2014</a:t>
            </a:fld>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D71C2506-873B-4272-8F96-C65B09E3BEC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1625"/>
            <a:ext cx="2266950" cy="6454775"/>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503238" y="301625"/>
            <a:ext cx="6650037" cy="645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Rectangle 3"/>
          <p:cNvSpPr>
            <a:spLocks noGrp="1" noChangeArrowheads="1"/>
          </p:cNvSpPr>
          <p:nvPr>
            <p:ph type="dt" idx="10"/>
          </p:nvPr>
        </p:nvSpPr>
        <p:spPr>
          <a:ln/>
        </p:spPr>
        <p:txBody>
          <a:bodyPr/>
          <a:lstStyle>
            <a:lvl1pPr>
              <a:defRPr/>
            </a:lvl1pPr>
          </a:lstStyle>
          <a:p>
            <a:pPr>
              <a:defRPr/>
            </a:pPr>
            <a:fld id="{E74AF773-F497-4F06-8038-36132DA66519}" type="datetime1">
              <a:rPr lang="en-US"/>
              <a:pPr>
                <a:defRPr/>
              </a:pPr>
              <a:t>12/2/2014</a:t>
            </a:fld>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0C57ADFC-C8BC-4B8E-8377-FAEA4F12DE8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Rectangle 3"/>
          <p:cNvSpPr>
            <a:spLocks noGrp="1" noChangeArrowheads="1"/>
          </p:cNvSpPr>
          <p:nvPr>
            <p:ph type="dt" idx="10"/>
          </p:nvPr>
        </p:nvSpPr>
        <p:spPr>
          <a:ln/>
        </p:spPr>
        <p:txBody>
          <a:bodyPr/>
          <a:lstStyle>
            <a:lvl1pPr>
              <a:defRPr/>
            </a:lvl1pPr>
          </a:lstStyle>
          <a:p>
            <a:pPr>
              <a:defRPr/>
            </a:pPr>
            <a:fld id="{C1E7E209-24E8-45DC-A014-A9DEB01C870D}" type="datetime1">
              <a:rPr lang="en-US"/>
              <a:pPr>
                <a:defRPr/>
              </a:pPr>
              <a:t>12/2/2014</a:t>
            </a:fld>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7386A230-9BF9-4751-8FF9-59CC5B17D9F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ru-RU"/>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fld id="{1C889A7D-A9EE-4B7D-9904-D605C7C014B0}" type="datetime1">
              <a:rPr lang="en-US"/>
              <a:pPr>
                <a:defRPr/>
              </a:pPr>
              <a:t>12/2/2014</a:t>
            </a:fld>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B1E192CC-2076-45B7-B245-34A19FEBAA9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Rectangle 3"/>
          <p:cNvSpPr>
            <a:spLocks noGrp="1" noChangeArrowheads="1"/>
          </p:cNvSpPr>
          <p:nvPr>
            <p:ph type="dt" idx="10"/>
          </p:nvPr>
        </p:nvSpPr>
        <p:spPr>
          <a:ln/>
        </p:spPr>
        <p:txBody>
          <a:bodyPr/>
          <a:lstStyle>
            <a:lvl1pPr>
              <a:defRPr/>
            </a:lvl1pPr>
          </a:lstStyle>
          <a:p>
            <a:pPr>
              <a:defRPr/>
            </a:pPr>
            <a:fld id="{66A69485-8143-4534-8FA0-A5E726035548}" type="datetime1">
              <a:rPr lang="en-US"/>
              <a:pPr>
                <a:defRPr/>
              </a:pPr>
              <a:t>12/2/2014</a:t>
            </a:fld>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F140644C-BB5C-45BA-B926-E7C87C84DD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ru-RU"/>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Rectangle 3"/>
          <p:cNvSpPr>
            <a:spLocks noGrp="1" noChangeArrowheads="1"/>
          </p:cNvSpPr>
          <p:nvPr>
            <p:ph type="dt" idx="10"/>
          </p:nvPr>
        </p:nvSpPr>
        <p:spPr>
          <a:ln/>
        </p:spPr>
        <p:txBody>
          <a:bodyPr/>
          <a:lstStyle>
            <a:lvl1pPr>
              <a:defRPr/>
            </a:lvl1pPr>
          </a:lstStyle>
          <a:p>
            <a:pPr>
              <a:defRPr/>
            </a:pPr>
            <a:fld id="{BC1BD896-F153-4669-A1F6-D1CF9785AA84}" type="datetime1">
              <a:rPr lang="en-US"/>
              <a:pPr>
                <a:defRPr/>
              </a:pPr>
              <a:t>12/2/2014</a:t>
            </a:fld>
            <a:endParaRPr lang="en-US"/>
          </a:p>
        </p:txBody>
      </p:sp>
      <p:sp>
        <p:nvSpPr>
          <p:cNvPr id="8" name="Rectangle 4"/>
          <p:cNvSpPr>
            <a:spLocks noGrp="1" noChangeArrowheads="1"/>
          </p:cNvSpPr>
          <p:nvPr>
            <p:ph type="ftr" idx="11"/>
          </p:nvPr>
        </p:nvSpPr>
        <p:spPr>
          <a:ln/>
        </p:spPr>
        <p:txBody>
          <a:bodyPr/>
          <a:lstStyle>
            <a:lvl1pPr>
              <a:defRPr/>
            </a:lvl1pPr>
          </a:lstStyle>
          <a:p>
            <a:pPr>
              <a:defRPr/>
            </a:pPr>
            <a:endParaRPr lang="en-US"/>
          </a:p>
        </p:txBody>
      </p:sp>
      <p:sp>
        <p:nvSpPr>
          <p:cNvPr id="9" name="Rectangle 5"/>
          <p:cNvSpPr>
            <a:spLocks noGrp="1" noChangeArrowheads="1"/>
          </p:cNvSpPr>
          <p:nvPr>
            <p:ph type="sldNum" idx="12"/>
          </p:nvPr>
        </p:nvSpPr>
        <p:spPr>
          <a:ln/>
        </p:spPr>
        <p:txBody>
          <a:bodyPr/>
          <a:lstStyle>
            <a:lvl1pPr>
              <a:defRPr/>
            </a:lvl1pPr>
          </a:lstStyle>
          <a:p>
            <a:pPr>
              <a:defRPr/>
            </a:pPr>
            <a:fld id="{41DD049A-C2EB-4A7A-BB8E-0339E8FD651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Rectangle 3"/>
          <p:cNvSpPr>
            <a:spLocks noGrp="1" noChangeArrowheads="1"/>
          </p:cNvSpPr>
          <p:nvPr>
            <p:ph type="dt" idx="10"/>
          </p:nvPr>
        </p:nvSpPr>
        <p:spPr>
          <a:ln/>
        </p:spPr>
        <p:txBody>
          <a:bodyPr/>
          <a:lstStyle>
            <a:lvl1pPr>
              <a:defRPr/>
            </a:lvl1pPr>
          </a:lstStyle>
          <a:p>
            <a:pPr>
              <a:defRPr/>
            </a:pPr>
            <a:fld id="{C41E0BD5-2C52-4A5A-A7D4-DAFE31C6E682}" type="datetime1">
              <a:rPr lang="en-US"/>
              <a:pPr>
                <a:defRPr/>
              </a:pPr>
              <a:t>12/2/2014</a:t>
            </a:fld>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167B8B6F-BA80-483E-8EFF-ACDDCC56772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fld id="{8067907D-9074-4C84-AE17-C550AA75DF90}" type="datetime1">
              <a:rPr lang="en-US"/>
              <a:pPr>
                <a:defRPr/>
              </a:pPr>
              <a:t>12/2/2014</a:t>
            </a:fld>
            <a:endParaRPr lang="en-US"/>
          </a:p>
        </p:txBody>
      </p:sp>
      <p:sp>
        <p:nvSpPr>
          <p:cNvPr id="3" name="Rectangle 4"/>
          <p:cNvSpPr>
            <a:spLocks noGrp="1" noChangeArrowheads="1"/>
          </p:cNvSpPr>
          <p:nvPr>
            <p:ph type="ftr" idx="11"/>
          </p:nvPr>
        </p:nvSpPr>
        <p:spPr>
          <a:ln/>
        </p:spPr>
        <p:txBody>
          <a:bodyPr/>
          <a:lstStyle>
            <a:lvl1pPr>
              <a:defRPr/>
            </a:lvl1pPr>
          </a:lstStyle>
          <a:p>
            <a:pPr>
              <a:defRPr/>
            </a:pPr>
            <a:endParaRPr lang="en-US"/>
          </a:p>
        </p:txBody>
      </p:sp>
      <p:sp>
        <p:nvSpPr>
          <p:cNvPr id="4" name="Rectangle 5"/>
          <p:cNvSpPr>
            <a:spLocks noGrp="1" noChangeArrowheads="1"/>
          </p:cNvSpPr>
          <p:nvPr>
            <p:ph type="sldNum" idx="12"/>
          </p:nvPr>
        </p:nvSpPr>
        <p:spPr>
          <a:ln/>
        </p:spPr>
        <p:txBody>
          <a:bodyPr/>
          <a:lstStyle>
            <a:lvl1pPr>
              <a:defRPr/>
            </a:lvl1pPr>
          </a:lstStyle>
          <a:p>
            <a:pPr>
              <a:defRPr/>
            </a:pPr>
            <a:fld id="{E479D855-E72A-4F1D-A6F6-F480C382B3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ru-RU"/>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fld id="{1B2BC7FA-9102-4AC0-AF82-87B01A5A61DE}" type="datetime1">
              <a:rPr lang="en-US"/>
              <a:pPr>
                <a:defRPr/>
              </a:pPr>
              <a:t>12/2/2014</a:t>
            </a:fld>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E4E1641D-7E88-4314-876B-4FD804C1DE3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ru-RU"/>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fld id="{68912C58-F3CC-4070-8FA5-B9856D2ADC44}" type="datetime1">
              <a:rPr lang="en-US"/>
              <a:pPr>
                <a:defRPr/>
              </a:pPr>
              <a:t>12/2/2014</a:t>
            </a:fld>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05B92F0D-1BFA-47D0-B9DB-C3165EDBBF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9387" cy="1260475"/>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smtClean="0"/>
              <a:t>Для правки текста заголовка щелкните мышью</a:t>
            </a:r>
          </a:p>
        </p:txBody>
      </p:sp>
      <p:sp>
        <p:nvSpPr>
          <p:cNvPr id="1027" name="Rectangle 2"/>
          <p:cNvSpPr>
            <a:spLocks noGrp="1" noChangeArrowheads="1"/>
          </p:cNvSpPr>
          <p:nvPr>
            <p:ph type="body" idx="1"/>
          </p:nvPr>
        </p:nvSpPr>
        <p:spPr bwMode="auto">
          <a:xfrm>
            <a:off x="503238" y="1768475"/>
            <a:ext cx="9069387" cy="4987925"/>
          </a:xfrm>
          <a:prstGeom prst="rect">
            <a:avLst/>
          </a:prstGeom>
          <a:noFill/>
          <a:ln w="9525">
            <a:noFill/>
            <a:round/>
            <a:headEnd/>
            <a:tailEnd/>
          </a:ln>
        </p:spPr>
        <p:txBody>
          <a:bodyPr vert="horz" wrap="square" lIns="0" tIns="28224" rIns="0" bIns="0" numCol="1" anchor="t" anchorCtr="0" compatLnSpc="1">
            <a:prstTxWarp prst="textNoShape">
              <a:avLst/>
            </a:prstTxWarp>
          </a:bodyPr>
          <a:lstStyle/>
          <a:p>
            <a:pPr lvl="0"/>
            <a:r>
              <a:rPr lang="en-GB" smtClean="0"/>
              <a:t>Для правки структуры щелкните мышью</a:t>
            </a:r>
          </a:p>
          <a:p>
            <a:pPr lvl="1"/>
            <a:r>
              <a:rPr lang="en-GB" smtClean="0"/>
              <a:t>Второй уровень структуры</a:t>
            </a:r>
          </a:p>
          <a:p>
            <a:pPr lvl="2"/>
            <a:r>
              <a:rPr lang="en-GB" smtClean="0"/>
              <a:t>Третий уровень структуры</a:t>
            </a:r>
          </a:p>
          <a:p>
            <a:pPr lvl="3"/>
            <a:r>
              <a:rPr lang="en-GB" smtClean="0"/>
              <a:t>Четвертый уровень структуры</a:t>
            </a:r>
          </a:p>
          <a:p>
            <a:pPr lvl="4"/>
            <a:r>
              <a:rPr lang="en-GB" smtClean="0"/>
              <a:t>Пятый уровень структуры</a:t>
            </a:r>
          </a:p>
          <a:p>
            <a:pPr lvl="4"/>
            <a:r>
              <a:rPr lang="en-GB" smtClean="0"/>
              <a:t>Шестой уровень структуры</a:t>
            </a:r>
          </a:p>
          <a:p>
            <a:pPr lvl="4"/>
            <a:r>
              <a:rPr lang="en-GB" smtClean="0"/>
              <a:t>Седьмой уровень структуры</a:t>
            </a:r>
          </a:p>
          <a:p>
            <a:pPr lvl="4"/>
            <a:r>
              <a:rPr lang="en-GB" smtClean="0"/>
              <a:t>Восьмой уровень структуры</a:t>
            </a:r>
          </a:p>
          <a:p>
            <a:pPr lvl="4"/>
            <a:r>
              <a:rPr lang="en-GB" smtClean="0"/>
              <a:t>Девятый уровень структуры</a:t>
            </a:r>
          </a:p>
        </p:txBody>
      </p:sp>
      <p:sp>
        <p:nvSpPr>
          <p:cNvPr id="2051" name="Rectangle 3"/>
          <p:cNvSpPr>
            <a:spLocks noGrp="1" noChangeArrowheads="1"/>
          </p:cNvSpPr>
          <p:nvPr>
            <p:ph type="dt"/>
          </p:nvPr>
        </p:nvSpPr>
        <p:spPr bwMode="auto">
          <a:xfrm>
            <a:off x="50323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hangingPunct="0">
              <a:lnSpc>
                <a:spcPct val="95000"/>
              </a:lnSpc>
              <a:buClr>
                <a:srgbClr val="000000"/>
              </a:buClr>
              <a:buSzPct val="100000"/>
              <a:buFont typeface="Times New Roman" pitchFamily="16" charset="0"/>
              <a:buNone/>
              <a:tabLst>
                <a:tab pos="723900" algn="l"/>
                <a:tab pos="1447800" algn="l"/>
                <a:tab pos="2171700" algn="l"/>
              </a:tabLst>
              <a:defRPr sz="1400">
                <a:solidFill>
                  <a:srgbClr val="000000"/>
                </a:solidFill>
                <a:latin typeface="Times New Roman" pitchFamily="16" charset="0"/>
                <a:ea typeface="msmincho" charset="0"/>
                <a:cs typeface="msmincho" charset="0"/>
              </a:defRPr>
            </a:lvl1pPr>
          </a:lstStyle>
          <a:p>
            <a:pPr>
              <a:defRPr/>
            </a:pPr>
            <a:fld id="{376B224C-E805-43CF-8644-2746171B215C}" type="datetime1">
              <a:rPr lang="en-US"/>
              <a:pPr>
                <a:defRPr/>
              </a:pPr>
              <a:t>12/2/2014</a:t>
            </a:fld>
            <a:endParaRPr lang="en-US"/>
          </a:p>
        </p:txBody>
      </p:sp>
      <p:sp>
        <p:nvSpPr>
          <p:cNvPr id="2052" name="Rectangle 4"/>
          <p:cNvSpPr>
            <a:spLocks noGrp="1" noChangeArrowheads="1"/>
          </p:cNvSpPr>
          <p:nvPr>
            <p:ph type="ftr"/>
          </p:nvPr>
        </p:nvSpPr>
        <p:spPr bwMode="auto">
          <a:xfrm>
            <a:off x="3448050" y="6886575"/>
            <a:ext cx="3194050"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hangingPunct="0">
              <a:lnSpc>
                <a:spcPct val="95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msmincho" charset="0"/>
                <a:cs typeface="msmincho" charset="0"/>
              </a:defRPr>
            </a:lvl1pPr>
          </a:lstStyle>
          <a:p>
            <a:pPr>
              <a:defRPr/>
            </a:pPr>
            <a:endParaRPr lang="en-US"/>
          </a:p>
        </p:txBody>
      </p:sp>
      <p:sp>
        <p:nvSpPr>
          <p:cNvPr id="2053" name="Rectangle 5"/>
          <p:cNvSpPr>
            <a:spLocks noGrp="1" noChangeArrowheads="1"/>
          </p:cNvSpPr>
          <p:nvPr>
            <p:ph type="sldNum"/>
          </p:nvPr>
        </p:nvSpPr>
        <p:spPr bwMode="auto">
          <a:xfrm>
            <a:off x="722788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hangingPunct="0">
              <a:lnSpc>
                <a:spcPct val="95000"/>
              </a:lnSpc>
              <a:buClr>
                <a:srgbClr val="000000"/>
              </a:buClr>
              <a:buSzPct val="100000"/>
              <a:buFont typeface="Times New Roman" pitchFamily="16" charset="0"/>
              <a:buNone/>
              <a:tabLst>
                <a:tab pos="723900" algn="l"/>
                <a:tab pos="1447800" algn="l"/>
                <a:tab pos="2171700" algn="l"/>
              </a:tabLst>
              <a:defRPr sz="1400">
                <a:solidFill>
                  <a:srgbClr val="000000"/>
                </a:solidFill>
                <a:latin typeface="Times New Roman" pitchFamily="16" charset="0"/>
                <a:ea typeface="msmincho" charset="0"/>
                <a:cs typeface="msmincho" charset="0"/>
              </a:defRPr>
            </a:lvl1pPr>
          </a:lstStyle>
          <a:p>
            <a:pPr>
              <a:defRPr/>
            </a:pPr>
            <a:fld id="{38B37E4E-1055-4044-A5FE-E90C8EB5E8B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668" r:id="rId1"/>
    <p:sldLayoutId id="2147485669" r:id="rId2"/>
    <p:sldLayoutId id="2147485670" r:id="rId3"/>
    <p:sldLayoutId id="2147485671" r:id="rId4"/>
    <p:sldLayoutId id="2147485672" r:id="rId5"/>
    <p:sldLayoutId id="2147485673" r:id="rId6"/>
    <p:sldLayoutId id="2147485674" r:id="rId7"/>
    <p:sldLayoutId id="2147485675" r:id="rId8"/>
    <p:sldLayoutId id="2147485676" r:id="rId9"/>
    <p:sldLayoutId id="2147485677" r:id="rId10"/>
    <p:sldLayoutId id="2147485678" r:id="rId11"/>
  </p:sldLayoutIdLst>
  <p:hf hdr="0" ftr="0" dt="0"/>
  <p:txStyles>
    <p:titleStyle>
      <a:lvl1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SimSun" charset="-122"/>
        </a:defRPr>
      </a:lvl2pPr>
      <a:lvl3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SimSun" charset="-122"/>
        </a:defRPr>
      </a:lvl3pPr>
      <a:lvl4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SimSun" charset="-122"/>
        </a:defRPr>
      </a:lvl4pPr>
      <a:lvl5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SimSun" charset="-122"/>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SimSun" charset="-122"/>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SimSun" charset="-122"/>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SimSun" charset="-122"/>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SimSun" charset="-122"/>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itchFamily="18" charset="0"/>
        <a:buChar char="•"/>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8" charset="0"/>
        <a:buChar char="–"/>
        <a:defRPr sz="2800">
          <a:solidFill>
            <a:srgbClr val="000000"/>
          </a:solidFill>
          <a:latin typeface="+mn-lt"/>
          <a:ea typeface="+mn-ea"/>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8" charset="0"/>
        <a:buChar char="•"/>
        <a:defRPr sz="2400">
          <a:solidFill>
            <a:srgbClr val="000000"/>
          </a:solidFill>
          <a:latin typeface="+mn-lt"/>
          <a:ea typeface="+mn-ea"/>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8" charset="0"/>
        <a:buChar char="–"/>
        <a:defRPr sz="2000">
          <a:solidFill>
            <a:srgbClr val="000000"/>
          </a:solidFill>
          <a:latin typeface="+mn-lt"/>
          <a:ea typeface="+mn-ea"/>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8" charset="0"/>
        <a:buChar char="»"/>
        <a:defRPr sz="2000">
          <a:solidFill>
            <a:srgbClr val="000000"/>
          </a:solidFill>
          <a:latin typeface="+mn-lt"/>
          <a:ea typeface="+mn-ea"/>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40116F31-54B0-4B7D-8AE9-26E8EF194B2D}" type="slidenum">
              <a:rPr lang="en-US" smtClean="0"/>
              <a:pPr>
                <a:defRPr/>
              </a:pPr>
              <a:t>1</a:t>
            </a:fld>
            <a:endParaRPr lang="en-US"/>
          </a:p>
        </p:txBody>
      </p:sp>
      <p:sp>
        <p:nvSpPr>
          <p:cNvPr id="14337" name="Rectangle 1"/>
          <p:cNvSpPr>
            <a:spLocks noGrp="1" noChangeArrowheads="1"/>
          </p:cNvSpPr>
          <p:nvPr>
            <p:ph type="title" idx="4294967295"/>
          </p:nvPr>
        </p:nvSpPr>
        <p:spPr>
          <a:xfrm>
            <a:off x="1473200" y="117475"/>
            <a:ext cx="8607425" cy="1262063"/>
          </a:xfrm>
        </p:spPr>
        <p:txBody>
          <a:bodyPr tIns="38808"/>
          <a:lstStyle/>
          <a:p>
            <a:pPr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dirty="0"/>
              <a:t> </a:t>
            </a:r>
          </a:p>
        </p:txBody>
      </p:sp>
      <p:sp>
        <p:nvSpPr>
          <p:cNvPr id="21507" name="Rectangle 2"/>
          <p:cNvSpPr>
            <a:spLocks noGrp="1" noChangeArrowheads="1"/>
          </p:cNvSpPr>
          <p:nvPr>
            <p:ph idx="4294967295"/>
          </p:nvPr>
        </p:nvSpPr>
        <p:spPr>
          <a:xfrm>
            <a:off x="183101" y="1379538"/>
            <a:ext cx="9404350" cy="4762500"/>
          </a:xfrm>
        </p:spPr>
        <p:txBody>
          <a:bodyPr/>
          <a:lstStyle/>
          <a:p>
            <a:pPr marL="431800" indent="-323850" algn="ctr" eaLnBrk="1" hangingPunct="1">
              <a:buClr>
                <a:srgbClr val="0E594D"/>
              </a:buClr>
              <a:buSzPct val="45000"/>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ru-RU" b="1" dirty="0"/>
              <a:t>ИСПОЛЬЗОВАНИЕ ОНТОЛОГИИ ТЕХНОЛОГИЧЕСКИХ СИСТЕМ </a:t>
            </a:r>
            <a:r>
              <a:rPr lang="ru-RU" b="1" dirty="0" smtClean="0"/>
              <a:t>ДОБЫЧИ </a:t>
            </a:r>
            <a:r>
              <a:rPr lang="ru-RU" b="1" dirty="0"/>
              <a:t>УГЛЯ ДЛЯ ЗАДАНИЯ ИМИТАЦИОННЫХ МОДЕЛЕЙ </a:t>
            </a:r>
            <a:r>
              <a:rPr lang="ru-RU" b="1" dirty="0" smtClean="0"/>
              <a:t>НА </a:t>
            </a:r>
            <a:r>
              <a:rPr lang="ru-RU" b="1" dirty="0"/>
              <a:t>ЕСТЕСТВЕННОМ ЯЗЫКЕ</a:t>
            </a:r>
          </a:p>
          <a:p>
            <a:pPr marL="863600" lvl="1" indent="-573088" algn="ctr" eaLnBrk="1" hangingPunct="1">
              <a:buSzPct val="75000"/>
              <a:buFont typeface="Symbol" pitchFamily="18"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ru-RU" dirty="0" smtClean="0"/>
              <a:t>Рудометов С. В</a:t>
            </a:r>
            <a:r>
              <a:rPr lang="ru-RU" dirty="0" smtClean="0"/>
              <a:t>.,</a:t>
            </a:r>
            <a:r>
              <a:rPr lang="en-US" dirty="0" smtClean="0"/>
              <a:t> </a:t>
            </a:r>
            <a:r>
              <a:rPr lang="ru-RU" dirty="0" smtClean="0"/>
              <a:t>к.т.н., </a:t>
            </a:r>
            <a:r>
              <a:rPr lang="ru-RU" dirty="0" smtClean="0"/>
              <a:t>Окольнишников В.В</a:t>
            </a:r>
            <a:r>
              <a:rPr lang="ru-RU" dirty="0" smtClean="0"/>
              <a:t>., д.т.н.</a:t>
            </a:r>
            <a:endParaRPr lang="en-US" dirty="0" smtClean="0"/>
          </a:p>
          <a:p>
            <a:pPr marL="863600" lvl="1" indent="-573088" eaLnBrk="1" hangingPunct="1">
              <a:buSzPct val="75000"/>
              <a:buFont typeface="Symbol" pitchFamily="18"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ru-RU" sz="1800" dirty="0" smtClean="0"/>
          </a:p>
          <a:p>
            <a:pPr marL="863600" lvl="1" indent="-573088" algn="ctr" eaLnBrk="1" hangingPunct="1">
              <a:buSzPct val="75000"/>
              <a:buFont typeface="Symbol" pitchFamily="18"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r>
              <a:rPr lang="ru-RU" sz="2200" dirty="0" smtClean="0"/>
              <a:t>Конструкторско-технологический институт вычислительной техники СО РАН</a:t>
            </a:r>
            <a:endParaRPr lang="en-US" sz="2200" dirty="0" smtClean="0"/>
          </a:p>
          <a:p>
            <a:pPr marL="863600" lvl="1" indent="-573088" algn="ctr" eaLnBrk="1" hangingPunct="1">
              <a:buSzPct val="75000"/>
              <a:buFont typeface="Symbol" pitchFamily="18" charset="2"/>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US" dirty="0" smtClean="0"/>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10</a:t>
            </a:fld>
            <a:endParaRPr lang="en-US"/>
          </a:p>
        </p:txBody>
      </p:sp>
      <p:sp>
        <p:nvSpPr>
          <p:cNvPr id="2" name="Title 1"/>
          <p:cNvSpPr>
            <a:spLocks noGrp="1"/>
          </p:cNvSpPr>
          <p:nvPr>
            <p:ph type="title" idx="4294967295"/>
          </p:nvPr>
        </p:nvSpPr>
        <p:spPr>
          <a:xfrm>
            <a:off x="359792" y="477545"/>
            <a:ext cx="9575800" cy="1368151"/>
          </a:xfrm>
        </p:spPr>
        <p:txBody>
          <a:bodyPr>
            <a:normAutofit/>
          </a:bodyPr>
          <a:lstStyle/>
          <a:p>
            <a:pPr>
              <a:defRPr/>
            </a:pPr>
            <a:r>
              <a:rPr lang="ru-RU" dirty="0" smtClean="0"/>
              <a:t>Свойства Онтологии предметной области технологической системы</a:t>
            </a:r>
            <a:endParaRPr lang="ru-RU" dirty="0"/>
          </a:p>
        </p:txBody>
      </p:sp>
      <p:sp>
        <p:nvSpPr>
          <p:cNvPr id="49155" name="Content Placeholder 2"/>
          <p:cNvSpPr>
            <a:spLocks noGrp="1"/>
          </p:cNvSpPr>
          <p:nvPr>
            <p:ph idx="4294967295"/>
          </p:nvPr>
        </p:nvSpPr>
        <p:spPr>
          <a:xfrm>
            <a:off x="504825" y="2124075"/>
            <a:ext cx="9069388" cy="4104034"/>
          </a:xfrm>
        </p:spPr>
        <p:txBody>
          <a:bodyPr/>
          <a:lstStyle/>
          <a:p>
            <a:pPr algn="just"/>
            <a:r>
              <a:rPr lang="ru-RU" sz="2800" dirty="0" smtClean="0"/>
              <a:t>Онтология технологической системы является ограниченной (в постановке задачи не требуется использование высокоуровневых абстракций)</a:t>
            </a:r>
          </a:p>
          <a:p>
            <a:pPr algn="just"/>
            <a:r>
              <a:rPr lang="ru-RU" sz="2800" dirty="0" smtClean="0"/>
              <a:t>Онтология задается в виде иерархии сущностей (классов объектов), имеющих атрибуты простых и сложных типов</a:t>
            </a:r>
          </a:p>
          <a:p>
            <a:pPr algn="just"/>
            <a:r>
              <a:rPr lang="ru-RU" sz="2800" dirty="0" smtClean="0"/>
              <a:t>Сущности в онтологии могут быть связаны типами своих атрибутов </a:t>
            </a:r>
          </a:p>
          <a:p>
            <a:endParaRPr lang="ru-RU" sz="2800" dirty="0" smtClean="0"/>
          </a:p>
          <a:p>
            <a:endParaRPr lang="ru-RU" sz="2800" b="1" dirty="0" smtClean="0"/>
          </a:p>
          <a:p>
            <a:endParaRPr lang="ru-RU" dirty="0" smtClean="0"/>
          </a:p>
        </p:txBody>
      </p:sp>
    </p:spTree>
    <p:extLst>
      <p:ext uri="{BB962C8B-B14F-4D97-AF65-F5344CB8AC3E}">
        <p14:creationId xmlns:p14="http://schemas.microsoft.com/office/powerpoint/2010/main" val="2654359802"/>
      </p:ext>
    </p:extLst>
  </p:cSld>
  <p:clrMapOvr>
    <a:masterClrMapping/>
  </p:clrMapOvr>
  <p:transition>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11</a:t>
            </a:fld>
            <a:endParaRPr lang="en-US"/>
          </a:p>
        </p:txBody>
      </p:sp>
      <p:sp>
        <p:nvSpPr>
          <p:cNvPr id="2" name="Title 1"/>
          <p:cNvSpPr>
            <a:spLocks noGrp="1"/>
          </p:cNvSpPr>
          <p:nvPr>
            <p:ph type="title" idx="4294967295"/>
          </p:nvPr>
        </p:nvSpPr>
        <p:spPr>
          <a:xfrm>
            <a:off x="504825" y="503238"/>
            <a:ext cx="9575800" cy="923925"/>
          </a:xfrm>
        </p:spPr>
        <p:txBody>
          <a:bodyPr>
            <a:normAutofit fontScale="90000"/>
          </a:bodyPr>
          <a:lstStyle/>
          <a:p>
            <a:pPr>
              <a:defRPr/>
            </a:pPr>
            <a:r>
              <a:rPr lang="ru-RU" dirty="0" smtClean="0"/>
              <a:t>Создание онтологии из спецификаций</a:t>
            </a:r>
            <a:endParaRPr lang="ru-RU" dirty="0"/>
          </a:p>
        </p:txBody>
      </p:sp>
      <p:sp>
        <p:nvSpPr>
          <p:cNvPr id="49155" name="Content Placeholder 2"/>
          <p:cNvSpPr>
            <a:spLocks noGrp="1"/>
          </p:cNvSpPr>
          <p:nvPr>
            <p:ph idx="4294967295"/>
          </p:nvPr>
        </p:nvSpPr>
        <p:spPr>
          <a:xfrm>
            <a:off x="504825" y="1712913"/>
            <a:ext cx="9360023" cy="5422900"/>
          </a:xfrm>
        </p:spPr>
        <p:txBody>
          <a:bodyPr/>
          <a:lstStyle/>
          <a:p>
            <a:r>
              <a:rPr lang="ru-RU" sz="3200" dirty="0" smtClean="0"/>
              <a:t>«</a:t>
            </a:r>
            <a:r>
              <a:rPr lang="en-US" sz="3200" dirty="0" smtClean="0">
                <a:solidFill>
                  <a:schemeClr val="bg1">
                    <a:lumMod val="75000"/>
                  </a:schemeClr>
                </a:solidFill>
              </a:rPr>
              <a:t>&lt;</a:t>
            </a:r>
            <a:r>
              <a:rPr lang="ru-RU" dirty="0" smtClean="0">
                <a:solidFill>
                  <a:schemeClr val="bg1">
                    <a:lumMod val="75000"/>
                  </a:schemeClr>
                </a:solidFill>
              </a:rPr>
              <a:t>сущность</a:t>
            </a:r>
            <a:r>
              <a:rPr lang="en-US" sz="3200" dirty="0" smtClean="0">
                <a:solidFill>
                  <a:schemeClr val="bg1">
                    <a:lumMod val="75000"/>
                  </a:schemeClr>
                </a:solidFill>
              </a:rPr>
              <a:t>&gt;</a:t>
            </a:r>
            <a:r>
              <a:rPr lang="ru-RU" sz="3200" dirty="0"/>
              <a:t>(</a:t>
            </a:r>
            <a:r>
              <a:rPr lang="ru-RU" sz="3200" b="1" dirty="0" err="1" smtClean="0"/>
              <a:t>Проходческо</a:t>
            </a:r>
            <a:r>
              <a:rPr lang="ru-RU" sz="3200" b="1" dirty="0" smtClean="0"/>
              <a:t>-очистным </a:t>
            </a:r>
            <a:r>
              <a:rPr lang="ru-RU" sz="3200" b="1" dirty="0"/>
              <a:t>комбайном</a:t>
            </a:r>
            <a:r>
              <a:rPr lang="ru-RU" sz="3200" dirty="0"/>
              <a:t> </a:t>
            </a:r>
            <a:r>
              <a:rPr lang="ru-RU" sz="3200" b="1" dirty="0"/>
              <a:t>фронтального </a:t>
            </a:r>
            <a:r>
              <a:rPr lang="ru-RU" sz="3200" b="1" dirty="0" smtClean="0"/>
              <a:t>действия)</a:t>
            </a:r>
            <a:r>
              <a:rPr lang="ru-RU" sz="3200" dirty="0" smtClean="0"/>
              <a:t> </a:t>
            </a:r>
            <a:r>
              <a:rPr lang="en-US" sz="3200" dirty="0" smtClean="0">
                <a:solidFill>
                  <a:schemeClr val="bg1">
                    <a:lumMod val="75000"/>
                  </a:schemeClr>
                </a:solidFill>
              </a:rPr>
              <a:t>&lt;</a:t>
            </a:r>
            <a:r>
              <a:rPr lang="ru-RU" dirty="0" smtClean="0">
                <a:solidFill>
                  <a:schemeClr val="bg1">
                    <a:lumMod val="75000"/>
                  </a:schemeClr>
                </a:solidFill>
              </a:rPr>
              <a:t>атрибут</a:t>
            </a:r>
            <a:r>
              <a:rPr lang="en-US" sz="3200" dirty="0" smtClean="0">
                <a:solidFill>
                  <a:schemeClr val="bg1">
                    <a:lumMod val="75000"/>
                  </a:schemeClr>
                </a:solidFill>
              </a:rPr>
              <a:t>&gt;</a:t>
            </a:r>
            <a:r>
              <a:rPr lang="ru-RU" sz="3200" i="1" dirty="0" smtClean="0"/>
              <a:t>работающим </a:t>
            </a:r>
            <a:r>
              <a:rPr lang="ru-RU" sz="3200" i="1" dirty="0"/>
              <a:t>в паре с</a:t>
            </a:r>
            <a:r>
              <a:rPr lang="ru-RU" sz="3200" dirty="0"/>
              <a:t> </a:t>
            </a:r>
            <a:r>
              <a:rPr lang="en-US" sz="3200" dirty="0" smtClean="0">
                <a:solidFill>
                  <a:schemeClr val="bg1">
                    <a:lumMod val="75000"/>
                  </a:schemeClr>
                </a:solidFill>
              </a:rPr>
              <a:t>&lt;</a:t>
            </a:r>
            <a:r>
              <a:rPr lang="ru-RU" dirty="0" smtClean="0">
                <a:solidFill>
                  <a:schemeClr val="bg1">
                    <a:lumMod val="75000"/>
                  </a:schemeClr>
                </a:solidFill>
              </a:rPr>
              <a:t>сущность</a:t>
            </a:r>
            <a:r>
              <a:rPr lang="en-US" sz="3200" dirty="0" smtClean="0">
                <a:solidFill>
                  <a:schemeClr val="bg1">
                    <a:lumMod val="75000"/>
                  </a:schemeClr>
                </a:solidFill>
              </a:rPr>
              <a:t>&gt;</a:t>
            </a:r>
            <a:r>
              <a:rPr lang="ru-RU" sz="3200" dirty="0" smtClean="0"/>
              <a:t>(</a:t>
            </a:r>
            <a:r>
              <a:rPr lang="ru-RU" sz="3200" b="1" dirty="0" smtClean="0"/>
              <a:t>самоходным вагоном)</a:t>
            </a:r>
            <a:r>
              <a:rPr lang="ru-RU" sz="3200" dirty="0" smtClean="0"/>
              <a:t>, </a:t>
            </a:r>
            <a:r>
              <a:rPr lang="en-US" sz="3200" dirty="0" smtClean="0">
                <a:solidFill>
                  <a:schemeClr val="bg1">
                    <a:lumMod val="75000"/>
                  </a:schemeClr>
                </a:solidFill>
              </a:rPr>
              <a:t>&lt;</a:t>
            </a:r>
            <a:r>
              <a:rPr lang="ru-RU" dirty="0" smtClean="0">
                <a:solidFill>
                  <a:schemeClr val="bg1">
                    <a:lumMod val="75000"/>
                  </a:schemeClr>
                </a:solidFill>
              </a:rPr>
              <a:t>атрибут</a:t>
            </a:r>
            <a:r>
              <a:rPr lang="en-US" sz="3200" dirty="0" smtClean="0">
                <a:solidFill>
                  <a:schemeClr val="bg1">
                    <a:lumMod val="75000"/>
                  </a:schemeClr>
                </a:solidFill>
              </a:rPr>
              <a:t>&gt;</a:t>
            </a:r>
            <a:r>
              <a:rPr lang="ru-RU" sz="3200" i="1" dirty="0" smtClean="0"/>
              <a:t>со </a:t>
            </a:r>
            <a:r>
              <a:rPr lang="ru-RU" sz="3200" i="1" dirty="0"/>
              <a:t>дна разреза</a:t>
            </a:r>
            <a:r>
              <a:rPr lang="ru-RU" sz="3200" dirty="0"/>
              <a:t> </a:t>
            </a:r>
            <a:r>
              <a:rPr lang="en-US" sz="3200" dirty="0" smtClean="0">
                <a:solidFill>
                  <a:schemeClr val="bg1">
                    <a:lumMod val="75000"/>
                  </a:schemeClr>
                </a:solidFill>
              </a:rPr>
              <a:t>&lt;</a:t>
            </a:r>
            <a:r>
              <a:rPr lang="ru-RU" sz="3200" dirty="0" smtClean="0">
                <a:solidFill>
                  <a:schemeClr val="bg1">
                    <a:lumMod val="75000"/>
                  </a:schemeClr>
                </a:solidFill>
              </a:rPr>
              <a:t>атрибут</a:t>
            </a:r>
            <a:r>
              <a:rPr lang="en-US" sz="3200" dirty="0" smtClean="0">
                <a:solidFill>
                  <a:schemeClr val="bg1">
                    <a:lumMod val="75000"/>
                  </a:schemeClr>
                </a:solidFill>
              </a:rPr>
              <a:t>&gt;</a:t>
            </a:r>
            <a:r>
              <a:rPr lang="ru-RU" sz="3200" i="1" dirty="0" smtClean="0"/>
              <a:t>перпендикулярно </a:t>
            </a:r>
            <a:r>
              <a:rPr lang="ru-RU" sz="3200" i="1" dirty="0"/>
              <a:t>линии простирания</a:t>
            </a:r>
            <a:r>
              <a:rPr lang="ru-RU" sz="3200" dirty="0"/>
              <a:t> </a:t>
            </a:r>
            <a:r>
              <a:rPr lang="en-US" sz="3200" dirty="0" smtClean="0">
                <a:solidFill>
                  <a:schemeClr val="bg1">
                    <a:lumMod val="75000"/>
                  </a:schemeClr>
                </a:solidFill>
              </a:rPr>
              <a:t>&lt;</a:t>
            </a:r>
            <a:r>
              <a:rPr lang="ru-RU" dirty="0" smtClean="0">
                <a:solidFill>
                  <a:schemeClr val="bg1">
                    <a:lumMod val="75000"/>
                  </a:schemeClr>
                </a:solidFill>
              </a:rPr>
              <a:t>сущность</a:t>
            </a:r>
            <a:r>
              <a:rPr lang="en-US" sz="3200" dirty="0" smtClean="0">
                <a:solidFill>
                  <a:schemeClr val="bg1">
                    <a:lumMod val="75000"/>
                  </a:schemeClr>
                </a:solidFill>
              </a:rPr>
              <a:t>&gt;</a:t>
            </a:r>
            <a:r>
              <a:rPr lang="ru-RU" sz="3200" b="1" dirty="0" smtClean="0"/>
              <a:t>пласта</a:t>
            </a:r>
            <a:r>
              <a:rPr lang="ru-RU" sz="3200" dirty="0" smtClean="0"/>
              <a:t> </a:t>
            </a:r>
            <a:r>
              <a:rPr lang="ru-RU" sz="3200" dirty="0"/>
              <a:t>проводят </a:t>
            </a:r>
            <a:r>
              <a:rPr lang="en-US" sz="3200" dirty="0" smtClean="0">
                <a:solidFill>
                  <a:schemeClr val="bg1">
                    <a:lumMod val="75000"/>
                  </a:schemeClr>
                </a:solidFill>
              </a:rPr>
              <a:t>&lt;</a:t>
            </a:r>
            <a:r>
              <a:rPr lang="ru-RU" sz="3200" dirty="0" smtClean="0">
                <a:solidFill>
                  <a:schemeClr val="bg1">
                    <a:lumMod val="75000"/>
                  </a:schemeClr>
                </a:solidFill>
              </a:rPr>
              <a:t>атрибут</a:t>
            </a:r>
            <a:r>
              <a:rPr lang="en-US" sz="3200" dirty="0" smtClean="0">
                <a:solidFill>
                  <a:schemeClr val="bg1">
                    <a:lumMod val="75000"/>
                  </a:schemeClr>
                </a:solidFill>
              </a:rPr>
              <a:t>&gt;</a:t>
            </a:r>
            <a:r>
              <a:rPr lang="ru-RU" sz="3200" i="1" dirty="0" smtClean="0"/>
              <a:t>уклон по </a:t>
            </a:r>
            <a:r>
              <a:rPr lang="ru-RU" sz="3200" i="1" dirty="0"/>
              <a:t>мощному пласту </a:t>
            </a:r>
            <a:r>
              <a:rPr lang="en-US" dirty="0" smtClean="0">
                <a:solidFill>
                  <a:schemeClr val="bg1">
                    <a:lumMod val="75000"/>
                  </a:schemeClr>
                </a:solidFill>
              </a:rPr>
              <a:t>&lt;</a:t>
            </a:r>
            <a:r>
              <a:rPr lang="ru-RU" dirty="0" smtClean="0">
                <a:solidFill>
                  <a:schemeClr val="bg1">
                    <a:lumMod val="75000"/>
                  </a:schemeClr>
                </a:solidFill>
              </a:rPr>
              <a:t>атрибут</a:t>
            </a:r>
            <a:r>
              <a:rPr lang="en-US" dirty="0" smtClean="0">
                <a:solidFill>
                  <a:schemeClr val="bg1">
                    <a:lumMod val="75000"/>
                  </a:schemeClr>
                </a:solidFill>
              </a:rPr>
              <a:t>&gt;</a:t>
            </a:r>
            <a:r>
              <a:rPr lang="ru-RU" sz="3200" i="1" dirty="0" smtClean="0"/>
              <a:t>в </a:t>
            </a:r>
            <a:r>
              <a:rPr lang="ru-RU" sz="3200" i="1" dirty="0"/>
              <a:t>рабочий борт разреза</a:t>
            </a:r>
            <a:r>
              <a:rPr lang="ru-RU" sz="3200" dirty="0" smtClean="0"/>
              <a:t>.</a:t>
            </a:r>
          </a:p>
        </p:txBody>
      </p:sp>
    </p:spTree>
    <p:extLst>
      <p:ext uri="{BB962C8B-B14F-4D97-AF65-F5344CB8AC3E}">
        <p14:creationId xmlns:p14="http://schemas.microsoft.com/office/powerpoint/2010/main" val="3042393243"/>
      </p:ext>
    </p:extLst>
  </p:cSld>
  <p:clrMapOvr>
    <a:masterClrMapping/>
  </p:clrMapOvr>
  <p:transition>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12</a:t>
            </a:fld>
            <a:endParaRPr lang="en-US"/>
          </a:p>
        </p:txBody>
      </p:sp>
      <p:sp>
        <p:nvSpPr>
          <p:cNvPr id="2" name="Title 1"/>
          <p:cNvSpPr>
            <a:spLocks noGrp="1"/>
          </p:cNvSpPr>
          <p:nvPr>
            <p:ph type="title" idx="4294967295"/>
          </p:nvPr>
        </p:nvSpPr>
        <p:spPr>
          <a:xfrm>
            <a:off x="504825" y="503238"/>
            <a:ext cx="9360023" cy="923925"/>
          </a:xfrm>
        </p:spPr>
        <p:txBody>
          <a:bodyPr>
            <a:normAutofit fontScale="90000"/>
          </a:bodyPr>
          <a:lstStyle/>
          <a:p>
            <a:pPr>
              <a:defRPr/>
            </a:pPr>
            <a:r>
              <a:rPr lang="ru-RU" dirty="0" smtClean="0"/>
              <a:t>Использование онтологии в управлении имитационной модели</a:t>
            </a:r>
            <a:endParaRPr lang="ru-RU" dirty="0"/>
          </a:p>
        </p:txBody>
      </p:sp>
      <p:sp>
        <p:nvSpPr>
          <p:cNvPr id="49155" name="Content Placeholder 2"/>
          <p:cNvSpPr>
            <a:spLocks noGrp="1"/>
          </p:cNvSpPr>
          <p:nvPr>
            <p:ph idx="4294967295"/>
          </p:nvPr>
        </p:nvSpPr>
        <p:spPr>
          <a:xfrm>
            <a:off x="504825" y="1712913"/>
            <a:ext cx="9069388" cy="5422900"/>
          </a:xfrm>
        </p:spPr>
        <p:txBody>
          <a:bodyPr/>
          <a:lstStyle/>
          <a:p>
            <a:pPr marL="0" indent="0" algn="just">
              <a:buNone/>
            </a:pPr>
            <a:r>
              <a:rPr lang="ru-RU" sz="2800" b="1" dirty="0" smtClean="0"/>
              <a:t>При работе модели:</a:t>
            </a:r>
          </a:p>
          <a:p>
            <a:pPr algn="just"/>
            <a:r>
              <a:rPr lang="ru-RU" sz="2800" b="1" dirty="0" smtClean="0"/>
              <a:t>Онтология </a:t>
            </a:r>
            <a:r>
              <a:rPr lang="ru-RU" sz="2800" dirty="0" smtClean="0"/>
              <a:t>является источником для порождения </a:t>
            </a:r>
            <a:r>
              <a:rPr lang="ru-RU" sz="2800" b="1" dirty="0" smtClean="0"/>
              <a:t>графа знаний</a:t>
            </a:r>
            <a:r>
              <a:rPr lang="ru-RU" sz="2800" dirty="0" smtClean="0"/>
              <a:t> о текущем состоянии объектов имитационной модели</a:t>
            </a:r>
            <a:endParaRPr lang="ru-RU" sz="2800" b="1" dirty="0" smtClean="0"/>
          </a:p>
          <a:p>
            <a:pPr algn="just"/>
            <a:r>
              <a:rPr lang="ru-RU" sz="2800" b="1" dirty="0" smtClean="0"/>
              <a:t>События </a:t>
            </a:r>
            <a:r>
              <a:rPr lang="ru-RU" sz="2800" dirty="0"/>
              <a:t>которыми обмениваются </a:t>
            </a:r>
            <a:r>
              <a:rPr lang="ru-RU" sz="2800" dirty="0" smtClean="0"/>
              <a:t>ИМТО </a:t>
            </a:r>
            <a:r>
              <a:rPr lang="ru-RU" sz="2800" dirty="0"/>
              <a:t>и уровень управления, </a:t>
            </a:r>
            <a:r>
              <a:rPr lang="ru-RU" sz="2800" dirty="0" smtClean="0"/>
              <a:t>являются инициаторами перехода к новому состоянию </a:t>
            </a:r>
            <a:r>
              <a:rPr lang="ru-RU" sz="2800" dirty="0"/>
              <a:t>имитационной модели</a:t>
            </a:r>
          </a:p>
          <a:p>
            <a:pPr algn="just"/>
            <a:r>
              <a:rPr lang="ru-RU" sz="2800" dirty="0"/>
              <a:t>Граф, измененный событием, транслируется в набор команд из </a:t>
            </a:r>
            <a:r>
              <a:rPr lang="ru-RU" sz="2800" dirty="0" smtClean="0"/>
              <a:t>ПУМ</a:t>
            </a:r>
            <a:r>
              <a:rPr lang="en-US" sz="2800" dirty="0" smtClean="0"/>
              <a:t> </a:t>
            </a:r>
            <a:r>
              <a:rPr lang="ru-RU" sz="2800" dirty="0"/>
              <a:t>в </a:t>
            </a:r>
            <a:r>
              <a:rPr lang="ru-RU" sz="2800" dirty="0" smtClean="0"/>
              <a:t>некоторые (или все) ИМТО.</a:t>
            </a:r>
            <a:endParaRPr lang="ru-RU" sz="2800" dirty="0"/>
          </a:p>
          <a:p>
            <a:pPr algn="just"/>
            <a:endParaRPr lang="ru-RU" sz="2800" dirty="0" smtClean="0"/>
          </a:p>
          <a:p>
            <a:endParaRPr lang="ru-RU" sz="2800" b="1" dirty="0" smtClean="0"/>
          </a:p>
          <a:p>
            <a:endParaRPr lang="ru-RU" dirty="0" smtClean="0"/>
          </a:p>
        </p:txBody>
      </p:sp>
    </p:spTree>
    <p:extLst>
      <p:ext uri="{BB962C8B-B14F-4D97-AF65-F5344CB8AC3E}">
        <p14:creationId xmlns:p14="http://schemas.microsoft.com/office/powerpoint/2010/main" val="3542347380"/>
      </p:ext>
    </p:extLst>
  </p:cSld>
  <p:clrMapOvr>
    <a:masterClrMapping/>
  </p:clrMapOvr>
  <p:transition>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13</a:t>
            </a:fld>
            <a:endParaRPr lang="en-US"/>
          </a:p>
        </p:txBody>
      </p:sp>
      <p:sp>
        <p:nvSpPr>
          <p:cNvPr id="2" name="Title 1"/>
          <p:cNvSpPr>
            <a:spLocks noGrp="1"/>
          </p:cNvSpPr>
          <p:nvPr>
            <p:ph type="title" idx="4294967295"/>
          </p:nvPr>
        </p:nvSpPr>
        <p:spPr>
          <a:xfrm>
            <a:off x="504825" y="503238"/>
            <a:ext cx="9216007" cy="923925"/>
          </a:xfrm>
        </p:spPr>
        <p:txBody>
          <a:bodyPr>
            <a:normAutofit fontScale="90000"/>
          </a:bodyPr>
          <a:lstStyle/>
          <a:p>
            <a:pPr>
              <a:defRPr/>
            </a:pPr>
            <a:r>
              <a:rPr lang="ru-RU" dirty="0" smtClean="0"/>
              <a:t>Использование естественного языка в управлении имитационной моделью</a:t>
            </a:r>
            <a:endParaRPr lang="ru-RU" dirty="0"/>
          </a:p>
        </p:txBody>
      </p:sp>
      <p:sp>
        <p:nvSpPr>
          <p:cNvPr id="49155" name="Content Placeholder 2"/>
          <p:cNvSpPr>
            <a:spLocks noGrp="1"/>
          </p:cNvSpPr>
          <p:nvPr>
            <p:ph idx="4294967295"/>
          </p:nvPr>
        </p:nvSpPr>
        <p:spPr>
          <a:xfrm>
            <a:off x="502738" y="1947006"/>
            <a:ext cx="9214421" cy="5422900"/>
          </a:xfrm>
        </p:spPr>
        <p:txBody>
          <a:bodyPr/>
          <a:lstStyle/>
          <a:p>
            <a:pPr marL="0" indent="0">
              <a:buNone/>
            </a:pPr>
            <a:r>
              <a:rPr lang="ru-RU" sz="1800" dirty="0" smtClean="0"/>
              <a:t>Фраза </a:t>
            </a:r>
            <a:r>
              <a:rPr lang="en-US" sz="1800" dirty="0" smtClean="0"/>
              <a:t>“</a:t>
            </a:r>
            <a:r>
              <a:rPr lang="en-US" sz="2000" b="1" dirty="0" smtClean="0"/>
              <a:t>When model starts, willing machine drills forward with its max cutting-up angle until the roof of the layer reached</a:t>
            </a:r>
            <a:r>
              <a:rPr lang="en-US" sz="1800" dirty="0" smtClean="0"/>
              <a:t>” </a:t>
            </a:r>
            <a:r>
              <a:rPr lang="ru-RU" sz="1800" dirty="0" smtClean="0"/>
              <a:t>(</a:t>
            </a:r>
            <a:r>
              <a:rPr lang="en-US" sz="1800" dirty="0"/>
              <a:t>tree: (ROOT (S (SBAR (WHADVP (WRB When)) (S (NP (NN model)) (VP (VBZ starts)))) (, ,) (NP (JJ willing) (NN machine) (NNS drills)) (VP (ADVP (RB forward) (PP (IN with) (NP (PRP$ its) (NN max) (JJ cutting-up) (NN angle)) (PP (IN until) (NP (NP (DT the) (NN roof)) (PP (IN of) (NP (DT the) (NN layer))))))) (VBD reached</a:t>
            </a:r>
            <a:r>
              <a:rPr lang="en-US" sz="1800" dirty="0" smtClean="0"/>
              <a:t>))))</a:t>
            </a:r>
            <a:r>
              <a:rPr lang="ru-RU" sz="1800" dirty="0" smtClean="0"/>
              <a:t>)</a:t>
            </a:r>
          </a:p>
          <a:p>
            <a:pPr marL="0" indent="0">
              <a:buNone/>
            </a:pPr>
            <a:r>
              <a:rPr lang="ru-RU" sz="2400" dirty="0" smtClean="0"/>
              <a:t> после обработки с помощью </a:t>
            </a:r>
            <a:r>
              <a:rPr lang="en-US" sz="2400" i="1" dirty="0" smtClean="0"/>
              <a:t>information extraction (knowledge base population)</a:t>
            </a:r>
            <a:r>
              <a:rPr lang="en-US" sz="2400" dirty="0" smtClean="0"/>
              <a:t> </a:t>
            </a:r>
            <a:endParaRPr lang="ru-RU" sz="2400" dirty="0" smtClean="0"/>
          </a:p>
          <a:p>
            <a:pPr marL="0" indent="0">
              <a:buNone/>
            </a:pPr>
            <a:r>
              <a:rPr lang="ru-RU" sz="2400" dirty="0" smtClean="0"/>
              <a:t>дает схему для запуска модели:</a:t>
            </a:r>
            <a:r>
              <a:rPr lang="en-US" sz="2400" dirty="0" smtClean="0"/>
              <a:t> </a:t>
            </a:r>
          </a:p>
          <a:p>
            <a:pPr marL="0" indent="0">
              <a:lnSpc>
                <a:spcPts val="1000"/>
              </a:lnSpc>
              <a:buNone/>
            </a:pPr>
            <a:r>
              <a:rPr lang="ru-RU" sz="1800" dirty="0" smtClean="0"/>
              <a:t>	</a:t>
            </a:r>
            <a:r>
              <a:rPr lang="en-US" sz="1800" b="1" dirty="0" smtClean="0"/>
              <a:t>&lt;when&gt;</a:t>
            </a:r>
            <a:r>
              <a:rPr lang="en-US" sz="1800" dirty="0" smtClean="0"/>
              <a:t>system start;</a:t>
            </a:r>
            <a:endParaRPr lang="ru-RU" sz="1800" dirty="0" smtClean="0"/>
          </a:p>
          <a:p>
            <a:pPr marL="0" indent="0">
              <a:lnSpc>
                <a:spcPts val="1000"/>
              </a:lnSpc>
              <a:buNone/>
            </a:pPr>
            <a:r>
              <a:rPr lang="ru-RU" sz="1800" dirty="0" smtClean="0"/>
              <a:t>	</a:t>
            </a:r>
            <a:r>
              <a:rPr lang="en-US" sz="1800" b="1" dirty="0" smtClean="0"/>
              <a:t>&lt;what&gt;</a:t>
            </a:r>
            <a:r>
              <a:rPr lang="en-US" sz="1800" dirty="0" smtClean="0"/>
              <a:t>willing machine</a:t>
            </a:r>
          </a:p>
          <a:p>
            <a:pPr marL="0" indent="0">
              <a:lnSpc>
                <a:spcPts val="1000"/>
              </a:lnSpc>
              <a:buNone/>
            </a:pPr>
            <a:r>
              <a:rPr lang="ru-RU" sz="1800" dirty="0" smtClean="0"/>
              <a:t>	</a:t>
            </a:r>
            <a:r>
              <a:rPr lang="en-US" sz="1800" b="1" dirty="0" smtClean="0"/>
              <a:t>&lt;action&gt;</a:t>
            </a:r>
            <a:r>
              <a:rPr lang="en-US" sz="1800" dirty="0" smtClean="0"/>
              <a:t>cut into product</a:t>
            </a:r>
          </a:p>
          <a:p>
            <a:pPr marL="457200" lvl="1" indent="0">
              <a:lnSpc>
                <a:spcPts val="1000"/>
              </a:lnSpc>
              <a:buNone/>
            </a:pPr>
            <a:r>
              <a:rPr lang="ru-RU" sz="1800" dirty="0" smtClean="0"/>
              <a:t>	</a:t>
            </a:r>
            <a:r>
              <a:rPr lang="en-US" sz="1800" b="1" dirty="0" smtClean="0"/>
              <a:t>&lt;direction&gt;</a:t>
            </a:r>
            <a:r>
              <a:rPr lang="en-US" sz="1800" dirty="0" smtClean="0"/>
              <a:t> forward</a:t>
            </a:r>
          </a:p>
          <a:p>
            <a:pPr marL="457200" lvl="1" indent="0">
              <a:lnSpc>
                <a:spcPts val="1000"/>
              </a:lnSpc>
              <a:buNone/>
            </a:pPr>
            <a:r>
              <a:rPr lang="ru-RU" sz="1800" dirty="0" smtClean="0"/>
              <a:t>		</a:t>
            </a:r>
            <a:r>
              <a:rPr lang="en-US" sz="1800" b="1" dirty="0" smtClean="0"/>
              <a:t>&lt;limit&gt;</a:t>
            </a:r>
            <a:r>
              <a:rPr lang="en-US" sz="1800" dirty="0" smtClean="0"/>
              <a:t>roof reached</a:t>
            </a:r>
          </a:p>
          <a:p>
            <a:pPr marL="914400" lvl="2" indent="0">
              <a:lnSpc>
                <a:spcPts val="1000"/>
              </a:lnSpc>
              <a:buNone/>
            </a:pPr>
            <a:r>
              <a:rPr lang="ru-RU" sz="1800" dirty="0" smtClean="0"/>
              <a:t>		</a:t>
            </a:r>
            <a:r>
              <a:rPr lang="en-US" sz="1800" b="1" dirty="0" smtClean="0"/>
              <a:t>&lt;what&gt;</a:t>
            </a:r>
            <a:r>
              <a:rPr lang="en-US" sz="1800" dirty="0" smtClean="0"/>
              <a:t>layer</a:t>
            </a:r>
            <a:endParaRPr lang="ru-RU" sz="1800" dirty="0" smtClean="0"/>
          </a:p>
          <a:p>
            <a:pPr marL="457200" lvl="1" indent="0">
              <a:lnSpc>
                <a:spcPts val="1000"/>
              </a:lnSpc>
              <a:buNone/>
            </a:pPr>
            <a:r>
              <a:rPr lang="ru-RU" sz="1800" dirty="0" smtClean="0"/>
              <a:t>			</a:t>
            </a:r>
            <a:r>
              <a:rPr lang="en-US" sz="1800" b="1" dirty="0" smtClean="0"/>
              <a:t>&lt;limit&gt;</a:t>
            </a:r>
            <a:r>
              <a:rPr lang="en-US" sz="1800" dirty="0" smtClean="0"/>
              <a:t> angle is max cutting-up</a:t>
            </a:r>
            <a:endParaRPr lang="ru-RU" sz="1800" dirty="0" smtClean="0"/>
          </a:p>
          <a:p>
            <a:pPr lvl="1"/>
            <a:endParaRPr lang="en-US" sz="2400" dirty="0" smtClean="0"/>
          </a:p>
          <a:p>
            <a:pPr marL="1008063" lvl="2" indent="0">
              <a:buNone/>
            </a:pPr>
            <a:endParaRPr lang="en-US" sz="1900" dirty="0" smtClean="0"/>
          </a:p>
          <a:p>
            <a:endParaRPr lang="ru-RU" sz="2800" dirty="0"/>
          </a:p>
          <a:p>
            <a:endParaRPr lang="ru-RU" sz="2800" dirty="0" smtClean="0"/>
          </a:p>
          <a:p>
            <a:endParaRPr lang="ru-RU" sz="2800" b="1" dirty="0" smtClean="0"/>
          </a:p>
          <a:p>
            <a:endParaRPr lang="ru-RU" dirty="0" smtClean="0"/>
          </a:p>
        </p:txBody>
      </p:sp>
    </p:spTree>
    <p:extLst>
      <p:ext uri="{BB962C8B-B14F-4D97-AF65-F5344CB8AC3E}">
        <p14:creationId xmlns:p14="http://schemas.microsoft.com/office/powerpoint/2010/main" val="4026694596"/>
      </p:ext>
    </p:extLst>
  </p:cSld>
  <p:clrMapOvr>
    <a:masterClrMapping/>
  </p:clrMapOvr>
  <p:transition>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14</a:t>
            </a:fld>
            <a:endParaRPr lang="en-US"/>
          </a:p>
        </p:txBody>
      </p:sp>
      <p:sp>
        <p:nvSpPr>
          <p:cNvPr id="2" name="Title 1"/>
          <p:cNvSpPr>
            <a:spLocks noGrp="1"/>
          </p:cNvSpPr>
          <p:nvPr>
            <p:ph type="title" idx="4294967295"/>
          </p:nvPr>
        </p:nvSpPr>
        <p:spPr>
          <a:xfrm>
            <a:off x="504825" y="503238"/>
            <a:ext cx="8783959" cy="923925"/>
          </a:xfrm>
        </p:spPr>
        <p:txBody>
          <a:bodyPr>
            <a:normAutofit/>
          </a:bodyPr>
          <a:lstStyle/>
          <a:p>
            <a:pPr>
              <a:defRPr/>
            </a:pPr>
            <a:r>
              <a:rPr lang="ru-RU" dirty="0" smtClean="0"/>
              <a:t>Результат</a:t>
            </a:r>
            <a:endParaRPr lang="ru-RU" dirty="0"/>
          </a:p>
        </p:txBody>
      </p:sp>
      <p:sp>
        <p:nvSpPr>
          <p:cNvPr id="49155" name="Content Placeholder 2"/>
          <p:cNvSpPr>
            <a:spLocks noGrp="1"/>
          </p:cNvSpPr>
          <p:nvPr>
            <p:ph idx="4294967295"/>
          </p:nvPr>
        </p:nvSpPr>
        <p:spPr>
          <a:xfrm>
            <a:off x="261938" y="2483693"/>
            <a:ext cx="9312275" cy="3784798"/>
          </a:xfrm>
        </p:spPr>
        <p:txBody>
          <a:bodyPr/>
          <a:lstStyle/>
          <a:p>
            <a:pPr algn="just"/>
            <a:r>
              <a:rPr lang="ru-RU" sz="2400" dirty="0" smtClean="0"/>
              <a:t>Разработан прототип системы имитационного моделирования, использующий фразы реального языка как способ задания логики программ управления</a:t>
            </a:r>
          </a:p>
          <a:p>
            <a:pPr algn="just"/>
            <a:r>
              <a:rPr lang="ru-RU" sz="2400" dirty="0"/>
              <a:t>П</a:t>
            </a:r>
            <a:r>
              <a:rPr lang="ru-RU" sz="2400" dirty="0" smtClean="0"/>
              <a:t>рототип проверен на примере имитационной модели угледобычи</a:t>
            </a:r>
          </a:p>
          <a:p>
            <a:pPr marL="0" indent="0" algn="just">
              <a:buNone/>
            </a:pPr>
            <a:endParaRPr lang="ru-RU" sz="2400" dirty="0" smtClean="0"/>
          </a:p>
        </p:txBody>
      </p:sp>
    </p:spTree>
    <p:extLst>
      <p:ext uri="{BB962C8B-B14F-4D97-AF65-F5344CB8AC3E}">
        <p14:creationId xmlns:p14="http://schemas.microsoft.com/office/powerpoint/2010/main" val="4110161162"/>
      </p:ext>
    </p:extLst>
  </p:cSld>
  <p:clrMapOvr>
    <a:masterClrMapping/>
  </p:clrMapOvr>
  <p:transition>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15</a:t>
            </a:fld>
            <a:endParaRPr lang="en-US"/>
          </a:p>
        </p:txBody>
      </p:sp>
      <p:sp>
        <p:nvSpPr>
          <p:cNvPr id="2" name="Title 1"/>
          <p:cNvSpPr>
            <a:spLocks noGrp="1"/>
          </p:cNvSpPr>
          <p:nvPr>
            <p:ph type="title" idx="4294967295"/>
          </p:nvPr>
        </p:nvSpPr>
        <p:spPr>
          <a:xfrm>
            <a:off x="504825" y="503238"/>
            <a:ext cx="9575800" cy="923925"/>
          </a:xfrm>
        </p:spPr>
        <p:txBody>
          <a:bodyPr>
            <a:normAutofit/>
          </a:bodyPr>
          <a:lstStyle/>
          <a:p>
            <a:pPr>
              <a:defRPr/>
            </a:pPr>
            <a:endParaRPr lang="ru-RU" dirty="0"/>
          </a:p>
        </p:txBody>
      </p:sp>
      <p:sp>
        <p:nvSpPr>
          <p:cNvPr id="49155" name="Content Placeholder 2"/>
          <p:cNvSpPr>
            <a:spLocks noGrp="1"/>
          </p:cNvSpPr>
          <p:nvPr>
            <p:ph idx="4294967295"/>
          </p:nvPr>
        </p:nvSpPr>
        <p:spPr>
          <a:xfrm>
            <a:off x="906587" y="3109583"/>
            <a:ext cx="9312275" cy="5422900"/>
          </a:xfrm>
        </p:spPr>
        <p:txBody>
          <a:bodyPr/>
          <a:lstStyle/>
          <a:p>
            <a:pPr marL="0" indent="0" algn="just">
              <a:buNone/>
            </a:pPr>
            <a:endParaRPr lang="ru-RU" sz="2400" dirty="0" smtClean="0"/>
          </a:p>
        </p:txBody>
      </p:sp>
      <p:pic>
        <p:nvPicPr>
          <p:cNvPr id="1026"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550" y="1427163"/>
            <a:ext cx="8786850" cy="58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4412219"/>
      </p:ext>
    </p:extLst>
  </p:cSld>
  <p:clrMapOvr>
    <a:masterClrMapping/>
  </p:clrMapOvr>
  <p:transition>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FAEB89D9-9BD5-4B89-A722-C3FB895E3B22}" type="slidenum">
              <a:rPr lang="en-US" smtClean="0"/>
              <a:pPr>
                <a:defRPr/>
              </a:pPr>
              <a:t>16</a:t>
            </a:fld>
            <a:endParaRPr lang="en-US"/>
          </a:p>
        </p:txBody>
      </p:sp>
      <p:sp>
        <p:nvSpPr>
          <p:cNvPr id="37889" name="Rectangle 1"/>
          <p:cNvSpPr>
            <a:spLocks noGrp="1" noChangeArrowheads="1"/>
          </p:cNvSpPr>
          <p:nvPr>
            <p:ph type="title" idx="4294967295"/>
          </p:nvPr>
        </p:nvSpPr>
        <p:spPr>
          <a:xfrm>
            <a:off x="1471613" y="555625"/>
            <a:ext cx="8609012" cy="1263650"/>
          </a:xfrm>
        </p:spPr>
        <p:txBody>
          <a:bodyPr tIns="38808"/>
          <a:lstStyle/>
          <a:p>
            <a:pPr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US"/>
              <a:t> </a:t>
            </a:r>
          </a:p>
        </p:txBody>
      </p:sp>
      <p:sp>
        <p:nvSpPr>
          <p:cNvPr id="50179" name="Text Box 2"/>
          <p:cNvSpPr txBox="1">
            <a:spLocks noChangeArrowheads="1"/>
          </p:cNvSpPr>
          <p:nvPr/>
        </p:nvSpPr>
        <p:spPr bwMode="auto">
          <a:xfrm>
            <a:off x="3456136" y="3707829"/>
            <a:ext cx="2778125" cy="342900"/>
          </a:xfrm>
          <a:prstGeom prst="rect">
            <a:avLst/>
          </a:prstGeom>
          <a:noFill/>
          <a:ln w="9525">
            <a:noFill/>
            <a:round/>
            <a:headEnd/>
            <a:tailEnd/>
          </a:ln>
        </p:spPr>
        <p:txBody>
          <a:bodyPr wrap="none" lIns="0" tIns="15120" rIns="0" bIns="0"/>
          <a:lstStyle/>
          <a:p>
            <a:pPr hangingPunct="0">
              <a:lnSpc>
                <a:spcPct val="95000"/>
              </a:lnSpc>
              <a:buClr>
                <a:srgbClr val="000000"/>
              </a:buClr>
              <a:buSzPct val="100000"/>
              <a:buFont typeface="Times New Roman" pitchFamily="18" charset="0"/>
              <a:buNone/>
              <a:tabLst>
                <a:tab pos="723900" algn="l"/>
                <a:tab pos="1447800" algn="l"/>
                <a:tab pos="2171700" algn="l"/>
              </a:tabLst>
            </a:pPr>
            <a:r>
              <a:rPr lang="en-US" dirty="0" err="1">
                <a:solidFill>
                  <a:srgbClr val="000000"/>
                </a:solidFill>
                <a:latin typeface="+mn-lt"/>
              </a:rPr>
              <a:t>Спасибо</a:t>
            </a:r>
            <a:r>
              <a:rPr lang="en-US" dirty="0">
                <a:solidFill>
                  <a:srgbClr val="000000"/>
                </a:solidFill>
                <a:latin typeface="+mn-lt"/>
              </a:rPr>
              <a:t> </a:t>
            </a:r>
            <a:r>
              <a:rPr lang="en-US" dirty="0" err="1">
                <a:solidFill>
                  <a:srgbClr val="000000"/>
                </a:solidFill>
                <a:latin typeface="+mn-lt"/>
              </a:rPr>
              <a:t>за</a:t>
            </a:r>
            <a:r>
              <a:rPr lang="en-US" dirty="0">
                <a:solidFill>
                  <a:srgbClr val="000000"/>
                </a:solidFill>
                <a:latin typeface="+mn-lt"/>
              </a:rPr>
              <a:t> </a:t>
            </a:r>
            <a:r>
              <a:rPr lang="en-US" dirty="0" err="1">
                <a:solidFill>
                  <a:srgbClr val="000000"/>
                </a:solidFill>
                <a:latin typeface="+mn-lt"/>
              </a:rPr>
              <a:t>внимание</a:t>
            </a:r>
            <a:endParaRPr lang="en-US" dirty="0">
              <a:solidFill>
                <a:srgbClr val="000000"/>
              </a:solidFill>
              <a:latin typeface="+mn-lt"/>
            </a:endParaRPr>
          </a:p>
        </p:txBody>
      </p:sp>
    </p:spTree>
  </p:cSld>
  <p:clrMapOvr>
    <a:masterClrMapping/>
  </p:clrMapOvr>
  <p:transition>
    <p:strips dir="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2</a:t>
            </a:fld>
            <a:endParaRPr lang="en-US"/>
          </a:p>
        </p:txBody>
      </p:sp>
      <p:sp>
        <p:nvSpPr>
          <p:cNvPr id="49155" name="Content Placeholder 2"/>
          <p:cNvSpPr>
            <a:spLocks noGrp="1"/>
          </p:cNvSpPr>
          <p:nvPr>
            <p:ph idx="4294967295"/>
          </p:nvPr>
        </p:nvSpPr>
        <p:spPr>
          <a:xfrm>
            <a:off x="287784" y="1691605"/>
            <a:ext cx="9575800" cy="5385841"/>
          </a:xfrm>
        </p:spPr>
        <p:txBody>
          <a:bodyPr/>
          <a:lstStyle/>
          <a:p>
            <a:r>
              <a:rPr lang="ru-RU" i="1" dirty="0" smtClean="0"/>
              <a:t>Технологическая </a:t>
            </a:r>
            <a:r>
              <a:rPr lang="ru-RU" i="1" dirty="0"/>
              <a:t>система</a:t>
            </a:r>
            <a:r>
              <a:rPr lang="ru-RU" dirty="0"/>
              <a:t> </a:t>
            </a:r>
            <a:r>
              <a:rPr lang="ru-RU" dirty="0" smtClean="0"/>
              <a:t>(ТС) – совокупность технологических объектов (ТО) (оборудования</a:t>
            </a:r>
            <a:r>
              <a:rPr lang="ru-RU" dirty="0"/>
              <a:t>, приспособлений, </a:t>
            </a:r>
            <a:r>
              <a:rPr lang="ru-RU" dirty="0" smtClean="0"/>
              <a:t>инструментов) в процессе их взаимодействия</a:t>
            </a:r>
          </a:p>
          <a:p>
            <a:r>
              <a:rPr lang="ru-RU" dirty="0" smtClean="0"/>
              <a:t>Имитационная модель технологической системы (ИМТС)– компьютерная программа, изображающая работу технологической системы</a:t>
            </a:r>
          </a:p>
          <a:p>
            <a:r>
              <a:rPr lang="ru-RU" dirty="0" smtClean="0"/>
              <a:t>Применение ИМТС – создание, исследование и эксплуатация ТС</a:t>
            </a:r>
          </a:p>
          <a:p>
            <a:endParaRPr lang="ru-RU" dirty="0" smtClean="0"/>
          </a:p>
        </p:txBody>
      </p:sp>
      <p:sp>
        <p:nvSpPr>
          <p:cNvPr id="2" name="Title 1"/>
          <p:cNvSpPr>
            <a:spLocks noGrp="1"/>
          </p:cNvSpPr>
          <p:nvPr>
            <p:ph type="title" idx="4294967295"/>
          </p:nvPr>
        </p:nvSpPr>
        <p:spPr>
          <a:xfrm>
            <a:off x="504825" y="503238"/>
            <a:ext cx="9575800" cy="923925"/>
          </a:xfrm>
        </p:spPr>
        <p:txBody>
          <a:bodyPr>
            <a:normAutofit fontScale="90000"/>
          </a:bodyPr>
          <a:lstStyle/>
          <a:p>
            <a:pPr>
              <a:defRPr/>
            </a:pPr>
            <a:r>
              <a:rPr lang="ru-RU" dirty="0" smtClean="0"/>
              <a:t>Имитационное моделирование технологических систем</a:t>
            </a:r>
            <a:endParaRPr lang="ru-RU" dirty="0"/>
          </a:p>
        </p:txBody>
      </p:sp>
    </p:spTree>
  </p:cSld>
  <p:clrMapOvr>
    <a:masterClrMapping/>
  </p:clrMapOvr>
  <p:transition>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3</a:t>
            </a:fld>
            <a:endParaRPr lang="en-US"/>
          </a:p>
        </p:txBody>
      </p:sp>
      <p:sp>
        <p:nvSpPr>
          <p:cNvPr id="2" name="Title 1"/>
          <p:cNvSpPr>
            <a:spLocks noGrp="1"/>
          </p:cNvSpPr>
          <p:nvPr>
            <p:ph type="title" idx="4294967295"/>
          </p:nvPr>
        </p:nvSpPr>
        <p:spPr>
          <a:xfrm>
            <a:off x="504824" y="503238"/>
            <a:ext cx="9216007" cy="923925"/>
          </a:xfrm>
        </p:spPr>
        <p:txBody>
          <a:bodyPr>
            <a:normAutofit fontScale="90000"/>
          </a:bodyPr>
          <a:lstStyle/>
          <a:p>
            <a:pPr>
              <a:defRPr/>
            </a:pPr>
            <a:r>
              <a:rPr lang="ru-RU" dirty="0" smtClean="0"/>
              <a:t>Этапы имитационного моделирования технологических систем</a:t>
            </a:r>
            <a:endParaRPr lang="ru-RU" dirty="0"/>
          </a:p>
        </p:txBody>
      </p:sp>
      <p:sp>
        <p:nvSpPr>
          <p:cNvPr id="49155" name="Content Placeholder 2"/>
          <p:cNvSpPr>
            <a:spLocks noGrp="1"/>
          </p:cNvSpPr>
          <p:nvPr>
            <p:ph idx="4294967295"/>
          </p:nvPr>
        </p:nvSpPr>
        <p:spPr>
          <a:xfrm>
            <a:off x="504825" y="1712913"/>
            <a:ext cx="9069388" cy="4659212"/>
          </a:xfrm>
        </p:spPr>
        <p:txBody>
          <a:bodyPr/>
          <a:lstStyle/>
          <a:p>
            <a:pPr algn="just"/>
            <a:r>
              <a:rPr lang="ru-RU" dirty="0" smtClean="0"/>
              <a:t> Декомпозиция реальной технологической системы</a:t>
            </a:r>
          </a:p>
          <a:p>
            <a:pPr algn="just"/>
            <a:r>
              <a:rPr lang="ru-RU" dirty="0" smtClean="0"/>
              <a:t>Создание имитационной модели</a:t>
            </a:r>
          </a:p>
          <a:p>
            <a:pPr algn="just"/>
            <a:r>
              <a:rPr lang="ru-RU" dirty="0" smtClean="0"/>
              <a:t>Описание имитационных экспериментов</a:t>
            </a:r>
          </a:p>
          <a:p>
            <a:pPr algn="just"/>
            <a:r>
              <a:rPr lang="ru-RU" dirty="0" smtClean="0"/>
              <a:t>Проведение имитационных экспериментов</a:t>
            </a:r>
          </a:p>
          <a:p>
            <a:pPr algn="just"/>
            <a:r>
              <a:rPr lang="ru-RU" dirty="0" smtClean="0"/>
              <a:t>Обобщение, анализ, представление результатов имитационного моделирования</a:t>
            </a:r>
          </a:p>
          <a:p>
            <a:endParaRPr lang="ru-RU" dirty="0" smtClean="0"/>
          </a:p>
        </p:txBody>
      </p:sp>
    </p:spTree>
    <p:extLst>
      <p:ext uri="{BB962C8B-B14F-4D97-AF65-F5344CB8AC3E}">
        <p14:creationId xmlns:p14="http://schemas.microsoft.com/office/powerpoint/2010/main" val="228758057"/>
      </p:ext>
    </p:extLst>
  </p:cSld>
  <p:clrMapOvr>
    <a:masterClrMapping/>
  </p:clrMapOvr>
  <p:transition>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4</a:t>
            </a:fld>
            <a:endParaRPr lang="en-US"/>
          </a:p>
        </p:txBody>
      </p:sp>
      <p:sp>
        <p:nvSpPr>
          <p:cNvPr id="2" name="Title 1"/>
          <p:cNvSpPr>
            <a:spLocks noGrp="1"/>
          </p:cNvSpPr>
          <p:nvPr>
            <p:ph type="title" idx="4294967295"/>
          </p:nvPr>
        </p:nvSpPr>
        <p:spPr>
          <a:xfrm>
            <a:off x="504825" y="503238"/>
            <a:ext cx="9575800" cy="923925"/>
          </a:xfrm>
        </p:spPr>
        <p:txBody>
          <a:bodyPr>
            <a:normAutofit fontScale="90000"/>
          </a:bodyPr>
          <a:lstStyle/>
          <a:p>
            <a:pPr>
              <a:defRPr/>
            </a:pPr>
            <a:r>
              <a:rPr lang="ru-RU" dirty="0" smtClean="0"/>
              <a:t>Система имитационного моделирования </a:t>
            </a:r>
            <a:r>
              <a:rPr lang="en-US" dirty="0" smtClean="0"/>
              <a:t>MTSS</a:t>
            </a:r>
            <a:endParaRPr lang="ru-RU" dirty="0"/>
          </a:p>
        </p:txBody>
      </p:sp>
      <p:sp>
        <p:nvSpPr>
          <p:cNvPr id="49155" name="Content Placeholder 2"/>
          <p:cNvSpPr>
            <a:spLocks noGrp="1"/>
          </p:cNvSpPr>
          <p:nvPr>
            <p:ph idx="4294967295"/>
          </p:nvPr>
        </p:nvSpPr>
        <p:spPr>
          <a:xfrm>
            <a:off x="504826" y="1712913"/>
            <a:ext cx="9069388" cy="5422900"/>
          </a:xfrm>
        </p:spPr>
        <p:txBody>
          <a:bodyPr/>
          <a:lstStyle/>
          <a:p>
            <a:pPr marL="0" indent="0">
              <a:buNone/>
            </a:pPr>
            <a:endParaRPr lang="ru-RU" dirty="0" smtClean="0"/>
          </a:p>
          <a:p>
            <a:pPr algn="just"/>
            <a:r>
              <a:rPr lang="ru-RU" sz="2400" dirty="0" smtClean="0"/>
              <a:t>Архитектура </a:t>
            </a:r>
            <a:r>
              <a:rPr lang="en-US" sz="2400" dirty="0" smtClean="0"/>
              <a:t>MTSS</a:t>
            </a:r>
            <a:r>
              <a:rPr lang="ru-RU" sz="2400" dirty="0" smtClean="0"/>
              <a:t> повторяет архитектуру типичной технологической системы (уровень ТО, уровень управления)</a:t>
            </a:r>
          </a:p>
          <a:p>
            <a:pPr algn="just"/>
            <a:r>
              <a:rPr lang="ru-RU" sz="2400" dirty="0" smtClean="0"/>
              <a:t>Имитационная модель уровня управления посылает команды имитационным моделям технологического оборудования</a:t>
            </a:r>
          </a:p>
          <a:p>
            <a:pPr algn="just"/>
            <a:r>
              <a:rPr lang="ru-RU" sz="2400" dirty="0" smtClean="0"/>
              <a:t>Пользователь имитационной модели создает ее из готовых библиотечных элементов, и визуально наблюдает за исполнением имитационного эксперимента; в процессе исполнения модели накапливаются и обрабатываются статистические данные</a:t>
            </a:r>
          </a:p>
          <a:p>
            <a:pPr algn="just"/>
            <a:r>
              <a:rPr lang="ru-RU" sz="2400" dirty="0" smtClean="0"/>
              <a:t>Специалист в имитационном моделировании создает библиотечные элементы</a:t>
            </a:r>
          </a:p>
          <a:p>
            <a:endParaRPr lang="ru-RU" dirty="0" smtClean="0"/>
          </a:p>
        </p:txBody>
      </p:sp>
    </p:spTree>
    <p:extLst>
      <p:ext uri="{BB962C8B-B14F-4D97-AF65-F5344CB8AC3E}">
        <p14:creationId xmlns:p14="http://schemas.microsoft.com/office/powerpoint/2010/main" val="1859551628"/>
      </p:ext>
    </p:extLst>
  </p:cSld>
  <p:clrMapOvr>
    <a:masterClrMapping/>
  </p:clrMapOvr>
  <p:transition>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5</a:t>
            </a:fld>
            <a:endParaRPr lang="en-US"/>
          </a:p>
        </p:txBody>
      </p:sp>
      <p:sp>
        <p:nvSpPr>
          <p:cNvPr id="2" name="Title 1"/>
          <p:cNvSpPr>
            <a:spLocks noGrp="1"/>
          </p:cNvSpPr>
          <p:nvPr>
            <p:ph type="title" idx="4294967295"/>
          </p:nvPr>
        </p:nvSpPr>
        <p:spPr>
          <a:xfrm>
            <a:off x="516982" y="395461"/>
            <a:ext cx="9069388" cy="923925"/>
          </a:xfrm>
        </p:spPr>
        <p:txBody>
          <a:bodyPr>
            <a:normAutofit fontScale="90000"/>
          </a:bodyPr>
          <a:lstStyle/>
          <a:p>
            <a:pPr>
              <a:defRPr/>
            </a:pPr>
            <a:r>
              <a:rPr lang="ru-RU" dirty="0" smtClean="0"/>
              <a:t>Этапы Создания имитационной модели в системе </a:t>
            </a:r>
            <a:r>
              <a:rPr lang="en-US" dirty="0" smtClean="0"/>
              <a:t>MTSS</a:t>
            </a:r>
            <a:endParaRPr lang="ru-RU" dirty="0"/>
          </a:p>
        </p:txBody>
      </p:sp>
      <p:sp>
        <p:nvSpPr>
          <p:cNvPr id="49155" name="Content Placeholder 2"/>
          <p:cNvSpPr>
            <a:spLocks noGrp="1"/>
          </p:cNvSpPr>
          <p:nvPr>
            <p:ph idx="4294967295"/>
          </p:nvPr>
        </p:nvSpPr>
        <p:spPr>
          <a:xfrm>
            <a:off x="287784" y="1547589"/>
            <a:ext cx="9286429" cy="5445233"/>
          </a:xfrm>
        </p:spPr>
        <p:txBody>
          <a:bodyPr/>
          <a:lstStyle/>
          <a:p>
            <a:pPr algn="just"/>
            <a:r>
              <a:rPr lang="ru-RU" sz="2400" dirty="0" smtClean="0"/>
              <a:t>Декомпозиция технологической системы - естественная</a:t>
            </a:r>
          </a:p>
          <a:p>
            <a:pPr algn="just"/>
            <a:r>
              <a:rPr lang="ru-RU" sz="2400" dirty="0" smtClean="0"/>
              <a:t>Создание имитационной модели – визуальное, из готовых библиотечных элементов</a:t>
            </a:r>
          </a:p>
          <a:p>
            <a:pPr algn="just"/>
            <a:r>
              <a:rPr lang="ru-RU" sz="2400" dirty="0" smtClean="0"/>
              <a:t>Описание имитационных экспериментов – задание начальных параметров модели и ее элементов, логики  выполнения и целей имитационного прогона</a:t>
            </a:r>
          </a:p>
          <a:p>
            <a:pPr algn="just"/>
            <a:r>
              <a:rPr lang="ru-RU" sz="2400" dirty="0" smtClean="0"/>
              <a:t>Проведение имитационных экспериментов – визуальное наблюдение за работой имитационной модели с возможностью вмешательства в ход эксперимента и анализом статистических данных</a:t>
            </a:r>
          </a:p>
          <a:p>
            <a:pPr algn="just"/>
            <a:r>
              <a:rPr lang="ru-RU" sz="2400" dirty="0"/>
              <a:t>Обобщение, анализ, представление результатов имитационного </a:t>
            </a:r>
            <a:r>
              <a:rPr lang="ru-RU" sz="2400" dirty="0" smtClean="0"/>
              <a:t>моделирования – на основе результатов визуального наблюдения за моделью и на основе собранных статистических данных</a:t>
            </a:r>
            <a:endParaRPr lang="ru-RU" sz="2400" dirty="0"/>
          </a:p>
        </p:txBody>
      </p:sp>
    </p:spTree>
    <p:extLst>
      <p:ext uri="{BB962C8B-B14F-4D97-AF65-F5344CB8AC3E}">
        <p14:creationId xmlns:p14="http://schemas.microsoft.com/office/powerpoint/2010/main" val="649052323"/>
      </p:ext>
    </p:extLst>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6</a:t>
            </a:fld>
            <a:endParaRPr lang="en-US"/>
          </a:p>
        </p:txBody>
      </p:sp>
      <p:sp>
        <p:nvSpPr>
          <p:cNvPr id="2" name="Title 1"/>
          <p:cNvSpPr>
            <a:spLocks noGrp="1"/>
          </p:cNvSpPr>
          <p:nvPr>
            <p:ph type="title" idx="4294967295"/>
          </p:nvPr>
        </p:nvSpPr>
        <p:spPr>
          <a:xfrm>
            <a:off x="504825" y="503238"/>
            <a:ext cx="9575800" cy="923925"/>
          </a:xfrm>
        </p:spPr>
        <p:txBody>
          <a:bodyPr>
            <a:normAutofit/>
          </a:bodyPr>
          <a:lstStyle/>
          <a:p>
            <a:pPr>
              <a:defRPr/>
            </a:pPr>
            <a:r>
              <a:rPr lang="ru-RU" dirty="0" smtClean="0"/>
              <a:t>Объекты системы </a:t>
            </a:r>
            <a:r>
              <a:rPr lang="en-US" dirty="0" smtClean="0"/>
              <a:t>MTSS</a:t>
            </a:r>
            <a:endParaRPr lang="ru-RU" dirty="0"/>
          </a:p>
        </p:txBody>
      </p:sp>
      <p:sp>
        <p:nvSpPr>
          <p:cNvPr id="49155" name="Content Placeholder 2"/>
          <p:cNvSpPr>
            <a:spLocks noGrp="1"/>
          </p:cNvSpPr>
          <p:nvPr>
            <p:ph idx="4294967295"/>
          </p:nvPr>
        </p:nvSpPr>
        <p:spPr>
          <a:xfrm>
            <a:off x="504825" y="1712913"/>
            <a:ext cx="9216007" cy="5422900"/>
          </a:xfrm>
        </p:spPr>
        <p:txBody>
          <a:bodyPr/>
          <a:lstStyle/>
          <a:p>
            <a:pPr algn="just"/>
            <a:r>
              <a:rPr lang="ru-RU" dirty="0" smtClean="0"/>
              <a:t>Имитационная модель состоит из имитационных моделей технологического оборудования (ИМТО) и программ управления моделью (ПУМ)</a:t>
            </a:r>
          </a:p>
          <a:p>
            <a:pPr algn="just"/>
            <a:r>
              <a:rPr lang="ru-RU" dirty="0" smtClean="0"/>
              <a:t>Управление ИМТО – из самих ИМТО (логическая часть, нижний уровень) и из ПУМ (</a:t>
            </a:r>
            <a:r>
              <a:rPr lang="en-US" dirty="0" smtClean="0"/>
              <a:t>Disposition</a:t>
            </a:r>
            <a:r>
              <a:rPr lang="ru-RU" dirty="0" smtClean="0"/>
              <a:t>, верхний уровень, уровень управления)</a:t>
            </a:r>
          </a:p>
          <a:p>
            <a:pPr algn="just"/>
            <a:r>
              <a:rPr lang="ru-RU" dirty="0" smtClean="0"/>
              <a:t>ИМТО и ПУМ обмениваются управляющими </a:t>
            </a:r>
            <a:r>
              <a:rPr lang="ru-RU" b="1" dirty="0" smtClean="0"/>
              <a:t>событиями (сигналами)</a:t>
            </a:r>
            <a:endParaRPr lang="ru-RU" dirty="0" smtClean="0"/>
          </a:p>
          <a:p>
            <a:endParaRPr lang="ru-RU" dirty="0" smtClean="0"/>
          </a:p>
        </p:txBody>
      </p:sp>
    </p:spTree>
    <p:extLst>
      <p:ext uri="{BB962C8B-B14F-4D97-AF65-F5344CB8AC3E}">
        <p14:creationId xmlns:p14="http://schemas.microsoft.com/office/powerpoint/2010/main" val="1184015483"/>
      </p:ext>
    </p:extLst>
  </p:cSld>
  <p:clrMapOvr>
    <a:masterClrMapping/>
  </p:clrMapOvr>
  <p:transition>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7</a:t>
            </a:fld>
            <a:endParaRPr lang="en-US"/>
          </a:p>
        </p:txBody>
      </p:sp>
      <p:sp>
        <p:nvSpPr>
          <p:cNvPr id="2" name="Title 1"/>
          <p:cNvSpPr>
            <a:spLocks noGrp="1"/>
          </p:cNvSpPr>
          <p:nvPr>
            <p:ph type="title" idx="4294967295"/>
          </p:nvPr>
        </p:nvSpPr>
        <p:spPr>
          <a:xfrm>
            <a:off x="504825" y="503238"/>
            <a:ext cx="9216007" cy="923925"/>
          </a:xfrm>
        </p:spPr>
        <p:txBody>
          <a:bodyPr>
            <a:normAutofit fontScale="90000"/>
          </a:bodyPr>
          <a:lstStyle/>
          <a:p>
            <a:pPr algn="ctr">
              <a:defRPr/>
            </a:pPr>
            <a:r>
              <a:rPr lang="ru-RU" dirty="0" smtClean="0"/>
              <a:t>Последовательность задания логики работы имитационной модели в </a:t>
            </a:r>
            <a:r>
              <a:rPr lang="en-US" dirty="0" smtClean="0"/>
              <a:t>MTSS</a:t>
            </a:r>
            <a:endParaRPr lang="ru-RU" dirty="0"/>
          </a:p>
        </p:txBody>
      </p:sp>
      <p:sp>
        <p:nvSpPr>
          <p:cNvPr id="49155" name="Content Placeholder 2"/>
          <p:cNvSpPr>
            <a:spLocks noGrp="1"/>
          </p:cNvSpPr>
          <p:nvPr>
            <p:ph idx="4294967295"/>
          </p:nvPr>
        </p:nvSpPr>
        <p:spPr>
          <a:xfrm>
            <a:off x="504825" y="2483693"/>
            <a:ext cx="9069388" cy="5422900"/>
          </a:xfrm>
        </p:spPr>
        <p:txBody>
          <a:bodyPr/>
          <a:lstStyle/>
          <a:p>
            <a:pPr algn="just"/>
            <a:r>
              <a:rPr lang="ru-RU" dirty="0" smtClean="0"/>
              <a:t>Начальная постановка задачи</a:t>
            </a:r>
          </a:p>
          <a:p>
            <a:pPr algn="just"/>
            <a:r>
              <a:rPr lang="ru-RU" dirty="0"/>
              <a:t>Программирование логики ИМТО, событий, логики ПУМ </a:t>
            </a:r>
            <a:r>
              <a:rPr lang="ru-RU" dirty="0" smtClean="0"/>
              <a:t>(специалист в имитационном моделировании)</a:t>
            </a:r>
          </a:p>
          <a:p>
            <a:pPr algn="just"/>
            <a:r>
              <a:rPr lang="ru-RU" dirty="0" smtClean="0"/>
              <a:t>Визуальный (пользователь имитационной модели)</a:t>
            </a:r>
          </a:p>
          <a:p>
            <a:endParaRPr lang="ru-RU" dirty="0" smtClean="0"/>
          </a:p>
          <a:p>
            <a:endParaRPr lang="ru-RU" dirty="0" smtClean="0"/>
          </a:p>
        </p:txBody>
      </p:sp>
    </p:spTree>
    <p:extLst>
      <p:ext uri="{BB962C8B-B14F-4D97-AF65-F5344CB8AC3E}">
        <p14:creationId xmlns:p14="http://schemas.microsoft.com/office/powerpoint/2010/main" val="1370726409"/>
      </p:ext>
    </p:extLst>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8</a:t>
            </a:fld>
            <a:endParaRPr lang="en-US"/>
          </a:p>
        </p:txBody>
      </p:sp>
      <p:sp>
        <p:nvSpPr>
          <p:cNvPr id="2" name="Title 1"/>
          <p:cNvSpPr>
            <a:spLocks noGrp="1"/>
          </p:cNvSpPr>
          <p:nvPr>
            <p:ph type="title" idx="4294967295"/>
          </p:nvPr>
        </p:nvSpPr>
        <p:spPr>
          <a:xfrm>
            <a:off x="504825" y="251446"/>
            <a:ext cx="9216007" cy="1461466"/>
          </a:xfrm>
        </p:spPr>
        <p:txBody>
          <a:bodyPr>
            <a:normAutofit/>
          </a:bodyPr>
          <a:lstStyle/>
          <a:p>
            <a:pPr>
              <a:defRPr/>
            </a:pPr>
            <a:r>
              <a:rPr lang="ru-RU" sz="3600" dirty="0" smtClean="0"/>
              <a:t>Пример постановки задачи (патент</a:t>
            </a:r>
            <a:r>
              <a:rPr lang="en-US" sz="3600" dirty="0" smtClean="0"/>
              <a:t> </a:t>
            </a:r>
            <a:r>
              <a:rPr lang="ru-RU" sz="3600" dirty="0" smtClean="0"/>
              <a:t>РФ на изобретение №2490456 от 20.08.2013)</a:t>
            </a:r>
            <a:endParaRPr lang="ru-RU" sz="3600" dirty="0"/>
          </a:p>
        </p:txBody>
      </p:sp>
      <p:sp>
        <p:nvSpPr>
          <p:cNvPr id="49155" name="Content Placeholder 2"/>
          <p:cNvSpPr>
            <a:spLocks noGrp="1"/>
          </p:cNvSpPr>
          <p:nvPr>
            <p:ph idx="4294967295"/>
          </p:nvPr>
        </p:nvSpPr>
        <p:spPr>
          <a:xfrm>
            <a:off x="504825" y="1972469"/>
            <a:ext cx="9069388" cy="5173662"/>
          </a:xfrm>
        </p:spPr>
        <p:txBody>
          <a:bodyPr/>
          <a:lstStyle/>
          <a:p>
            <a:pPr algn="just"/>
            <a:r>
              <a:rPr lang="ru-RU" sz="3200" dirty="0" smtClean="0"/>
              <a:t>«</a:t>
            </a:r>
            <a:r>
              <a:rPr lang="ru-RU" sz="3200" dirty="0" err="1" smtClean="0"/>
              <a:t>Проходческо</a:t>
            </a:r>
            <a:r>
              <a:rPr lang="ru-RU" sz="3200" dirty="0" smtClean="0"/>
              <a:t>-очистным </a:t>
            </a:r>
            <a:r>
              <a:rPr lang="ru-RU" sz="3200" dirty="0"/>
              <a:t>комбайном фронтального действия </a:t>
            </a:r>
            <a:r>
              <a:rPr lang="ru-RU" sz="3200" dirty="0" smtClean="0"/>
              <a:t>работающим </a:t>
            </a:r>
            <a:r>
              <a:rPr lang="ru-RU" sz="3200" dirty="0"/>
              <a:t>в паре с самоходным </a:t>
            </a:r>
            <a:r>
              <a:rPr lang="ru-RU" sz="3200" dirty="0" smtClean="0"/>
              <a:t>вагоном, </a:t>
            </a:r>
            <a:r>
              <a:rPr lang="ru-RU" sz="3200" dirty="0"/>
              <a:t>со дна разреза </a:t>
            </a:r>
            <a:r>
              <a:rPr lang="ru-RU" sz="3200" dirty="0" smtClean="0"/>
              <a:t>перпендикулярно </a:t>
            </a:r>
            <a:r>
              <a:rPr lang="ru-RU" sz="3200" dirty="0"/>
              <a:t>линии простирания пласта проводят уклон </a:t>
            </a:r>
            <a:r>
              <a:rPr lang="ru-RU" sz="3200" dirty="0" smtClean="0"/>
              <a:t>по </a:t>
            </a:r>
            <a:r>
              <a:rPr lang="ru-RU" sz="3200" dirty="0"/>
              <a:t>мощному пласту в рабочий борт разреза. При этом сначала его проводят под </a:t>
            </a:r>
            <a:r>
              <a:rPr lang="ru-RU" sz="3200" dirty="0" smtClean="0"/>
              <a:t>максимально </a:t>
            </a:r>
            <a:r>
              <a:rPr lang="ru-RU" sz="3200" dirty="0"/>
              <a:t>возможным для применяемых средств механизации углом к </a:t>
            </a:r>
            <a:r>
              <a:rPr lang="ru-RU" sz="3200" dirty="0" smtClean="0"/>
              <a:t>горизонту </a:t>
            </a:r>
            <a:r>
              <a:rPr lang="ru-RU" sz="3200" dirty="0"/>
              <a:t>β вверх, а после достижения кровли пласта – под углом залегания пласта α – </a:t>
            </a:r>
            <a:r>
              <a:rPr lang="ru-RU" sz="3200" dirty="0" smtClean="0"/>
              <a:t>вниз»</a:t>
            </a:r>
          </a:p>
        </p:txBody>
      </p:sp>
    </p:spTree>
    <p:extLst>
      <p:ext uri="{BB962C8B-B14F-4D97-AF65-F5344CB8AC3E}">
        <p14:creationId xmlns:p14="http://schemas.microsoft.com/office/powerpoint/2010/main" val="4080839953"/>
      </p:ext>
    </p:extLst>
  </p:cSld>
  <p:clrMapOvr>
    <a:masterClrMapping/>
  </p:clrMapOvr>
  <p:transition>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fld id="{B6F8C2B1-AAEF-4626-859C-18D2039DCE0E}" type="slidenum">
              <a:rPr lang="en-US" smtClean="0"/>
              <a:pPr>
                <a:defRPr/>
              </a:pPr>
              <a:t>9</a:t>
            </a:fld>
            <a:endParaRPr lang="en-US"/>
          </a:p>
        </p:txBody>
      </p:sp>
      <p:sp>
        <p:nvSpPr>
          <p:cNvPr id="2" name="Title 1"/>
          <p:cNvSpPr>
            <a:spLocks noGrp="1"/>
          </p:cNvSpPr>
          <p:nvPr>
            <p:ph type="title" idx="4294967295"/>
          </p:nvPr>
        </p:nvSpPr>
        <p:spPr>
          <a:xfrm>
            <a:off x="504825" y="179438"/>
            <a:ext cx="9198155" cy="1646384"/>
          </a:xfrm>
        </p:spPr>
        <p:txBody>
          <a:bodyPr>
            <a:normAutofit fontScale="90000"/>
          </a:bodyPr>
          <a:lstStyle/>
          <a:p>
            <a:pPr>
              <a:defRPr/>
            </a:pPr>
            <a:r>
              <a:rPr lang="ru-RU" dirty="0" smtClean="0"/>
              <a:t>Онтология предметной области (технологические системы угледобычи из пологого пласта)</a:t>
            </a:r>
            <a:endParaRPr lang="ru-RU" dirty="0"/>
          </a:p>
        </p:txBody>
      </p:sp>
      <p:sp>
        <p:nvSpPr>
          <p:cNvPr id="49155" name="Content Placeholder 2"/>
          <p:cNvSpPr>
            <a:spLocks noGrp="1"/>
          </p:cNvSpPr>
          <p:nvPr>
            <p:ph idx="4294967295"/>
          </p:nvPr>
        </p:nvSpPr>
        <p:spPr>
          <a:xfrm>
            <a:off x="486973" y="3358183"/>
            <a:ext cx="9216007" cy="3528392"/>
          </a:xfrm>
        </p:spPr>
        <p:txBody>
          <a:bodyPr/>
          <a:lstStyle/>
          <a:p>
            <a:pPr algn="just"/>
            <a:r>
              <a:rPr lang="ru-RU" sz="2800" dirty="0" smtClean="0"/>
              <a:t>Определяется при декомпозиции исходной системы, анализе (постановке) задачи</a:t>
            </a:r>
          </a:p>
          <a:p>
            <a:pPr algn="just"/>
            <a:r>
              <a:rPr lang="ru-RU" sz="2800" dirty="0" smtClean="0"/>
              <a:t>Дополняется в процессе реализации ИМТО, ПУМ</a:t>
            </a:r>
          </a:p>
          <a:p>
            <a:pPr algn="just"/>
            <a:endParaRPr lang="ru-RU" sz="2800" dirty="0" smtClean="0"/>
          </a:p>
          <a:p>
            <a:pPr algn="just"/>
            <a:endParaRPr lang="ru-RU" sz="2800" b="1" dirty="0" smtClean="0"/>
          </a:p>
          <a:p>
            <a:pPr algn="just"/>
            <a:endParaRPr lang="ru-RU" dirty="0" smtClean="0"/>
          </a:p>
        </p:txBody>
      </p:sp>
    </p:spTree>
    <p:extLst>
      <p:ext uri="{BB962C8B-B14F-4D97-AF65-F5344CB8AC3E}">
        <p14:creationId xmlns:p14="http://schemas.microsoft.com/office/powerpoint/2010/main" val="2409947051"/>
      </p:ext>
    </p:extLst>
  </p:cSld>
  <p:clrMapOvr>
    <a:masterClrMapping/>
  </p:clrMapOvr>
  <p:transition>
    <p:strips dir="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5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5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Тонкие акценты</Template>
  <TotalTime>8069</TotalTime>
  <Words>815</Words>
  <Application>Microsoft Office PowerPoint</Application>
  <PresentationFormat>Custom</PresentationFormat>
  <Paragraphs>90</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SimSun</vt:lpstr>
      <vt:lpstr>Arial</vt:lpstr>
      <vt:lpstr>msmincho</vt:lpstr>
      <vt:lpstr>Symbol</vt:lpstr>
      <vt:lpstr>Times New Roman</vt:lpstr>
      <vt:lpstr>Office Theme</vt:lpstr>
      <vt:lpstr> </vt:lpstr>
      <vt:lpstr>Имитационное моделирование технологических систем</vt:lpstr>
      <vt:lpstr>Этапы имитационного моделирования технологических систем</vt:lpstr>
      <vt:lpstr>Система имитационного моделирования MTSS</vt:lpstr>
      <vt:lpstr>Этапы Создания имитационной модели в системе MTSS</vt:lpstr>
      <vt:lpstr>Объекты системы MTSS</vt:lpstr>
      <vt:lpstr>Последовательность задания логики работы имитационной модели в MTSS</vt:lpstr>
      <vt:lpstr>Пример постановки задачи (патент РФ на изобретение №2490456 от 20.08.2013)</vt:lpstr>
      <vt:lpstr>Онтология предметной области (технологические системы угледобычи из пологого пласта)</vt:lpstr>
      <vt:lpstr>Свойства Онтологии предметной области технологической системы</vt:lpstr>
      <vt:lpstr>Создание онтологии из спецификаций</vt:lpstr>
      <vt:lpstr>Использование онтологии в управлении имитационной модели</vt:lpstr>
      <vt:lpstr>Использование естественного языка в управлении имитационной моделью</vt:lpstr>
      <vt:lpstr>Результат</vt:lpstr>
      <vt:lpstr>PowerPoint Presentation</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Тонкие акценты</dc:title>
  <dc:creator>Serge Rudomeov</dc:creator>
  <dc:description>Сиреневая область заголовка с тремя сине-зелеными элементами на левой границе; серый фон</dc:description>
  <cp:lastModifiedBy>rsw</cp:lastModifiedBy>
  <cp:revision>453</cp:revision>
  <cp:lastPrinted>1601-01-01T00:00:00Z</cp:lastPrinted>
  <dcterms:created xsi:type="dcterms:W3CDTF">2010-03-01T11:05:23Z</dcterms:created>
  <dcterms:modified xsi:type="dcterms:W3CDTF">2014-12-02T15:15:55Z</dcterms:modified>
</cp:coreProperties>
</file>