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0"/>
  </p:notesMasterIdLst>
  <p:sldIdLst>
    <p:sldId id="256" r:id="rId2"/>
    <p:sldId id="257" r:id="rId3"/>
    <p:sldId id="277" r:id="rId4"/>
    <p:sldId id="263" r:id="rId5"/>
    <p:sldId id="278" r:id="rId6"/>
    <p:sldId id="264" r:id="rId7"/>
    <p:sldId id="266" r:id="rId8"/>
    <p:sldId id="267" r:id="rId9"/>
    <p:sldId id="291" r:id="rId10"/>
    <p:sldId id="284" r:id="rId11"/>
    <p:sldId id="285" r:id="rId12"/>
    <p:sldId id="286" r:id="rId13"/>
    <p:sldId id="287" r:id="rId14"/>
    <p:sldId id="293" r:id="rId15"/>
    <p:sldId id="288" r:id="rId16"/>
    <p:sldId id="289" r:id="rId17"/>
    <p:sldId id="290" r:id="rId18"/>
    <p:sldId id="276"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66FFFF"/>
    <a:srgbClr val="00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7" autoAdjust="0"/>
    <p:restoredTop sz="94624" autoAdjust="0"/>
  </p:normalViewPr>
  <p:slideViewPr>
    <p:cSldViewPr>
      <p:cViewPr>
        <p:scale>
          <a:sx n="75" d="100"/>
          <a:sy n="75" d="100"/>
        </p:scale>
        <p:origin x="-12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2313CB-2B3F-4EBF-AA0B-8E9E4978AE45}" type="doc">
      <dgm:prSet loTypeId="urn:microsoft.com/office/officeart/2005/8/layout/radial5" loCatId="relationship" qsTypeId="urn:microsoft.com/office/officeart/2005/8/quickstyle/simple1#1" qsCatId="simple" csTypeId="urn:microsoft.com/office/officeart/2005/8/colors/colorful1" csCatId="colorful" phldr="1"/>
      <dgm:spPr/>
      <dgm:t>
        <a:bodyPr/>
        <a:lstStyle/>
        <a:p>
          <a:endParaRPr lang="ru-RU"/>
        </a:p>
      </dgm:t>
    </dgm:pt>
    <dgm:pt modelId="{B9CCF895-B152-4BCA-8501-B4928FDA8C7E}">
      <dgm:prSet phldrT="[Текст]" custT="1"/>
      <dgm:spPr>
        <a:solidFill>
          <a:srgbClr val="FF0000"/>
        </a:solidFill>
      </dgm:spPr>
      <dgm:t>
        <a:bodyPr/>
        <a:lstStyle/>
        <a:p>
          <a:r>
            <a:rPr lang="ru-RU" sz="1600" dirty="0" err="1" smtClean="0"/>
            <a:t>Репозиторий</a:t>
          </a:r>
          <a:r>
            <a:rPr lang="ru-RU" sz="1600" dirty="0" smtClean="0"/>
            <a:t> научных публикаций</a:t>
          </a:r>
          <a:endParaRPr lang="ru-RU" sz="1600" dirty="0"/>
        </a:p>
      </dgm:t>
    </dgm:pt>
    <dgm:pt modelId="{AABA5444-9F52-4658-910E-63C977ADB5D3}" type="parTrans" cxnId="{21E8EE07-3C61-400D-944B-EAEBE30BB327}">
      <dgm:prSet/>
      <dgm:spPr/>
      <dgm:t>
        <a:bodyPr/>
        <a:lstStyle/>
        <a:p>
          <a:endParaRPr lang="ru-RU"/>
        </a:p>
      </dgm:t>
    </dgm:pt>
    <dgm:pt modelId="{8E85BB2B-9D3E-4AEA-922D-93F3C37B6918}" type="sibTrans" cxnId="{21E8EE07-3C61-400D-944B-EAEBE30BB327}">
      <dgm:prSet/>
      <dgm:spPr/>
      <dgm:t>
        <a:bodyPr/>
        <a:lstStyle/>
        <a:p>
          <a:endParaRPr lang="ru-RU"/>
        </a:p>
      </dgm:t>
    </dgm:pt>
    <dgm:pt modelId="{E4C2701B-1A32-4D11-A2B0-CDF1C896C7AA}">
      <dgm:prSet phldrT="[Текст]" custT="1"/>
      <dgm:spPr>
        <a:solidFill>
          <a:schemeClr val="accent6">
            <a:lumMod val="75000"/>
          </a:schemeClr>
        </a:solidFill>
      </dgm:spPr>
      <dgm:t>
        <a:bodyPr/>
        <a:lstStyle/>
        <a:p>
          <a:r>
            <a:rPr lang="ru-RU" sz="1400" dirty="0" smtClean="0"/>
            <a:t>БД «Труды сотрудников ИВМ СО РАН»</a:t>
          </a:r>
          <a:endParaRPr lang="ru-RU" sz="1400" dirty="0"/>
        </a:p>
      </dgm:t>
    </dgm:pt>
    <dgm:pt modelId="{C6722AE4-8942-4B10-B44B-991742C8EC0E}" type="parTrans" cxnId="{4C61356A-7E49-4619-AD01-4EF7BD0909BB}">
      <dgm:prSet/>
      <dgm:spPr>
        <a:solidFill>
          <a:schemeClr val="accent2">
            <a:lumMod val="75000"/>
          </a:schemeClr>
        </a:solidFill>
      </dgm:spPr>
      <dgm:t>
        <a:bodyPr/>
        <a:lstStyle/>
        <a:p>
          <a:endParaRPr lang="ru-RU"/>
        </a:p>
      </dgm:t>
    </dgm:pt>
    <dgm:pt modelId="{5D38D5B1-151B-4E1A-A7A2-6AA4A9BFC853}" type="sibTrans" cxnId="{4C61356A-7E49-4619-AD01-4EF7BD0909BB}">
      <dgm:prSet/>
      <dgm:spPr/>
      <dgm:t>
        <a:bodyPr/>
        <a:lstStyle/>
        <a:p>
          <a:endParaRPr lang="ru-RU"/>
        </a:p>
      </dgm:t>
    </dgm:pt>
    <dgm:pt modelId="{F6F7CF9E-32A5-44D1-AF0D-4398A8DD55DD}">
      <dgm:prSet phldrT="[Текст]" custT="1"/>
      <dgm:spPr>
        <a:solidFill>
          <a:schemeClr val="accent6">
            <a:lumMod val="75000"/>
          </a:schemeClr>
        </a:solidFill>
      </dgm:spPr>
      <dgm:t>
        <a:bodyPr/>
        <a:lstStyle/>
        <a:p>
          <a:endParaRPr lang="ru-RU" sz="1600" dirty="0" smtClean="0"/>
        </a:p>
        <a:p>
          <a:r>
            <a:rPr lang="ru-RU" sz="1600" dirty="0" smtClean="0"/>
            <a:t>АРМ Ученый секретарь</a:t>
          </a:r>
        </a:p>
        <a:p>
          <a:endParaRPr lang="ru-RU" sz="1800" dirty="0"/>
        </a:p>
      </dgm:t>
    </dgm:pt>
    <dgm:pt modelId="{F6141456-3853-4D12-8117-813082CD0A60}" type="parTrans" cxnId="{D3056DD4-3049-4740-B5A5-175B533D4655}">
      <dgm:prSet/>
      <dgm:spPr>
        <a:solidFill>
          <a:schemeClr val="accent2">
            <a:lumMod val="75000"/>
          </a:schemeClr>
        </a:solidFill>
      </dgm:spPr>
      <dgm:t>
        <a:bodyPr/>
        <a:lstStyle/>
        <a:p>
          <a:endParaRPr lang="ru-RU"/>
        </a:p>
      </dgm:t>
    </dgm:pt>
    <dgm:pt modelId="{941B87A4-1EFF-4736-8050-B8DA85676D4D}" type="sibTrans" cxnId="{D3056DD4-3049-4740-B5A5-175B533D4655}">
      <dgm:prSet/>
      <dgm:spPr/>
      <dgm:t>
        <a:bodyPr/>
        <a:lstStyle/>
        <a:p>
          <a:endParaRPr lang="ru-RU"/>
        </a:p>
      </dgm:t>
    </dgm:pt>
    <dgm:pt modelId="{8ACD26C1-AC42-4A07-BA96-129DDE1D0044}">
      <dgm:prSet phldrT="[Текст]" custT="1"/>
      <dgm:spPr>
        <a:solidFill>
          <a:schemeClr val="accent6">
            <a:lumMod val="75000"/>
          </a:schemeClr>
        </a:solidFill>
      </dgm:spPr>
      <dgm:t>
        <a:bodyPr/>
        <a:lstStyle/>
        <a:p>
          <a:r>
            <a:rPr lang="ru-RU" sz="1300" dirty="0" smtClean="0"/>
            <a:t>Электронные каталоги библиотеки ИВМ СО РАН</a:t>
          </a:r>
          <a:endParaRPr lang="ru-RU" sz="1300" dirty="0"/>
        </a:p>
      </dgm:t>
    </dgm:pt>
    <dgm:pt modelId="{58837E50-42D1-4333-A35F-8688CB63AADD}" type="parTrans" cxnId="{DA16A27C-AF91-4CE5-9BE5-5C719B42FA33}">
      <dgm:prSet/>
      <dgm:spPr>
        <a:solidFill>
          <a:schemeClr val="accent2">
            <a:lumMod val="75000"/>
          </a:schemeClr>
        </a:solidFill>
      </dgm:spPr>
      <dgm:t>
        <a:bodyPr/>
        <a:lstStyle/>
        <a:p>
          <a:endParaRPr lang="ru-RU"/>
        </a:p>
      </dgm:t>
    </dgm:pt>
    <dgm:pt modelId="{38ADD079-27F9-4106-9E96-477E7697D501}" type="sibTrans" cxnId="{DA16A27C-AF91-4CE5-9BE5-5C719B42FA33}">
      <dgm:prSet/>
      <dgm:spPr/>
      <dgm:t>
        <a:bodyPr/>
        <a:lstStyle/>
        <a:p>
          <a:endParaRPr lang="ru-RU"/>
        </a:p>
      </dgm:t>
    </dgm:pt>
    <dgm:pt modelId="{C36D0A5E-43F5-4120-8608-0336BC5624FE}">
      <dgm:prSet phldrT="[Текст]" custT="1"/>
      <dgm:spPr>
        <a:solidFill>
          <a:schemeClr val="accent6">
            <a:lumMod val="75000"/>
          </a:schemeClr>
        </a:solidFill>
      </dgm:spPr>
      <dgm:t>
        <a:bodyPr/>
        <a:lstStyle/>
        <a:p>
          <a:r>
            <a:rPr lang="ru-RU" sz="1800" dirty="0" smtClean="0"/>
            <a:t>Сайт ИВМ СО РАН</a:t>
          </a:r>
          <a:endParaRPr lang="ru-RU" sz="1800" dirty="0"/>
        </a:p>
      </dgm:t>
    </dgm:pt>
    <dgm:pt modelId="{AD7A9D05-3697-41AC-A592-E28E22A95EBC}" type="parTrans" cxnId="{2E890DC9-F424-47B0-9A6C-488AD673DD46}">
      <dgm:prSet/>
      <dgm:spPr>
        <a:solidFill>
          <a:schemeClr val="accent2">
            <a:lumMod val="75000"/>
          </a:schemeClr>
        </a:solidFill>
      </dgm:spPr>
      <dgm:t>
        <a:bodyPr/>
        <a:lstStyle/>
        <a:p>
          <a:endParaRPr lang="ru-RU"/>
        </a:p>
      </dgm:t>
    </dgm:pt>
    <dgm:pt modelId="{C1491E5E-9F59-427B-BBA2-0CBFD0E5CEEC}" type="sibTrans" cxnId="{2E890DC9-F424-47B0-9A6C-488AD673DD46}">
      <dgm:prSet/>
      <dgm:spPr/>
      <dgm:t>
        <a:bodyPr/>
        <a:lstStyle/>
        <a:p>
          <a:endParaRPr lang="ru-RU"/>
        </a:p>
      </dgm:t>
    </dgm:pt>
    <dgm:pt modelId="{802CE170-14E3-46EF-AF93-B4AB48023AF6}">
      <dgm:prSet phldrT="[Текст]" custT="1"/>
      <dgm:spPr>
        <a:solidFill>
          <a:schemeClr val="accent6">
            <a:lumMod val="75000"/>
          </a:schemeClr>
        </a:solidFill>
      </dgm:spPr>
      <dgm:t>
        <a:bodyPr/>
        <a:lstStyle/>
        <a:p>
          <a:r>
            <a:rPr lang="ru-RU" sz="1400" dirty="0" smtClean="0"/>
            <a:t>Распределенная информационная система СО РАН</a:t>
          </a:r>
          <a:endParaRPr lang="ru-RU" sz="1400" dirty="0"/>
        </a:p>
      </dgm:t>
    </dgm:pt>
    <dgm:pt modelId="{346174C0-222B-4F68-AE32-1C63EC51CDE7}" type="parTrans" cxnId="{841DEB51-517F-4168-956D-4317E8A9EE70}">
      <dgm:prSet/>
      <dgm:spPr>
        <a:solidFill>
          <a:schemeClr val="accent2">
            <a:lumMod val="75000"/>
          </a:schemeClr>
        </a:solidFill>
      </dgm:spPr>
      <dgm:t>
        <a:bodyPr/>
        <a:lstStyle/>
        <a:p>
          <a:endParaRPr lang="ru-RU"/>
        </a:p>
      </dgm:t>
    </dgm:pt>
    <dgm:pt modelId="{279103B6-C56F-4171-A234-8BAD0F4E5AD9}" type="sibTrans" cxnId="{841DEB51-517F-4168-956D-4317E8A9EE70}">
      <dgm:prSet/>
      <dgm:spPr/>
      <dgm:t>
        <a:bodyPr/>
        <a:lstStyle/>
        <a:p>
          <a:endParaRPr lang="ru-RU"/>
        </a:p>
      </dgm:t>
    </dgm:pt>
    <dgm:pt modelId="{A44E2A7A-C994-4060-B7E9-A14ED863B815}">
      <dgm:prSet phldrT="[Текст]" custT="1"/>
      <dgm:spPr>
        <a:solidFill>
          <a:schemeClr val="bg2">
            <a:lumMod val="60000"/>
            <a:lumOff val="40000"/>
          </a:schemeClr>
        </a:solidFill>
      </dgm:spPr>
      <dgm:t>
        <a:bodyPr/>
        <a:lstStyle/>
        <a:p>
          <a:r>
            <a:rPr lang="ru-RU" sz="1800" dirty="0" smtClean="0"/>
            <a:t>ФЦП</a:t>
          </a:r>
        </a:p>
        <a:p>
          <a:r>
            <a:rPr lang="ru-RU" sz="1800" dirty="0" smtClean="0"/>
            <a:t>ЭКБСОН</a:t>
          </a:r>
          <a:endParaRPr lang="ru-RU" sz="1800" dirty="0"/>
        </a:p>
      </dgm:t>
    </dgm:pt>
    <dgm:pt modelId="{EEDE453C-D0E9-43F7-B012-B54177C81F30}" type="parTrans" cxnId="{217890A0-D298-4E43-A0EB-9B375D4D9965}">
      <dgm:prSet/>
      <dgm:spPr>
        <a:solidFill>
          <a:schemeClr val="bg2">
            <a:lumMod val="60000"/>
            <a:lumOff val="40000"/>
          </a:schemeClr>
        </a:solidFill>
      </dgm:spPr>
      <dgm:t>
        <a:bodyPr/>
        <a:lstStyle/>
        <a:p>
          <a:endParaRPr lang="ru-RU"/>
        </a:p>
      </dgm:t>
    </dgm:pt>
    <dgm:pt modelId="{127CAFD2-2E9E-4A86-A676-B21D6FD41438}" type="sibTrans" cxnId="{217890A0-D298-4E43-A0EB-9B375D4D9965}">
      <dgm:prSet/>
      <dgm:spPr/>
      <dgm:t>
        <a:bodyPr/>
        <a:lstStyle/>
        <a:p>
          <a:endParaRPr lang="ru-RU"/>
        </a:p>
      </dgm:t>
    </dgm:pt>
    <dgm:pt modelId="{850E46D8-6464-4377-B4FC-7468F461E601}">
      <dgm:prSet phldrT="[Текст]" custT="1"/>
      <dgm:spPr>
        <a:solidFill>
          <a:schemeClr val="bg2">
            <a:lumMod val="60000"/>
            <a:lumOff val="40000"/>
          </a:schemeClr>
        </a:solidFill>
      </dgm:spPr>
      <dgm:t>
        <a:bodyPr/>
        <a:lstStyle/>
        <a:p>
          <a:r>
            <a:rPr lang="ru-RU" sz="1800" dirty="0" smtClean="0"/>
            <a:t>Карта Российской науки</a:t>
          </a:r>
          <a:endParaRPr lang="ru-RU" sz="1800" dirty="0"/>
        </a:p>
      </dgm:t>
    </dgm:pt>
    <dgm:pt modelId="{192FF6E8-537B-4D71-BE0C-9A5C74BB63C3}" type="parTrans" cxnId="{E5F9E306-2388-460F-AFD9-DD332133901B}">
      <dgm:prSet/>
      <dgm:spPr>
        <a:solidFill>
          <a:schemeClr val="bg2">
            <a:lumMod val="60000"/>
            <a:lumOff val="40000"/>
          </a:schemeClr>
        </a:solidFill>
      </dgm:spPr>
      <dgm:t>
        <a:bodyPr/>
        <a:lstStyle/>
        <a:p>
          <a:endParaRPr lang="ru-RU"/>
        </a:p>
      </dgm:t>
    </dgm:pt>
    <dgm:pt modelId="{99E6071D-F254-4B3D-A4F1-14C37BD4AA7B}" type="sibTrans" cxnId="{E5F9E306-2388-460F-AFD9-DD332133901B}">
      <dgm:prSet/>
      <dgm:spPr/>
      <dgm:t>
        <a:bodyPr/>
        <a:lstStyle/>
        <a:p>
          <a:endParaRPr lang="ru-RU"/>
        </a:p>
      </dgm:t>
    </dgm:pt>
    <dgm:pt modelId="{3C1709A3-0ED6-4081-A95D-47B99993D249}">
      <dgm:prSet phldrT="[Текст]" custT="1"/>
      <dgm:spPr>
        <a:solidFill>
          <a:schemeClr val="bg2">
            <a:lumMod val="60000"/>
            <a:lumOff val="40000"/>
          </a:schemeClr>
        </a:solidFill>
      </dgm:spPr>
      <dgm:t>
        <a:bodyPr/>
        <a:lstStyle/>
        <a:p>
          <a:r>
            <a:rPr lang="en-US" sz="1800" dirty="0" smtClean="0"/>
            <a:t>Science Index </a:t>
          </a:r>
          <a:r>
            <a:rPr lang="ru-RU" sz="1800" dirty="0" smtClean="0"/>
            <a:t> (РИНЦ)</a:t>
          </a:r>
          <a:endParaRPr lang="ru-RU" sz="1800" dirty="0"/>
        </a:p>
      </dgm:t>
    </dgm:pt>
    <dgm:pt modelId="{A032FE7D-BD31-4A0D-A960-195103252385}" type="parTrans" cxnId="{2D9CEC3D-C5A6-4770-9FC7-08578CC5CAF3}">
      <dgm:prSet/>
      <dgm:spPr>
        <a:solidFill>
          <a:schemeClr val="bg2">
            <a:lumMod val="60000"/>
            <a:lumOff val="40000"/>
          </a:schemeClr>
        </a:solidFill>
      </dgm:spPr>
      <dgm:t>
        <a:bodyPr/>
        <a:lstStyle/>
        <a:p>
          <a:endParaRPr lang="ru-RU"/>
        </a:p>
      </dgm:t>
    </dgm:pt>
    <dgm:pt modelId="{C71D311E-8EF1-4ECD-A4F4-E40AFE43188A}" type="sibTrans" cxnId="{2D9CEC3D-C5A6-4770-9FC7-08578CC5CAF3}">
      <dgm:prSet/>
      <dgm:spPr/>
      <dgm:t>
        <a:bodyPr/>
        <a:lstStyle/>
        <a:p>
          <a:endParaRPr lang="ru-RU"/>
        </a:p>
      </dgm:t>
    </dgm:pt>
    <dgm:pt modelId="{8CCA1E9A-8883-44E4-99AD-824C3CBFC18C}" type="pres">
      <dgm:prSet presAssocID="{E42313CB-2B3F-4EBF-AA0B-8E9E4978AE45}" presName="Name0" presStyleCnt="0">
        <dgm:presLayoutVars>
          <dgm:chMax val="1"/>
          <dgm:dir/>
          <dgm:animLvl val="ctr"/>
          <dgm:resizeHandles val="exact"/>
        </dgm:presLayoutVars>
      </dgm:prSet>
      <dgm:spPr/>
      <dgm:t>
        <a:bodyPr/>
        <a:lstStyle/>
        <a:p>
          <a:endParaRPr lang="ru-RU"/>
        </a:p>
      </dgm:t>
    </dgm:pt>
    <dgm:pt modelId="{CB7704E1-995D-4884-806D-E62E442F5FA7}" type="pres">
      <dgm:prSet presAssocID="{B9CCF895-B152-4BCA-8501-B4928FDA8C7E}" presName="centerShape" presStyleLbl="node0" presStyleIdx="0" presStyleCnt="1" custScaleX="137944" custScaleY="114980"/>
      <dgm:spPr/>
      <dgm:t>
        <a:bodyPr/>
        <a:lstStyle/>
        <a:p>
          <a:endParaRPr lang="ru-RU"/>
        </a:p>
      </dgm:t>
    </dgm:pt>
    <dgm:pt modelId="{4588D9B3-FA45-45C0-A8B9-D4EA78F22F7E}" type="pres">
      <dgm:prSet presAssocID="{C6722AE4-8942-4B10-B44B-991742C8EC0E}" presName="parTrans" presStyleLbl="sibTrans2D1" presStyleIdx="0" presStyleCnt="8" custLinFactNeighborX="16732" custLinFactNeighborY="-6044"/>
      <dgm:spPr/>
      <dgm:t>
        <a:bodyPr/>
        <a:lstStyle/>
        <a:p>
          <a:endParaRPr lang="ru-RU"/>
        </a:p>
      </dgm:t>
    </dgm:pt>
    <dgm:pt modelId="{5F13778F-0A7F-4240-8C6D-CE7B02562BD7}" type="pres">
      <dgm:prSet presAssocID="{C6722AE4-8942-4B10-B44B-991742C8EC0E}" presName="connectorText" presStyleLbl="sibTrans2D1" presStyleIdx="0" presStyleCnt="8"/>
      <dgm:spPr/>
      <dgm:t>
        <a:bodyPr/>
        <a:lstStyle/>
        <a:p>
          <a:endParaRPr lang="ru-RU"/>
        </a:p>
      </dgm:t>
    </dgm:pt>
    <dgm:pt modelId="{DDC3A570-ABD7-4C72-904A-C8E6767EB97B}" type="pres">
      <dgm:prSet presAssocID="{E4C2701B-1A32-4D11-A2B0-CDF1C896C7AA}" presName="node" presStyleLbl="node1" presStyleIdx="0" presStyleCnt="8" custScaleX="124983" custScaleY="75813">
        <dgm:presLayoutVars>
          <dgm:bulletEnabled val="1"/>
        </dgm:presLayoutVars>
      </dgm:prSet>
      <dgm:spPr/>
      <dgm:t>
        <a:bodyPr/>
        <a:lstStyle/>
        <a:p>
          <a:endParaRPr lang="ru-RU"/>
        </a:p>
      </dgm:t>
    </dgm:pt>
    <dgm:pt modelId="{713AB95A-6565-4A65-9319-24E06E46DEBA}" type="pres">
      <dgm:prSet presAssocID="{F6141456-3853-4D12-8117-813082CD0A60}" presName="parTrans" presStyleLbl="sibTrans2D1" presStyleIdx="1" presStyleCnt="8"/>
      <dgm:spPr/>
      <dgm:t>
        <a:bodyPr/>
        <a:lstStyle/>
        <a:p>
          <a:endParaRPr lang="ru-RU"/>
        </a:p>
      </dgm:t>
    </dgm:pt>
    <dgm:pt modelId="{CD31C057-1131-45AC-AD30-65E06116CA12}" type="pres">
      <dgm:prSet presAssocID="{F6141456-3853-4D12-8117-813082CD0A60}" presName="connectorText" presStyleLbl="sibTrans2D1" presStyleIdx="1" presStyleCnt="8"/>
      <dgm:spPr/>
      <dgm:t>
        <a:bodyPr/>
        <a:lstStyle/>
        <a:p>
          <a:endParaRPr lang="ru-RU"/>
        </a:p>
      </dgm:t>
    </dgm:pt>
    <dgm:pt modelId="{6BAF3FEB-8E05-4D1D-9463-022101BCFA6D}" type="pres">
      <dgm:prSet presAssocID="{F6F7CF9E-32A5-44D1-AF0D-4398A8DD55DD}" presName="node" presStyleLbl="node1" presStyleIdx="1" presStyleCnt="8" custScaleX="131446" custScaleY="68734">
        <dgm:presLayoutVars>
          <dgm:bulletEnabled val="1"/>
        </dgm:presLayoutVars>
      </dgm:prSet>
      <dgm:spPr/>
      <dgm:t>
        <a:bodyPr/>
        <a:lstStyle/>
        <a:p>
          <a:endParaRPr lang="ru-RU"/>
        </a:p>
      </dgm:t>
    </dgm:pt>
    <dgm:pt modelId="{7B4DD1CA-6AA3-4FD7-9F48-6EC71D9A6A5A}" type="pres">
      <dgm:prSet presAssocID="{58837E50-42D1-4333-A35F-8688CB63AADD}" presName="parTrans" presStyleLbl="sibTrans2D1" presStyleIdx="2" presStyleCnt="8"/>
      <dgm:spPr/>
      <dgm:t>
        <a:bodyPr/>
        <a:lstStyle/>
        <a:p>
          <a:endParaRPr lang="ru-RU"/>
        </a:p>
      </dgm:t>
    </dgm:pt>
    <dgm:pt modelId="{FBB2E9B2-5551-4E7D-9046-A1F51EDE2143}" type="pres">
      <dgm:prSet presAssocID="{58837E50-42D1-4333-A35F-8688CB63AADD}" presName="connectorText" presStyleLbl="sibTrans2D1" presStyleIdx="2" presStyleCnt="8"/>
      <dgm:spPr/>
      <dgm:t>
        <a:bodyPr/>
        <a:lstStyle/>
        <a:p>
          <a:endParaRPr lang="ru-RU"/>
        </a:p>
      </dgm:t>
    </dgm:pt>
    <dgm:pt modelId="{4D888819-02B2-4FED-8EAD-EA1E9C5D7096}" type="pres">
      <dgm:prSet presAssocID="{8ACD26C1-AC42-4A07-BA96-129DDE1D0044}" presName="node" presStyleLbl="node1" presStyleIdx="2" presStyleCnt="8" custScaleX="116859" custRadScaleRad="99747" custRadScaleInc="-2331">
        <dgm:presLayoutVars>
          <dgm:bulletEnabled val="1"/>
        </dgm:presLayoutVars>
      </dgm:prSet>
      <dgm:spPr/>
      <dgm:t>
        <a:bodyPr/>
        <a:lstStyle/>
        <a:p>
          <a:endParaRPr lang="ru-RU"/>
        </a:p>
      </dgm:t>
    </dgm:pt>
    <dgm:pt modelId="{4CE8E733-1D27-4351-8290-B981F9C05EEF}" type="pres">
      <dgm:prSet presAssocID="{AD7A9D05-3697-41AC-A592-E28E22A95EBC}" presName="parTrans" presStyleLbl="sibTrans2D1" presStyleIdx="3" presStyleCnt="8" custScaleX="91565" custLinFactNeighborX="-10523" custLinFactNeighborY="-502"/>
      <dgm:spPr/>
      <dgm:t>
        <a:bodyPr/>
        <a:lstStyle/>
        <a:p>
          <a:endParaRPr lang="ru-RU"/>
        </a:p>
      </dgm:t>
    </dgm:pt>
    <dgm:pt modelId="{F2D828DD-CBFE-4D6D-AF9E-83FC72DB2911}" type="pres">
      <dgm:prSet presAssocID="{AD7A9D05-3697-41AC-A592-E28E22A95EBC}" presName="connectorText" presStyleLbl="sibTrans2D1" presStyleIdx="3" presStyleCnt="8"/>
      <dgm:spPr/>
      <dgm:t>
        <a:bodyPr/>
        <a:lstStyle/>
        <a:p>
          <a:endParaRPr lang="ru-RU"/>
        </a:p>
      </dgm:t>
    </dgm:pt>
    <dgm:pt modelId="{63FC10E6-CFE6-4DEB-ABBA-5F2836A4EFC3}" type="pres">
      <dgm:prSet presAssocID="{C36D0A5E-43F5-4120-8608-0336BC5624FE}" presName="node" presStyleLbl="node1" presStyleIdx="3" presStyleCnt="8" custRadScaleRad="108073" custRadScaleInc="1661">
        <dgm:presLayoutVars>
          <dgm:bulletEnabled val="1"/>
        </dgm:presLayoutVars>
      </dgm:prSet>
      <dgm:spPr/>
      <dgm:t>
        <a:bodyPr/>
        <a:lstStyle/>
        <a:p>
          <a:endParaRPr lang="ru-RU"/>
        </a:p>
      </dgm:t>
    </dgm:pt>
    <dgm:pt modelId="{E69076E5-2431-4B77-A536-C965E2BA3631}" type="pres">
      <dgm:prSet presAssocID="{346174C0-222B-4F68-AE32-1C63EC51CDE7}" presName="parTrans" presStyleLbl="sibTrans2D1" presStyleIdx="4" presStyleCnt="8" custLinFactNeighborX="1381" custLinFactNeighborY="800"/>
      <dgm:spPr/>
      <dgm:t>
        <a:bodyPr/>
        <a:lstStyle/>
        <a:p>
          <a:endParaRPr lang="ru-RU"/>
        </a:p>
      </dgm:t>
    </dgm:pt>
    <dgm:pt modelId="{773946A4-7E48-4D83-AADB-D60120278BE5}" type="pres">
      <dgm:prSet presAssocID="{346174C0-222B-4F68-AE32-1C63EC51CDE7}" presName="connectorText" presStyleLbl="sibTrans2D1" presStyleIdx="4" presStyleCnt="8"/>
      <dgm:spPr/>
      <dgm:t>
        <a:bodyPr/>
        <a:lstStyle/>
        <a:p>
          <a:endParaRPr lang="ru-RU"/>
        </a:p>
      </dgm:t>
    </dgm:pt>
    <dgm:pt modelId="{C4A136FD-B8B8-4CD0-919C-7E1B1B259B6C}" type="pres">
      <dgm:prSet presAssocID="{802CE170-14E3-46EF-AF93-B4AB48023AF6}" presName="node" presStyleLbl="node1" presStyleIdx="4" presStyleCnt="8" custScaleX="164693" custScaleY="89425" custRadScaleRad="104549" custRadScaleInc="-1143">
        <dgm:presLayoutVars>
          <dgm:bulletEnabled val="1"/>
        </dgm:presLayoutVars>
      </dgm:prSet>
      <dgm:spPr/>
      <dgm:t>
        <a:bodyPr/>
        <a:lstStyle/>
        <a:p>
          <a:endParaRPr lang="ru-RU"/>
        </a:p>
      </dgm:t>
    </dgm:pt>
    <dgm:pt modelId="{9586542E-51F4-454D-8246-92BE283C1AC9}" type="pres">
      <dgm:prSet presAssocID="{EEDE453C-D0E9-43F7-B012-B54177C81F30}" presName="parTrans" presStyleLbl="sibTrans2D1" presStyleIdx="5" presStyleCnt="8"/>
      <dgm:spPr/>
      <dgm:t>
        <a:bodyPr/>
        <a:lstStyle/>
        <a:p>
          <a:endParaRPr lang="ru-RU"/>
        </a:p>
      </dgm:t>
    </dgm:pt>
    <dgm:pt modelId="{831FF618-4703-48EF-A06D-64CF87206A59}" type="pres">
      <dgm:prSet presAssocID="{EEDE453C-D0E9-43F7-B012-B54177C81F30}" presName="connectorText" presStyleLbl="sibTrans2D1" presStyleIdx="5" presStyleCnt="8"/>
      <dgm:spPr/>
      <dgm:t>
        <a:bodyPr/>
        <a:lstStyle/>
        <a:p>
          <a:endParaRPr lang="ru-RU"/>
        </a:p>
      </dgm:t>
    </dgm:pt>
    <dgm:pt modelId="{9E8F8E32-BC54-4B3F-ADA3-9606017E3B99}" type="pres">
      <dgm:prSet presAssocID="{A44E2A7A-C994-4060-B7E9-A14ED863B815}" presName="node" presStyleLbl="node1" presStyleIdx="5" presStyleCnt="8">
        <dgm:presLayoutVars>
          <dgm:bulletEnabled val="1"/>
        </dgm:presLayoutVars>
      </dgm:prSet>
      <dgm:spPr/>
      <dgm:t>
        <a:bodyPr/>
        <a:lstStyle/>
        <a:p>
          <a:endParaRPr lang="ru-RU"/>
        </a:p>
      </dgm:t>
    </dgm:pt>
    <dgm:pt modelId="{9F4A9B8D-A193-4B7D-AEDF-8A8ACE7B9BE8}" type="pres">
      <dgm:prSet presAssocID="{192FF6E8-537B-4D71-BE0C-9A5C74BB63C3}" presName="parTrans" presStyleLbl="sibTrans2D1" presStyleIdx="6" presStyleCnt="8"/>
      <dgm:spPr/>
      <dgm:t>
        <a:bodyPr/>
        <a:lstStyle/>
        <a:p>
          <a:endParaRPr lang="ru-RU"/>
        </a:p>
      </dgm:t>
    </dgm:pt>
    <dgm:pt modelId="{2403D924-88E8-476E-85C4-7793B325FCA8}" type="pres">
      <dgm:prSet presAssocID="{192FF6E8-537B-4D71-BE0C-9A5C74BB63C3}" presName="connectorText" presStyleLbl="sibTrans2D1" presStyleIdx="6" presStyleCnt="8"/>
      <dgm:spPr/>
      <dgm:t>
        <a:bodyPr/>
        <a:lstStyle/>
        <a:p>
          <a:endParaRPr lang="ru-RU"/>
        </a:p>
      </dgm:t>
    </dgm:pt>
    <dgm:pt modelId="{7293D9EE-65EE-4B5A-8EEE-B531829247A8}" type="pres">
      <dgm:prSet presAssocID="{850E46D8-6464-4377-B4FC-7468F461E601}" presName="node" presStyleLbl="node1" presStyleIdx="6" presStyleCnt="8" custScaleX="138697">
        <dgm:presLayoutVars>
          <dgm:bulletEnabled val="1"/>
        </dgm:presLayoutVars>
      </dgm:prSet>
      <dgm:spPr/>
      <dgm:t>
        <a:bodyPr/>
        <a:lstStyle/>
        <a:p>
          <a:endParaRPr lang="ru-RU"/>
        </a:p>
      </dgm:t>
    </dgm:pt>
    <dgm:pt modelId="{2DB93759-AC99-4EA6-AB89-594C6B975751}" type="pres">
      <dgm:prSet presAssocID="{A032FE7D-BD31-4A0D-A960-195103252385}" presName="parTrans" presStyleLbl="sibTrans2D1" presStyleIdx="7" presStyleCnt="8"/>
      <dgm:spPr/>
      <dgm:t>
        <a:bodyPr/>
        <a:lstStyle/>
        <a:p>
          <a:endParaRPr lang="ru-RU"/>
        </a:p>
      </dgm:t>
    </dgm:pt>
    <dgm:pt modelId="{362232D6-5BD2-4847-A4FA-F2C4B8A09B0C}" type="pres">
      <dgm:prSet presAssocID="{A032FE7D-BD31-4A0D-A960-195103252385}" presName="connectorText" presStyleLbl="sibTrans2D1" presStyleIdx="7" presStyleCnt="8"/>
      <dgm:spPr/>
      <dgm:t>
        <a:bodyPr/>
        <a:lstStyle/>
        <a:p>
          <a:endParaRPr lang="ru-RU"/>
        </a:p>
      </dgm:t>
    </dgm:pt>
    <dgm:pt modelId="{0C04CC41-C728-48C1-AA5A-CC472C04DA8D}" type="pres">
      <dgm:prSet presAssocID="{3C1709A3-0ED6-4081-A95D-47B99993D249}" presName="node" presStyleLbl="node1" presStyleIdx="7" presStyleCnt="8">
        <dgm:presLayoutVars>
          <dgm:bulletEnabled val="1"/>
        </dgm:presLayoutVars>
      </dgm:prSet>
      <dgm:spPr/>
      <dgm:t>
        <a:bodyPr/>
        <a:lstStyle/>
        <a:p>
          <a:endParaRPr lang="ru-RU"/>
        </a:p>
      </dgm:t>
    </dgm:pt>
  </dgm:ptLst>
  <dgm:cxnLst>
    <dgm:cxn modelId="{217890A0-D298-4E43-A0EB-9B375D4D9965}" srcId="{B9CCF895-B152-4BCA-8501-B4928FDA8C7E}" destId="{A44E2A7A-C994-4060-B7E9-A14ED863B815}" srcOrd="5" destOrd="0" parTransId="{EEDE453C-D0E9-43F7-B012-B54177C81F30}" sibTransId="{127CAFD2-2E9E-4A86-A676-B21D6FD41438}"/>
    <dgm:cxn modelId="{A0554183-72E4-4D8E-8175-9812DCA80354}" type="presOf" srcId="{A032FE7D-BD31-4A0D-A960-195103252385}" destId="{2DB93759-AC99-4EA6-AB89-594C6B975751}" srcOrd="0" destOrd="0" presId="urn:microsoft.com/office/officeart/2005/8/layout/radial5"/>
    <dgm:cxn modelId="{4C61356A-7E49-4619-AD01-4EF7BD0909BB}" srcId="{B9CCF895-B152-4BCA-8501-B4928FDA8C7E}" destId="{E4C2701B-1A32-4D11-A2B0-CDF1C896C7AA}" srcOrd="0" destOrd="0" parTransId="{C6722AE4-8942-4B10-B44B-991742C8EC0E}" sibTransId="{5D38D5B1-151B-4E1A-A7A2-6AA4A9BFC853}"/>
    <dgm:cxn modelId="{179116B2-64B8-4AA1-B3AC-3A3906D2A456}" type="presOf" srcId="{B9CCF895-B152-4BCA-8501-B4928FDA8C7E}" destId="{CB7704E1-995D-4884-806D-E62E442F5FA7}" srcOrd="0" destOrd="0" presId="urn:microsoft.com/office/officeart/2005/8/layout/radial5"/>
    <dgm:cxn modelId="{4A459A67-506D-4191-8430-EF12C64C7D33}" type="presOf" srcId="{850E46D8-6464-4377-B4FC-7468F461E601}" destId="{7293D9EE-65EE-4B5A-8EEE-B531829247A8}" srcOrd="0" destOrd="0" presId="urn:microsoft.com/office/officeart/2005/8/layout/radial5"/>
    <dgm:cxn modelId="{0592E163-3244-4AF1-AE69-893AF1CB0F18}" type="presOf" srcId="{A44E2A7A-C994-4060-B7E9-A14ED863B815}" destId="{9E8F8E32-BC54-4B3F-ADA3-9606017E3B99}" srcOrd="0" destOrd="0" presId="urn:microsoft.com/office/officeart/2005/8/layout/radial5"/>
    <dgm:cxn modelId="{DEF612BF-5A21-4F6B-B62E-AC711AEDE10D}" type="presOf" srcId="{E4C2701B-1A32-4D11-A2B0-CDF1C896C7AA}" destId="{DDC3A570-ABD7-4C72-904A-C8E6767EB97B}" srcOrd="0" destOrd="0" presId="urn:microsoft.com/office/officeart/2005/8/layout/radial5"/>
    <dgm:cxn modelId="{9E6E476B-B2A7-4488-B4F5-5692AAEFDE09}" type="presOf" srcId="{58837E50-42D1-4333-A35F-8688CB63AADD}" destId="{7B4DD1CA-6AA3-4FD7-9F48-6EC71D9A6A5A}" srcOrd="0" destOrd="0" presId="urn:microsoft.com/office/officeart/2005/8/layout/radial5"/>
    <dgm:cxn modelId="{7EF4E407-AEA3-4B5E-9B87-237FD84C8BCB}" type="presOf" srcId="{58837E50-42D1-4333-A35F-8688CB63AADD}" destId="{FBB2E9B2-5551-4E7D-9046-A1F51EDE2143}" srcOrd="1" destOrd="0" presId="urn:microsoft.com/office/officeart/2005/8/layout/radial5"/>
    <dgm:cxn modelId="{841DEB51-517F-4168-956D-4317E8A9EE70}" srcId="{B9CCF895-B152-4BCA-8501-B4928FDA8C7E}" destId="{802CE170-14E3-46EF-AF93-B4AB48023AF6}" srcOrd="4" destOrd="0" parTransId="{346174C0-222B-4F68-AE32-1C63EC51CDE7}" sibTransId="{279103B6-C56F-4171-A234-8BAD0F4E5AD9}"/>
    <dgm:cxn modelId="{EA838BB7-298B-4DF9-81B9-719088491A6E}" type="presOf" srcId="{AD7A9D05-3697-41AC-A592-E28E22A95EBC}" destId="{F2D828DD-CBFE-4D6D-AF9E-83FC72DB2911}" srcOrd="1" destOrd="0" presId="urn:microsoft.com/office/officeart/2005/8/layout/radial5"/>
    <dgm:cxn modelId="{DA16A27C-AF91-4CE5-9BE5-5C719B42FA33}" srcId="{B9CCF895-B152-4BCA-8501-B4928FDA8C7E}" destId="{8ACD26C1-AC42-4A07-BA96-129DDE1D0044}" srcOrd="2" destOrd="0" parTransId="{58837E50-42D1-4333-A35F-8688CB63AADD}" sibTransId="{38ADD079-27F9-4106-9E96-477E7697D501}"/>
    <dgm:cxn modelId="{2E890DC9-F424-47B0-9A6C-488AD673DD46}" srcId="{B9CCF895-B152-4BCA-8501-B4928FDA8C7E}" destId="{C36D0A5E-43F5-4120-8608-0336BC5624FE}" srcOrd="3" destOrd="0" parTransId="{AD7A9D05-3697-41AC-A592-E28E22A95EBC}" sibTransId="{C1491E5E-9F59-427B-BBA2-0CBFD0E5CEEC}"/>
    <dgm:cxn modelId="{1FF8489D-D9D4-484A-995A-AB3C89BAF463}" type="presOf" srcId="{346174C0-222B-4F68-AE32-1C63EC51CDE7}" destId="{773946A4-7E48-4D83-AADB-D60120278BE5}" srcOrd="1" destOrd="0" presId="urn:microsoft.com/office/officeart/2005/8/layout/radial5"/>
    <dgm:cxn modelId="{21E8EE07-3C61-400D-944B-EAEBE30BB327}" srcId="{E42313CB-2B3F-4EBF-AA0B-8E9E4978AE45}" destId="{B9CCF895-B152-4BCA-8501-B4928FDA8C7E}" srcOrd="0" destOrd="0" parTransId="{AABA5444-9F52-4658-910E-63C977ADB5D3}" sibTransId="{8E85BB2B-9D3E-4AEA-922D-93F3C37B6918}"/>
    <dgm:cxn modelId="{577D1437-3545-4EBE-A930-D5FAD5F0D08A}" type="presOf" srcId="{AD7A9D05-3697-41AC-A592-E28E22A95EBC}" destId="{4CE8E733-1D27-4351-8290-B981F9C05EEF}" srcOrd="0" destOrd="0" presId="urn:microsoft.com/office/officeart/2005/8/layout/radial5"/>
    <dgm:cxn modelId="{2D9CEC3D-C5A6-4770-9FC7-08578CC5CAF3}" srcId="{B9CCF895-B152-4BCA-8501-B4928FDA8C7E}" destId="{3C1709A3-0ED6-4081-A95D-47B99993D249}" srcOrd="7" destOrd="0" parTransId="{A032FE7D-BD31-4A0D-A960-195103252385}" sibTransId="{C71D311E-8EF1-4ECD-A4F4-E40AFE43188A}"/>
    <dgm:cxn modelId="{8C75A073-A861-4DDE-8EC4-7928CC82AF15}" type="presOf" srcId="{F6141456-3853-4D12-8117-813082CD0A60}" destId="{713AB95A-6565-4A65-9319-24E06E46DEBA}" srcOrd="0" destOrd="0" presId="urn:microsoft.com/office/officeart/2005/8/layout/radial5"/>
    <dgm:cxn modelId="{E3D97E02-3090-4806-A132-E62CE3233D76}" type="presOf" srcId="{F6F7CF9E-32A5-44D1-AF0D-4398A8DD55DD}" destId="{6BAF3FEB-8E05-4D1D-9463-022101BCFA6D}" srcOrd="0" destOrd="0" presId="urn:microsoft.com/office/officeart/2005/8/layout/radial5"/>
    <dgm:cxn modelId="{78989137-C397-4FE6-86A2-4A27FC9DF75C}" type="presOf" srcId="{A032FE7D-BD31-4A0D-A960-195103252385}" destId="{362232D6-5BD2-4847-A4FA-F2C4B8A09B0C}" srcOrd="1" destOrd="0" presId="urn:microsoft.com/office/officeart/2005/8/layout/radial5"/>
    <dgm:cxn modelId="{8100940C-3C75-4942-AA46-F20A82BA735E}" type="presOf" srcId="{C36D0A5E-43F5-4120-8608-0336BC5624FE}" destId="{63FC10E6-CFE6-4DEB-ABBA-5F2836A4EFC3}" srcOrd="0" destOrd="0" presId="urn:microsoft.com/office/officeart/2005/8/layout/radial5"/>
    <dgm:cxn modelId="{682CE9AC-7240-4963-B37C-BE54B3CEF84C}" type="presOf" srcId="{C6722AE4-8942-4B10-B44B-991742C8EC0E}" destId="{5F13778F-0A7F-4240-8C6D-CE7B02562BD7}" srcOrd="1" destOrd="0" presId="urn:microsoft.com/office/officeart/2005/8/layout/radial5"/>
    <dgm:cxn modelId="{E5F9E306-2388-460F-AFD9-DD332133901B}" srcId="{B9CCF895-B152-4BCA-8501-B4928FDA8C7E}" destId="{850E46D8-6464-4377-B4FC-7468F461E601}" srcOrd="6" destOrd="0" parTransId="{192FF6E8-537B-4D71-BE0C-9A5C74BB63C3}" sibTransId="{99E6071D-F254-4B3D-A4F1-14C37BD4AA7B}"/>
    <dgm:cxn modelId="{13A9D2FE-7164-4AE1-A698-4F1DF472D5A1}" type="presOf" srcId="{192FF6E8-537B-4D71-BE0C-9A5C74BB63C3}" destId="{9F4A9B8D-A193-4B7D-AEDF-8A8ACE7B9BE8}" srcOrd="0" destOrd="0" presId="urn:microsoft.com/office/officeart/2005/8/layout/radial5"/>
    <dgm:cxn modelId="{395E16A7-47E2-406D-AA23-50659D413E6F}" type="presOf" srcId="{EEDE453C-D0E9-43F7-B012-B54177C81F30}" destId="{831FF618-4703-48EF-A06D-64CF87206A59}" srcOrd="1" destOrd="0" presId="urn:microsoft.com/office/officeart/2005/8/layout/radial5"/>
    <dgm:cxn modelId="{9190A571-7E46-47CD-9A71-AC7D7202430C}" type="presOf" srcId="{C6722AE4-8942-4B10-B44B-991742C8EC0E}" destId="{4588D9B3-FA45-45C0-A8B9-D4EA78F22F7E}" srcOrd="0" destOrd="0" presId="urn:microsoft.com/office/officeart/2005/8/layout/radial5"/>
    <dgm:cxn modelId="{5E26B1D3-79B0-45B2-8775-6259E1A3772B}" type="presOf" srcId="{346174C0-222B-4F68-AE32-1C63EC51CDE7}" destId="{E69076E5-2431-4B77-A536-C965E2BA3631}" srcOrd="0" destOrd="0" presId="urn:microsoft.com/office/officeart/2005/8/layout/radial5"/>
    <dgm:cxn modelId="{B3FA4779-EE6F-4C9A-A412-C100FE024C9B}" type="presOf" srcId="{3C1709A3-0ED6-4081-A95D-47B99993D249}" destId="{0C04CC41-C728-48C1-AA5A-CC472C04DA8D}" srcOrd="0" destOrd="0" presId="urn:microsoft.com/office/officeart/2005/8/layout/radial5"/>
    <dgm:cxn modelId="{449D9655-76F8-49C8-B4E3-796E42ECC9A0}" type="presOf" srcId="{E42313CB-2B3F-4EBF-AA0B-8E9E4978AE45}" destId="{8CCA1E9A-8883-44E4-99AD-824C3CBFC18C}" srcOrd="0" destOrd="0" presId="urn:microsoft.com/office/officeart/2005/8/layout/radial5"/>
    <dgm:cxn modelId="{8F143238-0B86-4985-94EE-996803F56DD6}" type="presOf" srcId="{F6141456-3853-4D12-8117-813082CD0A60}" destId="{CD31C057-1131-45AC-AD30-65E06116CA12}" srcOrd="1" destOrd="0" presId="urn:microsoft.com/office/officeart/2005/8/layout/radial5"/>
    <dgm:cxn modelId="{95F44019-BF8D-43CF-BBE1-085395B1AB16}" type="presOf" srcId="{192FF6E8-537B-4D71-BE0C-9A5C74BB63C3}" destId="{2403D924-88E8-476E-85C4-7793B325FCA8}" srcOrd="1" destOrd="0" presId="urn:microsoft.com/office/officeart/2005/8/layout/radial5"/>
    <dgm:cxn modelId="{8BF177B4-3774-4EAB-8AB3-ECBA2734A336}" type="presOf" srcId="{8ACD26C1-AC42-4A07-BA96-129DDE1D0044}" destId="{4D888819-02B2-4FED-8EAD-EA1E9C5D7096}" srcOrd="0" destOrd="0" presId="urn:microsoft.com/office/officeart/2005/8/layout/radial5"/>
    <dgm:cxn modelId="{FD01E745-3F50-4952-9820-A76962F60029}" type="presOf" srcId="{EEDE453C-D0E9-43F7-B012-B54177C81F30}" destId="{9586542E-51F4-454D-8246-92BE283C1AC9}" srcOrd="0" destOrd="0" presId="urn:microsoft.com/office/officeart/2005/8/layout/radial5"/>
    <dgm:cxn modelId="{D3056DD4-3049-4740-B5A5-175B533D4655}" srcId="{B9CCF895-B152-4BCA-8501-B4928FDA8C7E}" destId="{F6F7CF9E-32A5-44D1-AF0D-4398A8DD55DD}" srcOrd="1" destOrd="0" parTransId="{F6141456-3853-4D12-8117-813082CD0A60}" sibTransId="{941B87A4-1EFF-4736-8050-B8DA85676D4D}"/>
    <dgm:cxn modelId="{4A155CF6-9C90-4269-8F8C-AF2117BBC070}" type="presOf" srcId="{802CE170-14E3-46EF-AF93-B4AB48023AF6}" destId="{C4A136FD-B8B8-4CD0-919C-7E1B1B259B6C}" srcOrd="0" destOrd="0" presId="urn:microsoft.com/office/officeart/2005/8/layout/radial5"/>
    <dgm:cxn modelId="{D87AB3EC-7F8A-46C0-9704-F942E69C9149}" type="presParOf" srcId="{8CCA1E9A-8883-44E4-99AD-824C3CBFC18C}" destId="{CB7704E1-995D-4884-806D-E62E442F5FA7}" srcOrd="0" destOrd="0" presId="urn:microsoft.com/office/officeart/2005/8/layout/radial5"/>
    <dgm:cxn modelId="{23B33287-2F07-49C5-B7A2-FCEA147FFB73}" type="presParOf" srcId="{8CCA1E9A-8883-44E4-99AD-824C3CBFC18C}" destId="{4588D9B3-FA45-45C0-A8B9-D4EA78F22F7E}" srcOrd="1" destOrd="0" presId="urn:microsoft.com/office/officeart/2005/8/layout/radial5"/>
    <dgm:cxn modelId="{F4028AEC-04E9-4126-880A-5C32136DBD94}" type="presParOf" srcId="{4588D9B3-FA45-45C0-A8B9-D4EA78F22F7E}" destId="{5F13778F-0A7F-4240-8C6D-CE7B02562BD7}" srcOrd="0" destOrd="0" presId="urn:microsoft.com/office/officeart/2005/8/layout/radial5"/>
    <dgm:cxn modelId="{05A937D1-9EFA-4BCC-A782-F30EB3E4D022}" type="presParOf" srcId="{8CCA1E9A-8883-44E4-99AD-824C3CBFC18C}" destId="{DDC3A570-ABD7-4C72-904A-C8E6767EB97B}" srcOrd="2" destOrd="0" presId="urn:microsoft.com/office/officeart/2005/8/layout/radial5"/>
    <dgm:cxn modelId="{CF1BCBDE-0697-468F-B71D-B0A2213AF085}" type="presParOf" srcId="{8CCA1E9A-8883-44E4-99AD-824C3CBFC18C}" destId="{713AB95A-6565-4A65-9319-24E06E46DEBA}" srcOrd="3" destOrd="0" presId="urn:microsoft.com/office/officeart/2005/8/layout/radial5"/>
    <dgm:cxn modelId="{640F23EF-F0F3-46FB-98EE-E9C0E064EA74}" type="presParOf" srcId="{713AB95A-6565-4A65-9319-24E06E46DEBA}" destId="{CD31C057-1131-45AC-AD30-65E06116CA12}" srcOrd="0" destOrd="0" presId="urn:microsoft.com/office/officeart/2005/8/layout/radial5"/>
    <dgm:cxn modelId="{48CF1BAD-3607-4592-BDA3-C4E7F1CE1D87}" type="presParOf" srcId="{8CCA1E9A-8883-44E4-99AD-824C3CBFC18C}" destId="{6BAF3FEB-8E05-4D1D-9463-022101BCFA6D}" srcOrd="4" destOrd="0" presId="urn:microsoft.com/office/officeart/2005/8/layout/radial5"/>
    <dgm:cxn modelId="{5C30C7D6-1CD9-49C0-A3C3-1AD651333BE3}" type="presParOf" srcId="{8CCA1E9A-8883-44E4-99AD-824C3CBFC18C}" destId="{7B4DD1CA-6AA3-4FD7-9F48-6EC71D9A6A5A}" srcOrd="5" destOrd="0" presId="urn:microsoft.com/office/officeart/2005/8/layout/radial5"/>
    <dgm:cxn modelId="{5EE2C49D-B153-4B46-8475-D2CA4A2355C5}" type="presParOf" srcId="{7B4DD1CA-6AA3-4FD7-9F48-6EC71D9A6A5A}" destId="{FBB2E9B2-5551-4E7D-9046-A1F51EDE2143}" srcOrd="0" destOrd="0" presId="urn:microsoft.com/office/officeart/2005/8/layout/radial5"/>
    <dgm:cxn modelId="{21CF6E1A-4D93-4786-BAD2-0147055B6A01}" type="presParOf" srcId="{8CCA1E9A-8883-44E4-99AD-824C3CBFC18C}" destId="{4D888819-02B2-4FED-8EAD-EA1E9C5D7096}" srcOrd="6" destOrd="0" presId="urn:microsoft.com/office/officeart/2005/8/layout/radial5"/>
    <dgm:cxn modelId="{0101DE3A-F6AE-473E-AEC3-9744201BB051}" type="presParOf" srcId="{8CCA1E9A-8883-44E4-99AD-824C3CBFC18C}" destId="{4CE8E733-1D27-4351-8290-B981F9C05EEF}" srcOrd="7" destOrd="0" presId="urn:microsoft.com/office/officeart/2005/8/layout/radial5"/>
    <dgm:cxn modelId="{CD497360-0CCB-4D87-A044-BFCD551E8B0E}" type="presParOf" srcId="{4CE8E733-1D27-4351-8290-B981F9C05EEF}" destId="{F2D828DD-CBFE-4D6D-AF9E-83FC72DB2911}" srcOrd="0" destOrd="0" presId="urn:microsoft.com/office/officeart/2005/8/layout/radial5"/>
    <dgm:cxn modelId="{37C69D24-0012-4B69-878B-A5E50C2FB159}" type="presParOf" srcId="{8CCA1E9A-8883-44E4-99AD-824C3CBFC18C}" destId="{63FC10E6-CFE6-4DEB-ABBA-5F2836A4EFC3}" srcOrd="8" destOrd="0" presId="urn:microsoft.com/office/officeart/2005/8/layout/radial5"/>
    <dgm:cxn modelId="{14ACB2C6-4208-4174-BB84-3348422B43FB}" type="presParOf" srcId="{8CCA1E9A-8883-44E4-99AD-824C3CBFC18C}" destId="{E69076E5-2431-4B77-A536-C965E2BA3631}" srcOrd="9" destOrd="0" presId="urn:microsoft.com/office/officeart/2005/8/layout/radial5"/>
    <dgm:cxn modelId="{278AE1B2-9749-4120-8FBC-8B047716DECC}" type="presParOf" srcId="{E69076E5-2431-4B77-A536-C965E2BA3631}" destId="{773946A4-7E48-4D83-AADB-D60120278BE5}" srcOrd="0" destOrd="0" presId="urn:microsoft.com/office/officeart/2005/8/layout/radial5"/>
    <dgm:cxn modelId="{DE6B4CB6-12AD-4BEE-9F37-279CF2BE8F6C}" type="presParOf" srcId="{8CCA1E9A-8883-44E4-99AD-824C3CBFC18C}" destId="{C4A136FD-B8B8-4CD0-919C-7E1B1B259B6C}" srcOrd="10" destOrd="0" presId="urn:microsoft.com/office/officeart/2005/8/layout/radial5"/>
    <dgm:cxn modelId="{5C76D1C8-CABA-47A4-AC3E-70E0DB1A20F4}" type="presParOf" srcId="{8CCA1E9A-8883-44E4-99AD-824C3CBFC18C}" destId="{9586542E-51F4-454D-8246-92BE283C1AC9}" srcOrd="11" destOrd="0" presId="urn:microsoft.com/office/officeart/2005/8/layout/radial5"/>
    <dgm:cxn modelId="{56824B81-C6C9-4B5C-9474-E1357211D65A}" type="presParOf" srcId="{9586542E-51F4-454D-8246-92BE283C1AC9}" destId="{831FF618-4703-48EF-A06D-64CF87206A59}" srcOrd="0" destOrd="0" presId="urn:microsoft.com/office/officeart/2005/8/layout/radial5"/>
    <dgm:cxn modelId="{38AB383C-169D-4CBD-B7CA-916582ABB2F1}" type="presParOf" srcId="{8CCA1E9A-8883-44E4-99AD-824C3CBFC18C}" destId="{9E8F8E32-BC54-4B3F-ADA3-9606017E3B99}" srcOrd="12" destOrd="0" presId="urn:microsoft.com/office/officeart/2005/8/layout/radial5"/>
    <dgm:cxn modelId="{58647DC8-22D8-4AD2-A7F2-58EC291CDB28}" type="presParOf" srcId="{8CCA1E9A-8883-44E4-99AD-824C3CBFC18C}" destId="{9F4A9B8D-A193-4B7D-AEDF-8A8ACE7B9BE8}" srcOrd="13" destOrd="0" presId="urn:microsoft.com/office/officeart/2005/8/layout/radial5"/>
    <dgm:cxn modelId="{D240533B-F59C-4B28-9C4C-36A6E2169220}" type="presParOf" srcId="{9F4A9B8D-A193-4B7D-AEDF-8A8ACE7B9BE8}" destId="{2403D924-88E8-476E-85C4-7793B325FCA8}" srcOrd="0" destOrd="0" presId="urn:microsoft.com/office/officeart/2005/8/layout/radial5"/>
    <dgm:cxn modelId="{E6F8643A-F5AA-4F77-A604-CDC598FF42F3}" type="presParOf" srcId="{8CCA1E9A-8883-44E4-99AD-824C3CBFC18C}" destId="{7293D9EE-65EE-4B5A-8EEE-B531829247A8}" srcOrd="14" destOrd="0" presId="urn:microsoft.com/office/officeart/2005/8/layout/radial5"/>
    <dgm:cxn modelId="{ABCAA1D7-24F6-413A-9B95-4F00E1C3E694}" type="presParOf" srcId="{8CCA1E9A-8883-44E4-99AD-824C3CBFC18C}" destId="{2DB93759-AC99-4EA6-AB89-594C6B975751}" srcOrd="15" destOrd="0" presId="urn:microsoft.com/office/officeart/2005/8/layout/radial5"/>
    <dgm:cxn modelId="{6F1DAF8F-9F0C-4C46-A910-7BFA72BF5CE8}" type="presParOf" srcId="{2DB93759-AC99-4EA6-AB89-594C6B975751}" destId="{362232D6-5BD2-4847-A4FA-F2C4B8A09B0C}" srcOrd="0" destOrd="0" presId="urn:microsoft.com/office/officeart/2005/8/layout/radial5"/>
    <dgm:cxn modelId="{50B4E59D-0731-4D11-8DCC-B079F078FFCE}" type="presParOf" srcId="{8CCA1E9A-8883-44E4-99AD-824C3CBFC18C}" destId="{0C04CC41-C728-48C1-AA5A-CC472C04DA8D}"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7704E1-995D-4884-806D-E62E442F5FA7}">
      <dsp:nvSpPr>
        <dsp:cNvPr id="0" name=""/>
        <dsp:cNvSpPr/>
      </dsp:nvSpPr>
      <dsp:spPr>
        <a:xfrm>
          <a:off x="3849930" y="2150221"/>
          <a:ext cx="2013076" cy="1677952"/>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err="1" smtClean="0"/>
            <a:t>Репозиторий</a:t>
          </a:r>
          <a:r>
            <a:rPr lang="ru-RU" sz="1600" kern="1200" dirty="0" smtClean="0"/>
            <a:t> научных публикаций</a:t>
          </a:r>
          <a:endParaRPr lang="ru-RU" sz="1600" kern="1200" dirty="0"/>
        </a:p>
      </dsp:txBody>
      <dsp:txXfrm>
        <a:off x="3849930" y="2150221"/>
        <a:ext cx="2013076" cy="1677952"/>
      </dsp:txXfrm>
    </dsp:sp>
    <dsp:sp modelId="{4588D9B3-FA45-45C0-A8B9-D4EA78F22F7E}">
      <dsp:nvSpPr>
        <dsp:cNvPr id="0" name=""/>
        <dsp:cNvSpPr/>
      </dsp:nvSpPr>
      <dsp:spPr>
        <a:xfrm rot="16200000">
          <a:off x="4683234" y="1381886"/>
          <a:ext cx="520724" cy="520704"/>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6200000">
        <a:off x="4683234" y="1381886"/>
        <a:ext cx="520724" cy="520704"/>
      </dsp:txXfrm>
    </dsp:sp>
    <dsp:sp modelId="{DDC3A570-ABD7-4C72-904A-C8E6767EB97B}">
      <dsp:nvSpPr>
        <dsp:cNvPr id="0" name=""/>
        <dsp:cNvSpPr/>
      </dsp:nvSpPr>
      <dsp:spPr>
        <a:xfrm>
          <a:off x="3995126" y="122765"/>
          <a:ext cx="1722685" cy="1044957"/>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БД «Труды сотрудников ИВМ СО РАН»</a:t>
          </a:r>
          <a:endParaRPr lang="ru-RU" sz="1400" kern="1200" dirty="0"/>
        </a:p>
      </dsp:txBody>
      <dsp:txXfrm>
        <a:off x="3995126" y="122765"/>
        <a:ext cx="1722685" cy="1044957"/>
      </dsp:txXfrm>
    </dsp:sp>
    <dsp:sp modelId="{713AB95A-6565-4A65-9319-24E06E46DEBA}">
      <dsp:nvSpPr>
        <dsp:cNvPr id="0" name=""/>
        <dsp:cNvSpPr/>
      </dsp:nvSpPr>
      <dsp:spPr>
        <a:xfrm rot="18900000">
          <a:off x="5566317" y="1796685"/>
          <a:ext cx="444623" cy="520704"/>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8900000">
        <a:off x="5566317" y="1796685"/>
        <a:ext cx="444623" cy="520704"/>
      </dsp:txXfrm>
    </dsp:sp>
    <dsp:sp modelId="{6BAF3FEB-8E05-4D1D-9463-022101BCFA6D}">
      <dsp:nvSpPr>
        <dsp:cNvPr id="0" name=""/>
        <dsp:cNvSpPr/>
      </dsp:nvSpPr>
      <dsp:spPr>
        <a:xfrm>
          <a:off x="5608011" y="858079"/>
          <a:ext cx="1811767" cy="94738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ru-RU" sz="1600" kern="1200" dirty="0" smtClean="0"/>
        </a:p>
        <a:p>
          <a:pPr lvl="0" algn="ctr" defTabSz="711200">
            <a:lnSpc>
              <a:spcPct val="90000"/>
            </a:lnSpc>
            <a:spcBef>
              <a:spcPct val="0"/>
            </a:spcBef>
            <a:spcAft>
              <a:spcPct val="35000"/>
            </a:spcAft>
          </a:pPr>
          <a:r>
            <a:rPr lang="ru-RU" sz="1600" kern="1200" dirty="0" smtClean="0"/>
            <a:t>АРМ Ученый секретарь</a:t>
          </a:r>
        </a:p>
        <a:p>
          <a:pPr lvl="0" algn="ctr" defTabSz="711200">
            <a:lnSpc>
              <a:spcPct val="90000"/>
            </a:lnSpc>
            <a:spcBef>
              <a:spcPct val="0"/>
            </a:spcBef>
            <a:spcAft>
              <a:spcPct val="35000"/>
            </a:spcAft>
          </a:pPr>
          <a:endParaRPr lang="ru-RU" sz="1800" kern="1200" dirty="0"/>
        </a:p>
      </dsp:txBody>
      <dsp:txXfrm>
        <a:off x="5608011" y="858079"/>
        <a:ext cx="1811767" cy="947385"/>
      </dsp:txXfrm>
    </dsp:sp>
    <dsp:sp modelId="{7B4DD1CA-6AA3-4FD7-9F48-6EC71D9A6A5A}">
      <dsp:nvSpPr>
        <dsp:cNvPr id="0" name=""/>
        <dsp:cNvSpPr/>
      </dsp:nvSpPr>
      <dsp:spPr>
        <a:xfrm rot="21568532">
          <a:off x="5978691" y="2717296"/>
          <a:ext cx="278865" cy="520704"/>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21568532">
        <a:off x="5978691" y="2717296"/>
        <a:ext cx="278865" cy="520704"/>
      </dsp:txXfrm>
    </dsp:sp>
    <dsp:sp modelId="{4D888819-02B2-4FED-8EAD-EA1E9C5D7096}">
      <dsp:nvSpPr>
        <dsp:cNvPr id="0" name=""/>
        <dsp:cNvSpPr/>
      </dsp:nvSpPr>
      <dsp:spPr>
        <a:xfrm>
          <a:off x="6389040" y="2278628"/>
          <a:ext cx="1610709" cy="137833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smtClean="0"/>
            <a:t>Электронные каталоги библиотеки ИВМ СО РАН</a:t>
          </a:r>
          <a:endParaRPr lang="ru-RU" sz="1300" kern="1200" dirty="0"/>
        </a:p>
      </dsp:txBody>
      <dsp:txXfrm>
        <a:off x="6389040" y="2278628"/>
        <a:ext cx="1610709" cy="1378335"/>
      </dsp:txXfrm>
    </dsp:sp>
    <dsp:sp modelId="{4CE8E733-1D27-4351-8290-B981F9C05EEF}">
      <dsp:nvSpPr>
        <dsp:cNvPr id="0" name=""/>
        <dsp:cNvSpPr/>
      </dsp:nvSpPr>
      <dsp:spPr>
        <a:xfrm rot="2722423">
          <a:off x="5535438" y="3696404"/>
          <a:ext cx="453110" cy="520704"/>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2722423">
        <a:off x="5535438" y="3696404"/>
        <a:ext cx="453110" cy="520704"/>
      </dsp:txXfrm>
    </dsp:sp>
    <dsp:sp modelId="{63FC10E6-CFE6-4DEB-ABBA-5F2836A4EFC3}">
      <dsp:nvSpPr>
        <dsp:cNvPr id="0" name=""/>
        <dsp:cNvSpPr/>
      </dsp:nvSpPr>
      <dsp:spPr>
        <a:xfrm>
          <a:off x="5946809" y="4102905"/>
          <a:ext cx="1378335" cy="1378335"/>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Сайт ИВМ СО РАН</a:t>
          </a:r>
          <a:endParaRPr lang="ru-RU" sz="1800" kern="1200" dirty="0"/>
        </a:p>
      </dsp:txBody>
      <dsp:txXfrm>
        <a:off x="5946809" y="4102905"/>
        <a:ext cx="1378335" cy="1378335"/>
      </dsp:txXfrm>
    </dsp:sp>
    <dsp:sp modelId="{E69076E5-2431-4B77-A536-C965E2BA3631}">
      <dsp:nvSpPr>
        <dsp:cNvPr id="0" name=""/>
        <dsp:cNvSpPr/>
      </dsp:nvSpPr>
      <dsp:spPr>
        <a:xfrm rot="5384569">
          <a:off x="4605929" y="4054702"/>
          <a:ext cx="527513" cy="520704"/>
        </a:xfrm>
        <a:prstGeom prst="rightArrow">
          <a:avLst>
            <a:gd name="adj1" fmla="val 60000"/>
            <a:gd name="adj2" fmla="val 50000"/>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5384569">
        <a:off x="4605929" y="4054702"/>
        <a:ext cx="527513" cy="520704"/>
      </dsp:txXfrm>
    </dsp:sp>
    <dsp:sp modelId="{C4A136FD-B8B8-4CD0-919C-7E1B1B259B6C}">
      <dsp:nvSpPr>
        <dsp:cNvPr id="0" name=""/>
        <dsp:cNvSpPr/>
      </dsp:nvSpPr>
      <dsp:spPr>
        <a:xfrm>
          <a:off x="3732457" y="4823465"/>
          <a:ext cx="2270022" cy="1232576"/>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Распределенная информационная система СО РАН</a:t>
          </a:r>
          <a:endParaRPr lang="ru-RU" sz="1400" kern="1200" dirty="0"/>
        </a:p>
      </dsp:txBody>
      <dsp:txXfrm>
        <a:off x="3732457" y="4823465"/>
        <a:ext cx="2270022" cy="1232576"/>
      </dsp:txXfrm>
    </dsp:sp>
    <dsp:sp modelId="{9586542E-51F4-454D-8246-92BE283C1AC9}">
      <dsp:nvSpPr>
        <dsp:cNvPr id="0" name=""/>
        <dsp:cNvSpPr/>
      </dsp:nvSpPr>
      <dsp:spPr>
        <a:xfrm rot="8100000">
          <a:off x="3760072" y="3628245"/>
          <a:ext cx="393993" cy="520704"/>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8100000">
        <a:off x="3760072" y="3628245"/>
        <a:ext cx="393993" cy="520704"/>
      </dsp:txXfrm>
    </dsp:sp>
    <dsp:sp modelId="{9E8F8E32-BC54-4B3F-ADA3-9606017E3B99}">
      <dsp:nvSpPr>
        <dsp:cNvPr id="0" name=""/>
        <dsp:cNvSpPr/>
      </dsp:nvSpPr>
      <dsp:spPr>
        <a:xfrm>
          <a:off x="2509874" y="3957456"/>
          <a:ext cx="1378335" cy="1378335"/>
        </a:xfrm>
        <a:prstGeom prst="ellips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ФЦП</a:t>
          </a:r>
        </a:p>
        <a:p>
          <a:pPr lvl="0" algn="ctr" defTabSz="800100">
            <a:lnSpc>
              <a:spcPct val="90000"/>
            </a:lnSpc>
            <a:spcBef>
              <a:spcPct val="0"/>
            </a:spcBef>
            <a:spcAft>
              <a:spcPct val="35000"/>
            </a:spcAft>
          </a:pPr>
          <a:r>
            <a:rPr lang="ru-RU" sz="1800" kern="1200" dirty="0" smtClean="0"/>
            <a:t>ЭКБСОН</a:t>
          </a:r>
          <a:endParaRPr lang="ru-RU" sz="1800" kern="1200" dirty="0"/>
        </a:p>
      </dsp:txBody>
      <dsp:txXfrm>
        <a:off x="2509874" y="3957456"/>
        <a:ext cx="1378335" cy="1378335"/>
      </dsp:txXfrm>
    </dsp:sp>
    <dsp:sp modelId="{9F4A9B8D-A193-4B7D-AEDF-8A8ACE7B9BE8}">
      <dsp:nvSpPr>
        <dsp:cNvPr id="0" name=""/>
        <dsp:cNvSpPr/>
      </dsp:nvSpPr>
      <dsp:spPr>
        <a:xfrm rot="10800000">
          <a:off x="3563759" y="2728845"/>
          <a:ext cx="202227" cy="520704"/>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3563759" y="2728845"/>
        <a:ext cx="202227" cy="520704"/>
      </dsp:txXfrm>
    </dsp:sp>
    <dsp:sp modelId="{7293D9EE-65EE-4B5A-8EEE-B531829247A8}">
      <dsp:nvSpPr>
        <dsp:cNvPr id="0" name=""/>
        <dsp:cNvSpPr/>
      </dsp:nvSpPr>
      <dsp:spPr>
        <a:xfrm>
          <a:off x="1556659" y="2300030"/>
          <a:ext cx="1911710" cy="1378335"/>
        </a:xfrm>
        <a:prstGeom prst="ellips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Карта Российской науки</a:t>
          </a:r>
          <a:endParaRPr lang="ru-RU" sz="1800" kern="1200" dirty="0"/>
        </a:p>
      </dsp:txBody>
      <dsp:txXfrm>
        <a:off x="1556659" y="2300030"/>
        <a:ext cx="1911710" cy="1378335"/>
      </dsp:txXfrm>
    </dsp:sp>
    <dsp:sp modelId="{2DB93759-AC99-4EA6-AB89-594C6B975751}">
      <dsp:nvSpPr>
        <dsp:cNvPr id="0" name=""/>
        <dsp:cNvSpPr/>
      </dsp:nvSpPr>
      <dsp:spPr>
        <a:xfrm rot="13500000">
          <a:off x="3760072" y="1829446"/>
          <a:ext cx="393993" cy="520704"/>
        </a:xfrm>
        <a:prstGeom prst="righ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3500000">
        <a:off x="3760072" y="1829446"/>
        <a:ext cx="393993" cy="520704"/>
      </dsp:txXfrm>
    </dsp:sp>
    <dsp:sp modelId="{0C04CC41-C728-48C1-AA5A-CC472C04DA8D}">
      <dsp:nvSpPr>
        <dsp:cNvPr id="0" name=""/>
        <dsp:cNvSpPr/>
      </dsp:nvSpPr>
      <dsp:spPr>
        <a:xfrm>
          <a:off x="2509874" y="642604"/>
          <a:ext cx="1378335" cy="1378335"/>
        </a:xfrm>
        <a:prstGeom prst="ellips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Science Index </a:t>
          </a:r>
          <a:r>
            <a:rPr lang="ru-RU" sz="1800" kern="1200" dirty="0" smtClean="0"/>
            <a:t> (РИНЦ)</a:t>
          </a:r>
          <a:endParaRPr lang="ru-RU" sz="1800" kern="1200" dirty="0"/>
        </a:p>
      </dsp:txBody>
      <dsp:txXfrm>
        <a:off x="2509874" y="642604"/>
        <a:ext cx="1378335" cy="137833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ru-R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ru-RU"/>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ru-RU"/>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0B479F0-FA11-433D-A8D2-EA66D60FA6D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51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6" name="Rectangle 6"/>
          <p:cNvSpPr>
            <a:spLocks noGrp="1" noChangeArrowheads="1"/>
          </p:cNvSpPr>
          <p:nvPr>
            <p:ph type="sldNum" sz="quarter" idx="12"/>
          </p:nvPr>
        </p:nvSpPr>
        <p:spPr>
          <a:ln/>
        </p:spPr>
        <p:txBody>
          <a:bodyPr/>
          <a:lstStyle>
            <a:lvl1pPr>
              <a:defRPr/>
            </a:lvl1pPr>
          </a:lstStyle>
          <a:p>
            <a:pPr>
              <a:defRPr/>
            </a:pPr>
            <a:fld id="{65CA40AB-4E9A-49E3-A7E2-F3DAB2DC164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6" name="Rectangle 6"/>
          <p:cNvSpPr>
            <a:spLocks noGrp="1" noChangeArrowheads="1"/>
          </p:cNvSpPr>
          <p:nvPr>
            <p:ph type="sldNum" sz="quarter" idx="12"/>
          </p:nvPr>
        </p:nvSpPr>
        <p:spPr>
          <a:ln/>
        </p:spPr>
        <p:txBody>
          <a:bodyPr/>
          <a:lstStyle>
            <a:lvl1pPr>
              <a:defRPr/>
            </a:lvl1pPr>
          </a:lstStyle>
          <a:p>
            <a:pPr>
              <a:defRPr/>
            </a:pPr>
            <a:fld id="{605C762E-83F9-4699-A629-B4311BCCD03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6" name="Rectangle 6"/>
          <p:cNvSpPr>
            <a:spLocks noGrp="1" noChangeArrowheads="1"/>
          </p:cNvSpPr>
          <p:nvPr>
            <p:ph type="sldNum" sz="quarter" idx="12"/>
          </p:nvPr>
        </p:nvSpPr>
        <p:spPr>
          <a:ln/>
        </p:spPr>
        <p:txBody>
          <a:bodyPr/>
          <a:lstStyle>
            <a:lvl1pPr>
              <a:defRPr/>
            </a:lvl1pPr>
          </a:lstStyle>
          <a:p>
            <a:pPr>
              <a:defRPr/>
            </a:pPr>
            <a:fld id="{993C445F-E014-4658-ACFC-0BCA2CFB947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6" name="Rectangle 6"/>
          <p:cNvSpPr>
            <a:spLocks noGrp="1" noChangeArrowheads="1"/>
          </p:cNvSpPr>
          <p:nvPr>
            <p:ph type="sldNum" sz="quarter" idx="12"/>
          </p:nvPr>
        </p:nvSpPr>
        <p:spPr>
          <a:ln/>
        </p:spPr>
        <p:txBody>
          <a:bodyPr/>
          <a:lstStyle>
            <a:lvl1pPr>
              <a:defRPr/>
            </a:lvl1pPr>
          </a:lstStyle>
          <a:p>
            <a:pPr>
              <a:defRPr/>
            </a:pPr>
            <a:fld id="{1D3ED3E0-07C8-4E27-845D-1CDF5A470AC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6" name="Rectangle 6"/>
          <p:cNvSpPr>
            <a:spLocks noGrp="1" noChangeArrowheads="1"/>
          </p:cNvSpPr>
          <p:nvPr>
            <p:ph type="sldNum" sz="quarter" idx="12"/>
          </p:nvPr>
        </p:nvSpPr>
        <p:spPr>
          <a:ln/>
        </p:spPr>
        <p:txBody>
          <a:bodyPr/>
          <a:lstStyle>
            <a:lvl1pPr>
              <a:defRPr/>
            </a:lvl1pPr>
          </a:lstStyle>
          <a:p>
            <a:pPr>
              <a:defRPr/>
            </a:pPr>
            <a:fld id="{4B6C7CF7-4E69-464A-9FE5-77C4E548E21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7" name="Rectangle 6"/>
          <p:cNvSpPr>
            <a:spLocks noGrp="1" noChangeArrowheads="1"/>
          </p:cNvSpPr>
          <p:nvPr>
            <p:ph type="sldNum" sz="quarter" idx="12"/>
          </p:nvPr>
        </p:nvSpPr>
        <p:spPr>
          <a:ln/>
        </p:spPr>
        <p:txBody>
          <a:bodyPr/>
          <a:lstStyle>
            <a:lvl1pPr>
              <a:defRPr/>
            </a:lvl1pPr>
          </a:lstStyle>
          <a:p>
            <a:pPr>
              <a:defRPr/>
            </a:pPr>
            <a:fld id="{2471574E-6200-4E4F-9334-EA6A634A6B9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9" name="Rectangle 6"/>
          <p:cNvSpPr>
            <a:spLocks noGrp="1" noChangeArrowheads="1"/>
          </p:cNvSpPr>
          <p:nvPr>
            <p:ph type="sldNum" sz="quarter" idx="12"/>
          </p:nvPr>
        </p:nvSpPr>
        <p:spPr>
          <a:ln/>
        </p:spPr>
        <p:txBody>
          <a:bodyPr/>
          <a:lstStyle>
            <a:lvl1pPr>
              <a:defRPr/>
            </a:lvl1pPr>
          </a:lstStyle>
          <a:p>
            <a:pPr>
              <a:defRPr/>
            </a:pPr>
            <a:fld id="{79C50364-3DB1-485A-906B-DD8507D7A9D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5" name="Rectangle 6"/>
          <p:cNvSpPr>
            <a:spLocks noGrp="1" noChangeArrowheads="1"/>
          </p:cNvSpPr>
          <p:nvPr>
            <p:ph type="sldNum" sz="quarter" idx="12"/>
          </p:nvPr>
        </p:nvSpPr>
        <p:spPr>
          <a:ln/>
        </p:spPr>
        <p:txBody>
          <a:bodyPr/>
          <a:lstStyle>
            <a:lvl1pPr>
              <a:defRPr/>
            </a:lvl1pPr>
          </a:lstStyle>
          <a:p>
            <a:pPr>
              <a:defRPr/>
            </a:pPr>
            <a:fld id="{70231959-CAE8-4B84-9042-D7CE6F41F60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4" name="Rectangle 6"/>
          <p:cNvSpPr>
            <a:spLocks noGrp="1" noChangeArrowheads="1"/>
          </p:cNvSpPr>
          <p:nvPr>
            <p:ph type="sldNum" sz="quarter" idx="12"/>
          </p:nvPr>
        </p:nvSpPr>
        <p:spPr>
          <a:ln/>
        </p:spPr>
        <p:txBody>
          <a:bodyPr/>
          <a:lstStyle>
            <a:lvl1pPr>
              <a:defRPr/>
            </a:lvl1pPr>
          </a:lstStyle>
          <a:p>
            <a:pPr>
              <a:defRPr/>
            </a:pPr>
            <a:fld id="{282A4D6A-0D66-4E21-B7B7-418B4C6C171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7" name="Rectangle 6"/>
          <p:cNvSpPr>
            <a:spLocks noGrp="1" noChangeArrowheads="1"/>
          </p:cNvSpPr>
          <p:nvPr>
            <p:ph type="sldNum" sz="quarter" idx="12"/>
          </p:nvPr>
        </p:nvSpPr>
        <p:spPr>
          <a:ln/>
        </p:spPr>
        <p:txBody>
          <a:bodyPr/>
          <a:lstStyle>
            <a:lvl1pPr>
              <a:defRPr/>
            </a:lvl1pPr>
          </a:lstStyle>
          <a:p>
            <a:pPr>
              <a:defRPr/>
            </a:pPr>
            <a:fld id="{F32650C2-80DB-40F4-A6BA-E5EFCE893DC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DICR-2014, Новосибирск, 2-5 декабря 2014 г.</a:t>
            </a:r>
          </a:p>
        </p:txBody>
      </p:sp>
      <p:sp>
        <p:nvSpPr>
          <p:cNvPr id="7" name="Rectangle 6"/>
          <p:cNvSpPr>
            <a:spLocks noGrp="1" noChangeArrowheads="1"/>
          </p:cNvSpPr>
          <p:nvPr>
            <p:ph type="sldNum" sz="quarter" idx="12"/>
          </p:nvPr>
        </p:nvSpPr>
        <p:spPr>
          <a:ln/>
        </p:spPr>
        <p:txBody>
          <a:bodyPr/>
          <a:lstStyle>
            <a:lvl1pPr>
              <a:defRPr/>
            </a:lvl1pPr>
          </a:lstStyle>
          <a:p>
            <a:pPr>
              <a:defRPr/>
            </a:pPr>
            <a:fld id="{6A0D16F1-8949-45AD-9934-73221DE4F36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1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cs typeface="+mn-cs"/>
              </a:defRPr>
            </a:lvl1pPr>
          </a:lstStyle>
          <a:p>
            <a:pPr>
              <a:defRPr/>
            </a:pPr>
            <a:endParaRPr lang="ru-RU"/>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cs typeface="+mn-cs"/>
              </a:defRPr>
            </a:lvl1pPr>
          </a:lstStyle>
          <a:p>
            <a:pPr>
              <a:defRPr/>
            </a:pPr>
            <a:r>
              <a:rPr lang="ru-RU"/>
              <a:t>DICR-2014, Новосибирск, 2-5 декабря 2014 г.</a:t>
            </a:r>
            <a:endParaRPr lang="ru-RU"/>
          </a:p>
        </p:txBody>
      </p:sp>
      <p:sp>
        <p:nvSpPr>
          <p:cNvPr id="41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cs typeface="+mn-cs"/>
              </a:defRPr>
            </a:lvl1pPr>
          </a:lstStyle>
          <a:p>
            <a:pPr>
              <a:defRPr/>
            </a:pPr>
            <a:fld id="{E403AB4B-BFFE-453A-AA4D-F8EAAEE8DD1B}"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irik@icm.krasn.ru" TargetMode="External"/><Relationship Id="rId2" Type="http://schemas.openxmlformats.org/officeDocument/2006/relationships/hyperlink" Target="http://www.scopus.com/inward/record.url?eid=2-s2.0-84867513453&amp;partnerID=40&amp;md5=cc6a3e134d0cd5e1a84e2a38e132438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lanbook.com/books/element.php?pl1_id=3194" TargetMode="External"/><Relationship Id="rId3" Type="http://schemas.openxmlformats.org/officeDocument/2006/relationships/hyperlink" Target="http://e.lanbook.com/books/element.php?pl1_id=12955" TargetMode="External"/><Relationship Id="rId7" Type="http://schemas.openxmlformats.org/officeDocument/2006/relationships/hyperlink" Target="http://e.lanbook.com/books/element.php?pl1_id=30194" TargetMode="External"/><Relationship Id="rId2" Type="http://schemas.openxmlformats.org/officeDocument/2006/relationships/hyperlink" Target="http://e.lanbook.com/books/element.php?pl1_id=10246" TargetMode="External"/><Relationship Id="rId1" Type="http://schemas.openxmlformats.org/officeDocument/2006/relationships/slideLayout" Target="../slideLayouts/slideLayout2.xml"/><Relationship Id="rId6" Type="http://schemas.openxmlformats.org/officeDocument/2006/relationships/hyperlink" Target="http://e.lanbook.com/books/element.php?pl1_id=45655" TargetMode="External"/><Relationship Id="rId5" Type="http://schemas.openxmlformats.org/officeDocument/2006/relationships/hyperlink" Target="http://e.lanbook.com/books/element.php?pl1_id=38836" TargetMode="External"/><Relationship Id="rId4" Type="http://schemas.openxmlformats.org/officeDocument/2006/relationships/hyperlink" Target="http://e.lanbook.com/books/element.php?pl1_id=12956"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e.lanbook.com/books/element.php?pl1_id=3194" TargetMode="External"/><Relationship Id="rId3" Type="http://schemas.openxmlformats.org/officeDocument/2006/relationships/hyperlink" Target="http://e.lanbook.com/books/element.php?pl1_id=12956" TargetMode="External"/><Relationship Id="rId7" Type="http://schemas.openxmlformats.org/officeDocument/2006/relationships/hyperlink" Target="http://e.lanbook.com/books/element.php?pl1_id=30194" TargetMode="External"/><Relationship Id="rId2" Type="http://schemas.openxmlformats.org/officeDocument/2006/relationships/hyperlink" Target="http://e.lanbook.com/books/element.php?pl1_id=12955" TargetMode="External"/><Relationship Id="rId1" Type="http://schemas.openxmlformats.org/officeDocument/2006/relationships/slideLayout" Target="../slideLayouts/slideLayout2.xml"/><Relationship Id="rId6" Type="http://schemas.openxmlformats.org/officeDocument/2006/relationships/hyperlink" Target="http://e.lanbook.com/books/element.php?pl1_id=10246" TargetMode="External"/><Relationship Id="rId5" Type="http://schemas.openxmlformats.org/officeDocument/2006/relationships/hyperlink" Target="http://e.lanbook.com/books/element.php?pl1_id=45655" TargetMode="External"/><Relationship Id="rId4" Type="http://schemas.openxmlformats.org/officeDocument/2006/relationships/hyperlink" Target="http://e.lanbook.com/books/element.php?pl1_id=3883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elena@icm.krasn.r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539750" y="1981200"/>
            <a:ext cx="8280400" cy="1600200"/>
          </a:xfrm>
        </p:spPr>
        <p:txBody>
          <a:bodyPr/>
          <a:lstStyle/>
          <a:p>
            <a:pPr eaLnBrk="1" hangingPunct="1">
              <a:defRPr/>
            </a:pPr>
            <a:r>
              <a:rPr lang="ru-RU" b="1" i="1" dirty="0" smtClean="0"/>
              <a:t>Библиотеки в  </a:t>
            </a:r>
            <a:r>
              <a:rPr lang="ru-RU" b="1" i="1" dirty="0"/>
              <a:t>«</a:t>
            </a:r>
            <a:r>
              <a:rPr lang="ru-RU" b="1" i="1" dirty="0" smtClean="0"/>
              <a:t>облаках»: проблемы обмена данными</a:t>
            </a:r>
            <a:endParaRPr lang="ru-RU" b="1" i="1" dirty="0"/>
          </a:p>
        </p:txBody>
      </p:sp>
      <p:sp>
        <p:nvSpPr>
          <p:cNvPr id="2051" name="Rectangle 3"/>
          <p:cNvSpPr>
            <a:spLocks noGrp="1" noRot="1" noChangeArrowheads="1"/>
          </p:cNvSpPr>
          <p:nvPr>
            <p:ph type="subTitle" idx="1"/>
          </p:nvPr>
        </p:nvSpPr>
        <p:spPr/>
        <p:txBody>
          <a:bodyPr/>
          <a:lstStyle/>
          <a:p>
            <a:pPr eaLnBrk="1" hangingPunct="1">
              <a:lnSpc>
                <a:spcPct val="80000"/>
              </a:lnSpc>
              <a:defRPr/>
            </a:pPr>
            <a:r>
              <a:rPr lang="ru-RU" sz="2800" i="1"/>
              <a:t>Е</a:t>
            </a:r>
            <a:r>
              <a:rPr lang="en-US" sz="2800" i="1"/>
              <a:t>.</a:t>
            </a:r>
            <a:r>
              <a:rPr lang="ru-RU" sz="2800" i="1"/>
              <a:t>В</a:t>
            </a:r>
            <a:r>
              <a:rPr lang="en-US" sz="2800" i="1"/>
              <a:t>.</a:t>
            </a:r>
            <a:r>
              <a:rPr lang="ru-RU" sz="2800" i="1"/>
              <a:t>Ковязина</a:t>
            </a:r>
            <a:r>
              <a:rPr lang="en-US" sz="2800" i="1"/>
              <a:t>, </a:t>
            </a:r>
            <a:r>
              <a:rPr lang="ru-RU" sz="2800" i="1"/>
              <a:t>научный</a:t>
            </a:r>
            <a:r>
              <a:rPr lang="en-US" sz="2800" i="1"/>
              <a:t> </a:t>
            </a:r>
            <a:r>
              <a:rPr lang="ru-RU" sz="2800" i="1"/>
              <a:t>сотрудник</a:t>
            </a:r>
          </a:p>
          <a:p>
            <a:pPr eaLnBrk="1" hangingPunct="1">
              <a:lnSpc>
                <a:spcPct val="80000"/>
              </a:lnSpc>
              <a:defRPr/>
            </a:pPr>
            <a:r>
              <a:rPr lang="ru-RU" sz="2800" i="1"/>
              <a:t>Институт вычислительного моделирования СО РАН</a:t>
            </a:r>
          </a:p>
        </p:txBody>
      </p:sp>
      <p:sp>
        <p:nvSpPr>
          <p:cNvPr id="5" name="Rectangle 5"/>
          <p:cNvSpPr>
            <a:spLocks noGrp="1" noChangeArrowheads="1"/>
          </p:cNvSpPr>
          <p:nvPr>
            <p:ph type="ftr" sz="quarter" idx="11"/>
          </p:nvPr>
        </p:nvSpPr>
        <p:spPr>
          <a:xfrm>
            <a:off x="323850" y="6245225"/>
            <a:ext cx="8496300" cy="476250"/>
          </a:xfrm>
        </p:spPr>
        <p:txBody>
          <a:bodyPr/>
          <a:lstStyle/>
          <a:p>
            <a:pPr>
              <a:defRPr/>
            </a:pPr>
            <a:r>
              <a:rPr lang="ru-RU"/>
              <a:t>DICR-2014, Новосибирск, 2-5 декабря 2014 г.</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144000" cy="1325563"/>
          </a:xfrm>
        </p:spPr>
        <p:txBody>
          <a:bodyPr/>
          <a:lstStyle/>
          <a:p>
            <a:pPr>
              <a:defRPr/>
            </a:pPr>
            <a:r>
              <a:rPr lang="ru-RU" sz="4000" b="1" i="1" dirty="0" err="1" smtClean="0"/>
              <a:t>Наукометрия</a:t>
            </a:r>
            <a:r>
              <a:rPr lang="ru-RU" sz="4000" b="1" i="1" dirty="0" smtClean="0"/>
              <a:t> и проекты интеграции библиографических ресурсов</a:t>
            </a:r>
            <a:r>
              <a:rPr lang="ru-RU" sz="2800" b="1" i="1" dirty="0" smtClean="0"/>
              <a:t>.</a:t>
            </a:r>
            <a:endParaRPr lang="ru-RU" sz="2800" dirty="0"/>
          </a:p>
        </p:txBody>
      </p:sp>
      <p:sp>
        <p:nvSpPr>
          <p:cNvPr id="3" name="Содержимое 2"/>
          <p:cNvSpPr>
            <a:spLocks noGrp="1"/>
          </p:cNvSpPr>
          <p:nvPr>
            <p:ph idx="1"/>
          </p:nvPr>
        </p:nvSpPr>
        <p:spPr>
          <a:xfrm>
            <a:off x="301625" y="2205038"/>
            <a:ext cx="8540750" cy="3894137"/>
          </a:xfrm>
        </p:spPr>
        <p:txBody>
          <a:bodyPr/>
          <a:lstStyle/>
          <a:p>
            <a:r>
              <a:rPr lang="ru-RU" sz="3600" smtClean="0">
                <a:solidFill>
                  <a:schemeClr val="bg1"/>
                </a:solidFill>
              </a:rPr>
              <a:t>Карта российской науки</a:t>
            </a:r>
          </a:p>
          <a:p>
            <a:r>
              <a:rPr lang="ru-RU" sz="3600" smtClean="0">
                <a:solidFill>
                  <a:schemeClr val="bg1"/>
                </a:solidFill>
              </a:rPr>
              <a:t>Российский индекс научного цитирования</a:t>
            </a:r>
          </a:p>
          <a:p>
            <a:r>
              <a:rPr lang="ru-RU" sz="3600" smtClean="0">
                <a:solidFill>
                  <a:schemeClr val="bg1"/>
                </a:solidFill>
              </a:rPr>
              <a:t>Электронный каталог библиотек сети образования и науки</a:t>
            </a:r>
          </a:p>
        </p:txBody>
      </p:sp>
      <p:sp>
        <p:nvSpPr>
          <p:cNvPr id="4" name="Нижний колонтитул 3"/>
          <p:cNvSpPr>
            <a:spLocks noGrp="1"/>
          </p:cNvSpPr>
          <p:nvPr>
            <p:ph type="ftr" sz="quarter" idx="11"/>
          </p:nvPr>
        </p:nvSpPr>
        <p:spPr>
          <a:xfrm>
            <a:off x="2124075" y="6245225"/>
            <a:ext cx="4679950" cy="476250"/>
          </a:xfrm>
        </p:spPr>
        <p:txBody>
          <a:bodyPr/>
          <a:lstStyle/>
          <a:p>
            <a:pPr>
              <a:defRPr/>
            </a:pPr>
            <a:r>
              <a:rPr lang="ru-RU"/>
              <a:t>DICR-2014, Новосибирск, 2-5 декабря 2014 г.</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510588" cy="548680"/>
          </a:xfrm>
        </p:spPr>
        <p:txBody>
          <a:bodyPr/>
          <a:lstStyle/>
          <a:p>
            <a:r>
              <a:rPr lang="ru-RU" smtClean="0"/>
              <a:t>Запись из </a:t>
            </a:r>
            <a:r>
              <a:rPr lang="en-US" smtClean="0"/>
              <a:t>Web of Science</a:t>
            </a:r>
            <a:endParaRPr lang="ru-RU" smtClean="0"/>
          </a:p>
        </p:txBody>
      </p:sp>
      <p:sp>
        <p:nvSpPr>
          <p:cNvPr id="3" name="Содержимое 2"/>
          <p:cNvSpPr>
            <a:spLocks noGrp="1"/>
          </p:cNvSpPr>
          <p:nvPr>
            <p:ph idx="1"/>
          </p:nvPr>
        </p:nvSpPr>
        <p:spPr/>
        <p:txBody>
          <a:bodyPr/>
          <a:lstStyle/>
          <a:p>
            <a:pPr>
              <a:defRPr/>
            </a:pPr>
            <a:endParaRPr lang="ru-RU"/>
          </a:p>
        </p:txBody>
      </p:sp>
      <p:sp>
        <p:nvSpPr>
          <p:cNvPr id="4" name="Нижний колонтитул 3"/>
          <p:cNvSpPr>
            <a:spLocks noGrp="1"/>
          </p:cNvSpPr>
          <p:nvPr>
            <p:ph type="ftr" sz="quarter" idx="11"/>
          </p:nvPr>
        </p:nvSpPr>
        <p:spPr>
          <a:xfrm>
            <a:off x="1258888" y="6661150"/>
            <a:ext cx="6985000" cy="196850"/>
          </a:xfrm>
        </p:spPr>
        <p:txBody>
          <a:bodyPr/>
          <a:lstStyle/>
          <a:p>
            <a:pPr>
              <a:defRPr/>
            </a:pPr>
            <a:r>
              <a:rPr lang="ru-RU"/>
              <a:t>DICR-2014, Новосибирск, 2-5 декабря 2014 г.</a:t>
            </a:r>
            <a:endParaRPr lang="ru-RU"/>
          </a:p>
        </p:txBody>
      </p:sp>
      <p:graphicFrame>
        <p:nvGraphicFramePr>
          <p:cNvPr id="39787" name="Group 1899"/>
          <p:cNvGraphicFramePr>
            <a:graphicFrameLocks noGrp="1"/>
          </p:cNvGraphicFramePr>
          <p:nvPr/>
        </p:nvGraphicFramePr>
        <p:xfrm>
          <a:off x="0" y="548680"/>
          <a:ext cx="9144000" cy="5974080"/>
        </p:xfrm>
        <a:graphic>
          <a:graphicData uri="http://schemas.openxmlformats.org/drawingml/2006/table">
            <a:tbl>
              <a:tblPr/>
              <a:tblGrid>
                <a:gridCol w="301625"/>
                <a:gridCol w="1100138"/>
                <a:gridCol w="1397000"/>
                <a:gridCol w="744537"/>
                <a:gridCol w="1492250"/>
                <a:gridCol w="449263"/>
                <a:gridCol w="371475"/>
                <a:gridCol w="659928"/>
                <a:gridCol w="237009"/>
                <a:gridCol w="298450"/>
                <a:gridCol w="300038"/>
                <a:gridCol w="523875"/>
                <a:gridCol w="300037"/>
                <a:gridCol w="476250"/>
                <a:gridCol w="492125"/>
              </a:tblGrid>
              <a:tr h="3389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charset="0"/>
                          <a:cs typeface="Arial" charset="0"/>
                        </a:rPr>
                        <a:t>PT</a:t>
                      </a:r>
                      <a:endParaRPr kumimoji="0" lang="ru-RU" sz="1800" b="0" i="0" u="none" strike="noStrike" cap="none" normalizeH="0" baseline="0" dirty="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AU</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TI</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SO</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AB</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SN</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EI</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PD</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PY</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VL</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IS</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BP</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EP</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DI</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UT</a:t>
                      </a:r>
                      <a:endParaRPr kumimoji="0" lang="ru-RU" sz="1800" b="0" i="0" u="none" strike="noStrike" cap="none" normalizeH="0" baseline="0" smtClean="0">
                        <a:ln>
                          <a:noFill/>
                        </a:ln>
                        <a:solidFill>
                          <a:srgbClr val="000000"/>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01690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J</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Erkaev, NV; Lammer, H; Elkins-Tanton, LT; Stokl, A; Odert, P; Marcq, E; Dorfi, EA</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Escape of the martian protoatmosphere and initial water inventory</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PLANETARY AND SPACE SCIENCE</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Arial" charset="0"/>
                          <a:cs typeface="Arial" charset="0"/>
                        </a:rPr>
                        <a:t>Latest research in planet formation indicates that Mars formed within a few million years (Myr) and remained as a planetary embryo that never grew to a more massive planet. It can also be expected from dynamical models that most</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0032-0633</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 </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AUG</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2014</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98</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 </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106</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119</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10.1016/j.pss.2013.09.008</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WOS:000339129400010</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25157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J</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Erkaev, NV; Lammer, H; Odert, P; Kulikov, YN; Kislyakova, KG; Khodachenko, ML; Gudel, M; Hanslmeier, A; Biernat, H</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XUV-Exposed, Non-Hydrostatic Hydrogen-Rich Upper Atmospheres of Terrestrial Planets. Part I: Atmospheric Expansion and Thermal Escape</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ASTROBIOLOGY</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Arial" charset="0"/>
                          <a:cs typeface="Arial" charset="0"/>
                        </a:rPr>
                        <a:t>The recently discovered low-density super-Earths Kepler-11b, Kepler-11f, Kepler-11d, Kepler-11e, and planets such as GJ 1214b represent the most likely known planets that are surrounded by dense H/He envelopes or contain deep H2O oceans also surrounded by dense hydrogen envelopes. </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1531-1074</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1557-8070</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NOV 1</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2013</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13</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11</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1011</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1029</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10.1089/ast.2012.0957</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WOS:000327434900002</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25157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J</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Ryzhkov, II</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The extended Graetz problem with specified heat flux for multicomponent fluids with Soret and Dufour effects</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INTERNATIONAL JOURNAL OF HEAT AND MASS TRANSFER</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Arial" charset="0"/>
                          <a:cs typeface="Arial" charset="0"/>
                        </a:rPr>
                        <a:t>A simple and efficient method for solving the extended Graetz problem with specified heat flux in a circular pipe for a multicomponent fluid with Soret and Dufour effects is proposed. With a help of linear transformation of temperature and concentrations, the mass</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0017-9310</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1879-2189</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NOV</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2013</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66</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 </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461</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471</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10.1016/j.ijheatmasstransfer.2013.07.044</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WOS:000326211700045</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125157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J</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Ryzhkov, II; Minakov, AV</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err="1" smtClean="0">
                          <a:ln>
                            <a:noFill/>
                          </a:ln>
                          <a:solidFill>
                            <a:srgbClr val="000000"/>
                          </a:solidFill>
                          <a:effectLst/>
                          <a:latin typeface="Arial" charset="0"/>
                          <a:cs typeface="Arial" charset="0"/>
                        </a:rPr>
                        <a:t>The</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effect</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of</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nanoparticle</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diffusion</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and</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thermophoresis</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on</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convective</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heat</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transfer</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of</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nanofluid</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in</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a</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circular</a:t>
                      </a:r>
                      <a:r>
                        <a:rPr kumimoji="0" lang="ru-RU" sz="1000" b="0" i="0" u="none" strike="noStrike" cap="none" normalizeH="0" baseline="0" dirty="0" smtClean="0">
                          <a:ln>
                            <a:noFill/>
                          </a:ln>
                          <a:solidFill>
                            <a:srgbClr val="000000"/>
                          </a:solidFill>
                          <a:effectLst/>
                          <a:latin typeface="Arial" charset="0"/>
                          <a:cs typeface="Arial" charset="0"/>
                        </a:rPr>
                        <a:t> </a:t>
                      </a:r>
                      <a:r>
                        <a:rPr kumimoji="0" lang="ru-RU" sz="1000" b="0" i="0" u="none" strike="noStrike" cap="none" normalizeH="0" baseline="0" dirty="0" err="1" smtClean="0">
                          <a:ln>
                            <a:noFill/>
                          </a:ln>
                          <a:solidFill>
                            <a:srgbClr val="000000"/>
                          </a:solidFill>
                          <a:effectLst/>
                          <a:latin typeface="Arial" charset="0"/>
                          <a:cs typeface="Arial" charset="0"/>
                        </a:rPr>
                        <a:t>tube</a:t>
                      </a:r>
                      <a:endParaRPr kumimoji="0" lang="ru-RU" sz="18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INTERNATIONAL JOURNAL OF HEAT AND MASS TRANSFER</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rgbClr val="000000"/>
                          </a:solidFill>
                          <a:effectLst/>
                          <a:latin typeface="Arial" charset="0"/>
                          <a:cs typeface="Arial" charset="0"/>
                        </a:rPr>
                        <a:t>Laminar convective heat transfer of water-alumina nanofluid in a circular tube with uniform heat flux is investigated numerically on the basis of two-component model, which takes into account nanoparticle transport by diffusion and thermophoresis. A new</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charset="0"/>
                          <a:cs typeface="Arial" charset="0"/>
                        </a:rPr>
                        <a:t>0017-9310</a:t>
                      </a:r>
                      <a:endParaRPr kumimoji="0" lang="ru-RU" sz="18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1879-2189</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charset="0"/>
                          <a:cs typeface="Arial" charset="0"/>
                        </a:rPr>
                        <a:t>OCT</a:t>
                      </a:r>
                      <a:endParaRPr kumimoji="0" lang="ru-RU" sz="18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2014</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charset="0"/>
                          <a:cs typeface="Arial" charset="0"/>
                        </a:rPr>
                        <a:t>77</a:t>
                      </a:r>
                      <a:endParaRPr kumimoji="0" lang="ru-RU" sz="18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 </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956</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969</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charset="0"/>
                          <a:cs typeface="Arial" charset="0"/>
                        </a:rPr>
                        <a:t>10.1016/j.ijheatmasstransfer.2014.05.045</a:t>
                      </a:r>
                      <a:endParaRPr kumimoji="0" lang="ru-RU" sz="1800" b="0" i="0" u="none" strike="noStrike" cap="none" normalizeH="0" baseline="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charset="0"/>
                          <a:cs typeface="Arial" charset="0"/>
                        </a:rPr>
                        <a:t>WOS:000340302400088</a:t>
                      </a:r>
                      <a:endParaRPr kumimoji="0" lang="ru-RU" sz="18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510588" cy="476672"/>
          </a:xfrm>
        </p:spPr>
        <p:txBody>
          <a:bodyPr/>
          <a:lstStyle/>
          <a:p>
            <a:r>
              <a:rPr lang="ru-RU" sz="3600" dirty="0" smtClean="0"/>
              <a:t>Запись из </a:t>
            </a:r>
            <a:r>
              <a:rPr lang="en-US" sz="3600" dirty="0" smtClean="0"/>
              <a:t>Scopus</a:t>
            </a:r>
            <a:endParaRPr lang="ru-RU" sz="3600" dirty="0" smtClean="0"/>
          </a:p>
        </p:txBody>
      </p:sp>
      <p:sp>
        <p:nvSpPr>
          <p:cNvPr id="25605" name="Rectangle 5"/>
          <p:cNvSpPr>
            <a:spLocks noGrp="1" noRot="1" noChangeArrowheads="1"/>
          </p:cNvSpPr>
          <p:nvPr>
            <p:ph type="body" idx="4294967295"/>
          </p:nvPr>
        </p:nvSpPr>
        <p:spPr>
          <a:xfrm>
            <a:off x="-252413" y="333375"/>
            <a:ext cx="9396413" cy="5765800"/>
          </a:xfrm>
          <a:noFill/>
        </p:spPr>
        <p:txBody>
          <a:bodyPr/>
          <a:lstStyle/>
          <a:p>
            <a:pPr>
              <a:lnSpc>
                <a:spcPct val="150000"/>
              </a:lnSpc>
              <a:spcBef>
                <a:spcPct val="0"/>
              </a:spcBef>
              <a:buFont typeface="Wingdings" pitchFamily="2" charset="2"/>
              <a:buNone/>
            </a:pPr>
            <a:r>
              <a:rPr lang="fr-FR" sz="1200" dirty="0" smtClean="0">
                <a:solidFill>
                  <a:srgbClr val="000000"/>
                </a:solidFill>
                <a:effectLst/>
              </a:rPr>
              <a:t>	Kirik, E.A., Vitova, T.A </a:t>
            </a:r>
            <a:r>
              <a:rPr lang="en-US" sz="1200" dirty="0" smtClean="0">
                <a:solidFill>
                  <a:srgbClr val="000000"/>
                </a:solidFill>
                <a:effectLst/>
              </a:rPr>
              <a:t>On validation of the SIgMA.CA pedestrian dynamics model with bottleneck flow(2012) </a:t>
            </a:r>
          </a:p>
          <a:p>
            <a:pPr>
              <a:lnSpc>
                <a:spcPct val="150000"/>
              </a:lnSpc>
              <a:spcBef>
                <a:spcPct val="0"/>
              </a:spcBef>
              <a:buFont typeface="Wingdings" pitchFamily="2" charset="2"/>
              <a:buNone/>
            </a:pPr>
            <a:r>
              <a:rPr lang="en-US" sz="1200" dirty="0" smtClean="0">
                <a:solidFill>
                  <a:srgbClr val="000000"/>
                </a:solidFill>
                <a:effectLst/>
              </a:rPr>
              <a:t>	Lecture Notes in Computer Science (including subseries Lecture Notes in Artificial Intelligence and Lecture Notes in Bioinformatics), 7495 LNCS, pp. 719-727.</a:t>
            </a: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rgbClr val="000000"/>
                </a:solidFill>
                <a:effectLst/>
                <a:hlinkClick r:id="rId2"/>
              </a:rPr>
              <a:t>http://www.scopus.com/inward/record.url?eid=2-s2.0-84867513453&amp;partnerID=40&amp;md5=cc6a3e134d0cd5e1a84e2a38e1324385</a:t>
            </a:r>
            <a:endParaRPr lang="en-US" sz="1200" dirty="0" smtClean="0">
              <a:solidFill>
                <a:srgbClr val="000000"/>
              </a:solidFill>
              <a:effectLst/>
            </a:endParaRP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AFFILIATIONS</a:t>
            </a:r>
            <a:r>
              <a:rPr lang="en-US" sz="1200" dirty="0" smtClean="0">
                <a:solidFill>
                  <a:srgbClr val="000000"/>
                </a:solidFill>
                <a:effectLst/>
              </a:rPr>
              <a:t>: Institute of Computational </a:t>
            </a:r>
            <a:r>
              <a:rPr lang="en-US" sz="1200" dirty="0" err="1" smtClean="0">
                <a:solidFill>
                  <a:srgbClr val="000000"/>
                </a:solidFill>
                <a:effectLst/>
              </a:rPr>
              <a:t>Modelling</a:t>
            </a:r>
            <a:r>
              <a:rPr lang="en-US" sz="1200" dirty="0" smtClean="0">
                <a:solidFill>
                  <a:srgbClr val="000000"/>
                </a:solidFill>
                <a:effectLst/>
              </a:rPr>
              <a:t>, SB RAS 660036, Krasnoyarsk </a:t>
            </a:r>
            <a:r>
              <a:rPr lang="en-US" sz="1200" dirty="0" err="1" smtClean="0">
                <a:solidFill>
                  <a:srgbClr val="000000"/>
                </a:solidFill>
                <a:effectLst/>
              </a:rPr>
              <a:t>Akademgorodok</a:t>
            </a:r>
            <a:r>
              <a:rPr lang="en-US" sz="1200" dirty="0" smtClean="0">
                <a:solidFill>
                  <a:srgbClr val="000000"/>
                </a:solidFill>
                <a:effectLst/>
              </a:rPr>
              <a:t>, Russian Federation; Siberian Federal University, Krasnoyarsk, Russian Federation</a:t>
            </a: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ABSTRACT</a:t>
            </a:r>
            <a:r>
              <a:rPr lang="en-US" sz="1200" dirty="0" smtClean="0">
                <a:solidFill>
                  <a:srgbClr val="000000"/>
                </a:solidFill>
                <a:effectLst/>
              </a:rPr>
              <a:t>: In this paper a connection of a width of a bottleneck and unidirectional virtual people flow by the SIgMA.CA pedestrian movement model (stochastic Cellular Automata model) is investigated. Specific and full flow rates for different model parameters, initial densities, and bottleneck width are presented and discussed. © 2012 Springer-</a:t>
            </a:r>
            <a:r>
              <a:rPr lang="en-US" sz="1200" dirty="0" err="1" smtClean="0">
                <a:solidFill>
                  <a:srgbClr val="000000"/>
                </a:solidFill>
                <a:effectLst/>
              </a:rPr>
              <a:t>Verlag</a:t>
            </a:r>
            <a:r>
              <a:rPr lang="en-US" sz="1200" dirty="0" smtClean="0">
                <a:solidFill>
                  <a:srgbClr val="000000"/>
                </a:solidFill>
                <a:effectLst/>
              </a:rPr>
              <a:t> Berlin Heidelberg.</a:t>
            </a: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AUTHOR KEYWORDS</a:t>
            </a:r>
            <a:r>
              <a:rPr lang="en-US" sz="1200" dirty="0" smtClean="0">
                <a:solidFill>
                  <a:srgbClr val="000000"/>
                </a:solidFill>
                <a:effectLst/>
              </a:rPr>
              <a:t>: (specific) flow rate;  bottleneck;  cellular automata;  pedestrian dynamics;  transition probabilities</a:t>
            </a: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INDEX KEYWORDS</a:t>
            </a:r>
            <a:r>
              <a:rPr lang="en-US" sz="1200" dirty="0" smtClean="0">
                <a:solidFill>
                  <a:srgbClr val="000000"/>
                </a:solidFill>
                <a:effectLst/>
              </a:rPr>
              <a:t>: bottleneck; Flow byes; Initial density; Model parameters; Pedestrian dynamics; Pedestrian movement; Stochastic cellular automata; Transition probabilities, Cellular automata; Dynamics; Flow rate; Industrial research, Automata theory</a:t>
            </a: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REFERENCES:</a:t>
            </a:r>
            <a:r>
              <a:rPr lang="en-US" sz="1200" dirty="0" smtClean="0">
                <a:solidFill>
                  <a:srgbClr val="000000"/>
                </a:solidFill>
                <a:effectLst/>
              </a:rPr>
              <a:t> </a:t>
            </a:r>
            <a:r>
              <a:rPr lang="en-US" sz="1200" dirty="0" err="1" smtClean="0">
                <a:solidFill>
                  <a:srgbClr val="000000"/>
                </a:solidFill>
                <a:effectLst/>
              </a:rPr>
              <a:t>Kirik</a:t>
            </a:r>
            <a:r>
              <a:rPr lang="en-US" sz="1200" dirty="0" smtClean="0">
                <a:solidFill>
                  <a:srgbClr val="000000"/>
                </a:solidFill>
                <a:effectLst/>
              </a:rPr>
              <a:t>, E., </a:t>
            </a:r>
            <a:r>
              <a:rPr lang="en-US" sz="1200" dirty="0" err="1" smtClean="0">
                <a:solidFill>
                  <a:srgbClr val="000000"/>
                </a:solidFill>
                <a:effectLst/>
              </a:rPr>
              <a:t>Yurgel'yan</a:t>
            </a:r>
            <a:r>
              <a:rPr lang="en-US" sz="1200" dirty="0" smtClean="0">
                <a:solidFill>
                  <a:srgbClr val="000000"/>
                </a:solidFill>
                <a:effectLst/>
              </a:rPr>
              <a:t>, T., </a:t>
            </a:r>
            <a:r>
              <a:rPr lang="en-US" sz="1200" dirty="0" err="1" smtClean="0">
                <a:solidFill>
                  <a:srgbClr val="000000"/>
                </a:solidFill>
                <a:effectLst/>
              </a:rPr>
              <a:t>Krouglov</a:t>
            </a:r>
            <a:r>
              <a:rPr lang="en-US" sz="1200" dirty="0" smtClean="0">
                <a:solidFill>
                  <a:srgbClr val="000000"/>
                </a:solidFill>
                <a:effectLst/>
              </a:rPr>
              <a:t>, D., The shortest time and/or the shortest path strategies in a CA FF pedestrian dynamics model (2009) Journal of Siberian Federal University, Mathematics and Physics, 2 (3), pp. 271-278; </a:t>
            </a:r>
          </a:p>
          <a:p>
            <a:pPr>
              <a:lnSpc>
                <a:spcPct val="150000"/>
              </a:lnSpc>
              <a:spcBef>
                <a:spcPct val="0"/>
              </a:spcBef>
              <a:buFont typeface="Wingdings" pitchFamily="2" charset="2"/>
              <a:buNone/>
            </a:pPr>
            <a:r>
              <a:rPr lang="en-US" sz="1200" dirty="0" smtClean="0">
                <a:solidFill>
                  <a:srgbClr val="000000"/>
                </a:solidFill>
                <a:effectLst/>
              </a:rPr>
              <a:t>	</a:t>
            </a:r>
            <a:r>
              <a:rPr lang="en-US" sz="1200" dirty="0" err="1" smtClean="0">
                <a:solidFill>
                  <a:srgbClr val="000000"/>
                </a:solidFill>
                <a:effectLst/>
              </a:rPr>
              <a:t>Kirik</a:t>
            </a:r>
            <a:r>
              <a:rPr lang="en-US" sz="1200" dirty="0" smtClean="0">
                <a:solidFill>
                  <a:srgbClr val="000000"/>
                </a:solidFill>
                <a:effectLst/>
              </a:rPr>
              <a:t>, E., </a:t>
            </a:r>
            <a:r>
              <a:rPr lang="en-US" sz="1200" dirty="0" err="1" smtClean="0">
                <a:solidFill>
                  <a:srgbClr val="000000"/>
                </a:solidFill>
                <a:effectLst/>
              </a:rPr>
              <a:t>Yurgel'yan</a:t>
            </a:r>
            <a:r>
              <a:rPr lang="en-US" sz="1200" dirty="0" smtClean="0">
                <a:solidFill>
                  <a:srgbClr val="000000"/>
                </a:solidFill>
                <a:effectLst/>
              </a:rPr>
              <a:t>, T., </a:t>
            </a:r>
            <a:r>
              <a:rPr lang="en-US" sz="1200" dirty="0" err="1" smtClean="0">
                <a:solidFill>
                  <a:srgbClr val="000000"/>
                </a:solidFill>
                <a:effectLst/>
              </a:rPr>
              <a:t>Krouglov</a:t>
            </a:r>
            <a:r>
              <a:rPr lang="en-US" sz="1200" dirty="0" smtClean="0">
                <a:solidFill>
                  <a:srgbClr val="000000"/>
                </a:solidFill>
                <a:effectLst/>
              </a:rPr>
              <a:t>, D., On realizing the shortest time strategy in a CA FF pedestrian dynamics model (2011) Cybernetics and Systems, 42 (1), pp. 1-15; …</a:t>
            </a: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CORRESPONDENCE ADDRESS:</a:t>
            </a:r>
            <a:r>
              <a:rPr lang="en-US" sz="1200" dirty="0" smtClean="0">
                <a:solidFill>
                  <a:srgbClr val="000000"/>
                </a:solidFill>
                <a:effectLst/>
              </a:rPr>
              <a:t> 	</a:t>
            </a:r>
            <a:r>
              <a:rPr lang="en-US" sz="1200" dirty="0" err="1" smtClean="0">
                <a:solidFill>
                  <a:srgbClr val="000000"/>
                </a:solidFill>
                <a:effectLst/>
              </a:rPr>
              <a:t>Kirik</a:t>
            </a:r>
            <a:r>
              <a:rPr lang="en-US" sz="1200" dirty="0" smtClean="0">
                <a:solidFill>
                  <a:srgbClr val="000000"/>
                </a:solidFill>
                <a:effectLst/>
              </a:rPr>
              <a:t>, E.; Institute of Computational </a:t>
            </a:r>
            <a:r>
              <a:rPr lang="en-US" sz="1200" dirty="0" err="1" smtClean="0">
                <a:solidFill>
                  <a:srgbClr val="000000"/>
                </a:solidFill>
                <a:effectLst/>
              </a:rPr>
              <a:t>Modelling</a:t>
            </a:r>
            <a:r>
              <a:rPr lang="en-US" sz="1200" dirty="0" smtClean="0">
                <a:solidFill>
                  <a:srgbClr val="000000"/>
                </a:solidFill>
                <a:effectLst/>
              </a:rPr>
              <a:t>, SB RAS 660036, Krasnoyarsk </a:t>
            </a:r>
            <a:r>
              <a:rPr lang="en-US" sz="1200" dirty="0" err="1" smtClean="0">
                <a:solidFill>
                  <a:srgbClr val="000000"/>
                </a:solidFill>
                <a:effectLst/>
              </a:rPr>
              <a:t>Akademgorodok</a:t>
            </a:r>
            <a:r>
              <a:rPr lang="en-US" sz="1200" dirty="0" smtClean="0">
                <a:solidFill>
                  <a:srgbClr val="000000"/>
                </a:solidFill>
                <a:effectLst/>
              </a:rPr>
              <a:t>, Russian Federation; email: </a:t>
            </a:r>
            <a:r>
              <a:rPr lang="en-US" sz="1200" dirty="0" smtClean="0">
                <a:solidFill>
                  <a:srgbClr val="000000"/>
                </a:solidFill>
                <a:effectLst/>
                <a:hlinkClick r:id="rId3"/>
              </a:rPr>
              <a:t>kirik@icm.krasn.ru</a:t>
            </a:r>
            <a:endParaRPr lang="en-US" sz="1200" dirty="0" smtClean="0">
              <a:solidFill>
                <a:srgbClr val="000000"/>
              </a:solidFill>
              <a:effectLst/>
            </a:endParaRP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CONFERENCE NAME</a:t>
            </a:r>
            <a:r>
              <a:rPr lang="en-US" sz="1200" dirty="0" smtClean="0">
                <a:solidFill>
                  <a:srgbClr val="000000"/>
                </a:solidFill>
                <a:effectLst/>
              </a:rPr>
              <a:t>: 10th International Conference on Cellular Automata for Research and Industry, ACRI 2012</a:t>
            </a: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CONFERENCE DATE</a:t>
            </a:r>
            <a:r>
              <a:rPr lang="en-US" sz="1200" dirty="0" smtClean="0">
                <a:solidFill>
                  <a:srgbClr val="000000"/>
                </a:solidFill>
                <a:effectLst/>
              </a:rPr>
              <a:t>: 24 September 2012 through 27 September 2012 </a:t>
            </a:r>
            <a:r>
              <a:rPr lang="en-US" sz="1200" dirty="0" smtClean="0">
                <a:solidFill>
                  <a:schemeClr val="bg1"/>
                </a:solidFill>
                <a:effectLst/>
              </a:rPr>
              <a:t>CONFERENCE LOCATION</a:t>
            </a:r>
            <a:r>
              <a:rPr lang="en-US" sz="1200" dirty="0" smtClean="0">
                <a:solidFill>
                  <a:srgbClr val="000000"/>
                </a:solidFill>
                <a:effectLst/>
              </a:rPr>
              <a:t>: </a:t>
            </a:r>
            <a:r>
              <a:rPr lang="en-US" sz="1200" dirty="0" err="1" smtClean="0">
                <a:solidFill>
                  <a:srgbClr val="000000"/>
                </a:solidFill>
                <a:effectLst/>
              </a:rPr>
              <a:t>Santorini</a:t>
            </a:r>
            <a:r>
              <a:rPr lang="en-US" sz="1200" dirty="0" smtClean="0">
                <a:solidFill>
                  <a:srgbClr val="000000"/>
                </a:solidFill>
                <a:effectLst/>
              </a:rPr>
              <a:t> </a:t>
            </a:r>
            <a:r>
              <a:rPr lang="en-US" sz="1200" dirty="0" err="1" smtClean="0">
                <a:solidFill>
                  <a:srgbClr val="000000"/>
                </a:solidFill>
                <a:effectLst/>
              </a:rPr>
              <a:t>Islandcoden</a:t>
            </a:r>
            <a:r>
              <a:rPr lang="en-US" sz="1200" dirty="0" smtClean="0">
                <a:solidFill>
                  <a:srgbClr val="000000"/>
                </a:solidFill>
                <a:effectLst/>
              </a:rPr>
              <a:t> 93274</a:t>
            </a: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ISSN</a:t>
            </a:r>
            <a:r>
              <a:rPr lang="en-US" sz="1200" dirty="0" smtClean="0">
                <a:solidFill>
                  <a:srgbClr val="000000"/>
                </a:solidFill>
                <a:effectLst/>
              </a:rPr>
              <a:t>: 03029743 </a:t>
            </a:r>
            <a:r>
              <a:rPr lang="en-US" sz="1200" dirty="0" smtClean="0">
                <a:solidFill>
                  <a:schemeClr val="bg1"/>
                </a:solidFill>
                <a:effectLst/>
              </a:rPr>
              <a:t>ISBN</a:t>
            </a:r>
            <a:r>
              <a:rPr lang="en-US" sz="1200" dirty="0" smtClean="0">
                <a:solidFill>
                  <a:srgbClr val="000000"/>
                </a:solidFill>
                <a:effectLst/>
              </a:rPr>
              <a:t>: 9783642333491 </a:t>
            </a:r>
            <a:r>
              <a:rPr lang="en-US" sz="1200" dirty="0" smtClean="0">
                <a:solidFill>
                  <a:schemeClr val="bg1"/>
                </a:solidFill>
                <a:effectLst/>
              </a:rPr>
              <a:t>DOI</a:t>
            </a:r>
            <a:r>
              <a:rPr lang="en-US" sz="1200" dirty="0" smtClean="0">
                <a:solidFill>
                  <a:srgbClr val="000000"/>
                </a:solidFill>
                <a:effectLst/>
              </a:rPr>
              <a:t>: 10.1007/978-3-642-33350-7-74 </a:t>
            </a:r>
            <a:r>
              <a:rPr lang="en-US" sz="1200" dirty="0" smtClean="0">
                <a:solidFill>
                  <a:schemeClr val="bg1"/>
                </a:solidFill>
                <a:effectLst/>
              </a:rPr>
              <a:t>LANGUAGE OF ORIGINAL DOCUMENT</a:t>
            </a:r>
            <a:r>
              <a:rPr lang="en-US" sz="1200" dirty="0" smtClean="0">
                <a:solidFill>
                  <a:srgbClr val="000000"/>
                </a:solidFill>
                <a:effectLst/>
              </a:rPr>
              <a:t>: English</a:t>
            </a:r>
          </a:p>
          <a:p>
            <a:pPr>
              <a:lnSpc>
                <a:spcPct val="150000"/>
              </a:lnSpc>
              <a:spcBef>
                <a:spcPct val="0"/>
              </a:spcBef>
              <a:buFont typeface="Wingdings" pitchFamily="2" charset="2"/>
              <a:buNone/>
            </a:pPr>
            <a:r>
              <a:rPr lang="en-US" sz="1200" dirty="0" smtClean="0">
                <a:solidFill>
                  <a:srgbClr val="000000"/>
                </a:solidFill>
                <a:effectLst/>
              </a:rPr>
              <a:t>	</a:t>
            </a:r>
            <a:r>
              <a:rPr lang="en-US" sz="1200" dirty="0" smtClean="0">
                <a:solidFill>
                  <a:schemeClr val="bg1"/>
                </a:solidFill>
                <a:effectLst/>
              </a:rPr>
              <a:t>ABBREVIATED SOURCE TITLE</a:t>
            </a:r>
            <a:r>
              <a:rPr lang="en-US" sz="1200" dirty="0" smtClean="0">
                <a:solidFill>
                  <a:srgbClr val="000000"/>
                </a:solidFill>
                <a:effectLst/>
              </a:rPr>
              <a:t>: Lect. </a:t>
            </a:r>
            <a:r>
              <a:rPr lang="ru-RU" sz="1200" dirty="0" err="1" smtClean="0">
                <a:solidFill>
                  <a:srgbClr val="000000"/>
                </a:solidFill>
                <a:effectLst/>
              </a:rPr>
              <a:t>Notes</a:t>
            </a:r>
            <a:r>
              <a:rPr lang="ru-RU" sz="1200" dirty="0" smtClean="0">
                <a:solidFill>
                  <a:srgbClr val="000000"/>
                </a:solidFill>
                <a:effectLst/>
              </a:rPr>
              <a:t> </a:t>
            </a:r>
            <a:r>
              <a:rPr lang="ru-RU" sz="1200" dirty="0" err="1" smtClean="0">
                <a:solidFill>
                  <a:srgbClr val="000000"/>
                </a:solidFill>
                <a:effectLst/>
              </a:rPr>
              <a:t>Comput</a:t>
            </a:r>
            <a:r>
              <a:rPr lang="ru-RU" sz="1200" dirty="0" smtClean="0">
                <a:solidFill>
                  <a:srgbClr val="000000"/>
                </a:solidFill>
                <a:effectLst/>
              </a:rPr>
              <a:t>. </a:t>
            </a:r>
            <a:r>
              <a:rPr lang="ru-RU" sz="1200" dirty="0" err="1" smtClean="0">
                <a:solidFill>
                  <a:srgbClr val="000000"/>
                </a:solidFill>
                <a:effectLst/>
              </a:rPr>
              <a:t>Sci</a:t>
            </a:r>
            <a:r>
              <a:rPr lang="en-US" sz="1200" dirty="0" smtClean="0">
                <a:solidFill>
                  <a:srgbClr val="000000"/>
                </a:solidFill>
                <a:effectLst/>
              </a:rPr>
              <a:t> </a:t>
            </a:r>
            <a:r>
              <a:rPr lang="ru-RU" sz="1200" dirty="0" smtClean="0">
                <a:solidFill>
                  <a:schemeClr val="bg1"/>
                </a:solidFill>
                <a:effectLst/>
              </a:rPr>
              <a:t>DOCUMENT TYPE</a:t>
            </a:r>
            <a:r>
              <a:rPr lang="ru-RU" sz="1200" dirty="0" smtClean="0">
                <a:solidFill>
                  <a:srgbClr val="000000"/>
                </a:solidFill>
                <a:effectLst/>
              </a:rPr>
              <a:t>: </a:t>
            </a:r>
            <a:r>
              <a:rPr lang="ru-RU" sz="1200" dirty="0" err="1" smtClean="0">
                <a:solidFill>
                  <a:srgbClr val="000000"/>
                </a:solidFill>
                <a:effectLst/>
              </a:rPr>
              <a:t>Conference</a:t>
            </a:r>
            <a:r>
              <a:rPr lang="ru-RU" sz="1200" dirty="0" smtClean="0">
                <a:solidFill>
                  <a:srgbClr val="000000"/>
                </a:solidFill>
                <a:effectLst/>
              </a:rPr>
              <a:t> </a:t>
            </a:r>
            <a:r>
              <a:rPr lang="ru-RU" sz="1200" dirty="0" err="1" smtClean="0">
                <a:solidFill>
                  <a:srgbClr val="000000"/>
                </a:solidFill>
                <a:effectLst/>
              </a:rPr>
              <a:t>Paper</a:t>
            </a:r>
            <a:r>
              <a:rPr lang="en-US" sz="1200" dirty="0" smtClean="0">
                <a:solidFill>
                  <a:srgbClr val="000000"/>
                </a:solidFill>
                <a:effectLst/>
              </a:rPr>
              <a:t> </a:t>
            </a:r>
            <a:r>
              <a:rPr lang="ru-RU" sz="1200" dirty="0" smtClean="0">
                <a:solidFill>
                  <a:schemeClr val="bg1"/>
                </a:solidFill>
                <a:effectLst/>
              </a:rPr>
              <a:t>SOURCE</a:t>
            </a:r>
            <a:r>
              <a:rPr lang="ru-RU" sz="1200" dirty="0" smtClean="0">
                <a:solidFill>
                  <a:srgbClr val="000000"/>
                </a:solidFill>
                <a:effectLst/>
              </a:rPr>
              <a:t>: </a:t>
            </a:r>
            <a:r>
              <a:rPr lang="ru-RU" sz="1200" dirty="0" err="1" smtClean="0">
                <a:solidFill>
                  <a:srgbClr val="000000"/>
                </a:solidFill>
                <a:effectLst/>
              </a:rPr>
              <a:t>Scopus</a:t>
            </a:r>
            <a:r>
              <a:rPr lang="ru-RU" sz="1200" dirty="0" smtClean="0">
                <a:solidFill>
                  <a:srgbClr val="000000"/>
                </a:solidFill>
                <a:effectLst/>
              </a:rPr>
              <a:t> </a:t>
            </a:r>
          </a:p>
        </p:txBody>
      </p:sp>
      <p:sp>
        <p:nvSpPr>
          <p:cNvPr id="4" name="Нижний колонтитул 3"/>
          <p:cNvSpPr>
            <a:spLocks noGrp="1"/>
          </p:cNvSpPr>
          <p:nvPr>
            <p:ph type="ftr" sz="quarter" idx="11"/>
          </p:nvPr>
        </p:nvSpPr>
        <p:spPr>
          <a:xfrm>
            <a:off x="1476375" y="6453188"/>
            <a:ext cx="5903913" cy="268287"/>
          </a:xfrm>
        </p:spPr>
        <p:txBody>
          <a:bodyPr/>
          <a:lstStyle/>
          <a:p>
            <a:pPr>
              <a:defRPr/>
            </a:pPr>
            <a:r>
              <a:rPr lang="ru-RU"/>
              <a:t>DICR-2014, Новосибирск, 2-5 декабря 2014 г.</a:t>
            </a: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100000">
              <a:schemeClr val="tx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1"/>
            <a:ext cx="8510588" cy="332656"/>
          </a:xfrm>
        </p:spPr>
        <p:txBody>
          <a:bodyPr/>
          <a:lstStyle/>
          <a:p>
            <a:r>
              <a:rPr lang="ru-RU" sz="3200" smtClean="0">
                <a:solidFill>
                  <a:schemeClr val="bg2"/>
                </a:solidFill>
              </a:rPr>
              <a:t>Запись из РИНЦ</a:t>
            </a:r>
          </a:p>
        </p:txBody>
      </p:sp>
      <p:sp>
        <p:nvSpPr>
          <p:cNvPr id="26629" name="Rectangle 5"/>
          <p:cNvSpPr>
            <a:spLocks noGrp="1" noRot="1" noChangeArrowheads="1"/>
          </p:cNvSpPr>
          <p:nvPr>
            <p:ph type="body" sz="half" idx="4294967295"/>
          </p:nvPr>
        </p:nvSpPr>
        <p:spPr>
          <a:xfrm>
            <a:off x="0" y="404813"/>
            <a:ext cx="4787900" cy="6119812"/>
          </a:xfrm>
          <a:noFill/>
        </p:spPr>
        <p:txBody>
          <a:bodyPr/>
          <a:lstStyle/>
          <a:p>
            <a:pPr>
              <a:lnSpc>
                <a:spcPct val="80000"/>
              </a:lnSpc>
              <a:buFont typeface="Wingdings" pitchFamily="2" charset="2"/>
              <a:buNone/>
            </a:pPr>
            <a:r>
              <a:rPr lang="ru-RU" sz="1400" dirty="0" smtClean="0">
                <a:solidFill>
                  <a:srgbClr val="000000"/>
                </a:solidFill>
                <a:effectLst/>
              </a:rPr>
              <a:t>&lt;</a:t>
            </a:r>
            <a:r>
              <a:rPr lang="ru-RU" sz="1400" dirty="0" err="1" smtClean="0">
                <a:solidFill>
                  <a:srgbClr val="000000"/>
                </a:solidFill>
                <a:effectLst/>
              </a:rPr>
              <a:t>item</a:t>
            </a:r>
            <a:r>
              <a:rPr lang="ru-RU" sz="1400" dirty="0" smtClean="0">
                <a:solidFill>
                  <a:srgbClr val="000000"/>
                </a:solidFill>
                <a:effectLst/>
              </a:rPr>
              <a:t> </a:t>
            </a:r>
            <a:r>
              <a:rPr lang="ru-RU" sz="1400" dirty="0" err="1" smtClean="0">
                <a:solidFill>
                  <a:srgbClr val="000000"/>
                </a:solidFill>
                <a:effectLst/>
              </a:rPr>
              <a:t>id=</a:t>
            </a:r>
            <a:r>
              <a:rPr lang="ru-RU" sz="1400" dirty="0" smtClean="0">
                <a:solidFill>
                  <a:srgbClr val="000000"/>
                </a:solidFill>
                <a:effectLst/>
              </a:rPr>
              <a:t>"</a:t>
            </a:r>
            <a:r>
              <a:rPr lang="ru-RU" sz="1400" b="1" dirty="0" smtClean="0">
                <a:solidFill>
                  <a:srgbClr val="000000"/>
                </a:solidFill>
                <a:effectLst/>
              </a:rPr>
              <a:t>21190524</a:t>
            </a:r>
            <a:r>
              <a:rPr lang="ru-RU" sz="1400" dirty="0" smtClean="0">
                <a:solidFill>
                  <a:srgbClr val="000000"/>
                </a:solidFill>
                <a:effectLst/>
              </a:rPr>
              <a:t>"&gt; &lt;</a:t>
            </a:r>
            <a:r>
              <a:rPr lang="ru-RU" sz="1400" dirty="0" err="1" smtClean="0">
                <a:solidFill>
                  <a:srgbClr val="000000"/>
                </a:solidFill>
                <a:effectLst/>
              </a:rPr>
              <a:t>genre</a:t>
            </a:r>
            <a:r>
              <a:rPr lang="ru-RU" sz="1400" dirty="0" smtClean="0">
                <a:solidFill>
                  <a:srgbClr val="000000"/>
                </a:solidFill>
                <a:effectLst/>
              </a:rPr>
              <a:t>&gt;</a:t>
            </a:r>
            <a:r>
              <a:rPr lang="ru-RU" sz="1400" b="1" dirty="0" smtClean="0">
                <a:solidFill>
                  <a:srgbClr val="000000"/>
                </a:solidFill>
                <a:effectLst/>
              </a:rPr>
              <a:t>статья в журнале</a:t>
            </a:r>
            <a:r>
              <a:rPr lang="ru-RU" sz="1400" dirty="0" smtClean="0">
                <a:solidFill>
                  <a:srgbClr val="000000"/>
                </a:solidFill>
                <a:effectLst/>
              </a:rPr>
              <a:t>&lt;/</a:t>
            </a:r>
            <a:r>
              <a:rPr lang="ru-RU" sz="1400" dirty="0" err="1" smtClean="0">
                <a:solidFill>
                  <a:srgbClr val="000000"/>
                </a:solidFill>
                <a:effectLst/>
              </a:rPr>
              <a:t>genre</a:t>
            </a:r>
            <a:r>
              <a:rPr lang="ru-RU" sz="1400" dirty="0" smtClean="0">
                <a:solidFill>
                  <a:srgbClr val="000000"/>
                </a:solidFill>
                <a:effectLst/>
              </a:rPr>
              <a:t>&gt; &lt;</a:t>
            </a:r>
            <a:r>
              <a:rPr lang="ru-RU" sz="1400" dirty="0" err="1" smtClean="0">
                <a:solidFill>
                  <a:srgbClr val="000000"/>
                </a:solidFill>
                <a:effectLst/>
              </a:rPr>
              <a:t>type</a:t>
            </a:r>
            <a:r>
              <a:rPr lang="ru-RU" sz="1400" dirty="0" smtClean="0">
                <a:solidFill>
                  <a:srgbClr val="000000"/>
                </a:solidFill>
                <a:effectLst/>
              </a:rPr>
              <a:t>&gt;</a:t>
            </a:r>
            <a:r>
              <a:rPr lang="ru-RU" sz="1400" b="1" dirty="0" smtClean="0">
                <a:solidFill>
                  <a:srgbClr val="000000"/>
                </a:solidFill>
                <a:effectLst/>
              </a:rPr>
              <a:t>научная статья</a:t>
            </a:r>
            <a:r>
              <a:rPr lang="ru-RU" sz="1400" dirty="0" smtClean="0">
                <a:solidFill>
                  <a:srgbClr val="000000"/>
                </a:solidFill>
                <a:effectLst/>
              </a:rPr>
              <a:t>&lt;/</a:t>
            </a:r>
            <a:r>
              <a:rPr lang="ru-RU" sz="1400" dirty="0" err="1" smtClean="0">
                <a:solidFill>
                  <a:srgbClr val="000000"/>
                </a:solidFill>
                <a:effectLst/>
              </a:rPr>
              <a:t>type</a:t>
            </a:r>
            <a:r>
              <a:rPr lang="ru-RU" sz="1400" dirty="0" smtClean="0">
                <a:solidFill>
                  <a:srgbClr val="000000"/>
                </a:solidFill>
                <a:effectLst/>
              </a:rPr>
              <a:t>&gt; </a:t>
            </a:r>
            <a:endParaRPr lang="ru-RU" sz="1400" dirty="0" smtClean="0">
              <a:solidFill>
                <a:srgbClr val="000000"/>
              </a:solidFill>
              <a:effectLst/>
              <a:hlinkClick r:id="rId2"/>
            </a:endParaRPr>
          </a:p>
          <a:p>
            <a:pPr>
              <a:lnSpc>
                <a:spcPct val="80000"/>
              </a:lnSpc>
              <a:buFont typeface="Wingdings" pitchFamily="2" charset="2"/>
              <a:buNone/>
            </a:pPr>
            <a:r>
              <a:rPr lang="ru-RU" sz="1400" dirty="0" smtClean="0">
                <a:solidFill>
                  <a:srgbClr val="000000"/>
                </a:solidFill>
                <a:effectLst/>
              </a:rPr>
              <a:t> </a:t>
            </a:r>
            <a:r>
              <a:rPr lang="ru-RU" sz="1400" dirty="0" smtClean="0">
                <a:solidFill>
                  <a:srgbClr val="000000"/>
                </a:solidFill>
                <a:effectLst/>
                <a:hlinkClick r:id="rId3"/>
              </a:rPr>
              <a:t>-</a:t>
            </a:r>
            <a:r>
              <a:rPr lang="ru-RU" sz="1400" dirty="0" smtClean="0">
                <a:solidFill>
                  <a:srgbClr val="000000"/>
                </a:solidFill>
                <a:effectLst/>
              </a:rPr>
              <a:t> &lt;</a:t>
            </a:r>
            <a:r>
              <a:rPr lang="ru-RU" sz="1400" dirty="0" err="1" smtClean="0">
                <a:solidFill>
                  <a:srgbClr val="000000"/>
                </a:solidFill>
                <a:effectLst/>
              </a:rPr>
              <a:t>source</a:t>
            </a:r>
            <a:r>
              <a:rPr lang="ru-RU" sz="1400" dirty="0" smtClean="0">
                <a:solidFill>
                  <a:srgbClr val="000000"/>
                </a:solidFill>
                <a:effectLst/>
              </a:rPr>
              <a:t>&gt;&lt;</a:t>
            </a:r>
            <a:r>
              <a:rPr lang="ru-RU" sz="1400" dirty="0" err="1" smtClean="0">
                <a:solidFill>
                  <a:srgbClr val="000000"/>
                </a:solidFill>
                <a:effectLst/>
              </a:rPr>
              <a:t>journal</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ru-RU" sz="1400" dirty="0" smtClean="0">
                <a:solidFill>
                  <a:srgbClr val="000000"/>
                </a:solidFill>
                <a:effectLst/>
                <a:hlinkClick r:id="rId4"/>
              </a:rPr>
              <a:t>-</a:t>
            </a:r>
            <a:r>
              <a:rPr lang="ru-RU" sz="1400" dirty="0" smtClean="0">
                <a:solidFill>
                  <a:srgbClr val="000000"/>
                </a:solidFill>
                <a:effectLst/>
              </a:rPr>
              <a:t> </a:t>
            </a: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issn</a:t>
            </a:r>
            <a:r>
              <a:rPr lang="ru-RU" sz="1400" dirty="0" smtClean="0">
                <a:solidFill>
                  <a:srgbClr val="000000"/>
                </a:solidFill>
                <a:effectLst/>
              </a:rPr>
              <a:t>&gt;</a:t>
            </a:r>
            <a:r>
              <a:rPr lang="ru-RU" sz="1400" b="1" dirty="0" smtClean="0">
                <a:solidFill>
                  <a:srgbClr val="000000"/>
                </a:solidFill>
                <a:effectLst/>
              </a:rPr>
              <a:t>0130-9765</a:t>
            </a:r>
            <a:r>
              <a:rPr lang="ru-RU" sz="1400" dirty="0" smtClean="0">
                <a:solidFill>
                  <a:srgbClr val="000000"/>
                </a:solidFill>
                <a:effectLst/>
              </a:rPr>
              <a:t>&lt;/</a:t>
            </a:r>
            <a:r>
              <a:rPr lang="ru-RU" sz="1400" dirty="0" err="1" smtClean="0">
                <a:solidFill>
                  <a:srgbClr val="000000"/>
                </a:solidFill>
                <a:effectLst/>
              </a:rPr>
              <a:t>issn</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title</a:t>
            </a:r>
            <a:r>
              <a:rPr lang="ru-RU" sz="1400" dirty="0" smtClean="0">
                <a:solidFill>
                  <a:srgbClr val="000000"/>
                </a:solidFill>
                <a:effectLst/>
              </a:rPr>
              <a:t>&gt;</a:t>
            </a:r>
            <a:r>
              <a:rPr lang="ru-RU" sz="1400" b="1" dirty="0" smtClean="0">
                <a:solidFill>
                  <a:srgbClr val="000000"/>
                </a:solidFill>
                <a:effectLst/>
              </a:rPr>
              <a:t>Научные и технические библиотеки</a:t>
            </a:r>
            <a:r>
              <a:rPr lang="ru-RU" sz="1400" dirty="0" smtClean="0">
                <a:solidFill>
                  <a:srgbClr val="000000"/>
                </a:solidFill>
                <a:effectLst/>
              </a:rPr>
              <a:t>&lt;/</a:t>
            </a:r>
            <a:r>
              <a:rPr lang="ru-RU" sz="1400" dirty="0" err="1" smtClean="0">
                <a:solidFill>
                  <a:srgbClr val="000000"/>
                </a:solidFill>
                <a:effectLst/>
              </a:rPr>
              <a:t>title</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publisher</a:t>
            </a:r>
            <a:r>
              <a:rPr lang="ru-RU" sz="1400" dirty="0" smtClean="0">
                <a:solidFill>
                  <a:srgbClr val="000000"/>
                </a:solidFill>
                <a:effectLst/>
              </a:rPr>
              <a:t>&gt;</a:t>
            </a:r>
            <a:r>
              <a:rPr lang="ru-RU" sz="1400" b="1" dirty="0" smtClean="0">
                <a:solidFill>
                  <a:srgbClr val="000000"/>
                </a:solidFill>
                <a:effectLst/>
              </a:rPr>
              <a:t>Государственная публичная научно-техническая библиотека России</a:t>
            </a:r>
            <a:r>
              <a:rPr lang="ru-RU" sz="1400" dirty="0" smtClean="0">
                <a:solidFill>
                  <a:srgbClr val="000000"/>
                </a:solidFill>
                <a:effectLst/>
              </a:rPr>
              <a:t>&lt;/</a:t>
            </a:r>
            <a:r>
              <a:rPr lang="ru-RU" sz="1400" dirty="0" err="1" smtClean="0">
                <a:solidFill>
                  <a:srgbClr val="000000"/>
                </a:solidFill>
                <a:effectLst/>
              </a:rPr>
              <a:t>publisher</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country</a:t>
            </a:r>
            <a:r>
              <a:rPr lang="ru-RU" sz="1400" dirty="0" smtClean="0">
                <a:solidFill>
                  <a:srgbClr val="000000"/>
                </a:solidFill>
                <a:effectLst/>
              </a:rPr>
              <a:t>&gt;</a:t>
            </a:r>
            <a:r>
              <a:rPr lang="ru-RU" sz="1400" b="1" dirty="0" smtClean="0">
                <a:solidFill>
                  <a:srgbClr val="000000"/>
                </a:solidFill>
                <a:effectLst/>
              </a:rPr>
              <a:t>RUS</a:t>
            </a:r>
            <a:r>
              <a:rPr lang="ru-RU" sz="1400" dirty="0" smtClean="0">
                <a:solidFill>
                  <a:srgbClr val="000000"/>
                </a:solidFill>
                <a:effectLst/>
              </a:rPr>
              <a:t>&lt;/</a:t>
            </a:r>
            <a:r>
              <a:rPr lang="ru-RU" sz="1400" dirty="0" err="1" smtClean="0">
                <a:solidFill>
                  <a:srgbClr val="000000"/>
                </a:solidFill>
                <a:effectLst/>
              </a:rPr>
              <a:t>country</a:t>
            </a:r>
            <a:r>
              <a:rPr lang="ru-RU" sz="1400" dirty="0" smtClean="0">
                <a:solidFill>
                  <a:srgbClr val="000000"/>
                </a:solidFill>
                <a:effectLst/>
              </a:rPr>
              <a:t>&gt; &lt;</a:t>
            </a:r>
            <a:r>
              <a:rPr lang="ru-RU" sz="1400" dirty="0" err="1" smtClean="0">
                <a:solidFill>
                  <a:srgbClr val="000000"/>
                </a:solidFill>
                <a:effectLst/>
              </a:rPr>
              <a:t>town</a:t>
            </a:r>
            <a:r>
              <a:rPr lang="ru-RU" sz="1400" dirty="0" smtClean="0">
                <a:solidFill>
                  <a:srgbClr val="000000"/>
                </a:solidFill>
                <a:effectLst/>
              </a:rPr>
              <a:t>&gt;</a:t>
            </a:r>
            <a:r>
              <a:rPr lang="ru-RU" sz="1400" b="1" dirty="0" smtClean="0">
                <a:solidFill>
                  <a:srgbClr val="000000"/>
                </a:solidFill>
                <a:effectLst/>
              </a:rPr>
              <a:t>Москва</a:t>
            </a:r>
            <a:r>
              <a:rPr lang="ru-RU" sz="1400" dirty="0" smtClean="0">
                <a:solidFill>
                  <a:srgbClr val="000000"/>
                </a:solidFill>
                <a:effectLst/>
              </a:rPr>
              <a:t>&lt;/</a:t>
            </a:r>
            <a:r>
              <a:rPr lang="ru-RU" sz="1400" dirty="0" err="1" smtClean="0">
                <a:solidFill>
                  <a:srgbClr val="000000"/>
                </a:solidFill>
                <a:effectLst/>
              </a:rPr>
              <a:t>town</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journal</a:t>
            </a:r>
            <a:r>
              <a:rPr lang="ru-RU" sz="1400" dirty="0" smtClean="0">
                <a:solidFill>
                  <a:srgbClr val="000000"/>
                </a:solidFill>
                <a:effectLst/>
              </a:rPr>
              <a:t>&gt;&lt;</a:t>
            </a:r>
            <a:r>
              <a:rPr lang="ru-RU" sz="1400" dirty="0" err="1" smtClean="0">
                <a:solidFill>
                  <a:srgbClr val="000000"/>
                </a:solidFill>
                <a:effectLst/>
              </a:rPr>
              <a:t>issue</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ru-RU" sz="1400" dirty="0" smtClean="0">
                <a:solidFill>
                  <a:srgbClr val="000000"/>
                </a:solidFill>
                <a:effectLst/>
                <a:hlinkClick r:id="rId5"/>
              </a:rPr>
              <a:t>-</a:t>
            </a:r>
            <a:r>
              <a:rPr lang="ru-RU" sz="1400" dirty="0" smtClean="0">
                <a:solidFill>
                  <a:srgbClr val="000000"/>
                </a:solidFill>
                <a:effectLst/>
              </a:rPr>
              <a:t> </a:t>
            </a: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year</a:t>
            </a:r>
            <a:r>
              <a:rPr lang="ru-RU" sz="1400" dirty="0" smtClean="0">
                <a:solidFill>
                  <a:srgbClr val="000000"/>
                </a:solidFill>
                <a:effectLst/>
              </a:rPr>
              <a:t>&gt;</a:t>
            </a:r>
            <a:r>
              <a:rPr lang="ru-RU" sz="1400" b="1" dirty="0" smtClean="0">
                <a:solidFill>
                  <a:srgbClr val="000000"/>
                </a:solidFill>
                <a:effectLst/>
              </a:rPr>
              <a:t>2014</a:t>
            </a:r>
            <a:r>
              <a:rPr lang="ru-RU" sz="1400" dirty="0" smtClean="0">
                <a:solidFill>
                  <a:srgbClr val="000000"/>
                </a:solidFill>
                <a:effectLst/>
              </a:rPr>
              <a:t>&lt;/</a:t>
            </a:r>
            <a:r>
              <a:rPr lang="ru-RU" sz="1400" dirty="0" err="1" smtClean="0">
                <a:solidFill>
                  <a:srgbClr val="000000"/>
                </a:solidFill>
                <a:effectLst/>
              </a:rPr>
              <a:t>year</a:t>
            </a:r>
            <a:r>
              <a:rPr lang="ru-RU" sz="1400" dirty="0" smtClean="0">
                <a:solidFill>
                  <a:srgbClr val="000000"/>
                </a:solidFill>
                <a:effectLst/>
              </a:rPr>
              <a:t>&gt; &lt;</a:t>
            </a:r>
            <a:r>
              <a:rPr lang="ru-RU" sz="1400" dirty="0" err="1" smtClean="0">
                <a:solidFill>
                  <a:srgbClr val="000000"/>
                </a:solidFill>
                <a:effectLst/>
              </a:rPr>
              <a:t>number</a:t>
            </a:r>
            <a:r>
              <a:rPr lang="ru-RU" sz="1400" dirty="0" smtClean="0">
                <a:solidFill>
                  <a:srgbClr val="000000"/>
                </a:solidFill>
                <a:effectLst/>
              </a:rPr>
              <a:t>&gt;</a:t>
            </a:r>
            <a:r>
              <a:rPr lang="ru-RU" sz="1400" b="1" dirty="0" smtClean="0">
                <a:solidFill>
                  <a:srgbClr val="000000"/>
                </a:solidFill>
                <a:effectLst/>
              </a:rPr>
              <a:t>2</a:t>
            </a:r>
            <a:r>
              <a:rPr lang="ru-RU" sz="1400" dirty="0" smtClean="0">
                <a:solidFill>
                  <a:srgbClr val="000000"/>
                </a:solidFill>
                <a:effectLst/>
              </a:rPr>
              <a:t>&lt;/</a:t>
            </a:r>
            <a:r>
              <a:rPr lang="ru-RU" sz="1400" dirty="0" err="1" smtClean="0">
                <a:solidFill>
                  <a:srgbClr val="000000"/>
                </a:solidFill>
                <a:effectLst/>
              </a:rPr>
              <a:t>number</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issue</a:t>
            </a:r>
            <a:r>
              <a:rPr lang="ru-RU" sz="1400" dirty="0" smtClean="0">
                <a:solidFill>
                  <a:srgbClr val="000000"/>
                </a:solidFill>
                <a:effectLst/>
              </a:rPr>
              <a:t>&gt;&lt;/</a:t>
            </a:r>
            <a:r>
              <a:rPr lang="ru-RU" sz="1400" dirty="0" err="1" smtClean="0">
                <a:solidFill>
                  <a:srgbClr val="000000"/>
                </a:solidFill>
                <a:effectLst/>
              </a:rPr>
              <a:t>source</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a:t>
            </a: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pages</a:t>
            </a:r>
            <a:r>
              <a:rPr lang="ru-RU" sz="1400" dirty="0" smtClean="0">
                <a:solidFill>
                  <a:srgbClr val="000000"/>
                </a:solidFill>
                <a:effectLst/>
              </a:rPr>
              <a:t>&gt;</a:t>
            </a:r>
            <a:r>
              <a:rPr lang="ru-RU" sz="1400" b="1" dirty="0" smtClean="0">
                <a:solidFill>
                  <a:srgbClr val="000000"/>
                </a:solidFill>
                <a:effectLst/>
              </a:rPr>
              <a:t>19-26</a:t>
            </a:r>
            <a:r>
              <a:rPr lang="ru-RU" sz="1400" dirty="0" smtClean="0">
                <a:solidFill>
                  <a:srgbClr val="000000"/>
                </a:solidFill>
                <a:effectLst/>
              </a:rPr>
              <a:t>&lt;/</a:t>
            </a:r>
            <a:r>
              <a:rPr lang="ru-RU" sz="1400" dirty="0" err="1" smtClean="0">
                <a:solidFill>
                  <a:srgbClr val="000000"/>
                </a:solidFill>
                <a:effectLst/>
              </a:rPr>
              <a:t>pages</a:t>
            </a:r>
            <a:r>
              <a:rPr lang="ru-RU" sz="1400" dirty="0" smtClean="0">
                <a:solidFill>
                  <a:srgbClr val="000000"/>
                </a:solidFill>
                <a:effectLst/>
              </a:rPr>
              <a:t>&gt; &lt;</a:t>
            </a:r>
            <a:r>
              <a:rPr lang="ru-RU" sz="1400" dirty="0" err="1" smtClean="0">
                <a:solidFill>
                  <a:srgbClr val="000000"/>
                </a:solidFill>
                <a:effectLst/>
              </a:rPr>
              <a:t>language</a:t>
            </a:r>
            <a:r>
              <a:rPr lang="ru-RU" sz="1400" dirty="0" smtClean="0">
                <a:solidFill>
                  <a:srgbClr val="000000"/>
                </a:solidFill>
                <a:effectLst/>
              </a:rPr>
              <a:t>&gt;</a:t>
            </a:r>
            <a:r>
              <a:rPr lang="ru-RU" sz="1400" b="1" dirty="0" smtClean="0">
                <a:solidFill>
                  <a:srgbClr val="000000"/>
                </a:solidFill>
                <a:effectLst/>
              </a:rPr>
              <a:t>RU</a:t>
            </a:r>
            <a:r>
              <a:rPr lang="ru-RU" sz="1400" dirty="0" smtClean="0">
                <a:solidFill>
                  <a:srgbClr val="000000"/>
                </a:solidFill>
                <a:effectLst/>
              </a:rPr>
              <a:t>&lt;/</a:t>
            </a:r>
            <a:r>
              <a:rPr lang="ru-RU" sz="1400" dirty="0" err="1" smtClean="0">
                <a:solidFill>
                  <a:srgbClr val="000000"/>
                </a:solidFill>
                <a:effectLst/>
              </a:rPr>
              <a:t>language</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cited</a:t>
            </a:r>
            <a:r>
              <a:rPr lang="ru-RU" sz="1400" dirty="0" smtClean="0">
                <a:solidFill>
                  <a:srgbClr val="000000"/>
                </a:solidFill>
                <a:effectLst/>
              </a:rPr>
              <a:t>&gt;</a:t>
            </a:r>
            <a:r>
              <a:rPr lang="ru-RU" sz="1400" b="1" dirty="0" smtClean="0">
                <a:solidFill>
                  <a:srgbClr val="000000"/>
                </a:solidFill>
                <a:effectLst/>
              </a:rPr>
              <a:t>0</a:t>
            </a:r>
            <a:r>
              <a:rPr lang="ru-RU" sz="1400" dirty="0" smtClean="0">
                <a:solidFill>
                  <a:srgbClr val="000000"/>
                </a:solidFill>
                <a:effectLst/>
              </a:rPr>
              <a:t>&lt;/</a:t>
            </a:r>
            <a:r>
              <a:rPr lang="ru-RU" sz="1400" dirty="0" err="1" smtClean="0">
                <a:solidFill>
                  <a:srgbClr val="000000"/>
                </a:solidFill>
                <a:effectLst/>
              </a:rPr>
              <a:t>cited</a:t>
            </a:r>
            <a:r>
              <a:rPr lang="ru-RU" sz="1400" dirty="0" smtClean="0">
                <a:solidFill>
                  <a:srgbClr val="000000"/>
                </a:solidFill>
                <a:effectLst/>
              </a:rPr>
              <a:t>&gt; </a:t>
            </a:r>
            <a:endParaRPr lang="ru-RU" sz="1400" dirty="0" smtClean="0">
              <a:solidFill>
                <a:srgbClr val="000000"/>
              </a:solidFill>
              <a:effectLst/>
              <a:hlinkClick r:id="rId6"/>
            </a:endParaRPr>
          </a:p>
          <a:p>
            <a:pPr>
              <a:lnSpc>
                <a:spcPct val="80000"/>
              </a:lnSpc>
              <a:buFont typeface="Wingdings" pitchFamily="2" charset="2"/>
              <a:buNone/>
            </a:pPr>
            <a:r>
              <a:rPr lang="ru-RU" sz="1400" dirty="0" smtClean="0">
                <a:solidFill>
                  <a:srgbClr val="000000"/>
                </a:solidFill>
                <a:effectLst/>
                <a:hlinkClick r:id="rId6"/>
              </a:rPr>
              <a:t>-</a:t>
            </a:r>
            <a:r>
              <a:rPr lang="ru-RU" sz="1400" dirty="0" smtClean="0">
                <a:solidFill>
                  <a:srgbClr val="000000"/>
                </a:solidFill>
                <a:effectLst/>
              </a:rPr>
              <a:t> &lt;</a:t>
            </a:r>
            <a:r>
              <a:rPr lang="ru-RU" sz="1400" dirty="0" err="1" smtClean="0">
                <a:solidFill>
                  <a:srgbClr val="000000"/>
                </a:solidFill>
                <a:effectLst/>
              </a:rPr>
              <a:t>titles</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title</a:t>
            </a:r>
            <a:r>
              <a:rPr lang="ru-RU" sz="1400" dirty="0" smtClean="0">
                <a:solidFill>
                  <a:srgbClr val="000000"/>
                </a:solidFill>
                <a:effectLst/>
              </a:rPr>
              <a:t> </a:t>
            </a:r>
            <a:r>
              <a:rPr lang="ru-RU" sz="1400" dirty="0" err="1" smtClean="0">
                <a:solidFill>
                  <a:srgbClr val="000000"/>
                </a:solidFill>
                <a:effectLst/>
              </a:rPr>
              <a:t>lang=</a:t>
            </a:r>
            <a:r>
              <a:rPr lang="ru-RU" sz="1400" dirty="0" smtClean="0">
                <a:solidFill>
                  <a:srgbClr val="000000"/>
                </a:solidFill>
                <a:effectLst/>
              </a:rPr>
              <a:t>"</a:t>
            </a:r>
            <a:r>
              <a:rPr lang="ru-RU" sz="1400" b="1" dirty="0" smtClean="0">
                <a:solidFill>
                  <a:srgbClr val="000000"/>
                </a:solidFill>
                <a:effectLst/>
              </a:rPr>
              <a:t>EN</a:t>
            </a:r>
            <a:r>
              <a:rPr lang="ru-RU" sz="1400" dirty="0" smtClean="0">
                <a:solidFill>
                  <a:srgbClr val="000000"/>
                </a:solidFill>
                <a:effectLst/>
              </a:rPr>
              <a:t>"&gt;</a:t>
            </a:r>
            <a:r>
              <a:rPr lang="ru-RU" sz="1400" b="1" dirty="0" err="1" smtClean="0">
                <a:solidFill>
                  <a:srgbClr val="000000"/>
                </a:solidFill>
                <a:effectLst/>
              </a:rPr>
              <a:t>Digital</a:t>
            </a:r>
            <a:r>
              <a:rPr lang="ru-RU" sz="1400" b="1" dirty="0" smtClean="0">
                <a:solidFill>
                  <a:srgbClr val="000000"/>
                </a:solidFill>
                <a:effectLst/>
              </a:rPr>
              <a:t> </a:t>
            </a:r>
            <a:r>
              <a:rPr lang="ru-RU" sz="1400" b="1" dirty="0" err="1" smtClean="0">
                <a:solidFill>
                  <a:srgbClr val="000000"/>
                </a:solidFill>
                <a:effectLst/>
              </a:rPr>
              <a:t>archive</a:t>
            </a:r>
            <a:r>
              <a:rPr lang="ru-RU" sz="1400" b="1" dirty="0" smtClean="0">
                <a:solidFill>
                  <a:srgbClr val="000000"/>
                </a:solidFill>
                <a:effectLst/>
              </a:rPr>
              <a:t> </a:t>
            </a:r>
            <a:r>
              <a:rPr lang="ru-RU" sz="1400" b="1" dirty="0" err="1" smtClean="0">
                <a:solidFill>
                  <a:srgbClr val="000000"/>
                </a:solidFill>
                <a:effectLst/>
              </a:rPr>
              <a:t>of</a:t>
            </a:r>
            <a:r>
              <a:rPr lang="ru-RU" sz="1400" b="1" dirty="0" smtClean="0">
                <a:solidFill>
                  <a:srgbClr val="000000"/>
                </a:solidFill>
                <a:effectLst/>
              </a:rPr>
              <a:t> </a:t>
            </a:r>
            <a:r>
              <a:rPr lang="ru-RU" sz="1400" b="1" dirty="0" err="1" smtClean="0">
                <a:solidFill>
                  <a:srgbClr val="000000"/>
                </a:solidFill>
                <a:effectLst/>
              </a:rPr>
              <a:t>scientific</a:t>
            </a:r>
            <a:r>
              <a:rPr lang="ru-RU" sz="1400" b="1" dirty="0" smtClean="0">
                <a:solidFill>
                  <a:srgbClr val="000000"/>
                </a:solidFill>
                <a:effectLst/>
              </a:rPr>
              <a:t> </a:t>
            </a:r>
            <a:r>
              <a:rPr lang="ru-RU" sz="1400" b="1" dirty="0" err="1" smtClean="0">
                <a:solidFill>
                  <a:srgbClr val="000000"/>
                </a:solidFill>
                <a:effectLst/>
              </a:rPr>
              <a:t>publications</a:t>
            </a:r>
            <a:r>
              <a:rPr lang="ru-RU" sz="1400" b="1" dirty="0" smtClean="0">
                <a:solidFill>
                  <a:srgbClr val="000000"/>
                </a:solidFill>
                <a:effectLst/>
              </a:rPr>
              <a:t>: </a:t>
            </a:r>
            <a:r>
              <a:rPr lang="ru-RU" sz="1400" b="1" dirty="0" err="1" smtClean="0">
                <a:solidFill>
                  <a:srgbClr val="000000"/>
                </a:solidFill>
                <a:effectLst/>
              </a:rPr>
              <a:t>The</a:t>
            </a:r>
            <a:r>
              <a:rPr lang="ru-RU" sz="1400" b="1" dirty="0" smtClean="0">
                <a:solidFill>
                  <a:srgbClr val="000000"/>
                </a:solidFill>
                <a:effectLst/>
              </a:rPr>
              <a:t> </a:t>
            </a:r>
            <a:r>
              <a:rPr lang="ru-RU" sz="1400" b="1" dirty="0" err="1" smtClean="0">
                <a:solidFill>
                  <a:srgbClr val="000000"/>
                </a:solidFill>
                <a:effectLst/>
              </a:rPr>
              <a:t>stages</a:t>
            </a:r>
            <a:r>
              <a:rPr lang="ru-RU" sz="1400" b="1" dirty="0" smtClean="0">
                <a:solidFill>
                  <a:srgbClr val="000000"/>
                </a:solidFill>
                <a:effectLst/>
              </a:rPr>
              <a:t> </a:t>
            </a:r>
            <a:r>
              <a:rPr lang="ru-RU" sz="1400" b="1" dirty="0" err="1" smtClean="0">
                <a:solidFill>
                  <a:srgbClr val="000000"/>
                </a:solidFill>
                <a:effectLst/>
              </a:rPr>
              <a:t>of</a:t>
            </a:r>
            <a:r>
              <a:rPr lang="ru-RU" sz="1400" b="1" dirty="0" smtClean="0">
                <a:solidFill>
                  <a:srgbClr val="000000"/>
                </a:solidFill>
                <a:effectLst/>
              </a:rPr>
              <a:t> </a:t>
            </a:r>
            <a:r>
              <a:rPr lang="ru-RU" sz="1400" b="1" dirty="0" err="1" smtClean="0">
                <a:solidFill>
                  <a:srgbClr val="000000"/>
                </a:solidFill>
                <a:effectLst/>
              </a:rPr>
              <a:t>development</a:t>
            </a:r>
            <a:r>
              <a:rPr lang="ru-RU" sz="1400" dirty="0" smtClean="0">
                <a:solidFill>
                  <a:srgbClr val="000000"/>
                </a:solidFill>
                <a:effectLst/>
              </a:rPr>
              <a:t>&lt;/</a:t>
            </a:r>
            <a:r>
              <a:rPr lang="ru-RU" sz="1400" dirty="0" err="1" smtClean="0">
                <a:solidFill>
                  <a:srgbClr val="000000"/>
                </a:solidFill>
                <a:effectLst/>
              </a:rPr>
              <a:t>title</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title</a:t>
            </a:r>
            <a:r>
              <a:rPr lang="ru-RU" sz="1400" dirty="0" smtClean="0">
                <a:solidFill>
                  <a:srgbClr val="000000"/>
                </a:solidFill>
                <a:effectLst/>
              </a:rPr>
              <a:t> </a:t>
            </a:r>
            <a:r>
              <a:rPr lang="ru-RU" sz="1400" dirty="0" err="1" smtClean="0">
                <a:solidFill>
                  <a:srgbClr val="000000"/>
                </a:solidFill>
                <a:effectLst/>
              </a:rPr>
              <a:t>lang=</a:t>
            </a:r>
            <a:r>
              <a:rPr lang="ru-RU" sz="1400" dirty="0" smtClean="0">
                <a:solidFill>
                  <a:srgbClr val="000000"/>
                </a:solidFill>
                <a:effectLst/>
              </a:rPr>
              <a:t>"</a:t>
            </a:r>
            <a:r>
              <a:rPr lang="ru-RU" sz="1400" b="1" dirty="0" smtClean="0">
                <a:solidFill>
                  <a:srgbClr val="000000"/>
                </a:solidFill>
                <a:effectLst/>
              </a:rPr>
              <a:t>RU</a:t>
            </a:r>
            <a:r>
              <a:rPr lang="ru-RU" sz="1400" dirty="0" smtClean="0">
                <a:solidFill>
                  <a:srgbClr val="000000"/>
                </a:solidFill>
                <a:effectLst/>
              </a:rPr>
              <a:t>"&gt;</a:t>
            </a:r>
            <a:r>
              <a:rPr lang="ru-RU" sz="1400" b="1" dirty="0" smtClean="0">
                <a:solidFill>
                  <a:srgbClr val="000000"/>
                </a:solidFill>
                <a:effectLst/>
              </a:rPr>
              <a:t>Электронный архив научных публикаций: этапы развития</a:t>
            </a:r>
            <a:r>
              <a:rPr lang="ru-RU" sz="1400" dirty="0" smtClean="0">
                <a:solidFill>
                  <a:srgbClr val="000000"/>
                </a:solidFill>
                <a:effectLst/>
              </a:rPr>
              <a:t>&lt;/</a:t>
            </a:r>
            <a:r>
              <a:rPr lang="ru-RU" sz="1400" dirty="0" err="1" smtClean="0">
                <a:solidFill>
                  <a:srgbClr val="000000"/>
                </a:solidFill>
                <a:effectLst/>
              </a:rPr>
              <a:t>title</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titles</a:t>
            </a:r>
            <a:r>
              <a:rPr lang="ru-RU" sz="1400" dirty="0" smtClean="0">
                <a:solidFill>
                  <a:srgbClr val="000000"/>
                </a:solidFill>
                <a:effectLst/>
              </a:rPr>
              <a:t>&gt;</a:t>
            </a:r>
            <a:endParaRPr lang="ru-RU" sz="1400" dirty="0" smtClean="0">
              <a:solidFill>
                <a:srgbClr val="000000"/>
              </a:solidFill>
              <a:effectLst/>
              <a:hlinkClick r:id="rId2"/>
            </a:endParaRPr>
          </a:p>
          <a:p>
            <a:pPr>
              <a:lnSpc>
                <a:spcPct val="80000"/>
              </a:lnSpc>
              <a:buFont typeface="Wingdings" pitchFamily="2" charset="2"/>
              <a:buNone/>
            </a:pPr>
            <a:r>
              <a:rPr lang="ru-RU" sz="1400" dirty="0" smtClean="0">
                <a:solidFill>
                  <a:srgbClr val="000000"/>
                </a:solidFill>
                <a:effectLst/>
                <a:hlinkClick r:id="rId2"/>
              </a:rPr>
              <a:t>-</a:t>
            </a:r>
            <a:r>
              <a:rPr lang="ru-RU" sz="1400" dirty="0" smtClean="0">
                <a:solidFill>
                  <a:srgbClr val="000000"/>
                </a:solidFill>
                <a:effectLst/>
              </a:rPr>
              <a:t> &lt;</a:t>
            </a:r>
            <a:r>
              <a:rPr lang="ru-RU" sz="1400" dirty="0" err="1" smtClean="0">
                <a:solidFill>
                  <a:srgbClr val="000000"/>
                </a:solidFill>
                <a:effectLst/>
              </a:rPr>
              <a:t>authors</a:t>
            </a:r>
            <a:r>
              <a:rPr lang="ru-RU" sz="1400" dirty="0" smtClean="0">
                <a:solidFill>
                  <a:srgbClr val="000000"/>
                </a:solidFill>
                <a:effectLst/>
              </a:rPr>
              <a:t>&gt;</a:t>
            </a:r>
            <a:endParaRPr lang="ru-RU" sz="1400" dirty="0" smtClean="0">
              <a:solidFill>
                <a:srgbClr val="000000"/>
              </a:solidFill>
              <a:effectLst/>
              <a:hlinkClick r:id="rId7"/>
            </a:endParaRPr>
          </a:p>
          <a:p>
            <a:pPr>
              <a:lnSpc>
                <a:spcPct val="80000"/>
              </a:lnSpc>
              <a:buFont typeface="Wingdings" pitchFamily="2" charset="2"/>
              <a:buNone/>
            </a:pPr>
            <a:r>
              <a:rPr lang="ru-RU" sz="1400" dirty="0" smtClean="0">
                <a:solidFill>
                  <a:srgbClr val="000000"/>
                </a:solidFill>
                <a:effectLst/>
                <a:hlinkClick r:id="rId7"/>
              </a:rPr>
              <a:t>-</a:t>
            </a:r>
            <a:r>
              <a:rPr lang="ru-RU" sz="1400" dirty="0" smtClean="0">
                <a:solidFill>
                  <a:srgbClr val="000000"/>
                </a:solidFill>
                <a:effectLst/>
              </a:rPr>
              <a:t> &lt;</a:t>
            </a:r>
            <a:r>
              <a:rPr lang="ru-RU" sz="1400" dirty="0" err="1" smtClean="0">
                <a:solidFill>
                  <a:srgbClr val="000000"/>
                </a:solidFill>
                <a:effectLst/>
              </a:rPr>
              <a:t>author</a:t>
            </a:r>
            <a:r>
              <a:rPr lang="ru-RU" sz="1400" dirty="0" smtClean="0">
                <a:solidFill>
                  <a:srgbClr val="000000"/>
                </a:solidFill>
                <a:effectLst/>
              </a:rPr>
              <a:t> </a:t>
            </a:r>
            <a:r>
              <a:rPr lang="ru-RU" sz="1400" dirty="0" err="1" smtClean="0">
                <a:solidFill>
                  <a:srgbClr val="000000"/>
                </a:solidFill>
                <a:effectLst/>
              </a:rPr>
              <a:t>num=</a:t>
            </a:r>
            <a:r>
              <a:rPr lang="ru-RU" sz="1400" dirty="0" smtClean="0">
                <a:solidFill>
                  <a:srgbClr val="000000"/>
                </a:solidFill>
                <a:effectLst/>
              </a:rPr>
              <a:t>"</a:t>
            </a:r>
            <a:r>
              <a:rPr lang="ru-RU" sz="1400" b="1" dirty="0" smtClean="0">
                <a:solidFill>
                  <a:srgbClr val="000000"/>
                </a:solidFill>
                <a:effectLst/>
              </a:rPr>
              <a:t>1</a:t>
            </a:r>
            <a:r>
              <a:rPr lang="ru-RU" sz="1400" dirty="0" smtClean="0">
                <a:solidFill>
                  <a:srgbClr val="000000"/>
                </a:solidFill>
                <a:effectLst/>
              </a:rPr>
              <a:t>" </a:t>
            </a:r>
            <a:r>
              <a:rPr lang="ru-RU" sz="1400" dirty="0" err="1" smtClean="0">
                <a:solidFill>
                  <a:srgbClr val="000000"/>
                </a:solidFill>
                <a:effectLst/>
              </a:rPr>
              <a:t>lang=</a:t>
            </a:r>
            <a:r>
              <a:rPr lang="ru-RU" sz="1400" dirty="0" smtClean="0">
                <a:solidFill>
                  <a:srgbClr val="000000"/>
                </a:solidFill>
                <a:effectLst/>
              </a:rPr>
              <a:t>"</a:t>
            </a:r>
            <a:r>
              <a:rPr lang="ru-RU" sz="1400" b="1" dirty="0" smtClean="0">
                <a:solidFill>
                  <a:srgbClr val="000000"/>
                </a:solidFill>
                <a:effectLst/>
              </a:rPr>
              <a:t>EN</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lastname</a:t>
            </a:r>
            <a:r>
              <a:rPr lang="ru-RU" sz="1400" dirty="0" smtClean="0">
                <a:solidFill>
                  <a:srgbClr val="000000"/>
                </a:solidFill>
                <a:effectLst/>
              </a:rPr>
              <a:t>&gt;</a:t>
            </a:r>
            <a:r>
              <a:rPr lang="ru-RU" sz="1400" b="1" dirty="0" err="1" smtClean="0">
                <a:solidFill>
                  <a:srgbClr val="000000"/>
                </a:solidFill>
                <a:effectLst/>
              </a:rPr>
              <a:t>Kovyazina</a:t>
            </a:r>
            <a:r>
              <a:rPr lang="ru-RU" sz="1400" dirty="0" smtClean="0">
                <a:solidFill>
                  <a:srgbClr val="000000"/>
                </a:solidFill>
                <a:effectLst/>
              </a:rPr>
              <a:t>&lt;/</a:t>
            </a:r>
            <a:r>
              <a:rPr lang="ru-RU" sz="1400" dirty="0" err="1" smtClean="0">
                <a:solidFill>
                  <a:srgbClr val="000000"/>
                </a:solidFill>
                <a:effectLst/>
              </a:rPr>
              <a:t>lastname</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initials</a:t>
            </a:r>
            <a:r>
              <a:rPr lang="ru-RU" sz="1400" dirty="0" smtClean="0">
                <a:solidFill>
                  <a:srgbClr val="000000"/>
                </a:solidFill>
                <a:effectLst/>
              </a:rPr>
              <a:t>&gt;</a:t>
            </a:r>
            <a:r>
              <a:rPr lang="ru-RU" sz="1400" b="1" dirty="0" err="1" smtClean="0">
                <a:solidFill>
                  <a:srgbClr val="000000"/>
                </a:solidFill>
                <a:effectLst/>
              </a:rPr>
              <a:t>Elena</a:t>
            </a:r>
            <a:r>
              <a:rPr lang="ru-RU" sz="1400" dirty="0" smtClean="0">
                <a:solidFill>
                  <a:srgbClr val="000000"/>
                </a:solidFill>
                <a:effectLst/>
              </a:rPr>
              <a:t>&lt;/</a:t>
            </a:r>
            <a:r>
              <a:rPr lang="ru-RU" sz="1400" dirty="0" err="1" smtClean="0">
                <a:solidFill>
                  <a:srgbClr val="000000"/>
                </a:solidFill>
                <a:effectLst/>
              </a:rPr>
              <a:t>initials</a:t>
            </a:r>
            <a:r>
              <a:rPr lang="ru-RU" sz="1400" dirty="0" smtClean="0">
                <a:solidFill>
                  <a:srgbClr val="000000"/>
                </a:solidFill>
                <a:effectLst/>
              </a:rPr>
              <a:t>&gt; &lt;</a:t>
            </a:r>
            <a:r>
              <a:rPr lang="ru-RU" sz="1400" dirty="0" err="1" smtClean="0">
                <a:solidFill>
                  <a:srgbClr val="000000"/>
                </a:solidFill>
                <a:effectLst/>
              </a:rPr>
              <a:t>authorid</a:t>
            </a:r>
            <a:r>
              <a:rPr lang="ru-RU" sz="1400" dirty="0" smtClean="0">
                <a:solidFill>
                  <a:srgbClr val="000000"/>
                </a:solidFill>
                <a:effectLst/>
              </a:rPr>
              <a:t>&gt;</a:t>
            </a:r>
            <a:r>
              <a:rPr lang="ru-RU" sz="1400" b="1" dirty="0" smtClean="0">
                <a:solidFill>
                  <a:srgbClr val="000000"/>
                </a:solidFill>
                <a:effectLst/>
              </a:rPr>
              <a:t>1627</a:t>
            </a:r>
            <a:r>
              <a:rPr lang="ru-RU" sz="1400" dirty="0" smtClean="0">
                <a:solidFill>
                  <a:srgbClr val="000000"/>
                </a:solidFill>
                <a:effectLst/>
              </a:rPr>
              <a:t>&lt;/</a:t>
            </a:r>
            <a:r>
              <a:rPr lang="ru-RU" sz="1400" dirty="0" err="1" smtClean="0">
                <a:solidFill>
                  <a:srgbClr val="000000"/>
                </a:solidFill>
                <a:effectLst/>
              </a:rPr>
              <a:t>authorid</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a:t>
            </a: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author</a:t>
            </a:r>
            <a:r>
              <a:rPr lang="ru-RU" sz="1400" dirty="0" smtClean="0">
                <a:solidFill>
                  <a:srgbClr val="000000"/>
                </a:solidFill>
                <a:effectLst/>
              </a:rPr>
              <a:t>&gt;</a:t>
            </a:r>
            <a:endParaRPr lang="ru-RU" sz="1400" dirty="0" smtClean="0">
              <a:solidFill>
                <a:srgbClr val="000000"/>
              </a:solidFill>
              <a:effectLst/>
              <a:hlinkClick r:id="rId8"/>
            </a:endParaRPr>
          </a:p>
          <a:p>
            <a:pPr>
              <a:lnSpc>
                <a:spcPct val="80000"/>
              </a:lnSpc>
              <a:buFont typeface="Wingdings" pitchFamily="2" charset="2"/>
              <a:buNone/>
            </a:pPr>
            <a:r>
              <a:rPr lang="ru-RU" sz="1400" dirty="0" smtClean="0">
                <a:solidFill>
                  <a:srgbClr val="000000"/>
                </a:solidFill>
                <a:effectLst/>
                <a:hlinkClick r:id="rId8"/>
              </a:rPr>
              <a:t>-</a:t>
            </a:r>
            <a:r>
              <a:rPr lang="ru-RU" sz="1400" dirty="0" smtClean="0">
                <a:solidFill>
                  <a:srgbClr val="000000"/>
                </a:solidFill>
                <a:effectLst/>
              </a:rPr>
              <a:t> &lt;</a:t>
            </a:r>
            <a:r>
              <a:rPr lang="ru-RU" sz="1400" dirty="0" err="1" smtClean="0">
                <a:solidFill>
                  <a:srgbClr val="000000"/>
                </a:solidFill>
                <a:effectLst/>
              </a:rPr>
              <a:t>author</a:t>
            </a:r>
            <a:r>
              <a:rPr lang="ru-RU" sz="1400" dirty="0" smtClean="0">
                <a:solidFill>
                  <a:srgbClr val="000000"/>
                </a:solidFill>
                <a:effectLst/>
              </a:rPr>
              <a:t> </a:t>
            </a:r>
            <a:r>
              <a:rPr lang="ru-RU" sz="1400" dirty="0" err="1" smtClean="0">
                <a:solidFill>
                  <a:srgbClr val="000000"/>
                </a:solidFill>
                <a:effectLst/>
              </a:rPr>
              <a:t>num=</a:t>
            </a:r>
            <a:r>
              <a:rPr lang="ru-RU" sz="1400" dirty="0" smtClean="0">
                <a:solidFill>
                  <a:srgbClr val="000000"/>
                </a:solidFill>
                <a:effectLst/>
              </a:rPr>
              <a:t>"</a:t>
            </a:r>
            <a:r>
              <a:rPr lang="ru-RU" sz="1400" b="1" dirty="0" smtClean="0">
                <a:solidFill>
                  <a:srgbClr val="000000"/>
                </a:solidFill>
                <a:effectLst/>
              </a:rPr>
              <a:t>1</a:t>
            </a:r>
            <a:r>
              <a:rPr lang="ru-RU" sz="1400" dirty="0" smtClean="0">
                <a:solidFill>
                  <a:srgbClr val="000000"/>
                </a:solidFill>
                <a:effectLst/>
              </a:rPr>
              <a:t>" </a:t>
            </a:r>
            <a:r>
              <a:rPr lang="ru-RU" sz="1400" dirty="0" err="1" smtClean="0">
                <a:solidFill>
                  <a:srgbClr val="000000"/>
                </a:solidFill>
                <a:effectLst/>
              </a:rPr>
              <a:t>lang=</a:t>
            </a:r>
            <a:r>
              <a:rPr lang="ru-RU" sz="1400" dirty="0" smtClean="0">
                <a:solidFill>
                  <a:srgbClr val="000000"/>
                </a:solidFill>
                <a:effectLst/>
              </a:rPr>
              <a:t>"</a:t>
            </a:r>
            <a:r>
              <a:rPr lang="ru-RU" sz="1400" b="1" dirty="0" smtClean="0">
                <a:solidFill>
                  <a:srgbClr val="000000"/>
                </a:solidFill>
                <a:effectLst/>
              </a:rPr>
              <a:t>RU</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lastname</a:t>
            </a:r>
            <a:r>
              <a:rPr lang="ru-RU" sz="1400" dirty="0" smtClean="0">
                <a:solidFill>
                  <a:srgbClr val="000000"/>
                </a:solidFill>
                <a:effectLst/>
              </a:rPr>
              <a:t>&gt;</a:t>
            </a:r>
            <a:r>
              <a:rPr lang="ru-RU" sz="1400" b="1" dirty="0" err="1" smtClean="0">
                <a:solidFill>
                  <a:srgbClr val="000000"/>
                </a:solidFill>
                <a:effectLst/>
              </a:rPr>
              <a:t>Ковязина</a:t>
            </a:r>
            <a:r>
              <a:rPr lang="ru-RU" sz="1400" dirty="0" smtClean="0">
                <a:solidFill>
                  <a:srgbClr val="000000"/>
                </a:solidFill>
                <a:effectLst/>
              </a:rPr>
              <a:t>&lt;/</a:t>
            </a:r>
            <a:r>
              <a:rPr lang="ru-RU" sz="1400" dirty="0" err="1" smtClean="0">
                <a:solidFill>
                  <a:srgbClr val="000000"/>
                </a:solidFill>
                <a:effectLst/>
              </a:rPr>
              <a:t>lastname</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initials</a:t>
            </a:r>
            <a:r>
              <a:rPr lang="ru-RU" sz="1400" dirty="0" smtClean="0">
                <a:solidFill>
                  <a:srgbClr val="000000"/>
                </a:solidFill>
                <a:effectLst/>
              </a:rPr>
              <a:t>&gt;</a:t>
            </a:r>
            <a:r>
              <a:rPr lang="ru-RU" sz="1400" b="1" dirty="0" smtClean="0">
                <a:solidFill>
                  <a:srgbClr val="000000"/>
                </a:solidFill>
                <a:effectLst/>
              </a:rPr>
              <a:t>Елена Васильевна</a:t>
            </a:r>
            <a:r>
              <a:rPr lang="ru-RU" sz="1400" dirty="0" smtClean="0">
                <a:solidFill>
                  <a:srgbClr val="000000"/>
                </a:solidFill>
                <a:effectLst/>
              </a:rPr>
              <a:t>&lt;/</a:t>
            </a:r>
            <a:r>
              <a:rPr lang="ru-RU" sz="1400" dirty="0" err="1" smtClean="0">
                <a:solidFill>
                  <a:srgbClr val="000000"/>
                </a:solidFill>
                <a:effectLst/>
              </a:rPr>
              <a:t>initials</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authorid</a:t>
            </a:r>
            <a:r>
              <a:rPr lang="ru-RU" sz="1400" dirty="0" smtClean="0">
                <a:solidFill>
                  <a:srgbClr val="000000"/>
                </a:solidFill>
                <a:effectLst/>
              </a:rPr>
              <a:t>&gt;</a:t>
            </a:r>
            <a:r>
              <a:rPr lang="ru-RU" sz="1400" b="1" dirty="0" smtClean="0">
                <a:solidFill>
                  <a:srgbClr val="000000"/>
                </a:solidFill>
                <a:effectLst/>
              </a:rPr>
              <a:t>1627</a:t>
            </a:r>
            <a:r>
              <a:rPr lang="ru-RU" sz="1400" dirty="0" smtClean="0">
                <a:solidFill>
                  <a:srgbClr val="000000"/>
                </a:solidFill>
                <a:effectLst/>
              </a:rPr>
              <a:t>&lt;/</a:t>
            </a:r>
            <a:r>
              <a:rPr lang="ru-RU" sz="1400" dirty="0" err="1" smtClean="0">
                <a:solidFill>
                  <a:srgbClr val="000000"/>
                </a:solidFill>
                <a:effectLst/>
              </a:rPr>
              <a:t>authorid</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aboutauthor</a:t>
            </a:r>
            <a:r>
              <a:rPr lang="ru-RU" sz="1400" dirty="0" smtClean="0">
                <a:solidFill>
                  <a:srgbClr val="000000"/>
                </a:solidFill>
                <a:effectLst/>
              </a:rPr>
              <a:t>&gt;</a:t>
            </a:r>
            <a:r>
              <a:rPr lang="ru-RU" sz="1400" b="1" dirty="0" smtClean="0">
                <a:solidFill>
                  <a:srgbClr val="000000"/>
                </a:solidFill>
                <a:effectLst/>
              </a:rPr>
              <a:t>канд. </a:t>
            </a:r>
            <a:r>
              <a:rPr lang="ru-RU" sz="1400" b="1" dirty="0" err="1" smtClean="0">
                <a:solidFill>
                  <a:srgbClr val="000000"/>
                </a:solidFill>
                <a:effectLst/>
              </a:rPr>
              <a:t>техн</a:t>
            </a:r>
            <a:r>
              <a:rPr lang="ru-RU" sz="1400" b="1" dirty="0" smtClean="0">
                <a:solidFill>
                  <a:srgbClr val="000000"/>
                </a:solidFill>
                <a:effectLst/>
              </a:rPr>
              <a:t>. наук</a:t>
            </a:r>
            <a:r>
              <a:rPr lang="ru-RU" sz="1400" dirty="0" smtClean="0">
                <a:solidFill>
                  <a:srgbClr val="000000"/>
                </a:solidFill>
                <a:effectLst/>
              </a:rPr>
              <a:t>&lt;/</a:t>
            </a:r>
            <a:r>
              <a:rPr lang="ru-RU" sz="1400" dirty="0" err="1" smtClean="0">
                <a:solidFill>
                  <a:srgbClr val="000000"/>
                </a:solidFill>
                <a:effectLst/>
              </a:rPr>
              <a:t>aboutauthor</a:t>
            </a:r>
            <a:r>
              <a:rPr lang="ru-RU" sz="1400" dirty="0" smtClean="0">
                <a:solidFill>
                  <a:srgbClr val="000000"/>
                </a:solidFill>
                <a:effectLst/>
              </a:rPr>
              <a:t>&gt; </a:t>
            </a:r>
            <a:endParaRPr lang="ru-RU" sz="1400" dirty="0" smtClean="0">
              <a:solidFill>
                <a:srgbClr val="000000"/>
              </a:solidFill>
              <a:effectLst/>
              <a:hlinkClick r:id="rId3"/>
            </a:endParaRPr>
          </a:p>
          <a:p>
            <a:pPr>
              <a:lnSpc>
                <a:spcPct val="80000"/>
              </a:lnSpc>
              <a:buFont typeface="Wingdings" pitchFamily="2" charset="2"/>
              <a:buNone/>
            </a:pPr>
            <a:r>
              <a:rPr lang="ru-RU" sz="1400" dirty="0" smtClean="0">
                <a:solidFill>
                  <a:srgbClr val="000000"/>
                </a:solidFill>
                <a:effectLst/>
                <a:hlinkClick r:id="rId3"/>
              </a:rPr>
              <a:t>-</a:t>
            </a:r>
            <a:endParaRPr lang="ru-RU" sz="1400" dirty="0" smtClean="0">
              <a:solidFill>
                <a:srgbClr val="000000"/>
              </a:solidFill>
              <a:effectLst/>
            </a:endParaRPr>
          </a:p>
        </p:txBody>
      </p:sp>
      <p:sp>
        <p:nvSpPr>
          <p:cNvPr id="26630" name="Rectangle 6"/>
          <p:cNvSpPr>
            <a:spLocks noGrp="1" noRot="1" noChangeArrowheads="1"/>
          </p:cNvSpPr>
          <p:nvPr>
            <p:ph type="body" sz="half" idx="4294967295"/>
          </p:nvPr>
        </p:nvSpPr>
        <p:spPr>
          <a:xfrm>
            <a:off x="4648200" y="404813"/>
            <a:ext cx="4495800" cy="6119812"/>
          </a:xfrm>
          <a:noFill/>
        </p:spPr>
        <p:txBody>
          <a:bodyPr/>
          <a:lstStyle/>
          <a:p>
            <a:pPr>
              <a:lnSpc>
                <a:spcPct val="80000"/>
              </a:lnSpc>
              <a:buFont typeface="Wingdings" pitchFamily="2" charset="2"/>
              <a:buNone/>
            </a:pPr>
            <a:r>
              <a:rPr lang="ru-RU" sz="1400" dirty="0" smtClean="0">
                <a:solidFill>
                  <a:srgbClr val="000000"/>
                </a:solidFill>
                <a:effectLst/>
              </a:rPr>
              <a:t>&lt;</a:t>
            </a:r>
            <a:r>
              <a:rPr lang="ru-RU" sz="1400" dirty="0" err="1" smtClean="0">
                <a:solidFill>
                  <a:srgbClr val="000000"/>
                </a:solidFill>
                <a:effectLst/>
              </a:rPr>
              <a:t>affiliations</a:t>
            </a:r>
            <a:r>
              <a:rPr lang="ru-RU" sz="1400" dirty="0" smtClean="0">
                <a:solidFill>
                  <a:srgbClr val="000000"/>
                </a:solidFill>
                <a:effectLst/>
              </a:rPr>
              <a:t>&gt;&lt;</a:t>
            </a:r>
            <a:r>
              <a:rPr lang="ru-RU" sz="1400" dirty="0" err="1" smtClean="0">
                <a:solidFill>
                  <a:srgbClr val="000000"/>
                </a:solidFill>
                <a:effectLst/>
              </a:rPr>
              <a:t>affiliation</a:t>
            </a:r>
            <a:r>
              <a:rPr lang="ru-RU" sz="1400" dirty="0" smtClean="0">
                <a:solidFill>
                  <a:srgbClr val="000000"/>
                </a:solidFill>
                <a:effectLst/>
              </a:rPr>
              <a:t> </a:t>
            </a:r>
            <a:r>
              <a:rPr lang="ru-RU" sz="1400" dirty="0" err="1" smtClean="0">
                <a:solidFill>
                  <a:srgbClr val="000000"/>
                </a:solidFill>
                <a:effectLst/>
              </a:rPr>
              <a:t>num=</a:t>
            </a:r>
            <a:r>
              <a:rPr lang="ru-RU" sz="1400" dirty="0" smtClean="0">
                <a:solidFill>
                  <a:srgbClr val="000000"/>
                </a:solidFill>
                <a:effectLst/>
              </a:rPr>
              <a:t>"</a:t>
            </a:r>
            <a:r>
              <a:rPr lang="ru-RU" sz="1400" b="1" dirty="0" smtClean="0">
                <a:solidFill>
                  <a:srgbClr val="000000"/>
                </a:solidFill>
                <a:effectLst/>
              </a:rPr>
              <a:t>1</a:t>
            </a:r>
            <a:r>
              <a:rPr lang="ru-RU" sz="1400" dirty="0" smtClean="0">
                <a:solidFill>
                  <a:srgbClr val="000000"/>
                </a:solidFill>
                <a:effectLst/>
              </a:rPr>
              <a:t>" </a:t>
            </a:r>
            <a:r>
              <a:rPr lang="ru-RU" sz="1400" dirty="0" err="1" smtClean="0">
                <a:solidFill>
                  <a:srgbClr val="000000"/>
                </a:solidFill>
                <a:effectLst/>
              </a:rPr>
              <a:t>lang=</a:t>
            </a:r>
            <a:r>
              <a:rPr lang="ru-RU" sz="1400" dirty="0" smtClean="0">
                <a:solidFill>
                  <a:srgbClr val="000000"/>
                </a:solidFill>
                <a:effectLst/>
              </a:rPr>
              <a:t>"</a:t>
            </a:r>
            <a:r>
              <a:rPr lang="ru-RU" sz="1400" b="1" dirty="0" smtClean="0">
                <a:solidFill>
                  <a:srgbClr val="000000"/>
                </a:solidFill>
                <a:effectLst/>
              </a:rPr>
              <a:t>RU</a:t>
            </a:r>
            <a:r>
              <a:rPr lang="ru-RU" sz="1400" dirty="0" smtClean="0">
                <a:solidFill>
                  <a:srgbClr val="000000"/>
                </a:solidFill>
                <a:effectLst/>
              </a:rPr>
              <a:t>"&gt;</a:t>
            </a:r>
          </a:p>
          <a:p>
            <a:pPr>
              <a:lnSpc>
                <a:spcPct val="80000"/>
              </a:lnSpc>
              <a:buFont typeface="Wingdings" pitchFamily="2" charset="2"/>
              <a:buNone/>
            </a:pPr>
            <a:r>
              <a:rPr lang="ru-RU" sz="1400" dirty="0" smtClean="0">
                <a:solidFill>
                  <a:srgbClr val="000000"/>
                </a:solidFill>
                <a:effectLst/>
                <a:hlinkClick r:id="rId6"/>
              </a:rPr>
              <a:t>-</a:t>
            </a:r>
            <a:r>
              <a:rPr lang="ru-RU" sz="1400" dirty="0" smtClean="0">
                <a:solidFill>
                  <a:srgbClr val="000000"/>
                </a:solidFill>
                <a:effectLst/>
              </a:rPr>
              <a:t> </a:t>
            </a:r>
            <a:r>
              <a:rPr lang="ru-RU" sz="800" b="1" dirty="0" smtClean="0">
                <a:solidFill>
                  <a:srgbClr val="000000"/>
                </a:solidFill>
                <a:effectLst/>
              </a:rPr>
              <a:t> </a:t>
            </a:r>
            <a:r>
              <a:rPr lang="ru-RU" sz="800" dirty="0" smtClean="0">
                <a:solidFill>
                  <a:srgbClr val="000000"/>
                </a:solidFill>
                <a:effectLst/>
              </a:rPr>
              <a:t> </a:t>
            </a:r>
            <a:r>
              <a:rPr lang="ru-RU" sz="1400" dirty="0" smtClean="0">
                <a:solidFill>
                  <a:srgbClr val="000000"/>
                </a:solidFill>
                <a:effectLst/>
              </a:rPr>
              <a:t>&lt;</a:t>
            </a:r>
            <a:r>
              <a:rPr lang="ru-RU" sz="1400" dirty="0" err="1" smtClean="0">
                <a:solidFill>
                  <a:srgbClr val="000000"/>
                </a:solidFill>
                <a:effectLst/>
              </a:rPr>
              <a:t>orgname</a:t>
            </a:r>
            <a:r>
              <a:rPr lang="ru-RU" sz="1400" dirty="0" smtClean="0">
                <a:solidFill>
                  <a:srgbClr val="000000"/>
                </a:solidFill>
                <a:effectLst/>
              </a:rPr>
              <a:t>&gt;</a:t>
            </a:r>
            <a:r>
              <a:rPr lang="ru-RU" sz="1400" b="1" dirty="0" smtClean="0">
                <a:solidFill>
                  <a:srgbClr val="000000"/>
                </a:solidFill>
                <a:effectLst/>
              </a:rPr>
              <a:t>Институт вычислительного</a:t>
            </a:r>
            <a:r>
              <a:rPr lang="en-US" sz="1400" b="1" dirty="0" smtClean="0">
                <a:solidFill>
                  <a:srgbClr val="000000"/>
                </a:solidFill>
                <a:effectLst/>
              </a:rPr>
              <a:t> </a:t>
            </a:r>
            <a:r>
              <a:rPr lang="ru-RU" sz="1400" b="1" dirty="0" smtClean="0">
                <a:solidFill>
                  <a:srgbClr val="000000"/>
                </a:solidFill>
                <a:effectLst/>
              </a:rPr>
              <a:t>моделирования СО РАН (Красноярск)</a:t>
            </a:r>
            <a:r>
              <a:rPr lang="ru-RU" sz="1400" dirty="0" smtClean="0">
                <a:solidFill>
                  <a:srgbClr val="000000"/>
                </a:solidFill>
                <a:effectLst/>
              </a:rPr>
              <a:t>&lt;/</a:t>
            </a:r>
            <a:r>
              <a:rPr lang="ru-RU" sz="1400" dirty="0" err="1" smtClean="0">
                <a:solidFill>
                  <a:srgbClr val="000000"/>
                </a:solidFill>
                <a:effectLst/>
              </a:rPr>
              <a:t>orgname</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orgid</a:t>
            </a:r>
            <a:r>
              <a:rPr lang="ru-RU" sz="1400" dirty="0" smtClean="0">
                <a:solidFill>
                  <a:srgbClr val="000000"/>
                </a:solidFill>
                <a:effectLst/>
              </a:rPr>
              <a:t>&gt;</a:t>
            </a:r>
            <a:r>
              <a:rPr lang="ru-RU" sz="1400" b="1" dirty="0" smtClean="0">
                <a:solidFill>
                  <a:srgbClr val="000000"/>
                </a:solidFill>
                <a:effectLst/>
              </a:rPr>
              <a:t>385</a:t>
            </a:r>
            <a:r>
              <a:rPr lang="ru-RU" sz="1400" dirty="0" smtClean="0">
                <a:solidFill>
                  <a:srgbClr val="000000"/>
                </a:solidFill>
                <a:effectLst/>
              </a:rPr>
              <a:t>&lt;/</a:t>
            </a:r>
            <a:r>
              <a:rPr lang="ru-RU" sz="1400" dirty="0" err="1" smtClean="0">
                <a:solidFill>
                  <a:srgbClr val="000000"/>
                </a:solidFill>
                <a:effectLst/>
              </a:rPr>
              <a:t>orgid</a:t>
            </a:r>
            <a:r>
              <a:rPr lang="ru-RU" sz="1400" dirty="0" smtClean="0">
                <a:solidFill>
                  <a:srgbClr val="000000"/>
                </a:solidFill>
                <a:effectLst/>
              </a:rPr>
              <a:t>&gt; &lt;/</a:t>
            </a:r>
            <a:r>
              <a:rPr lang="ru-RU" sz="1400" dirty="0" err="1" smtClean="0">
                <a:solidFill>
                  <a:srgbClr val="000000"/>
                </a:solidFill>
                <a:effectLst/>
              </a:rPr>
              <a:t>affiliation</a:t>
            </a:r>
            <a:r>
              <a:rPr lang="ru-RU" sz="1400" dirty="0" smtClean="0">
                <a:solidFill>
                  <a:srgbClr val="000000"/>
                </a:solidFill>
                <a:effectLst/>
              </a:rPr>
              <a:t>&gt;&lt;/</a:t>
            </a:r>
            <a:r>
              <a:rPr lang="ru-RU" sz="1400" dirty="0" err="1" smtClean="0">
                <a:solidFill>
                  <a:srgbClr val="000000"/>
                </a:solidFill>
                <a:effectLst/>
              </a:rPr>
              <a:t>affiliations</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en-US" sz="1400" dirty="0" smtClean="0">
                <a:solidFill>
                  <a:srgbClr val="000000"/>
                </a:solidFill>
                <a:effectLst/>
              </a:rPr>
              <a:t>      </a:t>
            </a:r>
            <a:r>
              <a:rPr lang="ru-RU" sz="1400" dirty="0" smtClean="0">
                <a:solidFill>
                  <a:srgbClr val="000000"/>
                </a:solidFill>
                <a:effectLst/>
              </a:rPr>
              <a:t>&lt;/</a:t>
            </a:r>
            <a:r>
              <a:rPr lang="ru-RU" sz="1400" dirty="0" err="1" smtClean="0">
                <a:solidFill>
                  <a:srgbClr val="000000"/>
                </a:solidFill>
                <a:effectLst/>
              </a:rPr>
              <a:t>author</a:t>
            </a:r>
            <a:r>
              <a:rPr lang="ru-RU" sz="1400" dirty="0" smtClean="0">
                <a:solidFill>
                  <a:srgbClr val="000000"/>
                </a:solidFill>
                <a:effectLst/>
              </a:rPr>
              <a:t>&gt;</a:t>
            </a:r>
            <a:r>
              <a:rPr lang="ru-RU" sz="1400" b="1" dirty="0" smtClean="0">
                <a:solidFill>
                  <a:srgbClr val="000000"/>
                </a:solidFill>
                <a:effectLst/>
              </a:rPr>
              <a:t> </a:t>
            </a:r>
            <a:r>
              <a:rPr lang="ru-RU" sz="1400" dirty="0" smtClean="0">
                <a:solidFill>
                  <a:srgbClr val="000000"/>
                </a:solidFill>
                <a:effectLst/>
              </a:rPr>
              <a:t> </a:t>
            </a: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authors</a:t>
            </a:r>
            <a:r>
              <a:rPr lang="ru-RU" sz="1400" dirty="0" smtClean="0">
                <a:solidFill>
                  <a:srgbClr val="000000"/>
                </a:solidFill>
                <a:effectLst/>
              </a:rPr>
              <a:t>&gt;&lt;</a:t>
            </a:r>
            <a:r>
              <a:rPr lang="ru-RU" sz="1400" dirty="0" err="1" smtClean="0">
                <a:solidFill>
                  <a:srgbClr val="000000"/>
                </a:solidFill>
                <a:effectLst/>
              </a:rPr>
              <a:t>abstracts</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ru-RU" sz="1400" dirty="0" smtClean="0">
                <a:solidFill>
                  <a:srgbClr val="000000"/>
                </a:solidFill>
                <a:effectLst/>
              </a:rPr>
              <a:t> </a:t>
            </a:r>
            <a:r>
              <a:rPr lang="ru-RU" sz="1400" dirty="0" smtClean="0">
                <a:solidFill>
                  <a:srgbClr val="000000"/>
                </a:solidFill>
                <a:effectLst/>
                <a:hlinkClick r:id="rId4"/>
              </a:rPr>
              <a:t>-</a:t>
            </a:r>
            <a:r>
              <a:rPr lang="ru-RU" sz="1400" dirty="0" smtClean="0">
                <a:solidFill>
                  <a:srgbClr val="000000"/>
                </a:solidFill>
                <a:effectLst/>
              </a:rPr>
              <a:t> </a:t>
            </a: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abstract</a:t>
            </a:r>
            <a:r>
              <a:rPr lang="ru-RU" sz="1400" dirty="0" smtClean="0">
                <a:solidFill>
                  <a:srgbClr val="000000"/>
                </a:solidFill>
                <a:effectLst/>
              </a:rPr>
              <a:t> </a:t>
            </a:r>
            <a:r>
              <a:rPr lang="ru-RU" sz="1400" dirty="0" err="1" smtClean="0">
                <a:solidFill>
                  <a:srgbClr val="000000"/>
                </a:solidFill>
                <a:effectLst/>
              </a:rPr>
              <a:t>lang=</a:t>
            </a:r>
            <a:r>
              <a:rPr lang="ru-RU" sz="1400" dirty="0" smtClean="0">
                <a:solidFill>
                  <a:srgbClr val="000000"/>
                </a:solidFill>
                <a:effectLst/>
              </a:rPr>
              <a:t>"</a:t>
            </a:r>
            <a:r>
              <a:rPr lang="ru-RU" sz="1400" b="1" dirty="0" smtClean="0">
                <a:solidFill>
                  <a:srgbClr val="000000"/>
                </a:solidFill>
                <a:effectLst/>
              </a:rPr>
              <a:t>EN</a:t>
            </a:r>
            <a:r>
              <a:rPr lang="ru-RU" sz="1400" dirty="0" smtClean="0">
                <a:solidFill>
                  <a:srgbClr val="000000"/>
                </a:solidFill>
                <a:effectLst/>
              </a:rPr>
              <a:t>"&gt;</a:t>
            </a:r>
            <a:r>
              <a:rPr lang="ru-RU" sz="1400" b="1" dirty="0" err="1" smtClean="0">
                <a:solidFill>
                  <a:srgbClr val="000000"/>
                </a:solidFill>
                <a:effectLst/>
              </a:rPr>
              <a:t>The</a:t>
            </a:r>
            <a:r>
              <a:rPr lang="ru-RU" sz="1400" b="1" dirty="0" smtClean="0">
                <a:solidFill>
                  <a:srgbClr val="000000"/>
                </a:solidFill>
                <a:effectLst/>
              </a:rPr>
              <a:t> </a:t>
            </a:r>
            <a:r>
              <a:rPr lang="ru-RU" sz="1400" b="1" dirty="0" err="1" smtClean="0">
                <a:solidFill>
                  <a:srgbClr val="000000"/>
                </a:solidFill>
                <a:effectLst/>
              </a:rPr>
              <a:t>main</a:t>
            </a:r>
            <a:r>
              <a:rPr lang="ru-RU" sz="1400" b="1" dirty="0" smtClean="0">
                <a:solidFill>
                  <a:srgbClr val="000000"/>
                </a:solidFill>
                <a:effectLst/>
              </a:rPr>
              <a:t> </a:t>
            </a:r>
            <a:r>
              <a:rPr lang="ru-RU" sz="1400" b="1" dirty="0" err="1" smtClean="0">
                <a:solidFill>
                  <a:srgbClr val="000000"/>
                </a:solidFill>
                <a:effectLst/>
              </a:rPr>
              <a:t>stages</a:t>
            </a:r>
            <a:r>
              <a:rPr lang="ru-RU" sz="1400" b="1" dirty="0" smtClean="0">
                <a:solidFill>
                  <a:srgbClr val="000000"/>
                </a:solidFill>
                <a:effectLst/>
              </a:rPr>
              <a:t> </a:t>
            </a:r>
            <a:r>
              <a:rPr lang="ru-RU" sz="1400" b="1" dirty="0" err="1" smtClean="0">
                <a:solidFill>
                  <a:srgbClr val="000000"/>
                </a:solidFill>
                <a:effectLst/>
              </a:rPr>
              <a:t>of</a:t>
            </a:r>
            <a:r>
              <a:rPr lang="en-US" sz="1400" b="1" dirty="0" smtClean="0">
                <a:solidFill>
                  <a:srgbClr val="000000"/>
                </a:solidFill>
                <a:effectLst/>
              </a:rPr>
              <a:t> </a:t>
            </a:r>
            <a:r>
              <a:rPr lang="ru-RU" sz="1400" b="1" dirty="0" err="1" smtClean="0">
                <a:solidFill>
                  <a:srgbClr val="000000"/>
                </a:solidFill>
                <a:effectLst/>
              </a:rPr>
              <a:t>development</a:t>
            </a:r>
            <a:r>
              <a:rPr lang="ru-RU" sz="1400" b="1" dirty="0" smtClean="0">
                <a:solidFill>
                  <a:srgbClr val="000000"/>
                </a:solidFill>
                <a:effectLst/>
              </a:rPr>
              <a:t> </a:t>
            </a:r>
            <a:r>
              <a:rPr lang="ru-RU" sz="1400" b="1" dirty="0" err="1" smtClean="0">
                <a:solidFill>
                  <a:srgbClr val="000000"/>
                </a:solidFill>
                <a:effectLst/>
              </a:rPr>
              <a:t>of</a:t>
            </a:r>
            <a:r>
              <a:rPr lang="ru-RU" sz="1400" b="1" dirty="0" smtClean="0">
                <a:solidFill>
                  <a:srgbClr val="000000"/>
                </a:solidFill>
                <a:effectLst/>
              </a:rPr>
              <a:t> </a:t>
            </a:r>
            <a:r>
              <a:rPr lang="ru-RU" sz="1400" b="1" dirty="0" err="1" smtClean="0">
                <a:solidFill>
                  <a:srgbClr val="000000"/>
                </a:solidFill>
                <a:effectLst/>
              </a:rPr>
              <a:t>the</a:t>
            </a:r>
            <a:r>
              <a:rPr lang="ru-RU" sz="1400" b="1" dirty="0" smtClean="0">
                <a:solidFill>
                  <a:srgbClr val="000000"/>
                </a:solidFill>
                <a:effectLst/>
              </a:rPr>
              <a:t> </a:t>
            </a:r>
            <a:r>
              <a:rPr lang="ru-RU" sz="1400" b="1" dirty="0" err="1" smtClean="0">
                <a:solidFill>
                  <a:srgbClr val="000000"/>
                </a:solidFill>
                <a:effectLst/>
              </a:rPr>
              <a:t>digital</a:t>
            </a:r>
            <a:r>
              <a:rPr lang="ru-RU" sz="1400" b="1" dirty="0" smtClean="0">
                <a:solidFill>
                  <a:srgbClr val="000000"/>
                </a:solidFill>
                <a:effectLst/>
              </a:rPr>
              <a:t> </a:t>
            </a:r>
            <a:r>
              <a:rPr lang="ru-RU" sz="1400" b="1" dirty="0" err="1" smtClean="0">
                <a:solidFill>
                  <a:srgbClr val="000000"/>
                </a:solidFill>
                <a:effectLst/>
              </a:rPr>
              <a:t>archive</a:t>
            </a:r>
            <a:r>
              <a:rPr lang="ru-RU" sz="1400" b="1" dirty="0" smtClean="0">
                <a:solidFill>
                  <a:srgbClr val="000000"/>
                </a:solidFill>
                <a:effectLst/>
              </a:rPr>
              <a:t> </a:t>
            </a:r>
            <a:r>
              <a:rPr lang="ru-RU" sz="1400" b="1" dirty="0" err="1" smtClean="0">
                <a:solidFill>
                  <a:srgbClr val="000000"/>
                </a:solidFill>
                <a:effectLst/>
              </a:rPr>
              <a:t>of</a:t>
            </a:r>
            <a:r>
              <a:rPr lang="ru-RU" sz="1400" b="1" dirty="0" smtClean="0">
                <a:solidFill>
                  <a:srgbClr val="000000"/>
                </a:solidFill>
                <a:effectLst/>
              </a:rPr>
              <a:t> </a:t>
            </a:r>
            <a:r>
              <a:rPr lang="ru-RU" sz="1400" b="1" dirty="0" err="1" smtClean="0">
                <a:solidFill>
                  <a:srgbClr val="000000"/>
                </a:solidFill>
                <a:effectLst/>
              </a:rPr>
              <a:t>scientific</a:t>
            </a:r>
            <a:r>
              <a:rPr lang="ru-RU" sz="1400" b="1" dirty="0" smtClean="0">
                <a:solidFill>
                  <a:srgbClr val="000000"/>
                </a:solidFill>
                <a:effectLst/>
              </a:rPr>
              <a:t> </a:t>
            </a:r>
            <a:r>
              <a:rPr lang="ru-RU" sz="1400" b="1" dirty="0" err="1" smtClean="0">
                <a:solidFill>
                  <a:srgbClr val="000000"/>
                </a:solidFill>
                <a:effectLst/>
              </a:rPr>
              <a:t>publications</a:t>
            </a:r>
            <a:r>
              <a:rPr lang="ru-RU" sz="1400" b="1" dirty="0" smtClean="0">
                <a:solidFill>
                  <a:srgbClr val="000000"/>
                </a:solidFill>
                <a:effectLst/>
              </a:rPr>
              <a:t> </a:t>
            </a:r>
            <a:r>
              <a:rPr lang="ru-RU" sz="1400" b="1" dirty="0" err="1" smtClean="0">
                <a:solidFill>
                  <a:srgbClr val="000000"/>
                </a:solidFill>
                <a:effectLst/>
              </a:rPr>
              <a:t>are</a:t>
            </a:r>
            <a:r>
              <a:rPr lang="ru-RU" sz="1400" b="1" dirty="0" smtClean="0">
                <a:solidFill>
                  <a:srgbClr val="000000"/>
                </a:solidFill>
                <a:effectLst/>
              </a:rPr>
              <a:t> </a:t>
            </a:r>
            <a:r>
              <a:rPr lang="ru-RU" sz="1400" b="1" dirty="0" err="1" smtClean="0">
                <a:solidFill>
                  <a:srgbClr val="000000"/>
                </a:solidFill>
                <a:effectLst/>
              </a:rPr>
              <a:t>highlighted</a:t>
            </a:r>
            <a:r>
              <a:rPr lang="ru-RU" sz="1400" b="1" dirty="0" smtClean="0">
                <a:solidFill>
                  <a:srgbClr val="000000"/>
                </a:solidFill>
                <a:effectLst/>
              </a:rPr>
              <a:t>. </a:t>
            </a:r>
            <a:r>
              <a:rPr lang="ru-RU" sz="1400" b="1" dirty="0" err="1" smtClean="0">
                <a:solidFill>
                  <a:srgbClr val="000000"/>
                </a:solidFill>
                <a:effectLst/>
              </a:rPr>
              <a:t>The</a:t>
            </a:r>
            <a:r>
              <a:rPr lang="ru-RU" sz="1400" b="1" dirty="0" smtClean="0">
                <a:solidFill>
                  <a:srgbClr val="000000"/>
                </a:solidFill>
                <a:effectLst/>
              </a:rPr>
              <a:t> </a:t>
            </a:r>
            <a:r>
              <a:rPr lang="ru-RU" sz="1400" b="1" dirty="0" err="1" smtClean="0">
                <a:solidFill>
                  <a:srgbClr val="000000"/>
                </a:solidFill>
                <a:effectLst/>
              </a:rPr>
              <a:t>characteristic</a:t>
            </a:r>
            <a:r>
              <a:rPr lang="ru-RU" sz="1400" b="1" dirty="0" smtClean="0">
                <a:solidFill>
                  <a:srgbClr val="000000"/>
                </a:solidFill>
                <a:effectLst/>
              </a:rPr>
              <a:t> </a:t>
            </a:r>
            <a:r>
              <a:rPr lang="ru-RU" sz="1400" b="1" dirty="0" err="1" smtClean="0">
                <a:solidFill>
                  <a:srgbClr val="000000"/>
                </a:solidFill>
                <a:effectLst/>
              </a:rPr>
              <a:t>features</a:t>
            </a:r>
            <a:r>
              <a:rPr lang="ru-RU" sz="1400" b="1" dirty="0" smtClean="0">
                <a:solidFill>
                  <a:srgbClr val="000000"/>
                </a:solidFill>
                <a:effectLst/>
              </a:rPr>
              <a:t> </a:t>
            </a:r>
            <a:r>
              <a:rPr lang="ru-RU" sz="1400" b="1" dirty="0" err="1" smtClean="0">
                <a:solidFill>
                  <a:srgbClr val="000000"/>
                </a:solidFill>
                <a:effectLst/>
              </a:rPr>
              <a:t>of</a:t>
            </a:r>
            <a:r>
              <a:rPr lang="ru-RU" sz="1400" b="1" dirty="0" smtClean="0">
                <a:solidFill>
                  <a:srgbClr val="000000"/>
                </a:solidFill>
                <a:effectLst/>
              </a:rPr>
              <a:t> </a:t>
            </a:r>
            <a:r>
              <a:rPr lang="ru-RU" sz="1400" b="1" dirty="0" err="1" smtClean="0">
                <a:solidFill>
                  <a:srgbClr val="000000"/>
                </a:solidFill>
                <a:effectLst/>
              </a:rPr>
              <a:t>each</a:t>
            </a:r>
            <a:r>
              <a:rPr lang="ru-RU" sz="1400" b="1" dirty="0" smtClean="0">
                <a:solidFill>
                  <a:srgbClr val="000000"/>
                </a:solidFill>
                <a:effectLst/>
              </a:rPr>
              <a:t> </a:t>
            </a:r>
            <a:r>
              <a:rPr lang="ru-RU" sz="1400" b="1" dirty="0" err="1" smtClean="0">
                <a:solidFill>
                  <a:srgbClr val="000000"/>
                </a:solidFill>
                <a:effectLst/>
              </a:rPr>
              <a:t>stage</a:t>
            </a:r>
            <a:r>
              <a:rPr lang="ru-RU" sz="1400" b="1" dirty="0" smtClean="0">
                <a:solidFill>
                  <a:srgbClr val="000000"/>
                </a:solidFill>
                <a:effectLst/>
              </a:rPr>
              <a:t> </a:t>
            </a:r>
            <a:r>
              <a:rPr lang="ru-RU" sz="1400" b="1" dirty="0" err="1" smtClean="0">
                <a:solidFill>
                  <a:srgbClr val="000000"/>
                </a:solidFill>
                <a:effectLst/>
              </a:rPr>
              <a:t>are</a:t>
            </a:r>
            <a:r>
              <a:rPr lang="ru-RU" sz="1400" b="1" dirty="0" smtClean="0">
                <a:solidFill>
                  <a:srgbClr val="000000"/>
                </a:solidFill>
                <a:effectLst/>
              </a:rPr>
              <a:t> </a:t>
            </a:r>
            <a:r>
              <a:rPr lang="ru-RU" sz="1400" b="1" dirty="0" err="1" smtClean="0">
                <a:solidFill>
                  <a:srgbClr val="000000"/>
                </a:solidFill>
                <a:effectLst/>
              </a:rPr>
              <a:t>described</a:t>
            </a:r>
            <a:r>
              <a:rPr lang="ru-RU" sz="1400" b="1" dirty="0" smtClean="0">
                <a:solidFill>
                  <a:srgbClr val="000000"/>
                </a:solidFill>
                <a:effectLst/>
              </a:rPr>
              <a:t>. A </a:t>
            </a:r>
            <a:r>
              <a:rPr lang="ru-RU" sz="1400" b="1" dirty="0" err="1" smtClean="0">
                <a:solidFill>
                  <a:srgbClr val="000000"/>
                </a:solidFill>
                <a:effectLst/>
              </a:rPr>
              <a:t>number</a:t>
            </a:r>
            <a:r>
              <a:rPr lang="ru-RU" sz="1400" b="1" dirty="0" smtClean="0">
                <a:solidFill>
                  <a:srgbClr val="000000"/>
                </a:solidFill>
                <a:effectLst/>
              </a:rPr>
              <a:t> </a:t>
            </a:r>
            <a:r>
              <a:rPr lang="ru-RU" sz="1400" b="1" dirty="0" err="1" smtClean="0">
                <a:solidFill>
                  <a:srgbClr val="000000"/>
                </a:solidFill>
                <a:effectLst/>
              </a:rPr>
              <a:t>of</a:t>
            </a:r>
            <a:r>
              <a:rPr lang="ru-RU" sz="1400" b="1" dirty="0" smtClean="0">
                <a:solidFill>
                  <a:srgbClr val="000000"/>
                </a:solidFill>
                <a:effectLst/>
              </a:rPr>
              <a:t> </a:t>
            </a:r>
            <a:r>
              <a:rPr lang="ru-RU" sz="1400" b="1" dirty="0" err="1" smtClean="0">
                <a:solidFill>
                  <a:srgbClr val="000000"/>
                </a:solidFill>
                <a:effectLst/>
              </a:rPr>
              <a:t>problems</a:t>
            </a:r>
            <a:r>
              <a:rPr lang="ru-RU" sz="1400" b="1" dirty="0" smtClean="0">
                <a:solidFill>
                  <a:srgbClr val="000000"/>
                </a:solidFill>
                <a:effectLst/>
              </a:rPr>
              <a:t> </a:t>
            </a:r>
            <a:r>
              <a:rPr lang="ru-RU" sz="1400" b="1" dirty="0" err="1" smtClean="0">
                <a:solidFill>
                  <a:srgbClr val="000000"/>
                </a:solidFill>
                <a:effectLst/>
              </a:rPr>
              <a:t>of</a:t>
            </a:r>
            <a:r>
              <a:rPr lang="ru-RU" sz="1400" b="1" dirty="0" smtClean="0">
                <a:solidFill>
                  <a:srgbClr val="000000"/>
                </a:solidFill>
                <a:effectLst/>
              </a:rPr>
              <a:t> </a:t>
            </a:r>
            <a:r>
              <a:rPr lang="ru-RU" sz="1400" b="1" dirty="0" err="1" smtClean="0">
                <a:solidFill>
                  <a:srgbClr val="000000"/>
                </a:solidFill>
                <a:effectLst/>
              </a:rPr>
              <a:t>organizational</a:t>
            </a:r>
            <a:r>
              <a:rPr lang="ru-RU" sz="1400" b="1" dirty="0" smtClean="0">
                <a:solidFill>
                  <a:srgbClr val="000000"/>
                </a:solidFill>
                <a:effectLst/>
              </a:rPr>
              <a:t> </a:t>
            </a:r>
            <a:r>
              <a:rPr lang="ru-RU" sz="1400" b="1" dirty="0" err="1" smtClean="0">
                <a:solidFill>
                  <a:srgbClr val="000000"/>
                </a:solidFill>
                <a:effectLst/>
              </a:rPr>
              <a:t>and</a:t>
            </a:r>
            <a:r>
              <a:rPr lang="ru-RU" sz="1400" b="1" dirty="0" smtClean="0">
                <a:solidFill>
                  <a:srgbClr val="000000"/>
                </a:solidFill>
                <a:effectLst/>
              </a:rPr>
              <a:t> </a:t>
            </a:r>
            <a:r>
              <a:rPr lang="ru-RU" sz="1400" b="1" dirty="0" err="1" smtClean="0">
                <a:solidFill>
                  <a:srgbClr val="000000"/>
                </a:solidFill>
                <a:effectLst/>
              </a:rPr>
              <a:t>technological</a:t>
            </a:r>
            <a:r>
              <a:rPr lang="ru-RU" sz="1400" b="1" dirty="0" smtClean="0">
                <a:solidFill>
                  <a:srgbClr val="000000"/>
                </a:solidFill>
                <a:effectLst/>
              </a:rPr>
              <a:t> </a:t>
            </a:r>
            <a:r>
              <a:rPr lang="ru-RU" sz="1400" b="1" dirty="0" err="1" smtClean="0">
                <a:solidFill>
                  <a:srgbClr val="000000"/>
                </a:solidFill>
                <a:effectLst/>
              </a:rPr>
              <a:t>nature</a:t>
            </a:r>
            <a:r>
              <a:rPr lang="ru-RU" sz="1400" b="1" dirty="0" smtClean="0">
                <a:solidFill>
                  <a:srgbClr val="000000"/>
                </a:solidFill>
                <a:effectLst/>
              </a:rPr>
              <a:t> </a:t>
            </a:r>
            <a:r>
              <a:rPr lang="ru-RU" sz="1400" b="1" dirty="0" err="1" smtClean="0">
                <a:solidFill>
                  <a:srgbClr val="000000"/>
                </a:solidFill>
                <a:effectLst/>
              </a:rPr>
              <a:t>is</a:t>
            </a:r>
            <a:r>
              <a:rPr lang="ru-RU" sz="1400" b="1" dirty="0" smtClean="0">
                <a:solidFill>
                  <a:srgbClr val="000000"/>
                </a:solidFill>
                <a:effectLst/>
              </a:rPr>
              <a:t> </a:t>
            </a:r>
            <a:r>
              <a:rPr lang="ru-RU" sz="1400" b="1" dirty="0" err="1" smtClean="0">
                <a:solidFill>
                  <a:srgbClr val="000000"/>
                </a:solidFill>
                <a:effectLst/>
              </a:rPr>
              <a:t>listed</a:t>
            </a:r>
            <a:r>
              <a:rPr lang="ru-RU" sz="1400" b="1" dirty="0" smtClean="0">
                <a:solidFill>
                  <a:srgbClr val="000000"/>
                </a:solidFill>
                <a:effectLst/>
              </a:rPr>
              <a:t>, </a:t>
            </a:r>
            <a:r>
              <a:rPr lang="ru-RU" sz="1400" b="1" dirty="0" err="1" smtClean="0">
                <a:solidFill>
                  <a:srgbClr val="000000"/>
                </a:solidFill>
                <a:effectLst/>
              </a:rPr>
              <a:t>and</a:t>
            </a:r>
            <a:r>
              <a:rPr lang="ru-RU" sz="1400" b="1" dirty="0" smtClean="0">
                <a:solidFill>
                  <a:srgbClr val="000000"/>
                </a:solidFill>
                <a:effectLst/>
              </a:rPr>
              <a:t> </a:t>
            </a:r>
            <a:r>
              <a:rPr lang="ru-RU" sz="1400" b="1" dirty="0" err="1" smtClean="0">
                <a:solidFill>
                  <a:srgbClr val="000000"/>
                </a:solidFill>
                <a:effectLst/>
              </a:rPr>
              <a:t>possible</a:t>
            </a:r>
            <a:r>
              <a:rPr lang="ru-RU" sz="1400" b="1" dirty="0" smtClean="0">
                <a:solidFill>
                  <a:srgbClr val="000000"/>
                </a:solidFill>
                <a:effectLst/>
              </a:rPr>
              <a:t> </a:t>
            </a:r>
            <a:r>
              <a:rPr lang="ru-RU" sz="1400" b="1" dirty="0" err="1" smtClean="0">
                <a:solidFill>
                  <a:srgbClr val="000000"/>
                </a:solidFill>
                <a:effectLst/>
              </a:rPr>
              <a:t>solutions</a:t>
            </a:r>
            <a:r>
              <a:rPr lang="ru-RU" sz="1400" b="1" dirty="0" smtClean="0">
                <a:solidFill>
                  <a:srgbClr val="000000"/>
                </a:solidFill>
                <a:effectLst/>
              </a:rPr>
              <a:t> </a:t>
            </a:r>
            <a:r>
              <a:rPr lang="ru-RU" sz="1400" b="1" dirty="0" err="1" smtClean="0">
                <a:solidFill>
                  <a:srgbClr val="000000"/>
                </a:solidFill>
                <a:effectLst/>
              </a:rPr>
              <a:t>for</a:t>
            </a:r>
            <a:r>
              <a:rPr lang="ru-RU" sz="1400" b="1" dirty="0" smtClean="0">
                <a:solidFill>
                  <a:srgbClr val="000000"/>
                </a:solidFill>
                <a:effectLst/>
              </a:rPr>
              <a:t> </a:t>
            </a:r>
            <a:r>
              <a:rPr lang="ru-RU" sz="1400" b="1" dirty="0" err="1" smtClean="0">
                <a:solidFill>
                  <a:srgbClr val="000000"/>
                </a:solidFill>
                <a:effectLst/>
              </a:rPr>
              <a:t>some</a:t>
            </a:r>
            <a:r>
              <a:rPr lang="ru-RU" sz="1400" b="1" dirty="0" smtClean="0">
                <a:solidFill>
                  <a:srgbClr val="000000"/>
                </a:solidFill>
                <a:effectLst/>
              </a:rPr>
              <a:t> </a:t>
            </a:r>
            <a:r>
              <a:rPr lang="ru-RU" sz="1400" b="1" dirty="0" err="1" smtClean="0">
                <a:solidFill>
                  <a:srgbClr val="000000"/>
                </a:solidFill>
                <a:effectLst/>
              </a:rPr>
              <a:t>of</a:t>
            </a:r>
            <a:r>
              <a:rPr lang="ru-RU" sz="1400" b="1" dirty="0" smtClean="0">
                <a:solidFill>
                  <a:srgbClr val="000000"/>
                </a:solidFill>
                <a:effectLst/>
              </a:rPr>
              <a:t> </a:t>
            </a:r>
            <a:r>
              <a:rPr lang="ru-RU" sz="1400" b="1" dirty="0" err="1" smtClean="0">
                <a:solidFill>
                  <a:srgbClr val="000000"/>
                </a:solidFill>
                <a:effectLst/>
              </a:rPr>
              <a:t>them</a:t>
            </a:r>
            <a:r>
              <a:rPr lang="ru-RU" sz="1400" b="1" dirty="0" smtClean="0">
                <a:solidFill>
                  <a:srgbClr val="000000"/>
                </a:solidFill>
                <a:effectLst/>
              </a:rPr>
              <a:t> </a:t>
            </a:r>
            <a:r>
              <a:rPr lang="ru-RU" sz="1400" b="1" dirty="0" err="1" smtClean="0">
                <a:solidFill>
                  <a:srgbClr val="000000"/>
                </a:solidFill>
                <a:effectLst/>
              </a:rPr>
              <a:t>are</a:t>
            </a:r>
            <a:r>
              <a:rPr lang="ru-RU" sz="1400" b="1" dirty="0" smtClean="0">
                <a:solidFill>
                  <a:srgbClr val="000000"/>
                </a:solidFill>
                <a:effectLst/>
              </a:rPr>
              <a:t> </a:t>
            </a:r>
            <a:r>
              <a:rPr lang="ru-RU" sz="1400" b="1" dirty="0" err="1" smtClean="0">
                <a:solidFill>
                  <a:srgbClr val="000000"/>
                </a:solidFill>
                <a:effectLst/>
              </a:rPr>
              <a:t>suggested</a:t>
            </a:r>
            <a:r>
              <a:rPr lang="ru-RU" sz="1400" b="1" dirty="0" smtClean="0">
                <a:solidFill>
                  <a:srgbClr val="000000"/>
                </a:solidFill>
                <a:effectLst/>
              </a:rPr>
              <a:t>.</a:t>
            </a:r>
            <a:r>
              <a:rPr lang="ru-RU" sz="1400" dirty="0" smtClean="0">
                <a:solidFill>
                  <a:srgbClr val="000000"/>
                </a:solidFill>
                <a:effectLst/>
              </a:rPr>
              <a:t>&lt;/</a:t>
            </a:r>
            <a:r>
              <a:rPr lang="ru-RU" sz="1400" dirty="0" err="1" smtClean="0">
                <a:solidFill>
                  <a:srgbClr val="000000"/>
                </a:solidFill>
                <a:effectLst/>
              </a:rPr>
              <a:t>abstract</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abstract</a:t>
            </a:r>
            <a:r>
              <a:rPr lang="ru-RU" sz="1400" dirty="0" smtClean="0">
                <a:solidFill>
                  <a:srgbClr val="000000"/>
                </a:solidFill>
                <a:effectLst/>
              </a:rPr>
              <a:t> </a:t>
            </a:r>
            <a:r>
              <a:rPr lang="ru-RU" sz="1400" dirty="0" err="1" smtClean="0">
                <a:solidFill>
                  <a:srgbClr val="000000"/>
                </a:solidFill>
                <a:effectLst/>
              </a:rPr>
              <a:t>lang=</a:t>
            </a:r>
            <a:r>
              <a:rPr lang="ru-RU" sz="1400" dirty="0" smtClean="0">
                <a:solidFill>
                  <a:srgbClr val="000000"/>
                </a:solidFill>
                <a:effectLst/>
              </a:rPr>
              <a:t>"</a:t>
            </a:r>
            <a:r>
              <a:rPr lang="ru-RU" sz="1400" b="1" dirty="0" smtClean="0">
                <a:solidFill>
                  <a:srgbClr val="000000"/>
                </a:solidFill>
                <a:effectLst/>
              </a:rPr>
              <a:t>RU</a:t>
            </a:r>
            <a:r>
              <a:rPr lang="ru-RU" sz="1400" dirty="0" smtClean="0">
                <a:solidFill>
                  <a:srgbClr val="000000"/>
                </a:solidFill>
                <a:effectLst/>
              </a:rPr>
              <a:t>"&gt;</a:t>
            </a:r>
            <a:r>
              <a:rPr lang="ru-RU" sz="1400" b="1" dirty="0" smtClean="0">
                <a:solidFill>
                  <a:srgbClr val="000000"/>
                </a:solidFill>
                <a:effectLst/>
              </a:rPr>
              <a:t>Выделены основные этапы развития электронного архива научных публикаций, определяющие трансформацию БД трудов сотрудников организации в систему управления им. Изложены особенности и характерные признаки каждого этапа. Перечислен ряд проблем организационного и технологического характера и предложены возможные пути решения некоторых из них.</a:t>
            </a:r>
            <a:r>
              <a:rPr lang="ru-RU" sz="1400" dirty="0" smtClean="0">
                <a:solidFill>
                  <a:srgbClr val="000000"/>
                </a:solidFill>
                <a:effectLst/>
              </a:rPr>
              <a:t>&lt;/</a:t>
            </a:r>
            <a:r>
              <a:rPr lang="ru-RU" sz="1400" dirty="0" err="1" smtClean="0">
                <a:solidFill>
                  <a:srgbClr val="000000"/>
                </a:solidFill>
                <a:effectLst/>
              </a:rPr>
              <a:t>abstract</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abstracts</a:t>
            </a:r>
            <a:r>
              <a:rPr lang="ru-RU" sz="1400" dirty="0" smtClean="0">
                <a:solidFill>
                  <a:srgbClr val="000000"/>
                </a:solidFill>
                <a:effectLst/>
              </a:rPr>
              <a:t>&gt;&lt;</a:t>
            </a:r>
            <a:r>
              <a:rPr lang="ru-RU" sz="1400" dirty="0" err="1" smtClean="0">
                <a:solidFill>
                  <a:srgbClr val="000000"/>
                </a:solidFill>
                <a:effectLst/>
              </a:rPr>
              <a:t>keywords</a:t>
            </a:r>
            <a:r>
              <a:rPr lang="ru-RU" sz="1400" dirty="0" smtClean="0">
                <a:solidFill>
                  <a:srgbClr val="000000"/>
                </a:solidFill>
                <a:effectLst/>
              </a:rPr>
              <a:t>&gt;</a:t>
            </a:r>
            <a:endParaRPr lang="ru-RU" sz="1400" b="1" dirty="0" smtClean="0">
              <a:solidFill>
                <a:srgbClr val="000000"/>
              </a:solidFill>
              <a:effectLst/>
            </a:endParaRPr>
          </a:p>
          <a:p>
            <a:pPr>
              <a:lnSpc>
                <a:spcPct val="80000"/>
              </a:lnSpc>
              <a:buFont typeface="Wingdings" pitchFamily="2" charset="2"/>
              <a:buNone/>
            </a:pPr>
            <a:r>
              <a:rPr lang="ru-RU" sz="1400" dirty="0" smtClean="0">
                <a:solidFill>
                  <a:srgbClr val="000000"/>
                </a:solidFill>
                <a:effectLst/>
                <a:hlinkClick r:id="rId5"/>
              </a:rPr>
              <a:t>-</a:t>
            </a:r>
            <a:r>
              <a:rPr lang="ru-RU" sz="1400" dirty="0" smtClean="0">
                <a:solidFill>
                  <a:srgbClr val="000000"/>
                </a:solidFill>
                <a:effectLst/>
              </a:rPr>
              <a:t> </a:t>
            </a: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keyword</a:t>
            </a:r>
            <a:r>
              <a:rPr lang="ru-RU" sz="1400" dirty="0" smtClean="0">
                <a:solidFill>
                  <a:srgbClr val="000000"/>
                </a:solidFill>
                <a:effectLst/>
              </a:rPr>
              <a:t>&gt;</a:t>
            </a:r>
            <a:r>
              <a:rPr lang="ru-RU" sz="1400" b="1" dirty="0" smtClean="0">
                <a:solidFill>
                  <a:srgbClr val="000000"/>
                </a:solidFill>
                <a:effectLst/>
              </a:rPr>
              <a:t>электронный архив научных публикаций</a:t>
            </a:r>
            <a:r>
              <a:rPr lang="ru-RU" sz="1400" dirty="0" smtClean="0">
                <a:solidFill>
                  <a:srgbClr val="000000"/>
                </a:solidFill>
                <a:effectLst/>
              </a:rPr>
              <a:t>&lt;/</a:t>
            </a:r>
            <a:r>
              <a:rPr lang="ru-RU" sz="1400" dirty="0" err="1" smtClean="0">
                <a:solidFill>
                  <a:srgbClr val="000000"/>
                </a:solidFill>
                <a:effectLst/>
              </a:rPr>
              <a:t>keyword</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keyword</a:t>
            </a:r>
            <a:r>
              <a:rPr lang="ru-RU" sz="1400" dirty="0" smtClean="0">
                <a:solidFill>
                  <a:srgbClr val="000000"/>
                </a:solidFill>
                <a:effectLst/>
              </a:rPr>
              <a:t>&gt;</a:t>
            </a:r>
            <a:r>
              <a:rPr lang="ru-RU" sz="1400" b="1" dirty="0" smtClean="0">
                <a:solidFill>
                  <a:srgbClr val="000000"/>
                </a:solidFill>
                <a:effectLst/>
              </a:rPr>
              <a:t>базы данных трудов сотрудников</a:t>
            </a:r>
            <a:r>
              <a:rPr lang="ru-RU" sz="1400" dirty="0" smtClean="0">
                <a:solidFill>
                  <a:srgbClr val="000000"/>
                </a:solidFill>
                <a:effectLst/>
              </a:rPr>
              <a:t>&lt;/</a:t>
            </a:r>
            <a:r>
              <a:rPr lang="ru-RU" sz="1400" dirty="0" err="1" smtClean="0">
                <a:solidFill>
                  <a:srgbClr val="000000"/>
                </a:solidFill>
                <a:effectLst/>
              </a:rPr>
              <a:t>keyword</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keyword</a:t>
            </a:r>
            <a:r>
              <a:rPr lang="ru-RU" sz="1400" dirty="0" smtClean="0">
                <a:solidFill>
                  <a:srgbClr val="000000"/>
                </a:solidFill>
                <a:effectLst/>
              </a:rPr>
              <a:t>&gt;</a:t>
            </a:r>
            <a:r>
              <a:rPr lang="ru-RU" sz="1400" b="1" dirty="0" smtClean="0">
                <a:solidFill>
                  <a:srgbClr val="000000"/>
                </a:solidFill>
                <a:effectLst/>
              </a:rPr>
              <a:t>этапы развития</a:t>
            </a:r>
            <a:r>
              <a:rPr lang="ru-RU" sz="1400" dirty="0" smtClean="0">
                <a:solidFill>
                  <a:srgbClr val="000000"/>
                </a:solidFill>
                <a:effectLst/>
              </a:rPr>
              <a:t>&lt;/</a:t>
            </a:r>
            <a:r>
              <a:rPr lang="ru-RU" sz="1400" dirty="0" err="1" smtClean="0">
                <a:solidFill>
                  <a:srgbClr val="000000"/>
                </a:solidFill>
                <a:effectLst/>
              </a:rPr>
              <a:t>keyword</a:t>
            </a:r>
            <a:r>
              <a:rPr lang="ru-RU" sz="1400" dirty="0" smtClean="0">
                <a:solidFill>
                  <a:srgbClr val="000000"/>
                </a:solidFill>
                <a:effectLst/>
              </a:rPr>
              <a:t>&gt; </a:t>
            </a:r>
            <a:endParaRPr lang="ru-RU" sz="1400" b="1" dirty="0" smtClean="0">
              <a:solidFill>
                <a:srgbClr val="000000"/>
              </a:solidFill>
              <a:effectLst/>
            </a:endParaRPr>
          </a:p>
          <a:p>
            <a:pPr>
              <a:lnSpc>
                <a:spcPct val="80000"/>
              </a:lnSpc>
              <a:buFont typeface="Wingdings" pitchFamily="2" charset="2"/>
              <a:buNone/>
            </a:pPr>
            <a:r>
              <a:rPr lang="ru-RU" sz="1400" b="1" dirty="0" smtClean="0">
                <a:solidFill>
                  <a:srgbClr val="000000"/>
                </a:solidFill>
                <a:effectLst/>
              </a:rPr>
              <a:t> </a:t>
            </a:r>
            <a:r>
              <a:rPr lang="ru-RU" sz="1400" dirty="0" smtClean="0">
                <a:solidFill>
                  <a:srgbClr val="000000"/>
                </a:solidFill>
                <a:effectLst/>
              </a:rPr>
              <a:t> &lt;</a:t>
            </a:r>
            <a:r>
              <a:rPr lang="ru-RU" sz="1400" dirty="0" err="1" smtClean="0">
                <a:solidFill>
                  <a:srgbClr val="000000"/>
                </a:solidFill>
                <a:effectLst/>
              </a:rPr>
              <a:t>keyword</a:t>
            </a:r>
            <a:r>
              <a:rPr lang="ru-RU" sz="1400" dirty="0" smtClean="0">
                <a:solidFill>
                  <a:srgbClr val="000000"/>
                </a:solidFill>
                <a:effectLst/>
              </a:rPr>
              <a:t>&gt;</a:t>
            </a:r>
            <a:r>
              <a:rPr lang="ru-RU" sz="1400" b="1" dirty="0" smtClean="0">
                <a:solidFill>
                  <a:srgbClr val="000000"/>
                </a:solidFill>
                <a:effectLst/>
              </a:rPr>
              <a:t>Российский индекс научного цитирования</a:t>
            </a:r>
            <a:r>
              <a:rPr lang="ru-RU" sz="1400" dirty="0" smtClean="0">
                <a:solidFill>
                  <a:srgbClr val="000000"/>
                </a:solidFill>
                <a:effectLst/>
              </a:rPr>
              <a:t>&lt;/</a:t>
            </a:r>
            <a:r>
              <a:rPr lang="ru-RU" sz="1400" dirty="0" err="1" smtClean="0">
                <a:solidFill>
                  <a:srgbClr val="000000"/>
                </a:solidFill>
                <a:effectLst/>
              </a:rPr>
              <a:t>keyword</a:t>
            </a:r>
            <a:r>
              <a:rPr lang="ru-RU" sz="1400" dirty="0" smtClean="0">
                <a:solidFill>
                  <a:srgbClr val="000000"/>
                </a:solidFill>
                <a:effectLst/>
              </a:rPr>
              <a:t>&gt;</a:t>
            </a:r>
            <a:r>
              <a:rPr lang="en-US" sz="1400" dirty="0" smtClean="0">
                <a:solidFill>
                  <a:srgbClr val="000000"/>
                </a:solidFill>
                <a:effectLst/>
              </a:rPr>
              <a:t>…</a:t>
            </a:r>
            <a:r>
              <a:rPr lang="ru-RU" sz="1400" dirty="0" smtClean="0">
                <a:solidFill>
                  <a:srgbClr val="000000"/>
                </a:solidFill>
                <a:effectLst/>
              </a:rPr>
              <a:t> </a:t>
            </a:r>
            <a:endParaRPr lang="ru-RU" sz="1400" b="1" dirty="0" smtClean="0">
              <a:solidFill>
                <a:srgbClr val="000000"/>
              </a:solidFill>
              <a:effectLst/>
            </a:endParaRPr>
          </a:p>
          <a:p>
            <a:pPr>
              <a:lnSpc>
                <a:spcPct val="80000"/>
              </a:lnSpc>
              <a:buFont typeface="Wingdings" pitchFamily="2" charset="2"/>
              <a:buNone/>
            </a:pPr>
            <a:r>
              <a:rPr lang="ru-RU" sz="1400" b="1" dirty="0" smtClean="0">
                <a:effectLst/>
              </a:rPr>
              <a:t> </a:t>
            </a:r>
            <a:endParaRPr lang="ru-RU" sz="1400" dirty="0" smtClean="0">
              <a:effectLst/>
            </a:endParaRPr>
          </a:p>
          <a:p>
            <a:pPr>
              <a:lnSpc>
                <a:spcPct val="80000"/>
              </a:lnSpc>
              <a:buFont typeface="Wingdings" pitchFamily="2" charset="2"/>
              <a:buNone/>
            </a:pPr>
            <a:endParaRPr lang="ru-RU" sz="1400" dirty="0" smtClean="0">
              <a:effectLst/>
            </a:endParaRPr>
          </a:p>
        </p:txBody>
      </p:sp>
      <p:sp>
        <p:nvSpPr>
          <p:cNvPr id="4" name="Нижний колонтитул 3"/>
          <p:cNvSpPr>
            <a:spLocks noGrp="1"/>
          </p:cNvSpPr>
          <p:nvPr>
            <p:ph type="ftr" sz="quarter" idx="11"/>
          </p:nvPr>
        </p:nvSpPr>
        <p:spPr>
          <a:xfrm>
            <a:off x="1619250" y="6453188"/>
            <a:ext cx="6048375" cy="404812"/>
          </a:xfrm>
        </p:spPr>
        <p:txBody>
          <a:bodyPr/>
          <a:lstStyle/>
          <a:p>
            <a:pPr>
              <a:defRPr/>
            </a:pPr>
            <a:r>
              <a:rPr lang="ru-RU"/>
              <a:t>DICR-2014, Новосибирск, 2-5 декабря 2014 г.</a:t>
            </a: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6386" name="Заголовок 4"/>
          <p:cNvSpPr>
            <a:spLocks noGrp="1"/>
          </p:cNvSpPr>
          <p:nvPr>
            <p:ph type="title" idx="4294967295"/>
          </p:nvPr>
        </p:nvSpPr>
        <p:spPr>
          <a:xfrm>
            <a:off x="214313" y="0"/>
            <a:ext cx="8501062" cy="785813"/>
          </a:xfrm>
        </p:spPr>
        <p:txBody>
          <a:bodyPr/>
          <a:lstStyle/>
          <a:p>
            <a:pPr algn="r" eaLnBrk="1" hangingPunct="1"/>
            <a:r>
              <a:rPr lang="ru-RU" sz="3200" smtClean="0"/>
              <a:t>Многократность формируемых метаданных для документов репозитория</a:t>
            </a:r>
          </a:p>
        </p:txBody>
      </p:sp>
      <p:graphicFrame>
        <p:nvGraphicFramePr>
          <p:cNvPr id="9" name="Содержимое 8"/>
          <p:cNvGraphicFramePr>
            <a:graphicFrameLocks noGrp="1"/>
          </p:cNvGraphicFramePr>
          <p:nvPr>
            <p:ph idx="4294967295"/>
          </p:nvPr>
        </p:nvGraphicFramePr>
        <p:xfrm>
          <a:off x="548055" y="779444"/>
          <a:ext cx="9562437"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Нижний колонтитул 3"/>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ru-RU" sz="1200">
              <a:solidFill>
                <a:srgbClr val="FFFFFF"/>
              </a:solidFill>
              <a:latin typeface="Tahoma" charset="0"/>
            </a:endParaRPr>
          </a:p>
          <a:p>
            <a:pPr algn="ctr"/>
            <a:endParaRPr lang="ru-RU" sz="1200">
              <a:solidFill>
                <a:srgbClr val="FFFFFF"/>
              </a:solidFill>
              <a:latin typeface="Tahoma" charset="0"/>
            </a:endParaRPr>
          </a:p>
        </p:txBody>
      </p:sp>
      <p:sp>
        <p:nvSpPr>
          <p:cNvPr id="41989" name="Line 5"/>
          <p:cNvSpPr>
            <a:spLocks noChangeShapeType="1"/>
          </p:cNvSpPr>
          <p:nvPr/>
        </p:nvSpPr>
        <p:spPr bwMode="auto">
          <a:xfrm flipH="1" flipV="1">
            <a:off x="1403350" y="2276475"/>
            <a:ext cx="3097213" cy="1081088"/>
          </a:xfrm>
          <a:prstGeom prst="line">
            <a:avLst/>
          </a:prstGeom>
          <a:noFill/>
          <a:ln w="101600">
            <a:solidFill>
              <a:schemeClr val="bg1"/>
            </a:solidFill>
            <a:prstDash val="dash"/>
            <a:round/>
            <a:headEnd/>
            <a:tailEnd type="triangle" w="med" len="med"/>
          </a:ln>
          <a:effectLst/>
        </p:spPr>
        <p:txBody>
          <a:bodyPr/>
          <a:lstStyle/>
          <a:p>
            <a:endParaRPr lang="ru-RU"/>
          </a:p>
        </p:txBody>
      </p:sp>
      <p:sp>
        <p:nvSpPr>
          <p:cNvPr id="41990" name="Line 6"/>
          <p:cNvSpPr>
            <a:spLocks noChangeShapeType="1"/>
          </p:cNvSpPr>
          <p:nvPr/>
        </p:nvSpPr>
        <p:spPr bwMode="auto">
          <a:xfrm flipH="1">
            <a:off x="1547813" y="4221163"/>
            <a:ext cx="2952750" cy="1008062"/>
          </a:xfrm>
          <a:prstGeom prst="line">
            <a:avLst/>
          </a:prstGeom>
          <a:noFill/>
          <a:ln w="101600">
            <a:solidFill>
              <a:schemeClr val="bg1"/>
            </a:solidFill>
            <a:prstDash val="dash"/>
            <a:round/>
            <a:headEnd/>
            <a:tailEnd type="triangle" w="med" len="med"/>
          </a:ln>
          <a:effectLst/>
        </p:spPr>
        <p:txBody>
          <a:bodyPr/>
          <a:lstStyle/>
          <a:p>
            <a:endParaRPr lang="ru-RU"/>
          </a:p>
        </p:txBody>
      </p:sp>
      <p:sp>
        <p:nvSpPr>
          <p:cNvPr id="41991" name="Oval 7"/>
          <p:cNvSpPr>
            <a:spLocks noChangeArrowheads="1"/>
          </p:cNvSpPr>
          <p:nvPr/>
        </p:nvSpPr>
        <p:spPr bwMode="auto">
          <a:xfrm>
            <a:off x="250825" y="4941888"/>
            <a:ext cx="1439863" cy="1295400"/>
          </a:xfrm>
          <a:prstGeom prst="ellipse">
            <a:avLst/>
          </a:prstGeom>
          <a:solidFill>
            <a:schemeClr val="bg1"/>
          </a:solidFill>
          <a:ln w="9525">
            <a:solidFill>
              <a:schemeClr val="tx1"/>
            </a:solidFill>
            <a:round/>
            <a:headEnd/>
            <a:tailEnd/>
          </a:ln>
          <a:effectLst/>
        </p:spPr>
        <p:txBody>
          <a:bodyPr wrap="none" anchor="ctr"/>
          <a:lstStyle/>
          <a:p>
            <a:pPr algn="ctr"/>
            <a:r>
              <a:rPr lang="en-US" sz="2400">
                <a:latin typeface="Tahoma" charset="0"/>
              </a:rPr>
              <a:t>Scopus</a:t>
            </a:r>
            <a:endParaRPr lang="ru-RU" sz="2400">
              <a:latin typeface="Tahoma" charset="0"/>
            </a:endParaRPr>
          </a:p>
        </p:txBody>
      </p:sp>
      <p:sp>
        <p:nvSpPr>
          <p:cNvPr id="41992" name="Oval 8"/>
          <p:cNvSpPr>
            <a:spLocks noChangeArrowheads="1"/>
          </p:cNvSpPr>
          <p:nvPr/>
        </p:nvSpPr>
        <p:spPr bwMode="auto">
          <a:xfrm>
            <a:off x="179388" y="1412875"/>
            <a:ext cx="1296987" cy="1223963"/>
          </a:xfrm>
          <a:prstGeom prst="ellipse">
            <a:avLst/>
          </a:prstGeom>
          <a:solidFill>
            <a:schemeClr val="bg1"/>
          </a:solidFill>
          <a:ln w="9525">
            <a:solidFill>
              <a:schemeClr val="tx1"/>
            </a:solidFill>
            <a:round/>
            <a:headEnd/>
            <a:tailEnd/>
          </a:ln>
          <a:effectLst/>
        </p:spPr>
        <p:txBody>
          <a:bodyPr wrap="none" anchor="ctr"/>
          <a:lstStyle/>
          <a:p>
            <a:pPr algn="ctr"/>
            <a:r>
              <a:rPr lang="en-US" sz="2000">
                <a:latin typeface="Tahoma" charset="0"/>
              </a:rPr>
              <a:t>Web of </a:t>
            </a:r>
          </a:p>
          <a:p>
            <a:pPr algn="ctr"/>
            <a:r>
              <a:rPr lang="en-US" sz="2000">
                <a:latin typeface="Tahoma" charset="0"/>
              </a:rPr>
              <a:t>Science</a:t>
            </a:r>
            <a:endParaRPr lang="ru-RU" sz="2000">
              <a:latin typeface="Tahoma"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3050"/>
            <a:ext cx="8497888" cy="1500188"/>
          </a:xfrm>
        </p:spPr>
        <p:txBody>
          <a:bodyPr/>
          <a:lstStyle/>
          <a:p>
            <a:pPr algn="ctr">
              <a:defRPr/>
            </a:pPr>
            <a:r>
              <a:rPr lang="ru-RU" sz="3600" i="1" dirty="0" smtClean="0"/>
              <a:t>Электронные библиотечные системы (ЭБС) как фактор </a:t>
            </a:r>
            <a:r>
              <a:rPr lang="ru-RU" sz="3600" i="1" dirty="0" err="1" smtClean="0"/>
              <a:t>книгообеспеченности</a:t>
            </a:r>
            <a:r>
              <a:rPr lang="ru-RU" sz="3600" i="1" dirty="0" smtClean="0"/>
              <a:t> студентов</a:t>
            </a:r>
            <a:endParaRPr lang="ru-RU" sz="3600" dirty="0"/>
          </a:p>
        </p:txBody>
      </p:sp>
      <p:pic>
        <p:nvPicPr>
          <p:cNvPr id="27651" name="Содержимое 5" descr="oblacnye_technologii_setka.jpg"/>
          <p:cNvPicPr>
            <a:picLocks noGrp="1" noChangeAspect="1"/>
          </p:cNvPicPr>
          <p:nvPr>
            <p:ph idx="1"/>
          </p:nvPr>
        </p:nvPicPr>
        <p:blipFill>
          <a:blip r:embed="rId2" cstate="print"/>
          <a:srcRect/>
          <a:stretch>
            <a:fillRect/>
          </a:stretch>
        </p:blipFill>
        <p:spPr>
          <a:xfrm>
            <a:off x="4394200" y="1989138"/>
            <a:ext cx="4498975" cy="3789362"/>
          </a:xfrm>
        </p:spPr>
      </p:pic>
      <p:sp>
        <p:nvSpPr>
          <p:cNvPr id="5" name="Текст 4"/>
          <p:cNvSpPr>
            <a:spLocks noGrp="1"/>
          </p:cNvSpPr>
          <p:nvPr>
            <p:ph type="body" sz="half" idx="2"/>
          </p:nvPr>
        </p:nvSpPr>
        <p:spPr>
          <a:xfrm>
            <a:off x="611188" y="2205038"/>
            <a:ext cx="3465512" cy="3560762"/>
          </a:xfrm>
        </p:spPr>
        <p:txBody>
          <a:bodyPr/>
          <a:lstStyle/>
          <a:p>
            <a:pPr marL="342900" indent="-342900">
              <a:lnSpc>
                <a:spcPct val="120000"/>
              </a:lnSpc>
              <a:buFont typeface="Arial" charset="0"/>
              <a:buAutoNum type="arabicPeriod"/>
            </a:pPr>
            <a:r>
              <a:rPr lang="ru-RU" sz="3200" smtClean="0">
                <a:solidFill>
                  <a:schemeClr val="bg1"/>
                </a:solidFill>
              </a:rPr>
              <a:t>ЭБС сторонних поставщиков</a:t>
            </a:r>
          </a:p>
          <a:p>
            <a:pPr marL="342900" indent="-342900">
              <a:lnSpc>
                <a:spcPct val="120000"/>
              </a:lnSpc>
              <a:buFont typeface="Arial" charset="0"/>
              <a:buAutoNum type="arabicPeriod"/>
            </a:pPr>
            <a:r>
              <a:rPr lang="ru-RU" sz="3200" smtClean="0">
                <a:solidFill>
                  <a:schemeClr val="bg1"/>
                </a:solidFill>
              </a:rPr>
              <a:t>ЭБС собственной генерации</a:t>
            </a:r>
          </a:p>
          <a:p>
            <a:pPr marL="342900" indent="-342900"/>
            <a:endParaRPr lang="ru-RU" smtClean="0">
              <a:solidFill>
                <a:schemeClr val="bg1"/>
              </a:solidFill>
            </a:endParaRPr>
          </a:p>
        </p:txBody>
      </p:sp>
      <p:sp>
        <p:nvSpPr>
          <p:cNvPr id="4" name="Нижний колонтитул 3"/>
          <p:cNvSpPr>
            <a:spLocks noGrp="1"/>
          </p:cNvSpPr>
          <p:nvPr>
            <p:ph type="ftr" sz="quarter" idx="11"/>
          </p:nvPr>
        </p:nvSpPr>
        <p:spPr>
          <a:xfrm>
            <a:off x="2195513" y="6245225"/>
            <a:ext cx="4321175" cy="476250"/>
          </a:xfrm>
        </p:spPr>
        <p:txBody>
          <a:bodyPr/>
          <a:lstStyle/>
          <a:p>
            <a:pPr>
              <a:defRPr/>
            </a:pPr>
            <a:r>
              <a:rPr lang="ru-RU"/>
              <a:t>DICR-2014, Новосибирск, 2-5 декабря 2014 г.</a:t>
            </a: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0"/>
            <a:ext cx="8510588" cy="692697"/>
          </a:xfrm>
        </p:spPr>
        <p:txBody>
          <a:bodyPr/>
          <a:lstStyle/>
          <a:p>
            <a:pPr>
              <a:defRPr/>
            </a:pPr>
            <a:r>
              <a:rPr lang="ru-RU" sz="4000" dirty="0" smtClean="0"/>
              <a:t>Запись из ЭБС издательства Лань</a:t>
            </a:r>
            <a:endParaRPr lang="ru-RU" sz="4000" dirty="0"/>
          </a:p>
        </p:txBody>
      </p:sp>
      <p:sp>
        <p:nvSpPr>
          <p:cNvPr id="4" name="Нижний колонтитул 3"/>
          <p:cNvSpPr>
            <a:spLocks noGrp="1"/>
          </p:cNvSpPr>
          <p:nvPr>
            <p:ph type="ftr" sz="quarter" idx="11"/>
          </p:nvPr>
        </p:nvSpPr>
        <p:spPr>
          <a:xfrm>
            <a:off x="1403350" y="6661150"/>
            <a:ext cx="6840538" cy="196850"/>
          </a:xfrm>
        </p:spPr>
        <p:txBody>
          <a:bodyPr/>
          <a:lstStyle/>
          <a:p>
            <a:pPr>
              <a:defRPr/>
            </a:pPr>
            <a:r>
              <a:rPr lang="ru-RU"/>
              <a:t>DICR-2014, Новосибирск, 2-5 декабря 2014 г.</a:t>
            </a:r>
            <a:endParaRPr lang="ru-RU"/>
          </a:p>
        </p:txBody>
      </p:sp>
      <p:graphicFrame>
        <p:nvGraphicFramePr>
          <p:cNvPr id="38107" name="Group 1243"/>
          <p:cNvGraphicFramePr>
            <a:graphicFrameLocks noGrp="1"/>
          </p:cNvGraphicFramePr>
          <p:nvPr>
            <p:ph type="tbl" idx="4294967295"/>
          </p:nvPr>
        </p:nvGraphicFramePr>
        <p:xfrm>
          <a:off x="251520" y="908720"/>
          <a:ext cx="8540750" cy="5610032"/>
        </p:xfrm>
        <a:graphic>
          <a:graphicData uri="http://schemas.openxmlformats.org/drawingml/2006/table">
            <a:tbl>
              <a:tblPr/>
              <a:tblGrid>
                <a:gridCol w="1152525"/>
                <a:gridCol w="1944688"/>
                <a:gridCol w="1295400"/>
                <a:gridCol w="504825"/>
                <a:gridCol w="455612"/>
                <a:gridCol w="762000"/>
                <a:gridCol w="1735138"/>
                <a:gridCol w="690562"/>
              </a:tblGrid>
              <a:tr h="6181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cs typeface="Arial" charset="0"/>
                        </a:rPr>
                        <a:t>Андреев В.И., Павлова И.В.</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Детали машин и основы конструирования. Курсовое проектирование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cs typeface="Arial" charset="0"/>
                        </a:rPr>
                        <a:t>978-5-8114-1462-8</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2013</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cs typeface="Arial" charset="0"/>
                        </a:rPr>
                        <a:t>352</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учебное пособие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hlinkClick r:id="rId2"/>
                        </a:rPr>
                        <a:t>http://e.lanbook.com/books/element.php?pl1_id=12955</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cs typeface="Arial" charset="0"/>
                        </a:rPr>
                        <a:t>лань</a:t>
                      </a:r>
                      <a:endParaRPr kumimoji="0" lang="ru-RU" sz="1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94276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Андреев В.И., Павлова И.В.</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cs typeface="Arial" charset="0"/>
                        </a:rPr>
                        <a:t>Детали машин и основы конструирования. Курсовое проектирование</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cs typeface="Arial" charset="0"/>
                        </a:rPr>
                        <a:t>978-5-8114-1462-8</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2013</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352</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учебное пособие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hlinkClick r:id="rId3"/>
                        </a:rPr>
                        <a:t>http://e.lanbook.com/books/element.php?pl1_id=12956</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лань</a:t>
                      </a:r>
                      <a:endParaRPr kumimoji="0" lang="ru-R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77270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Атрощенко Г.П., Щербакова Г.В.</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Плодовые деревья и кустарники для ландшафта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978-5-8114-1524-3</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2013</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288</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учебное пособие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hlinkClick r:id="rId4"/>
                        </a:rPr>
                        <a:t>http://e.lanbook.com/books/element.php?pl1_id=38836</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лань</a:t>
                      </a:r>
                      <a:endParaRPr kumimoji="0" lang="ru-R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94276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Бабакин Б.С., Суслов А.Э., Фатыхов Ю.А., Эрлихман В.Н.</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Теплонасосные установки в отраслях агропромышленного комплекса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978-5-8114-1435-2</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2014</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336</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учебник</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hlinkClick r:id="rId5"/>
                        </a:rPr>
                        <a:t>http://e.lanbook.com/books/element.php?pl1_id=45655</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лань</a:t>
                      </a:r>
                      <a:endParaRPr kumimoji="0" lang="ru-R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6181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Байматов В. Н.</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Практикум по патологической физиологии + CD</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978-5-8114-1443-7</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2013</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352</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учебное пособие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hlinkClick r:id="rId6"/>
                        </a:rPr>
                        <a:t>http://e.lanbook.com/books/element.php?pl1_id=10246</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лань</a:t>
                      </a:r>
                      <a:endParaRPr kumimoji="0" lang="ru-R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94276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Балакирев Н.А., Перельдик Д.Н., Домский И.А.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Содержание, кормление и болезни клеточных пушных зверей</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978-5-8114-1506-9</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2013</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272</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учебное пособие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hlinkClick r:id="rId7"/>
                        </a:rPr>
                        <a:t>http://e.lanbook.com/books/element.php?pl1_id=30194</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лань</a:t>
                      </a:r>
                      <a:endParaRPr kumimoji="0" lang="ru-RU" sz="1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77270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Бекенёв В. А.</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cs typeface="Arial" charset="0"/>
                        </a:rPr>
                        <a:t>Технология разведения и содержания свиней</a:t>
                      </a:r>
                      <a:endParaRPr kumimoji="0" lang="ru-RU" sz="1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978-5-8114-1257-0</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2012</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416</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rPr>
                        <a:t>учебное пособие</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Calibri" pitchFamily="34" charset="0"/>
                          <a:cs typeface="Arial" charset="0"/>
                          <a:hlinkClick r:id="rId8"/>
                        </a:rPr>
                        <a:t>http://e.lanbook.com/books/element.php?pl1_id=3194</a:t>
                      </a:r>
                      <a:endParaRPr kumimoji="0" lang="ru-RU"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Calibri" pitchFamily="34" charset="0"/>
                          <a:cs typeface="Arial" charset="0"/>
                        </a:rPr>
                        <a:t>лань</a:t>
                      </a:r>
                      <a:endParaRPr kumimoji="0" lang="ru-RU" sz="1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1255713"/>
          </a:xfrm>
        </p:spPr>
        <p:txBody>
          <a:bodyPr/>
          <a:lstStyle/>
          <a:p>
            <a:pPr>
              <a:defRPr/>
            </a:pPr>
            <a:r>
              <a:rPr lang="ru-RU" dirty="0" smtClean="0"/>
              <a:t>Выводы</a:t>
            </a:r>
            <a:endParaRPr lang="ru-RU" dirty="0"/>
          </a:p>
        </p:txBody>
      </p:sp>
      <p:sp>
        <p:nvSpPr>
          <p:cNvPr id="3" name="Содержимое 2"/>
          <p:cNvSpPr>
            <a:spLocks noGrp="1"/>
          </p:cNvSpPr>
          <p:nvPr>
            <p:ph idx="1"/>
          </p:nvPr>
        </p:nvSpPr>
        <p:spPr>
          <a:xfrm>
            <a:off x="0" y="1557338"/>
            <a:ext cx="9144000" cy="4757737"/>
          </a:xfrm>
        </p:spPr>
        <p:txBody>
          <a:bodyPr/>
          <a:lstStyle/>
          <a:p>
            <a:r>
              <a:rPr lang="ru-RU" sz="3000" smtClean="0">
                <a:solidFill>
                  <a:schemeClr val="bg1"/>
                </a:solidFill>
              </a:rPr>
              <a:t>Необходим единый для всех систем, содержащих библиографию, формат загрузки-выгрузки данных</a:t>
            </a:r>
          </a:p>
          <a:p>
            <a:r>
              <a:rPr lang="ru-RU" sz="3000" smtClean="0">
                <a:solidFill>
                  <a:schemeClr val="bg1"/>
                </a:solidFill>
              </a:rPr>
              <a:t>Единый и строго определенный формат загрузки-выгрузки данных, как и сама возможность внешней загрузки-выгрузки, должны стать обязательным требованием для всех информационных систем, содержащих библиографию и данные о персоналиях</a:t>
            </a:r>
          </a:p>
        </p:txBody>
      </p:sp>
      <p:sp>
        <p:nvSpPr>
          <p:cNvPr id="4" name="Нижний колонтитул 3"/>
          <p:cNvSpPr>
            <a:spLocks noGrp="1"/>
          </p:cNvSpPr>
          <p:nvPr>
            <p:ph type="ftr" sz="quarter" idx="11"/>
          </p:nvPr>
        </p:nvSpPr>
        <p:spPr>
          <a:xfrm>
            <a:off x="2124075" y="6245225"/>
            <a:ext cx="4392613" cy="476250"/>
          </a:xfrm>
        </p:spPr>
        <p:txBody>
          <a:bodyPr/>
          <a:lstStyle/>
          <a:p>
            <a:pPr>
              <a:defRPr/>
            </a:pPr>
            <a:r>
              <a:rPr lang="ru-RU"/>
              <a:t>DICR-2014, Новосибирск, 2-5 декабря 2014 г.</a:t>
            </a: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4276" name="Rectangle 4"/>
          <p:cNvSpPr>
            <a:spLocks noGrp="1" noChangeArrowheads="1"/>
          </p:cNvSpPr>
          <p:nvPr>
            <p:ph type="ctrTitle"/>
          </p:nvPr>
        </p:nvSpPr>
        <p:spPr>
          <a:xfrm>
            <a:off x="0" y="1125538"/>
            <a:ext cx="4176713" cy="1657350"/>
          </a:xfrm>
        </p:spPr>
        <p:txBody>
          <a:bodyPr/>
          <a:lstStyle/>
          <a:p>
            <a:pPr eaLnBrk="1" hangingPunct="1">
              <a:defRPr/>
            </a:pPr>
            <a:r>
              <a:rPr lang="ru-RU"/>
              <a:t>Спасибо за внимание!</a:t>
            </a:r>
          </a:p>
        </p:txBody>
      </p:sp>
      <p:sp>
        <p:nvSpPr>
          <p:cNvPr id="54277" name="Rectangle 5"/>
          <p:cNvSpPr>
            <a:spLocks noGrp="1" noChangeArrowheads="1"/>
          </p:cNvSpPr>
          <p:nvPr>
            <p:ph type="subTitle" idx="1"/>
          </p:nvPr>
        </p:nvSpPr>
        <p:spPr>
          <a:xfrm>
            <a:off x="323850" y="3284538"/>
            <a:ext cx="3455988" cy="2616200"/>
          </a:xfrm>
        </p:spPr>
        <p:txBody>
          <a:bodyPr/>
          <a:lstStyle/>
          <a:p>
            <a:pPr eaLnBrk="1" hangingPunct="1">
              <a:lnSpc>
                <a:spcPct val="80000"/>
              </a:lnSpc>
              <a:defRPr/>
            </a:pPr>
            <a:r>
              <a:rPr lang="ru-RU" sz="2000" i="1" dirty="0" err="1"/>
              <a:t>Е.В.Ковязина</a:t>
            </a:r>
            <a:r>
              <a:rPr lang="ru-RU" sz="2000" i="1" dirty="0"/>
              <a:t>, </a:t>
            </a:r>
          </a:p>
          <a:p>
            <a:pPr eaLnBrk="1" hangingPunct="1">
              <a:lnSpc>
                <a:spcPct val="80000"/>
              </a:lnSpc>
              <a:defRPr/>
            </a:pPr>
            <a:r>
              <a:rPr lang="ru-RU" sz="2000" i="1" dirty="0"/>
              <a:t>научный сотрудник</a:t>
            </a:r>
          </a:p>
          <a:p>
            <a:pPr eaLnBrk="1" hangingPunct="1">
              <a:lnSpc>
                <a:spcPct val="80000"/>
              </a:lnSpc>
              <a:defRPr/>
            </a:pPr>
            <a:r>
              <a:rPr lang="ru-RU" sz="2000" i="1" dirty="0" smtClean="0"/>
              <a:t>Институт </a:t>
            </a:r>
            <a:r>
              <a:rPr lang="ru-RU" sz="2000" i="1" dirty="0"/>
              <a:t>вычислительного моделирования СО РАН</a:t>
            </a:r>
            <a:endParaRPr lang="en-US" sz="2000" i="1" dirty="0">
              <a:hlinkClick r:id="rId2"/>
            </a:endParaRPr>
          </a:p>
          <a:p>
            <a:pPr eaLnBrk="1" hangingPunct="1">
              <a:lnSpc>
                <a:spcPct val="80000"/>
              </a:lnSpc>
              <a:defRPr/>
            </a:pPr>
            <a:r>
              <a:rPr lang="en-US" sz="2000" i="1" dirty="0">
                <a:hlinkClick r:id="rId2"/>
              </a:rPr>
              <a:t>elena@icm.krasn.ru</a:t>
            </a:r>
            <a:endParaRPr lang="ru-RU" sz="2000" i="1" dirty="0"/>
          </a:p>
          <a:p>
            <a:pPr eaLnBrk="1" hangingPunct="1">
              <a:lnSpc>
                <a:spcPct val="80000"/>
              </a:lnSpc>
              <a:defRPr/>
            </a:pPr>
            <a:endParaRPr lang="ru-RU" sz="2000" dirty="0"/>
          </a:p>
        </p:txBody>
      </p:sp>
      <p:sp>
        <p:nvSpPr>
          <p:cNvPr id="5" name="Нижний колонтитул 4"/>
          <p:cNvSpPr>
            <a:spLocks noGrp="1"/>
          </p:cNvSpPr>
          <p:nvPr>
            <p:ph type="ftr" sz="quarter" idx="11"/>
          </p:nvPr>
        </p:nvSpPr>
        <p:spPr>
          <a:xfrm>
            <a:off x="250825" y="6245225"/>
            <a:ext cx="8713788" cy="476250"/>
          </a:xfrm>
        </p:spPr>
        <p:txBody>
          <a:bodyPr/>
          <a:lstStyle/>
          <a:p>
            <a:pPr>
              <a:defRPr/>
            </a:pPr>
            <a:r>
              <a:rPr lang="ru-RU"/>
              <a:t>DICR-2014, Новосибирск, 2-5 декабря 2014 г.</a:t>
            </a:r>
            <a:endParaRPr lang="ru-RU" dirty="0"/>
          </a:p>
        </p:txBody>
      </p:sp>
      <p:pic>
        <p:nvPicPr>
          <p:cNvPr id="30725" name="Picture 6"/>
          <p:cNvPicPr>
            <a:picLocks noChangeAspect="1" noChangeArrowheads="1"/>
          </p:cNvPicPr>
          <p:nvPr/>
        </p:nvPicPr>
        <p:blipFill>
          <a:blip r:embed="rId3" cstate="print"/>
          <a:srcRect/>
          <a:stretch>
            <a:fillRect/>
          </a:stretch>
        </p:blipFill>
        <p:spPr bwMode="auto">
          <a:xfrm>
            <a:off x="3779838" y="0"/>
            <a:ext cx="5364162" cy="616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pic>
        <p:nvPicPr>
          <p:cNvPr id="15362" name="Содержимое 4" descr="http://www.electronicproducts.com/images2/fajb_grid_cloud_01_nov2011.gif"/>
          <p:cNvPicPr>
            <a:picLocks noGrp="1"/>
          </p:cNvPicPr>
          <p:nvPr>
            <p:ph idx="1"/>
          </p:nvPr>
        </p:nvPicPr>
        <p:blipFill>
          <a:blip r:embed="rId2" cstate="print"/>
          <a:srcRect/>
          <a:stretch>
            <a:fillRect/>
          </a:stretch>
        </p:blipFill>
        <p:spPr>
          <a:xfrm>
            <a:off x="4932363" y="981075"/>
            <a:ext cx="4211637" cy="4391025"/>
          </a:xfrm>
        </p:spPr>
      </p:pic>
      <p:sp>
        <p:nvSpPr>
          <p:cNvPr id="7" name="Текст 6"/>
          <p:cNvSpPr>
            <a:spLocks noGrp="1"/>
          </p:cNvSpPr>
          <p:nvPr>
            <p:ph type="body" sz="half" idx="2"/>
          </p:nvPr>
        </p:nvSpPr>
        <p:spPr>
          <a:xfrm>
            <a:off x="179388" y="476250"/>
            <a:ext cx="4716462" cy="5905500"/>
          </a:xfrm>
        </p:spPr>
        <p:txBody>
          <a:bodyPr/>
          <a:lstStyle/>
          <a:p>
            <a:pPr eaLnBrk="1" hangingPunct="1">
              <a:lnSpc>
                <a:spcPct val="120000"/>
              </a:lnSpc>
            </a:pPr>
            <a:r>
              <a:rPr lang="en-US" sz="2400" smtClean="0">
                <a:solidFill>
                  <a:schemeClr val="bg1"/>
                </a:solidFill>
              </a:rPr>
              <a:t>GRID</a:t>
            </a:r>
            <a:r>
              <a:rPr lang="ru-RU" sz="2400" smtClean="0">
                <a:solidFill>
                  <a:schemeClr val="bg1"/>
                </a:solidFill>
              </a:rPr>
              <a:t> – система, которая связана с интеграцией, виртуализацией и управлением услугами и ресурсами в распределенной, гетерогенной среде, которая поддерживает коллекции пользователей и ресурсов (виртуальных организаций) в традиционных административных и организационных доменах (реальных организаций)</a:t>
            </a:r>
          </a:p>
        </p:txBody>
      </p:sp>
      <p:sp>
        <p:nvSpPr>
          <p:cNvPr id="4" name="Нижний колонтитул 3"/>
          <p:cNvSpPr>
            <a:spLocks noGrp="1"/>
          </p:cNvSpPr>
          <p:nvPr>
            <p:ph type="ftr" sz="quarter" idx="11"/>
          </p:nvPr>
        </p:nvSpPr>
        <p:spPr>
          <a:xfrm>
            <a:off x="2195513" y="6245225"/>
            <a:ext cx="4681537" cy="476250"/>
          </a:xfrm>
        </p:spPr>
        <p:txBody>
          <a:bodyPr/>
          <a:lstStyle/>
          <a:p>
            <a:pPr>
              <a:defRPr/>
            </a:pPr>
            <a:r>
              <a:rPr lang="ru-RU"/>
              <a:t>DICR-2014, Новосибирск, 2-5 декабря 2014 г.</a:t>
            </a: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388" y="188913"/>
            <a:ext cx="4619625" cy="5937250"/>
          </a:xfrm>
        </p:spPr>
        <p:txBody>
          <a:bodyPr/>
          <a:lstStyle/>
          <a:p>
            <a:pPr algn="just" eaLnBrk="1" hangingPunct="1">
              <a:lnSpc>
                <a:spcPct val="120000"/>
              </a:lnSpc>
            </a:pPr>
            <a:r>
              <a:rPr lang="ru-RU" sz="2000" smtClean="0">
                <a:solidFill>
                  <a:schemeClr val="bg1"/>
                </a:solidFill>
              </a:rPr>
              <a:t>Облако – это большой пул легко используемых и легкодоступных виртуализованных ресурсов (таких как аппаратные комплексы, сервисы и др.). Эти ресурсы могут быть динамически перераспределены (масштабированы) для подстройки под динамически изменяющуюся нагрузку, обеспечивая оптимальное использование ресурсов. Этот пул ресурсов обычно предоставляется по принципу «оплата по мере использования». При этом владелец облака гарантирует качество обслуживания на основе определенных соглашений с пользователем</a:t>
            </a:r>
          </a:p>
        </p:txBody>
      </p:sp>
      <p:sp>
        <p:nvSpPr>
          <p:cNvPr id="5" name="Нижний колонтитул 4"/>
          <p:cNvSpPr>
            <a:spLocks noGrp="1"/>
          </p:cNvSpPr>
          <p:nvPr>
            <p:ph type="ftr" sz="quarter" idx="11"/>
          </p:nvPr>
        </p:nvSpPr>
        <p:spPr>
          <a:xfrm>
            <a:off x="2411413" y="6245225"/>
            <a:ext cx="4176712" cy="476250"/>
          </a:xfrm>
        </p:spPr>
        <p:txBody>
          <a:bodyPr/>
          <a:lstStyle/>
          <a:p>
            <a:pPr>
              <a:defRPr/>
            </a:pPr>
            <a:r>
              <a:rPr lang="ru-RU"/>
              <a:t>DICR-2014, Новосибирск, 2-5 декабря 2014 г.</a:t>
            </a:r>
            <a:endParaRPr lang="ru-RU"/>
          </a:p>
        </p:txBody>
      </p:sp>
      <p:pic>
        <p:nvPicPr>
          <p:cNvPr id="16388" name="Содержимое 7" descr="_1_~1.JPG"/>
          <p:cNvPicPr>
            <a:picLocks noGrp="1" noChangeAspect="1"/>
          </p:cNvPicPr>
          <p:nvPr>
            <p:ph idx="1"/>
          </p:nvPr>
        </p:nvPicPr>
        <p:blipFill>
          <a:blip r:embed="rId2" cstate="print"/>
          <a:srcRect/>
          <a:stretch>
            <a:fillRect/>
          </a:stretch>
        </p:blipFill>
        <p:spPr>
          <a:xfrm>
            <a:off x="5178425" y="1052513"/>
            <a:ext cx="3965575" cy="439261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0" y="0"/>
            <a:ext cx="9144000" cy="1412875"/>
          </a:xfrm>
        </p:spPr>
        <p:txBody>
          <a:bodyPr/>
          <a:lstStyle/>
          <a:p>
            <a:pPr algn="ctr" eaLnBrk="1" hangingPunct="1"/>
            <a:r>
              <a:rPr lang="ru-RU" sz="3200" smtClean="0">
                <a:solidFill>
                  <a:schemeClr val="bg2"/>
                </a:solidFill>
              </a:rPr>
              <a:t>Использование ЦОД позволяет библиотеке избавиться от не свойственных ей функций !!!</a:t>
            </a:r>
          </a:p>
        </p:txBody>
      </p:sp>
      <p:pic>
        <p:nvPicPr>
          <p:cNvPr id="17411" name="Содержимое 6" descr="2013-12-02-oblaka.jpg"/>
          <p:cNvPicPr>
            <a:picLocks noGrp="1" noChangeAspect="1"/>
          </p:cNvPicPr>
          <p:nvPr>
            <p:ph idx="1"/>
          </p:nvPr>
        </p:nvPicPr>
        <p:blipFill>
          <a:blip r:embed="rId2" cstate="print"/>
          <a:srcRect/>
          <a:stretch>
            <a:fillRect/>
          </a:stretch>
        </p:blipFill>
        <p:spPr>
          <a:xfrm>
            <a:off x="5173663" y="1412875"/>
            <a:ext cx="3970337" cy="4679950"/>
          </a:xfrm>
        </p:spPr>
      </p:pic>
      <p:sp>
        <p:nvSpPr>
          <p:cNvPr id="6" name="Текст 5"/>
          <p:cNvSpPr>
            <a:spLocks noGrp="1"/>
          </p:cNvSpPr>
          <p:nvPr>
            <p:ph type="body" sz="half" idx="2"/>
          </p:nvPr>
        </p:nvSpPr>
        <p:spPr>
          <a:xfrm>
            <a:off x="0" y="1412875"/>
            <a:ext cx="5003800" cy="4824413"/>
          </a:xfrm>
        </p:spPr>
        <p:txBody>
          <a:bodyPr/>
          <a:lstStyle/>
          <a:p>
            <a:pPr marL="457200" indent="-457200" algn="just" eaLnBrk="1" hangingPunct="1">
              <a:buFont typeface="Arial" charset="0"/>
              <a:buAutoNum type="arabicPeriod"/>
            </a:pPr>
            <a:r>
              <a:rPr lang="ru-RU" sz="2000" smtClean="0">
                <a:solidFill>
                  <a:schemeClr val="bg1"/>
                </a:solidFill>
              </a:rPr>
              <a:t>Не приобретать дорогостоящие аппаратно-программные средства. </a:t>
            </a:r>
          </a:p>
          <a:p>
            <a:pPr marL="457200" indent="-457200" algn="just" eaLnBrk="1" hangingPunct="1">
              <a:buFont typeface="Arial" charset="0"/>
              <a:buAutoNum type="arabicPeriod"/>
            </a:pPr>
            <a:r>
              <a:rPr lang="ru-RU" sz="2000" smtClean="0">
                <a:solidFill>
                  <a:schemeClr val="bg1"/>
                </a:solidFill>
              </a:rPr>
              <a:t>Не приобретать систему автоматизации библиотеки (САБ), избавить персонал от необходимости её установки и настройки. </a:t>
            </a:r>
          </a:p>
          <a:p>
            <a:pPr marL="457200" indent="-457200" algn="just" eaLnBrk="1" hangingPunct="1">
              <a:buFont typeface="Arial" charset="0"/>
              <a:buAutoNum type="arabicPeriod"/>
            </a:pPr>
            <a:r>
              <a:rPr lang="ru-RU" sz="2000" smtClean="0">
                <a:solidFill>
                  <a:schemeClr val="bg1"/>
                </a:solidFill>
              </a:rPr>
              <a:t>Избавиться от ИТ-персонала. </a:t>
            </a:r>
          </a:p>
          <a:p>
            <a:pPr marL="457200" indent="-457200" algn="just" eaLnBrk="1" hangingPunct="1">
              <a:buFont typeface="Arial" charset="0"/>
              <a:buAutoNum type="arabicPeriod"/>
            </a:pPr>
            <a:r>
              <a:rPr lang="ru-RU" sz="2000" smtClean="0">
                <a:solidFill>
                  <a:schemeClr val="bg1"/>
                </a:solidFill>
              </a:rPr>
              <a:t>Ликвидировать проблему хранения и архивации данных, восстановления их в случае сбоя. </a:t>
            </a:r>
          </a:p>
          <a:p>
            <a:pPr marL="457200" indent="-457200" algn="just" eaLnBrk="1" hangingPunct="1">
              <a:buFont typeface="Arial" charset="0"/>
              <a:buAutoNum type="arabicPeriod"/>
            </a:pPr>
            <a:r>
              <a:rPr lang="ru-RU" sz="2000" smtClean="0">
                <a:solidFill>
                  <a:schemeClr val="bg1"/>
                </a:solidFill>
              </a:rPr>
              <a:t>Приобрести новые возможности масштабирования и мобильности.</a:t>
            </a:r>
          </a:p>
          <a:p>
            <a:pPr marL="457200" indent="-457200" algn="just" eaLnBrk="1" hangingPunct="1">
              <a:buFont typeface="Arial" charset="0"/>
              <a:buAutoNum type="arabicPeriod"/>
            </a:pPr>
            <a:endParaRPr lang="ru-RU" sz="2000" smtClean="0">
              <a:solidFill>
                <a:schemeClr val="bg1"/>
              </a:solidFill>
            </a:endParaRPr>
          </a:p>
          <a:p>
            <a:pPr marL="457200" indent="-457200" eaLnBrk="1" hangingPunct="1"/>
            <a:endParaRPr lang="ru-RU" smtClean="0">
              <a:solidFill>
                <a:schemeClr val="bg1"/>
              </a:solidFill>
            </a:endParaRPr>
          </a:p>
        </p:txBody>
      </p:sp>
      <p:sp>
        <p:nvSpPr>
          <p:cNvPr id="5" name="Нижний колонтитул 4"/>
          <p:cNvSpPr>
            <a:spLocks noGrp="1"/>
          </p:cNvSpPr>
          <p:nvPr>
            <p:ph type="ftr" sz="quarter" idx="11"/>
          </p:nvPr>
        </p:nvSpPr>
        <p:spPr>
          <a:xfrm>
            <a:off x="468313" y="6245225"/>
            <a:ext cx="8280400" cy="476250"/>
          </a:xfrm>
        </p:spPr>
        <p:txBody>
          <a:bodyPr/>
          <a:lstStyle/>
          <a:p>
            <a:pPr>
              <a:defRPr/>
            </a:pPr>
            <a:r>
              <a:rPr lang="ru-RU"/>
              <a:t>DICR-2014, Новосибирск, 2-5 декабря 2014 г.</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333375"/>
            <a:ext cx="8488363" cy="1220788"/>
          </a:xfrm>
        </p:spPr>
        <p:txBody>
          <a:bodyPr/>
          <a:lstStyle/>
          <a:p>
            <a:pPr eaLnBrk="1" hangingPunct="1">
              <a:defRPr/>
            </a:pPr>
            <a:endParaRPr lang="ru-RU" dirty="0"/>
          </a:p>
        </p:txBody>
      </p:sp>
      <p:pic>
        <p:nvPicPr>
          <p:cNvPr id="18434" name="Содержимое 4" descr="oblachnye-vychisleniya-2.jpg"/>
          <p:cNvPicPr>
            <a:picLocks noGrp="1" noChangeAspect="1"/>
          </p:cNvPicPr>
          <p:nvPr>
            <p:ph idx="1"/>
          </p:nvPr>
        </p:nvPicPr>
        <p:blipFill>
          <a:blip r:embed="rId2" cstate="print"/>
          <a:srcRect/>
          <a:stretch>
            <a:fillRect/>
          </a:stretch>
        </p:blipFill>
        <p:spPr>
          <a:xfrm>
            <a:off x="323850" y="260350"/>
            <a:ext cx="8569325" cy="6121400"/>
          </a:xfrm>
        </p:spPr>
      </p:pic>
      <p:sp>
        <p:nvSpPr>
          <p:cNvPr id="4" name="Нижний колонтитул 3"/>
          <p:cNvSpPr>
            <a:spLocks noGrp="1"/>
          </p:cNvSpPr>
          <p:nvPr>
            <p:ph type="ftr" sz="quarter" idx="11"/>
          </p:nvPr>
        </p:nvSpPr>
        <p:spPr>
          <a:xfrm>
            <a:off x="250825" y="6245225"/>
            <a:ext cx="8642350" cy="476250"/>
          </a:xfrm>
        </p:spPr>
        <p:txBody>
          <a:bodyPr/>
          <a:lstStyle/>
          <a:p>
            <a:pPr>
              <a:defRPr/>
            </a:pPr>
            <a:r>
              <a:rPr lang="ru-RU"/>
              <a:t>DICR-2014, Новосибирск, 2-5 декабря 2014 г.</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35975" cy="779463"/>
          </a:xfrm>
        </p:spPr>
        <p:txBody>
          <a:bodyPr/>
          <a:lstStyle/>
          <a:p>
            <a:pPr algn="ctr" eaLnBrk="1" hangingPunct="1">
              <a:defRPr/>
            </a:pPr>
            <a:r>
              <a:rPr lang="ru-RU" sz="3200" dirty="0" smtClean="0"/>
              <a:t>Платформа как сервис (</a:t>
            </a:r>
            <a:r>
              <a:rPr lang="en-US" sz="3200" dirty="0" err="1" smtClean="0"/>
              <a:t>PaaS</a:t>
            </a:r>
            <a:r>
              <a:rPr lang="en-US" sz="3200" dirty="0" smtClean="0"/>
              <a:t>)</a:t>
            </a:r>
            <a:endParaRPr lang="ru-RU" sz="3200" dirty="0"/>
          </a:p>
        </p:txBody>
      </p:sp>
      <p:pic>
        <p:nvPicPr>
          <p:cNvPr id="19459" name="Содержимое 6" descr="1312651.jpg"/>
          <p:cNvPicPr>
            <a:picLocks noGrp="1" noChangeAspect="1"/>
          </p:cNvPicPr>
          <p:nvPr>
            <p:ph idx="1"/>
          </p:nvPr>
        </p:nvPicPr>
        <p:blipFill>
          <a:blip r:embed="rId2" cstate="print"/>
          <a:srcRect/>
          <a:stretch>
            <a:fillRect/>
          </a:stretch>
        </p:blipFill>
        <p:spPr>
          <a:xfrm>
            <a:off x="4500563" y="1341438"/>
            <a:ext cx="4286250" cy="4400550"/>
          </a:xfrm>
        </p:spPr>
      </p:pic>
      <p:sp>
        <p:nvSpPr>
          <p:cNvPr id="5" name="Текст 4"/>
          <p:cNvSpPr>
            <a:spLocks noGrp="1"/>
          </p:cNvSpPr>
          <p:nvPr>
            <p:ph type="body" sz="half" idx="2"/>
          </p:nvPr>
        </p:nvSpPr>
        <p:spPr>
          <a:xfrm>
            <a:off x="179388" y="1435100"/>
            <a:ext cx="4321175" cy="4691063"/>
          </a:xfrm>
        </p:spPr>
        <p:txBody>
          <a:bodyPr/>
          <a:lstStyle/>
          <a:p>
            <a:pPr eaLnBrk="1" hangingPunct="1">
              <a:buFont typeface="Arial" charset="0"/>
              <a:buChar char="•"/>
            </a:pPr>
            <a:r>
              <a:rPr lang="ru-RU" sz="2800" smtClean="0">
                <a:solidFill>
                  <a:schemeClr val="bg1"/>
                </a:solidFill>
              </a:rPr>
              <a:t>Библиотека арендует у провайдера вычислительную технику и хранилища данных.</a:t>
            </a:r>
          </a:p>
          <a:p>
            <a:pPr eaLnBrk="1" hangingPunct="1">
              <a:buFont typeface="Arial" charset="0"/>
              <a:buChar char="•"/>
            </a:pPr>
            <a:r>
              <a:rPr lang="ru-RU" sz="2800" smtClean="0">
                <a:solidFill>
                  <a:schemeClr val="bg1"/>
                </a:solidFill>
              </a:rPr>
              <a:t>ПО (САБ, </a:t>
            </a:r>
            <a:r>
              <a:rPr lang="en-US" sz="2800" smtClean="0">
                <a:solidFill>
                  <a:schemeClr val="bg1"/>
                </a:solidFill>
              </a:rPr>
              <a:t>web</a:t>
            </a:r>
            <a:r>
              <a:rPr lang="ru-RU" sz="2800" smtClean="0">
                <a:solidFill>
                  <a:schemeClr val="bg1"/>
                </a:solidFill>
              </a:rPr>
              <a:t>-сервер и сайт библиотеки) используется собственное</a:t>
            </a:r>
          </a:p>
          <a:p>
            <a:pPr eaLnBrk="1" hangingPunct="1">
              <a:buFont typeface="Arial" charset="0"/>
              <a:buChar char="•"/>
            </a:pPr>
            <a:endParaRPr lang="ru-RU" sz="2400" smtClean="0">
              <a:solidFill>
                <a:schemeClr val="bg1"/>
              </a:solidFill>
            </a:endParaRPr>
          </a:p>
        </p:txBody>
      </p:sp>
      <p:sp>
        <p:nvSpPr>
          <p:cNvPr id="4" name="Нижний колонтитул 3"/>
          <p:cNvSpPr>
            <a:spLocks noGrp="1"/>
          </p:cNvSpPr>
          <p:nvPr>
            <p:ph type="ftr" sz="quarter" idx="11"/>
          </p:nvPr>
        </p:nvSpPr>
        <p:spPr>
          <a:xfrm>
            <a:off x="2195513" y="6245225"/>
            <a:ext cx="4537075" cy="476250"/>
          </a:xfrm>
        </p:spPr>
        <p:txBody>
          <a:bodyPr/>
          <a:lstStyle/>
          <a:p>
            <a:pPr>
              <a:defRPr/>
            </a:pPr>
            <a:r>
              <a:rPr lang="ru-RU"/>
              <a:t>DICR-2014, Новосибирск, 2-5 декабря 2014 г.</a:t>
            </a: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62950" cy="635000"/>
          </a:xfrm>
        </p:spPr>
        <p:txBody>
          <a:bodyPr/>
          <a:lstStyle/>
          <a:p>
            <a:pPr eaLnBrk="1" hangingPunct="1">
              <a:defRPr/>
            </a:pPr>
            <a:r>
              <a:rPr lang="ru-RU" sz="2800" dirty="0" smtClean="0"/>
              <a:t>Программное обеспечение как сервис (</a:t>
            </a:r>
            <a:r>
              <a:rPr lang="en-US" sz="2800" dirty="0" err="1" smtClean="0"/>
              <a:t>SaaS</a:t>
            </a:r>
            <a:r>
              <a:rPr lang="en-US" sz="2800" dirty="0" smtClean="0"/>
              <a:t>)</a:t>
            </a:r>
            <a:endParaRPr lang="ru-RU" sz="2800" dirty="0"/>
          </a:p>
        </p:txBody>
      </p:sp>
      <p:sp>
        <p:nvSpPr>
          <p:cNvPr id="5" name="Текст 4"/>
          <p:cNvSpPr>
            <a:spLocks noGrp="1"/>
          </p:cNvSpPr>
          <p:nvPr>
            <p:ph type="body" sz="half" idx="2"/>
          </p:nvPr>
        </p:nvSpPr>
        <p:spPr>
          <a:xfrm>
            <a:off x="0" y="1435100"/>
            <a:ext cx="3924300" cy="4691063"/>
          </a:xfrm>
        </p:spPr>
        <p:txBody>
          <a:bodyPr/>
          <a:lstStyle/>
          <a:p>
            <a:pPr eaLnBrk="1" hangingPunct="1">
              <a:buFont typeface="Arial" charset="0"/>
              <a:buChar char="•"/>
            </a:pPr>
            <a:r>
              <a:rPr lang="ru-RU" sz="2800" smtClean="0">
                <a:solidFill>
                  <a:schemeClr val="bg1"/>
                </a:solidFill>
              </a:rPr>
              <a:t>Библиотека не покупает САБ совсем или частично</a:t>
            </a:r>
          </a:p>
          <a:p>
            <a:pPr eaLnBrk="1" hangingPunct="1">
              <a:buFont typeface="Arial" charset="0"/>
              <a:buChar char="•"/>
            </a:pPr>
            <a:r>
              <a:rPr lang="ru-RU" sz="2800" smtClean="0">
                <a:solidFill>
                  <a:schemeClr val="bg1"/>
                </a:solidFill>
              </a:rPr>
              <a:t>Данные на сервере провайдера, у библиотеки – клиент, тонкий либо толстый</a:t>
            </a:r>
          </a:p>
          <a:p>
            <a:pPr eaLnBrk="1" hangingPunct="1">
              <a:buFont typeface="Arial" charset="0"/>
              <a:buChar char="•"/>
            </a:pPr>
            <a:endParaRPr lang="ru-RU" sz="2800" smtClean="0">
              <a:solidFill>
                <a:schemeClr val="bg1"/>
              </a:solidFill>
            </a:endParaRPr>
          </a:p>
        </p:txBody>
      </p:sp>
      <p:sp>
        <p:nvSpPr>
          <p:cNvPr id="4" name="Нижний колонтитул 3"/>
          <p:cNvSpPr>
            <a:spLocks noGrp="1"/>
          </p:cNvSpPr>
          <p:nvPr>
            <p:ph type="ftr" sz="quarter" idx="11"/>
          </p:nvPr>
        </p:nvSpPr>
        <p:spPr>
          <a:xfrm>
            <a:off x="2700338" y="6245225"/>
            <a:ext cx="4032250" cy="476250"/>
          </a:xfrm>
        </p:spPr>
        <p:txBody>
          <a:bodyPr/>
          <a:lstStyle/>
          <a:p>
            <a:pPr>
              <a:defRPr/>
            </a:pPr>
            <a:r>
              <a:rPr lang="ru-RU"/>
              <a:t>DICR-2014, Новосибирск, 2-5 декабря 2014 г.</a:t>
            </a:r>
            <a:endParaRPr lang="ru-RU"/>
          </a:p>
        </p:txBody>
      </p:sp>
      <p:pic>
        <p:nvPicPr>
          <p:cNvPr id="20485" name="Содержимое 9" descr="tiagobarros_Passing-Cloud_1354276038_jpg_814x610_q85.jpg"/>
          <p:cNvPicPr>
            <a:picLocks noGrp="1" noChangeAspect="1"/>
          </p:cNvPicPr>
          <p:nvPr>
            <p:ph idx="1"/>
          </p:nvPr>
        </p:nvPicPr>
        <p:blipFill>
          <a:blip r:embed="rId2" cstate="print"/>
          <a:srcRect/>
          <a:stretch>
            <a:fillRect/>
          </a:stretch>
        </p:blipFill>
        <p:spPr>
          <a:xfrm>
            <a:off x="4032250" y="1341438"/>
            <a:ext cx="5111750" cy="42481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679450"/>
          </a:xfrm>
        </p:spPr>
        <p:txBody>
          <a:bodyPr/>
          <a:lstStyle/>
          <a:p>
            <a:pPr algn="l" eaLnBrk="1" hangingPunct="1">
              <a:defRPr/>
            </a:pPr>
            <a:r>
              <a:rPr lang="ru-RU" dirty="0" smtClean="0"/>
              <a:t>Преимущества:</a:t>
            </a:r>
            <a:endParaRPr lang="ru-RU" dirty="0"/>
          </a:p>
        </p:txBody>
      </p:sp>
      <p:sp>
        <p:nvSpPr>
          <p:cNvPr id="3" name="Содержимое 2"/>
          <p:cNvSpPr>
            <a:spLocks noGrp="1"/>
          </p:cNvSpPr>
          <p:nvPr>
            <p:ph idx="1"/>
          </p:nvPr>
        </p:nvSpPr>
        <p:spPr>
          <a:xfrm>
            <a:off x="0" y="908050"/>
            <a:ext cx="9144000" cy="5191125"/>
          </a:xfrm>
        </p:spPr>
        <p:txBody>
          <a:bodyPr/>
          <a:lstStyle/>
          <a:p>
            <a:r>
              <a:rPr lang="ru-RU" sz="2200" smtClean="0">
                <a:solidFill>
                  <a:schemeClr val="bg1"/>
                </a:solidFill>
              </a:rPr>
              <a:t>Доступность – подключиться можно из любой точки мира, где есть Интернет.</a:t>
            </a:r>
          </a:p>
          <a:p>
            <a:r>
              <a:rPr lang="ru-RU" sz="2200" smtClean="0">
                <a:solidFill>
                  <a:schemeClr val="bg1"/>
                </a:solidFill>
              </a:rPr>
              <a:t>Гибкость – неограниченность вычислительных ресурсов за счет виртуализации.</a:t>
            </a:r>
          </a:p>
          <a:p>
            <a:r>
              <a:rPr lang="ru-RU" sz="2200" smtClean="0">
                <a:solidFill>
                  <a:schemeClr val="bg1"/>
                </a:solidFill>
              </a:rPr>
              <a:t>Надежность – ЦОД, как правило, имеет резервные источники питания, охрану, профессиональных работников, регулярное резервирование данных, высокую пропускную способность Интернет-каналов, высокую устойчивость к вирусным и хакерским атакам.</a:t>
            </a:r>
          </a:p>
          <a:p>
            <a:r>
              <a:rPr lang="ru-RU" sz="2200" smtClean="0">
                <a:solidFill>
                  <a:schemeClr val="bg1"/>
                </a:solidFill>
              </a:rPr>
              <a:t>Возможность сэкономить на покупке вычислительной техники, ПО и </a:t>
            </a:r>
            <a:r>
              <a:rPr lang="en-US" sz="2200" smtClean="0">
                <a:solidFill>
                  <a:schemeClr val="bg1"/>
                </a:solidFill>
              </a:rPr>
              <a:t>IT</a:t>
            </a:r>
            <a:r>
              <a:rPr lang="ru-RU" sz="2200" smtClean="0">
                <a:solidFill>
                  <a:schemeClr val="bg1"/>
                </a:solidFill>
              </a:rPr>
              <a:t>-персонале.</a:t>
            </a:r>
          </a:p>
          <a:p>
            <a:r>
              <a:rPr lang="ru-RU" sz="2200" smtClean="0">
                <a:solidFill>
                  <a:schemeClr val="bg1"/>
                </a:solidFill>
              </a:rPr>
              <a:t>Качество оплаченного сопровождения существенно выше за счет высокой квалификации персонала и использования дополнительных услуг, таких как </a:t>
            </a:r>
            <a:r>
              <a:rPr lang="en-US" sz="2200" smtClean="0">
                <a:solidFill>
                  <a:schemeClr val="bg1"/>
                </a:solidFill>
              </a:rPr>
              <a:t>CRM</a:t>
            </a:r>
            <a:r>
              <a:rPr lang="ru-RU" sz="2200" smtClean="0">
                <a:solidFill>
                  <a:schemeClr val="bg1"/>
                </a:solidFill>
              </a:rPr>
              <a:t> и бесплатный круглосуточный телефон.</a:t>
            </a:r>
          </a:p>
          <a:p>
            <a:pPr eaLnBrk="1" hangingPunct="1"/>
            <a:r>
              <a:rPr lang="ru-RU" sz="2400" smtClean="0">
                <a:solidFill>
                  <a:srgbClr val="00007B"/>
                </a:solidFill>
              </a:rPr>
              <a:t>.</a:t>
            </a:r>
          </a:p>
        </p:txBody>
      </p:sp>
      <p:sp>
        <p:nvSpPr>
          <p:cNvPr id="4" name="Нижний колонтитул 3"/>
          <p:cNvSpPr>
            <a:spLocks noGrp="1"/>
          </p:cNvSpPr>
          <p:nvPr>
            <p:ph type="ftr" sz="quarter" idx="11"/>
          </p:nvPr>
        </p:nvSpPr>
        <p:spPr>
          <a:xfrm>
            <a:off x="2339975" y="6245225"/>
            <a:ext cx="4537075" cy="476250"/>
          </a:xfrm>
        </p:spPr>
        <p:txBody>
          <a:bodyPr/>
          <a:lstStyle/>
          <a:p>
            <a:r>
              <a:rPr lang="ru-RU">
                <a:solidFill>
                  <a:schemeClr val="bg1"/>
                </a:solidFill>
                <a:cs typeface="Arial" charset="0"/>
              </a:rPr>
              <a:t>DICR-2014, Новосибирск, 2-5 декабря 2014 г.</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10588" cy="679450"/>
          </a:xfrm>
        </p:spPr>
        <p:txBody>
          <a:bodyPr/>
          <a:lstStyle/>
          <a:p>
            <a:pPr algn="l" eaLnBrk="1" hangingPunct="1">
              <a:defRPr/>
            </a:pPr>
            <a:r>
              <a:rPr lang="ru-RU" dirty="0" smtClean="0"/>
              <a:t>Недостатки:</a:t>
            </a:r>
            <a:endParaRPr lang="ru-RU" dirty="0"/>
          </a:p>
        </p:txBody>
      </p:sp>
      <p:sp>
        <p:nvSpPr>
          <p:cNvPr id="3" name="Содержимое 2"/>
          <p:cNvSpPr>
            <a:spLocks noGrp="1"/>
          </p:cNvSpPr>
          <p:nvPr>
            <p:ph idx="1"/>
          </p:nvPr>
        </p:nvSpPr>
        <p:spPr>
          <a:xfrm>
            <a:off x="0" y="1412875"/>
            <a:ext cx="9144000" cy="4686300"/>
          </a:xfrm>
        </p:spPr>
        <p:txBody>
          <a:bodyPr/>
          <a:lstStyle/>
          <a:p>
            <a:pPr marL="514350" indent="-514350" algn="just" eaLnBrk="1" hangingPunct="1">
              <a:buFont typeface="Arial" charset="0"/>
              <a:buAutoNum type="arabicPeriod"/>
            </a:pPr>
            <a:r>
              <a:rPr lang="ru-RU" sz="2800" smtClean="0">
                <a:solidFill>
                  <a:schemeClr val="bg1"/>
                </a:solidFill>
              </a:rPr>
              <a:t>Нет ожидаемой экономии средств</a:t>
            </a:r>
          </a:p>
          <a:p>
            <a:pPr marL="514350" indent="-514350" algn="just" eaLnBrk="1" hangingPunct="1">
              <a:buFont typeface="Arial" charset="0"/>
              <a:buAutoNum type="arabicPeriod"/>
            </a:pPr>
            <a:r>
              <a:rPr lang="ru-RU" sz="2800" smtClean="0">
                <a:solidFill>
                  <a:schemeClr val="bg1"/>
                </a:solidFill>
              </a:rPr>
              <a:t>В силу урезанных прав администрирования ОС пользователь имеет ограничения в используемом ПО, возможности настройки его под собственные цели, исследовании некоторых характеристик работающего ПО и оптимизации его работы.</a:t>
            </a:r>
          </a:p>
          <a:p>
            <a:pPr marL="514350" indent="-514350" algn="just" eaLnBrk="1" hangingPunct="1">
              <a:buFont typeface="Arial" charset="0"/>
              <a:buAutoNum type="arabicPeriod"/>
            </a:pPr>
            <a:r>
              <a:rPr lang="ru-RU" sz="4400" smtClean="0">
                <a:solidFill>
                  <a:srgbClr val="FF0000"/>
                </a:solidFill>
              </a:rPr>
              <a:t>Отсутствие интероперабельности</a:t>
            </a:r>
            <a:r>
              <a:rPr lang="ru-RU" sz="2400" smtClean="0">
                <a:solidFill>
                  <a:srgbClr val="00007B"/>
                </a:solidFill>
              </a:rPr>
              <a:t>.</a:t>
            </a:r>
          </a:p>
        </p:txBody>
      </p:sp>
      <p:sp>
        <p:nvSpPr>
          <p:cNvPr id="4" name="Нижний колонтитул 3"/>
          <p:cNvSpPr>
            <a:spLocks noGrp="1"/>
          </p:cNvSpPr>
          <p:nvPr>
            <p:ph type="ftr" sz="quarter" idx="11"/>
          </p:nvPr>
        </p:nvSpPr>
        <p:spPr>
          <a:xfrm>
            <a:off x="2124075" y="6245225"/>
            <a:ext cx="5040313" cy="476250"/>
          </a:xfrm>
        </p:spPr>
        <p:txBody>
          <a:bodyPr/>
          <a:lstStyle/>
          <a:p>
            <a:r>
              <a:rPr lang="ru-RU">
                <a:solidFill>
                  <a:schemeClr val="bg1"/>
                </a:solidFill>
                <a:cs typeface="Arial" charset="0"/>
              </a:rPr>
              <a:t>DICR-2014, Новосибирск, 2-5 декабря 2014 г.</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775</TotalTime>
  <Words>1261</Words>
  <Application>Microsoft Office PowerPoint</Application>
  <PresentationFormat>Экран (4:3)</PresentationFormat>
  <Paragraphs>262</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Wingdings</vt:lpstr>
      <vt:lpstr>Calibri</vt:lpstr>
      <vt:lpstr>Tahoma</vt:lpstr>
      <vt:lpstr>Облака</vt:lpstr>
      <vt:lpstr>Библиотеки в  «облаках»: проблемы обмена данными</vt:lpstr>
      <vt:lpstr>Слайд 2</vt:lpstr>
      <vt:lpstr>Слайд 3</vt:lpstr>
      <vt:lpstr>Использование ЦОД позволяет библиотеке избавиться от не свойственных ей функций !!!</vt:lpstr>
      <vt:lpstr>Слайд 5</vt:lpstr>
      <vt:lpstr>Платформа как сервис (PaaS)</vt:lpstr>
      <vt:lpstr>Программное обеспечение как сервис (SaaS)</vt:lpstr>
      <vt:lpstr>Преимущества:</vt:lpstr>
      <vt:lpstr>Недостатки:</vt:lpstr>
      <vt:lpstr>Наукометрия и проекты интеграции библиографических ресурсов.</vt:lpstr>
      <vt:lpstr>Запись из Web of Science</vt:lpstr>
      <vt:lpstr>Запись из Scopus</vt:lpstr>
      <vt:lpstr>Запись из РИНЦ</vt:lpstr>
      <vt:lpstr>Многократность формируемых метаданных для документов репозитория</vt:lpstr>
      <vt:lpstr>Электронные библиотечные системы (ЭБС) как фактор книгообеспеченности студентов</vt:lpstr>
      <vt:lpstr>Запись из ЭБС издательства Лань</vt:lpstr>
      <vt:lpstr>Выводы</vt:lpstr>
      <vt:lpstr>Спасибо за внимание!</vt:lpstr>
    </vt:vector>
  </TitlesOfParts>
  <Company>ИВМ СО РАН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elena</dc:creator>
  <cp:lastModifiedBy>администратор</cp:lastModifiedBy>
  <cp:revision>71</cp:revision>
  <dcterms:created xsi:type="dcterms:W3CDTF">2014-05-13T08:10:48Z</dcterms:created>
  <dcterms:modified xsi:type="dcterms:W3CDTF">2014-12-02T04:46:29Z</dcterms:modified>
</cp:coreProperties>
</file>