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62" r:id="rId4"/>
    <p:sldId id="265" r:id="rId5"/>
    <p:sldId id="281" r:id="rId6"/>
    <p:sldId id="257" r:id="rId7"/>
    <p:sldId id="258" r:id="rId8"/>
    <p:sldId id="259" r:id="rId9"/>
    <p:sldId id="260" r:id="rId10"/>
    <p:sldId id="276" r:id="rId11"/>
    <p:sldId id="279" r:id="rId12"/>
    <p:sldId id="264" r:id="rId13"/>
    <p:sldId id="268" r:id="rId14"/>
    <p:sldId id="269" r:id="rId15"/>
    <p:sldId id="282" r:id="rId16"/>
    <p:sldId id="267" r:id="rId17"/>
    <p:sldId id="266" r:id="rId18"/>
    <p:sldId id="277" r:id="rId19"/>
    <p:sldId id="280" r:id="rId20"/>
    <p:sldId id="284" r:id="rId21"/>
    <p:sldId id="285" r:id="rId22"/>
    <p:sldId id="286" r:id="rId23"/>
    <p:sldId id="287" r:id="rId24"/>
    <p:sldId id="263" r:id="rId25"/>
    <p:sldId id="273" r:id="rId26"/>
    <p:sldId id="278" r:id="rId27"/>
    <p:sldId id="274" r:id="rId28"/>
    <p:sldId id="275" r:id="rId29"/>
    <p:sldId id="283" r:id="rId30"/>
    <p:sldId id="270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1D0F7E-EF39-4573-8D31-67C471276B68}">
          <p14:sldIdLst>
            <p14:sldId id="256"/>
          </p14:sldIdLst>
        </p14:section>
        <p14:section name="Введение" id="{C948321C-58F4-4F4C-9553-1CA819CE09D7}">
          <p14:sldIdLst>
            <p14:sldId id="261"/>
            <p14:sldId id="262"/>
          </p14:sldIdLst>
        </p14:section>
        <p14:section name="Видимость" id="{4C39C51B-C87E-40B7-860A-46C70217F552}">
          <p14:sldIdLst>
            <p14:sldId id="265"/>
          </p14:sldIdLst>
        </p14:section>
        <p14:section name="CRIS" id="{63304CCF-EEC2-4EEE-9E71-360DBA90283A}">
          <p14:sldIdLst>
            <p14:sldId id="281"/>
            <p14:sldId id="257"/>
            <p14:sldId id="258"/>
            <p14:sldId id="259"/>
            <p14:sldId id="260"/>
            <p14:sldId id="276"/>
          </p14:sldIdLst>
        </p14:section>
        <p14:section name="Сайт" id="{6248FAF0-7898-4D9A-8B6C-72E248F99BAB}">
          <p14:sldIdLst>
            <p14:sldId id="279"/>
            <p14:sldId id="264"/>
            <p14:sldId id="268"/>
            <p14:sldId id="269"/>
          </p14:sldIdLst>
        </p14:section>
        <p14:section name="Оценка видимости" id="{EA9F7869-CA69-4CDA-AE1C-2D8995A1D227}">
          <p14:sldIdLst>
            <p14:sldId id="282"/>
            <p14:sldId id="267"/>
            <p14:sldId id="266"/>
            <p14:sldId id="277"/>
            <p14:sldId id="280"/>
            <p14:sldId id="284"/>
            <p14:sldId id="285"/>
            <p14:sldId id="286"/>
            <p14:sldId id="287"/>
            <p14:sldId id="263"/>
            <p14:sldId id="273"/>
            <p14:sldId id="278"/>
            <p14:sldId id="274"/>
            <p14:sldId id="275"/>
            <p14:sldId id="283"/>
            <p14:sldId id="270"/>
            <p14:sldId id="271"/>
          </p14:sldIdLst>
        </p14:section>
        <p14:section name="Fin" id="{93DEC227-FC43-4DC8-A890-12E08C4FF6C0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" initials="G" lastIdx="22" clrIdx="0">
    <p:extLst>
      <p:ext uri="{19B8F6BF-5375-455C-9EA6-DF929625EA0E}">
        <p15:presenceInfo xmlns:p15="http://schemas.microsoft.com/office/powerpoint/2012/main" userId="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853"/>
    <a:srgbClr val="000000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66" y="96"/>
      </p:cViewPr>
      <p:guideLst>
        <p:guide orient="horz" pos="2160"/>
        <p:guide pos="2880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F964C-48F9-4249-A393-E7FE022006A9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9763E-673D-4265-96C4-C9D87384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6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41606-B7F6-4011-A79C-A2EF7A5AE21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F788E-921E-42D7-9DB3-7EA00FAF9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88E-921E-42D7-9DB3-7EA00FAF94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02D4-2E1A-4360-9922-BC39A4099D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88E-921E-42D7-9DB3-7EA00FAF94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2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88E-921E-42D7-9DB3-7EA00FAF94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7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F788E-921E-42D7-9DB3-7EA00FAF941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98638"/>
            <a:ext cx="7543800" cy="3826474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3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9756-5B40-47F6-8325-5318E8EB6DC3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>
            <a:off x="905744" y="38641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822960" y="81643"/>
            <a:ext cx="7543800" cy="7429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2116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CD1E-27E9-4E45-ABDF-E457E8B12737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4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DA3A-0580-4296-9623-2AEC22AF704D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9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67593"/>
            <a:ext cx="7543800" cy="1110344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27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44C5-4EF3-469E-BC65-6DEC6DFA3D3A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>
            <a:off x="905744" y="830036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822960" y="81643"/>
            <a:ext cx="7543800" cy="7429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50" dirty="0" smtClean="0"/>
              <a:t>Новосибирский государственный университет</a:t>
            </a:r>
          </a:p>
          <a:p>
            <a:pPr algn="ctr"/>
            <a:r>
              <a:rPr lang="ru-RU" sz="1350" dirty="0" smtClean="0"/>
              <a:t>Кафедра программирования ММФ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2030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236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5EF1-0CDA-4549-B93F-062C1FA3F810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4BE5-2F2F-4C6B-BA21-E4863777BBEB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C92E-852D-4D0E-B49A-40AA87100B3C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0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6044-C992-4A8D-AF06-02D03023B780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9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F18B-CD7A-4CA6-AACE-D5325DDCA8CB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D4D9-2580-40B8-BAC6-8E99F118638F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6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757E98C-3F5E-4D6E-83FB-D258ABF63248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9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502890"/>
            <a:ext cx="9141619" cy="1355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5440094"/>
            <a:ext cx="9141619" cy="66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502890"/>
            <a:ext cx="7589520" cy="956896"/>
          </a:xfrm>
        </p:spPr>
        <p:txBody>
          <a:bodyPr tIns="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-1"/>
            <a:ext cx="9143989" cy="5440093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94A-2861-4AEE-B61D-46267169E728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3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0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59330"/>
            <a:ext cx="7543801" cy="47097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FD2E86-DD7C-476E-B450-29A201697013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7091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/>
              <a:t>б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нализе </a:t>
            </a:r>
            <a:r>
              <a:rPr lang="ru-RU" dirty="0"/>
              <a:t>влияния сайта научной организации на </a:t>
            </a:r>
            <a:r>
              <a:rPr lang="ru-RU" dirty="0" err="1"/>
              <a:t>наукометрические</a:t>
            </a:r>
            <a:r>
              <a:rPr lang="ru-RU" dirty="0"/>
              <a:t> показатели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Е.С. </a:t>
            </a:r>
            <a:r>
              <a:rPr lang="ru-RU" dirty="0" smtClean="0"/>
              <a:t>Быховцев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/>
              <a:t>А.Е. </a:t>
            </a:r>
            <a:r>
              <a:rPr lang="ru-RU" dirty="0" smtClean="0"/>
              <a:t>Гуськов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Д.В. </a:t>
            </a:r>
            <a:r>
              <a:rPr lang="ru-RU" dirty="0" smtClean="0"/>
              <a:t>Косяков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Д.А. </a:t>
            </a:r>
            <a:r>
              <a:rPr lang="ru-RU" dirty="0" smtClean="0"/>
              <a:t>Дочкин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И.В. </a:t>
            </a:r>
            <a:r>
              <a:rPr lang="ru-RU" dirty="0" smtClean="0"/>
              <a:t>Шабальников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89189" y="6553672"/>
            <a:ext cx="29656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DICR, </a:t>
            </a:r>
            <a:r>
              <a:rPr lang="ru-RU" sz="900" dirty="0" smtClean="0">
                <a:solidFill>
                  <a:schemeClr val="bg1"/>
                </a:solidFill>
              </a:rPr>
              <a:t>Новосибирск</a:t>
            </a:r>
            <a:r>
              <a:rPr lang="ru-RU" sz="900" dirty="0">
                <a:solidFill>
                  <a:schemeClr val="bg1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7755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Коммерческие </a:t>
            </a:r>
            <a:r>
              <a:rPr lang="en-US" dirty="0" smtClean="0"/>
              <a:t>CRIS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594861" y="914400"/>
            <a:ext cx="3771899" cy="5401733"/>
          </a:xfrm>
        </p:spPr>
        <p:txBody>
          <a:bodyPr numCol="1">
            <a:normAutofit lnSpcReduction="10000"/>
          </a:bodyPr>
          <a:lstStyle/>
          <a:p>
            <a:pPr marL="271463" indent="-17780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Рабочие процессы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Поиск спонсоров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Научное руководство</a:t>
            </a:r>
          </a:p>
          <a:p>
            <a:pPr marL="436563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Представление результатов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На веб-сайте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Отчеты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Резюме</a:t>
            </a:r>
          </a:p>
          <a:p>
            <a:pPr marL="436563" indent="-342900">
              <a:buFont typeface="Arial" panose="020B0604020202020204" pitchFamily="34" charset="0"/>
              <a:buChar char="•"/>
            </a:pPr>
            <a:r>
              <a:rPr lang="ru-RU" dirty="0" smtClean="0"/>
              <a:t>Аналитика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Поиск зависимостей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Оценка деятельности</a:t>
            </a:r>
          </a:p>
          <a:p>
            <a:pPr marL="436563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Научная деятельность</a:t>
            </a:r>
            <a:endParaRPr lang="en-US" dirty="0" smtClean="0"/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Менеджер статей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Менеджер профилей научных систем</a:t>
            </a:r>
          </a:p>
          <a:p>
            <a:pPr marL="72917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Поиск соавторов</a:t>
            </a:r>
          </a:p>
          <a:p>
            <a:pPr marL="729171" lvl="1" indent="-34290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E4AC-BD42-45A6-ABE4-0794FE54E82C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00" y="976917"/>
            <a:ext cx="3599433" cy="1053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0" y="2556934"/>
            <a:ext cx="3599433" cy="1053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00" y="3778623"/>
            <a:ext cx="272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Интеграция</a:t>
            </a:r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/>
              <a:t>CERIF, CASRAI, VIVO </a:t>
            </a:r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err="1" smtClean="0"/>
              <a:t>WebOfScience</a:t>
            </a:r>
            <a:endParaRPr lang="en-US" dirty="0" smtClean="0"/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/>
              <a:t>Scopus</a:t>
            </a:r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/>
              <a:t>Scholar</a:t>
            </a:r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err="1" smtClean="0"/>
              <a:t>ResearchGate</a:t>
            </a:r>
            <a:endParaRPr lang="en-US" dirty="0" smtClean="0"/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err="1" smtClean="0"/>
              <a:t>Mendeley</a:t>
            </a:r>
            <a:endParaRPr lang="en-US" dirty="0" smtClean="0"/>
          </a:p>
          <a:p>
            <a:pPr marL="649287" lvl="1" indent="-285750">
              <a:buClr>
                <a:schemeClr val="accent2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09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института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Получающий данны</a:t>
            </a:r>
            <a:r>
              <a:rPr lang="ru-RU" dirty="0"/>
              <a:t>е</a:t>
            </a:r>
            <a:r>
              <a:rPr lang="ru-RU" dirty="0" smtClean="0"/>
              <a:t> из </a:t>
            </a:r>
            <a:r>
              <a:rPr lang="en-US" dirty="0" smtClean="0"/>
              <a:t>CRIS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996B-0538-477F-A6B2-BEE386F3F877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системы сайтов для научных организаций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9" b="-37"/>
          <a:stretch/>
        </p:blipFill>
        <p:spPr>
          <a:xfrm>
            <a:off x="563869" y="0"/>
            <a:ext cx="8016261" cy="53219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133-F30D-4FAD-890F-667159036B5D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76200"/>
            <a:ext cx="6163733" cy="1439333"/>
          </a:xfrm>
          <a:prstGeom prst="rect">
            <a:avLst/>
          </a:prstGeom>
          <a:solidFill>
            <a:srgbClr val="3E8853">
              <a:alpha val="1961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5294" y="6112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CRIS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ИВТ СО РАН</a:t>
            </a:r>
            <a:r>
              <a:rPr lang="en-US" dirty="0" smtClean="0"/>
              <a:t> – </a:t>
            </a:r>
            <a:r>
              <a:rPr lang="ru-RU" dirty="0" smtClean="0"/>
              <a:t>Домашняя страница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80798" y="0"/>
            <a:ext cx="6582407" cy="54356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985D-B8F6-4188-B20A-DCB461EDF895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ИВТ СО </a:t>
            </a:r>
            <a:r>
              <a:rPr lang="ru-RU" dirty="0" smtClean="0"/>
              <a:t>РАН – </a:t>
            </a:r>
            <a:r>
              <a:rPr lang="ru-RU" dirty="0"/>
              <a:t>К</a:t>
            </a:r>
            <a:r>
              <a:rPr lang="ru-RU" dirty="0" smtClean="0"/>
              <a:t>арточка персоны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862-F3AA-4A20-B4F2-0F1309060951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0" y="0"/>
            <a:ext cx="680396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Влияния веб-сайта на </a:t>
            </a:r>
            <a:r>
              <a:rPr lang="ru-RU" dirty="0" err="1" smtClean="0"/>
              <a:t>наукометрические</a:t>
            </a:r>
            <a:r>
              <a:rPr lang="ru-RU" dirty="0" smtClean="0"/>
              <a:t> показатели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E804-8C56-465E-89AB-2FA0CACD75FA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Отслеживаемые показатели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173646"/>
              </p:ext>
            </p:extLst>
          </p:nvPr>
        </p:nvGraphicFramePr>
        <p:xfrm>
          <a:off x="845820" y="1105122"/>
          <a:ext cx="7555340" cy="452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35"/>
                <a:gridCol w="1888835"/>
                <a:gridCol w="1888835"/>
                <a:gridCol w="1888835"/>
              </a:tblGrid>
              <a:tr h="43323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Объекты исследования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4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Люди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Публикации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Направление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AE0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Первичные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Кто и откуда приходит на страницу?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</a:t>
                      </a: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оличество внешних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ссылок на страницу объекта</a:t>
                      </a:r>
                      <a:endParaRPr lang="ru-RU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Вторичные</a:t>
                      </a:r>
                      <a:endParaRPr lang="ru-RU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Позиция в поисковой выдаче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цитирований автора</a:t>
                      </a:r>
                      <a:endParaRPr lang="ru-RU" sz="1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цитирований публикации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Вспомогательные</a:t>
                      </a:r>
                      <a:endParaRPr lang="ru-RU" sz="16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1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связанных страниц</a:t>
                      </a:r>
                      <a:endParaRPr lang="ru-RU" sz="18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5E93-1846-4F88-8125-D436800D641A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Объекты исследования и веб-пространство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C23E-6D70-4906-8154-60B3B0D64EFB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8"/>
          <a:stretch/>
        </p:blipFill>
        <p:spPr>
          <a:xfrm>
            <a:off x="37546" y="655655"/>
            <a:ext cx="9068907" cy="4365079"/>
          </a:xfrm>
        </p:spPr>
      </p:pic>
    </p:spTree>
    <p:extLst>
      <p:ext uri="{BB962C8B-B14F-4D97-AF65-F5344CB8AC3E}">
        <p14:creationId xmlns:p14="http://schemas.microsoft.com/office/powerpoint/2010/main" val="32249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отслеживания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182563">
              <a:buFont typeface="Arial" panose="020B0604020202020204" pitchFamily="34" charset="0"/>
              <a:buChar char="•"/>
            </a:pPr>
            <a:r>
              <a:rPr lang="ru-RU" dirty="0" smtClean="0"/>
              <a:t>Замеры цитирований по публикациям выбранных направлений</a:t>
            </a:r>
          </a:p>
          <a:p>
            <a:pPr marL="269875" indent="-182563">
              <a:buFont typeface="Arial" panose="020B0604020202020204" pitchFamily="34" charset="0"/>
              <a:buChar char="•"/>
            </a:pPr>
            <a:r>
              <a:rPr lang="en-US" dirty="0" smtClean="0"/>
              <a:t>Google Analytics</a:t>
            </a:r>
          </a:p>
          <a:p>
            <a:pPr marL="66567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Географическое расположение пользователей сайта</a:t>
            </a:r>
          </a:p>
          <a:p>
            <a:pPr marL="66567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Карта поведения пользователей сайта</a:t>
            </a:r>
          </a:p>
          <a:p>
            <a:pPr marL="66567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Статистика посещения страниц</a:t>
            </a:r>
          </a:p>
          <a:p>
            <a:pPr marL="66567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Страницы перехода на сайт (Поисковые запросы, внешние ссылки)</a:t>
            </a:r>
          </a:p>
          <a:p>
            <a:pPr marL="66567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Статистика скачиваний материалов сайта</a:t>
            </a:r>
          </a:p>
          <a:p>
            <a:pPr marL="430212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Яндекс.Метрика</a:t>
            </a:r>
            <a:endParaRPr lang="ru-RU" dirty="0" smtClean="0"/>
          </a:p>
          <a:p>
            <a:pPr marL="430212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Рейтинг </a:t>
            </a:r>
            <a:r>
              <a:rPr lang="en-US" dirty="0" smtClean="0"/>
              <a:t>Webometrics.info</a:t>
            </a:r>
          </a:p>
          <a:p>
            <a:pPr marL="430212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Позиция в поисковой выдаче</a:t>
            </a:r>
            <a:endParaRPr lang="en-US" dirty="0" smtClean="0"/>
          </a:p>
          <a:p>
            <a:pPr marL="430212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30212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665670" lvl="1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2DF7-7AEB-42A7-B775-264249360A1C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286605"/>
            <a:ext cx="8940800" cy="423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Зачем приходят на сайт? Статистика просмотра страниц сайта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943631"/>
              </p:ext>
            </p:extLst>
          </p:nvPr>
        </p:nvGraphicFramePr>
        <p:xfrm>
          <a:off x="865563" y="803275"/>
          <a:ext cx="75438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425"/>
                <a:gridCol w="1067594"/>
                <a:gridCol w="1067594"/>
                <a:gridCol w="1067594"/>
                <a:gridCol w="10675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Страницы сайта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ИВТ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ИНГГ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Организационная информация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Списки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5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19 %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r>
                        <a:rPr lang="en-US" dirty="0" smtClean="0"/>
                        <a:t>,76%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об институте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семинарах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Научная деятельность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  <a:r>
                        <a:rPr lang="ru-RU" dirty="0" err="1" smtClean="0"/>
                        <a:t>диссоветов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</a:t>
                      </a:r>
                      <a:r>
                        <a:rPr lang="en-US" dirty="0" smtClean="0"/>
                        <a:t>68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конференциях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Всего*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19 073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A89-D38A-434D-8974-1B58952C400C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5692775"/>
            <a:ext cx="612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*Статистика дана без учета заходов на главную страницу</a:t>
            </a:r>
            <a:endParaRPr lang="en-US" dirty="0" smtClean="0"/>
          </a:p>
          <a:p>
            <a:r>
              <a:rPr lang="en-US" dirty="0" smtClean="0"/>
              <a:t>**</a:t>
            </a:r>
            <a:r>
              <a:rPr lang="ru-RU" dirty="0" smtClean="0"/>
              <a:t>Статистика за период: 25 октября </a:t>
            </a:r>
            <a:r>
              <a:rPr lang="ru-RU" dirty="0"/>
              <a:t>2014 г.-25 </a:t>
            </a:r>
            <a:r>
              <a:rPr lang="ru-RU" dirty="0" smtClean="0"/>
              <a:t>ноября </a:t>
            </a:r>
            <a:r>
              <a:rPr lang="ru-RU" dirty="0"/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38934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97" y="286605"/>
            <a:ext cx="8133805" cy="431242"/>
          </a:xfrm>
        </p:spPr>
        <p:txBody>
          <a:bodyPr>
            <a:noAutofit/>
          </a:bodyPr>
          <a:lstStyle/>
          <a:p>
            <a:r>
              <a:rPr lang="ru-RU" dirty="0" err="1"/>
              <a:t>Наукометрические</a:t>
            </a:r>
            <a:r>
              <a:rPr lang="ru-RU" dirty="0"/>
              <a:t> </a:t>
            </a:r>
            <a:r>
              <a:rPr lang="ru-RU" dirty="0" smtClean="0"/>
              <a:t>показатели: </a:t>
            </a:r>
            <a:r>
              <a:rPr lang="ru-RU" dirty="0"/>
              <a:t>Проблема </a:t>
            </a:r>
            <a:r>
              <a:rPr lang="ru-RU" dirty="0" smtClean="0"/>
              <a:t>2,44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57" y="717847"/>
            <a:ext cx="8579978" cy="5586238"/>
          </a:xfrm>
        </p:spPr>
        <p:txBody>
          <a:bodyPr>
            <a:norm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800" b="1" dirty="0"/>
              <a:t>Указ президента от 07.05.2012 «О мерах по реализации государственной политики в области образования и науки»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600" dirty="0"/>
              <a:t>«</a:t>
            </a:r>
            <a:r>
              <a:rPr lang="ru-RU" b="1" dirty="0"/>
              <a:t>увеличение к 2015 году доли публикаций</a:t>
            </a:r>
            <a:r>
              <a:rPr lang="ru-RU" sz="1600" dirty="0"/>
              <a:t> российских исследователей в общем количестве публикаций в мировых научных журналах, индексируемых в базе данных «Сеть науки» (WEB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), </a:t>
            </a:r>
            <a:r>
              <a:rPr lang="ru-RU" b="1" dirty="0"/>
              <a:t>до 2,44 процента</a:t>
            </a:r>
            <a:r>
              <a:rPr lang="ru-RU" sz="1600" dirty="0"/>
              <a:t>»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1600" dirty="0"/>
          </a:p>
          <a:p>
            <a:pPr marL="201168" lvl="1" indent="0">
              <a:buNone/>
            </a:pPr>
            <a:endParaRPr lang="ru-RU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600" dirty="0"/>
              <a:t>«вхождение к 2020 году не менее пяти российских университетов в первую сотню ведущих мировых университетов согласно мировому рейтингу университетов»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369D-8901-40B4-BDBF-ECCBFCF40B87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9" y="2033728"/>
            <a:ext cx="5365833" cy="350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286605"/>
            <a:ext cx="8940800" cy="423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Зачем приходят на сайт? Статистика просмотра страниц сайта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254535"/>
              </p:ext>
            </p:extLst>
          </p:nvPr>
        </p:nvGraphicFramePr>
        <p:xfrm>
          <a:off x="865563" y="803275"/>
          <a:ext cx="75438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425"/>
                <a:gridCol w="1067594"/>
                <a:gridCol w="1067594"/>
                <a:gridCol w="1067594"/>
                <a:gridCol w="10675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Страницы сайта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ИВТ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ИНГГ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Организационная информация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Списки сотрудников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41,64%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6712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5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19 %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r>
                        <a:rPr lang="en-US" dirty="0" smtClean="0"/>
                        <a:t>,76%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об институте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семинарах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Научная деятельность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  <a:r>
                        <a:rPr lang="ru-RU" dirty="0" err="1" smtClean="0"/>
                        <a:t>диссоветов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</a:t>
                      </a:r>
                      <a:r>
                        <a:rPr lang="en-US" dirty="0" smtClean="0"/>
                        <a:t>68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конференциях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Всего*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19 073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3DC6-EF0B-4120-B3D1-533DE36D1378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5692775"/>
            <a:ext cx="612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*Статистика дана без учета заходов на главную страницу</a:t>
            </a:r>
            <a:endParaRPr lang="en-US" dirty="0" smtClean="0"/>
          </a:p>
          <a:p>
            <a:r>
              <a:rPr lang="en-US" dirty="0" smtClean="0"/>
              <a:t>**</a:t>
            </a:r>
            <a:r>
              <a:rPr lang="ru-RU" dirty="0" smtClean="0"/>
              <a:t>Статистика за период: 25 октября </a:t>
            </a:r>
            <a:r>
              <a:rPr lang="ru-RU" dirty="0"/>
              <a:t>2014 г.-25 </a:t>
            </a:r>
            <a:r>
              <a:rPr lang="ru-RU" dirty="0" smtClean="0"/>
              <a:t>ноября </a:t>
            </a:r>
            <a:r>
              <a:rPr lang="ru-RU" dirty="0"/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1149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286605"/>
            <a:ext cx="8940800" cy="423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Зачем приходят на сайт? Статистика просмотра страниц сайта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93659"/>
              </p:ext>
            </p:extLst>
          </p:nvPr>
        </p:nvGraphicFramePr>
        <p:xfrm>
          <a:off x="865563" y="803275"/>
          <a:ext cx="75438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425"/>
                <a:gridCol w="1067594"/>
                <a:gridCol w="1067594"/>
                <a:gridCol w="1067594"/>
                <a:gridCol w="10675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Страницы сайта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ИВТ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ИНГГ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Организационная информация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Списки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5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19 %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Новости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13,84%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r>
                        <a:rPr lang="en-US" dirty="0" smtClean="0"/>
                        <a:t>,76%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об институте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10,11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семинарах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Научная деятельность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  <a:r>
                        <a:rPr lang="ru-RU" dirty="0" err="1" smtClean="0"/>
                        <a:t>диссоветов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</a:t>
                      </a:r>
                      <a:r>
                        <a:rPr lang="en-US" dirty="0" smtClean="0"/>
                        <a:t>68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конференциях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Всего*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19 073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D182-9538-46F6-9BC7-7C95C364EA35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5692775"/>
            <a:ext cx="612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*Статистика дана без учета заходов на главную страницу</a:t>
            </a:r>
            <a:endParaRPr lang="en-US" dirty="0" smtClean="0"/>
          </a:p>
          <a:p>
            <a:r>
              <a:rPr lang="en-US" dirty="0" smtClean="0"/>
              <a:t>**</a:t>
            </a:r>
            <a:r>
              <a:rPr lang="ru-RU" dirty="0" smtClean="0"/>
              <a:t>Статистика за период: 25 октября </a:t>
            </a:r>
            <a:r>
              <a:rPr lang="ru-RU" dirty="0"/>
              <a:t>2014 г.-25 </a:t>
            </a:r>
            <a:r>
              <a:rPr lang="ru-RU" dirty="0" smtClean="0"/>
              <a:t>ноября </a:t>
            </a:r>
            <a:r>
              <a:rPr lang="ru-RU" dirty="0"/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13167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286605"/>
            <a:ext cx="8940800" cy="423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Зачем приходят на сайт? Статистика просмотра страниц сайта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76687"/>
              </p:ext>
            </p:extLst>
          </p:nvPr>
        </p:nvGraphicFramePr>
        <p:xfrm>
          <a:off x="865563" y="803275"/>
          <a:ext cx="75438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425"/>
                <a:gridCol w="1067594"/>
                <a:gridCol w="1067594"/>
                <a:gridCol w="1067594"/>
                <a:gridCol w="10675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Страницы сайта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ИВТ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ИНГГ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Организационная информация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Списки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5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19 %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r>
                        <a:rPr lang="en-US" dirty="0" smtClean="0"/>
                        <a:t>,76%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об институте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семинарах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Научная деятельность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  <a:r>
                        <a:rPr lang="ru-RU" dirty="0" err="1" smtClean="0"/>
                        <a:t>диссоветов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</a:t>
                      </a:r>
                      <a:r>
                        <a:rPr lang="en-US" dirty="0" smtClean="0"/>
                        <a:t>68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конференциях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1,85%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Всего*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19 073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AE7B-C7E5-45C4-9CA6-42DFF079B03C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5692775"/>
            <a:ext cx="612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*Статистика дана без учета заходов на главную страницу</a:t>
            </a:r>
            <a:endParaRPr lang="en-US" dirty="0" smtClean="0"/>
          </a:p>
          <a:p>
            <a:r>
              <a:rPr lang="en-US" dirty="0" smtClean="0"/>
              <a:t>**</a:t>
            </a:r>
            <a:r>
              <a:rPr lang="ru-RU" dirty="0" smtClean="0"/>
              <a:t>Статистика за период: 25 октября </a:t>
            </a:r>
            <a:r>
              <a:rPr lang="ru-RU" dirty="0"/>
              <a:t>2014 г.-25 </a:t>
            </a:r>
            <a:r>
              <a:rPr lang="ru-RU" dirty="0" smtClean="0"/>
              <a:t>ноября </a:t>
            </a:r>
            <a:r>
              <a:rPr lang="ru-RU" dirty="0"/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15428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286605"/>
            <a:ext cx="8940800" cy="423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Зачем приходят на сайт? Статистика просмотра страниц сайта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97588"/>
              </p:ext>
            </p:extLst>
          </p:nvPr>
        </p:nvGraphicFramePr>
        <p:xfrm>
          <a:off x="865563" y="811742"/>
          <a:ext cx="75438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425"/>
                <a:gridCol w="1067594"/>
                <a:gridCol w="1067594"/>
                <a:gridCol w="1067594"/>
                <a:gridCol w="10675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Страницы сайта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ИВТ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ИНГГ СО РАН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Организационная информация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Списки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5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19 %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r>
                        <a:rPr lang="en-US" dirty="0" smtClean="0"/>
                        <a:t>,76%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об институте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10,11%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семинарах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Аспирантура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Научная деятельность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  <a:r>
                        <a:rPr lang="ru-RU" dirty="0" err="1" smtClean="0"/>
                        <a:t>диссоветов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</a:t>
                      </a:r>
                      <a:r>
                        <a:rPr lang="en-US" dirty="0" smtClean="0"/>
                        <a:t>68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конференциях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публикации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3,87%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5,41%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Научные результаты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0,28%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Всего*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19 073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24B4-580C-4C2D-8778-B21ED7BCF2A1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5692775"/>
            <a:ext cx="612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*Статистика дана без учета заходов на главную страницу</a:t>
            </a:r>
            <a:endParaRPr lang="en-US" dirty="0" smtClean="0"/>
          </a:p>
          <a:p>
            <a:r>
              <a:rPr lang="en-US" dirty="0" smtClean="0"/>
              <a:t>**</a:t>
            </a:r>
            <a:r>
              <a:rPr lang="ru-RU" dirty="0" smtClean="0"/>
              <a:t>Статистика за период: 25 октября </a:t>
            </a:r>
            <a:r>
              <a:rPr lang="ru-RU" dirty="0"/>
              <a:t>2014 г.-25 </a:t>
            </a:r>
            <a:r>
              <a:rPr lang="ru-RU" dirty="0" smtClean="0"/>
              <a:t>ноября </a:t>
            </a:r>
            <a:r>
              <a:rPr lang="ru-RU" dirty="0"/>
              <a:t>2014 г.</a:t>
            </a:r>
          </a:p>
        </p:txBody>
      </p:sp>
    </p:spTree>
    <p:extLst>
      <p:ext uri="{BB962C8B-B14F-4D97-AF65-F5344CB8AC3E}">
        <p14:creationId xmlns:p14="http://schemas.microsoft.com/office/powerpoint/2010/main" val="12419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приходят на сайт?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771" y="1159329"/>
            <a:ext cx="8414657" cy="4995938"/>
          </a:xfrm>
        </p:spPr>
        <p:txBody>
          <a:bodyPr numCol="2">
            <a:normAutofit/>
          </a:bodyPr>
          <a:lstStyle/>
          <a:p>
            <a:pPr marL="93662" indent="0">
              <a:buNone/>
            </a:pPr>
            <a:r>
              <a:rPr lang="ru-RU" dirty="0" smtClean="0"/>
              <a:t>Статистика просмотров страниц</a:t>
            </a:r>
          </a:p>
          <a:p>
            <a:pPr marL="9366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(ИВТ: Всего за ноябрь)</a:t>
            </a:r>
            <a:endParaRPr lang="en-US" dirty="0" smtClean="0"/>
          </a:p>
          <a:p>
            <a:pPr marL="93662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355600" indent="-261938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Организационная информация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Списки сотрудников (</a:t>
            </a:r>
            <a:r>
              <a:rPr lang="en-US" dirty="0" smtClean="0"/>
              <a:t>38,60</a:t>
            </a:r>
            <a:r>
              <a:rPr lang="ru-RU" dirty="0"/>
              <a:t> </a:t>
            </a:r>
            <a:r>
              <a:rPr lang="ru-RU" dirty="0" smtClean="0"/>
              <a:t>%)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Новости</a:t>
            </a:r>
            <a:r>
              <a:rPr lang="en-US" dirty="0"/>
              <a:t> (8,13</a:t>
            </a:r>
            <a:r>
              <a:rPr lang="en-US" dirty="0" smtClean="0"/>
              <a:t>%)</a:t>
            </a:r>
            <a:endParaRPr lang="ru-RU" dirty="0" smtClean="0"/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Информация об институте (5,94</a:t>
            </a:r>
            <a:r>
              <a:rPr lang="ru-RU" dirty="0" smtClean="0"/>
              <a:t>%)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Информация о семинарах</a:t>
            </a:r>
            <a:r>
              <a:rPr lang="en-US" dirty="0" smtClean="0"/>
              <a:t> </a:t>
            </a:r>
            <a:r>
              <a:rPr lang="ru-RU" dirty="0"/>
              <a:t>(4</a:t>
            </a:r>
            <a:r>
              <a:rPr lang="en-US" dirty="0" smtClean="0"/>
              <a:t>,74%</a:t>
            </a:r>
            <a:r>
              <a:rPr lang="ru-RU" dirty="0" smtClean="0"/>
              <a:t>)</a:t>
            </a:r>
          </a:p>
          <a:p>
            <a:pPr marL="355600" indent="-261938">
              <a:buFont typeface="Arial" panose="020B0604020202020204" pitchFamily="34" charset="0"/>
              <a:buChar char="•"/>
            </a:pPr>
            <a:r>
              <a:rPr lang="ru-RU" dirty="0" smtClean="0"/>
              <a:t>Научная деятельность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Деятельность </a:t>
            </a:r>
            <a:r>
              <a:rPr lang="ru-RU" dirty="0" err="1" smtClean="0"/>
              <a:t>диссоветов</a:t>
            </a:r>
            <a:r>
              <a:rPr lang="ru-RU" dirty="0" smtClean="0"/>
              <a:t> (9,29%)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Информация о конференциях (4</a:t>
            </a:r>
            <a:r>
              <a:rPr lang="en-US" dirty="0"/>
              <a:t>,6</a:t>
            </a:r>
            <a:r>
              <a:rPr lang="ru-RU" dirty="0"/>
              <a:t>3</a:t>
            </a:r>
            <a:r>
              <a:rPr lang="en-US" dirty="0"/>
              <a:t>%</a:t>
            </a:r>
            <a:r>
              <a:rPr lang="ru-RU" dirty="0" smtClean="0"/>
              <a:t>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Научные публикации</a:t>
            </a:r>
            <a:r>
              <a:rPr lang="en-US" dirty="0" smtClean="0"/>
              <a:t> (</a:t>
            </a:r>
            <a:r>
              <a:rPr lang="ru-RU" dirty="0" smtClean="0"/>
              <a:t>3,70</a:t>
            </a:r>
            <a:r>
              <a:rPr lang="en-US" dirty="0" smtClean="0"/>
              <a:t>%)</a:t>
            </a:r>
            <a:endParaRPr lang="ru-RU" dirty="0" smtClean="0"/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Научные результаты</a:t>
            </a:r>
          </a:p>
          <a:p>
            <a:pPr marL="93662" indent="0">
              <a:buNone/>
            </a:pPr>
            <a:r>
              <a:rPr lang="ru-RU" dirty="0"/>
              <a:t>Статистика просмотров страниц</a:t>
            </a:r>
          </a:p>
          <a:p>
            <a:pPr marL="9366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(</a:t>
            </a:r>
            <a:r>
              <a:rPr lang="ru-RU" dirty="0" smtClean="0"/>
              <a:t>ИНГГ: Всего за ноябрь)</a:t>
            </a:r>
          </a:p>
          <a:p>
            <a:pPr marL="93662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355600" indent="-261938">
              <a:buFont typeface="Arial" panose="020B0604020202020204" pitchFamily="34" charset="0"/>
              <a:buChar char="•"/>
            </a:pPr>
            <a:r>
              <a:rPr lang="ru-RU" dirty="0"/>
              <a:t>Организационная информация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Списки сотрудников </a:t>
            </a:r>
            <a:r>
              <a:rPr lang="ru-RU" dirty="0" smtClean="0"/>
              <a:t>(</a:t>
            </a:r>
            <a:r>
              <a:rPr lang="en-US" dirty="0"/>
              <a:t>3</a:t>
            </a:r>
            <a:r>
              <a:rPr lang="ru-RU" dirty="0"/>
              <a:t>5</a:t>
            </a:r>
            <a:r>
              <a:rPr lang="en-US" dirty="0"/>
              <a:t>,</a:t>
            </a:r>
            <a:r>
              <a:rPr lang="ru-RU" dirty="0"/>
              <a:t>19 %)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Новости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ru-RU" dirty="0" smtClean="0"/>
              <a:t>23</a:t>
            </a:r>
            <a:r>
              <a:rPr lang="en-US" dirty="0" smtClean="0"/>
              <a:t>,76%)</a:t>
            </a:r>
            <a:endParaRPr lang="ru-RU" dirty="0"/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Информация об институте </a:t>
            </a:r>
            <a:r>
              <a:rPr lang="ru-RU" dirty="0" smtClean="0"/>
              <a:t>(</a:t>
            </a:r>
            <a:r>
              <a:rPr lang="en-US" dirty="0"/>
              <a:t>13,47</a:t>
            </a:r>
            <a:r>
              <a:rPr lang="ru-RU" dirty="0"/>
              <a:t>%)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Информация о семинарах</a:t>
            </a:r>
            <a:r>
              <a:rPr lang="en-US" dirty="0"/>
              <a:t> </a:t>
            </a:r>
            <a:r>
              <a:rPr lang="ru-RU" dirty="0" smtClean="0"/>
              <a:t>(</a:t>
            </a:r>
            <a:r>
              <a:rPr lang="en-US" dirty="0" smtClean="0"/>
              <a:t>0,56%</a:t>
            </a:r>
            <a:r>
              <a:rPr lang="ru-RU" dirty="0"/>
              <a:t>)</a:t>
            </a:r>
          </a:p>
          <a:p>
            <a:pPr marL="355600" indent="-261938">
              <a:buFont typeface="Arial" panose="020B0604020202020204" pitchFamily="34" charset="0"/>
              <a:buChar char="•"/>
            </a:pPr>
            <a:r>
              <a:rPr lang="ru-RU" dirty="0"/>
              <a:t>Научная деятельность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Деятельность </a:t>
            </a:r>
            <a:r>
              <a:rPr lang="ru-RU" dirty="0" err="1"/>
              <a:t>диссоветов</a:t>
            </a:r>
            <a:r>
              <a:rPr lang="ru-RU" dirty="0"/>
              <a:t> </a:t>
            </a:r>
            <a:r>
              <a:rPr lang="ru-RU" dirty="0" smtClean="0"/>
              <a:t>(9,</a:t>
            </a:r>
            <a:r>
              <a:rPr lang="en-US" dirty="0" smtClean="0"/>
              <a:t>68</a:t>
            </a:r>
            <a:r>
              <a:rPr lang="ru-RU" dirty="0" smtClean="0"/>
              <a:t>%)</a:t>
            </a:r>
            <a:endParaRPr lang="ru-RU" dirty="0"/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Информация о конференциях </a:t>
            </a:r>
            <a:r>
              <a:rPr lang="ru-RU" dirty="0" smtClean="0"/>
              <a:t>(</a:t>
            </a:r>
            <a:r>
              <a:rPr lang="en-US" dirty="0" smtClean="0"/>
              <a:t>1,85%</a:t>
            </a:r>
            <a:r>
              <a:rPr lang="ru-RU" dirty="0"/>
              <a:t>)</a:t>
            </a:r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Научные публикации</a:t>
            </a:r>
            <a:r>
              <a:rPr lang="en-US" dirty="0"/>
              <a:t> </a:t>
            </a:r>
            <a:r>
              <a:rPr lang="en-US" dirty="0" smtClean="0"/>
              <a:t>(5,41%)</a:t>
            </a:r>
            <a:endParaRPr lang="ru-RU" dirty="0"/>
          </a:p>
          <a:p>
            <a:pPr marL="672020" lvl="1" indent="-285750">
              <a:buFont typeface="Courier New" panose="02070309020205020404" pitchFamily="49" charset="0"/>
              <a:buChar char="o"/>
            </a:pPr>
            <a:r>
              <a:rPr lang="ru-RU" dirty="0"/>
              <a:t>Научные </a:t>
            </a:r>
            <a:r>
              <a:rPr lang="ru-RU" dirty="0" smtClean="0"/>
              <a:t>результаты</a:t>
            </a:r>
            <a:r>
              <a:rPr lang="en-US" dirty="0" smtClean="0"/>
              <a:t> (0,28%)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DC0E-7297-4A39-9C55-B5C4096FC02C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1071640"/>
            <a:ext cx="0" cy="4453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посетители. ИВТ СО РАН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640218"/>
              </p:ext>
            </p:extLst>
          </p:nvPr>
        </p:nvGraphicFramePr>
        <p:xfrm>
          <a:off x="907411" y="826984"/>
          <a:ext cx="7501953" cy="50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720"/>
                <a:gridCol w="999337"/>
                <a:gridCol w="1321224"/>
                <a:gridCol w="1321224"/>
                <a:gridCol w="1321224"/>
                <a:gridCol w="132122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Страна или регион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Сеансы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Просмотр 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публикации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Посмотреть 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проект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Посмотреть карточку 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сотрудника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Просмотр 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результата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Россия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(86,67 %)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8,96 %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11,76 %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0,27 %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Украина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(2,55 %)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22,73 %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США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(1,85 %)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Беларусь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2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(1,27 %)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36,36 %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9,09 %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9,09 %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Казахстан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(1,04 %)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22,22 %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11,11 %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11,11 %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неизвестно</a:t>
                      </a:r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(0,93 %)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Германия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(0,81 %)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14,29 %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14,29 %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Великобритания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(0,70 %)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Чешская республика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(0,46 %)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Узбекистан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200" b="0" i="0" u="none" strike="noStrike" dirty="0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(0,46 %)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63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9,85%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2,67%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11,3</a:t>
                      </a:r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9E93-3851-4079-BE69-679AC3E766EE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2960" y="5928268"/>
            <a:ext cx="611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Статистика </a:t>
            </a:r>
            <a:r>
              <a:rPr lang="ru-RU" dirty="0"/>
              <a:t>за период: </a:t>
            </a:r>
            <a:r>
              <a:rPr lang="ru-RU" dirty="0" smtClean="0"/>
              <a:t>25 </a:t>
            </a:r>
            <a:r>
              <a:rPr lang="ru-RU" dirty="0"/>
              <a:t>октября 2014 г.-25 ноября 2014 г.</a:t>
            </a:r>
          </a:p>
        </p:txBody>
      </p:sp>
    </p:spTree>
    <p:extLst>
      <p:ext uri="{BB962C8B-B14F-4D97-AF65-F5344CB8AC3E}">
        <p14:creationId xmlns:p14="http://schemas.microsoft.com/office/powerpoint/2010/main" val="8096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Новые посетители. </a:t>
            </a:r>
            <a:r>
              <a:rPr lang="ru-RU" dirty="0" smtClean="0"/>
              <a:t>Города России. ИВТ </a:t>
            </a:r>
            <a:r>
              <a:rPr lang="ru-RU" dirty="0"/>
              <a:t>СО РАН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048820"/>
              </p:ext>
            </p:extLst>
          </p:nvPr>
        </p:nvGraphicFramePr>
        <p:xfrm>
          <a:off x="740229" y="1158875"/>
          <a:ext cx="7669134" cy="476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89"/>
                <a:gridCol w="1278189"/>
                <a:gridCol w="1278189"/>
                <a:gridCol w="1278189"/>
                <a:gridCol w="1278189"/>
                <a:gridCol w="1278189"/>
              </a:tblGrid>
              <a:tr h="370840">
                <a:tc>
                  <a:txBody>
                    <a:bodyPr/>
                    <a:lstStyle/>
                    <a:p>
                      <a:pPr marL="0" indent="0" algn="ctr" defTabSz="1077913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Город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Сеансы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Просмотр публикации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Посмотреть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проект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Посмотреть карточку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сотрудника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Просмотр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результата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Новосибирск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338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(45,19 %)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22,19 %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15,09 %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0,59 %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Москва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(13,24 %)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17,17 %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4,04 %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6,06 %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Томск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(4,14 %)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38,71 %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19,35 %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Кемерово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(3,88 %)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10,34 %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10,34 %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Санкт-Петербург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(3,61 %)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29,63 %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7,41 %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Красноярск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(2,27 %)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47,06 %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5,88 %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29,41 %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Тюмень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(2,01 %)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6,67 %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Уфа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(1,47 %)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45,45 %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Екатеринбург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(1,34 %)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Челябинск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0" i="0" u="none" strike="noStrike">
                          <a:solidFill>
                            <a:srgbClr val="898989"/>
                          </a:solidFill>
                          <a:effectLst/>
                          <a:latin typeface="+mn-lt"/>
                        </a:rPr>
                        <a:t>(1,20 %)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33,33 %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0,00 %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748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8,</a:t>
                      </a:r>
                      <a:r>
                        <a:rPr lang="en-U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2,14%</a:t>
                      </a:r>
                      <a:endParaRPr lang="ru-RU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1,76</a:t>
                      </a:r>
                      <a:r>
                        <a:rPr lang="ru-RU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0,2</a:t>
                      </a:r>
                      <a:r>
                        <a:rPr lang="en-U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 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4A5D-D8B0-4EBC-94D4-9E404E74025F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2960" y="5970602"/>
            <a:ext cx="611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Статистика </a:t>
            </a:r>
            <a:r>
              <a:rPr lang="ru-RU" dirty="0"/>
              <a:t>за период: </a:t>
            </a:r>
            <a:r>
              <a:rPr lang="ru-RU" dirty="0" smtClean="0"/>
              <a:t>25 </a:t>
            </a:r>
            <a:r>
              <a:rPr lang="ru-RU" dirty="0"/>
              <a:t>октября 2014 г.-25 ноября 2014 г.</a:t>
            </a:r>
          </a:p>
        </p:txBody>
      </p:sp>
    </p:spTree>
    <p:extLst>
      <p:ext uri="{BB962C8B-B14F-4D97-AF65-F5344CB8AC3E}">
        <p14:creationId xmlns:p14="http://schemas.microsoft.com/office/powerpoint/2010/main" val="38240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данных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29099"/>
              </p:ext>
            </p:extLst>
          </p:nvPr>
        </p:nvGraphicFramePr>
        <p:xfrm>
          <a:off x="296545" y="944564"/>
          <a:ext cx="8496000" cy="5047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000"/>
                <a:gridCol w="792000"/>
                <a:gridCol w="792000"/>
                <a:gridCol w="792000"/>
                <a:gridCol w="792000"/>
              </a:tblGrid>
              <a:tr h="57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публикации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Цитирование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600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РИНЦ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WoS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Scopus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Scholar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</a:tr>
              <a:tr h="543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S.K.;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Rubenchik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A.M.;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 On the Theory of the Modulation Instability in Optical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Amplifiers. Optics Letters. 2010. V. 35, Issue 16. P. 2684-2686.</a:t>
                      </a:r>
                    </a:p>
                  </a:txBody>
                  <a:tcPr marL="45720" marR="4572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Shtyrina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S.K.,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Herda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Okhotnikov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O. Evolution and stability of pulse regimes in SESAM-mode-locked femtosecond fiber lasers // J. Opt. Soc. Am. B. 2009. V. 26. P. 346-352.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7207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S.K.,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Bednyakova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A.E.,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Latkin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A.I.,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Fotiadi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A.A.,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Kurkov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A.S., Sholokhov E.M. Modeling of CW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-doped fiber lasers with highly nonlinear cavity dynamics. Optics Express. 2011. V.19(9). P.8394-8405.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89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Kharenko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Shtyrina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O.V.;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Yarutkina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I.A.,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Podivilov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E.V.,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М.Р.,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S.A. Highly chirped dissipative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solitons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a one-parameter family of stable solutions of the cubic–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quintic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Ginzburg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–Landau equation J. Opt. Soc. Am. B. 2011. V. 28, Issue 10. P. 2314-2320.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543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Rubenchik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A.M.,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S.K. Laser Beam Self-Focusing in the Atmosphere. Phys. Rev.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2009. V. 102. P. 233902.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361C-05BC-4F87-8799-C50D6E2E96A3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данных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err="1" smtClean="0"/>
              <a:t>ResearchGate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820243"/>
              </p:ext>
            </p:extLst>
          </p:nvPr>
        </p:nvGraphicFramePr>
        <p:xfrm>
          <a:off x="381000" y="1158875"/>
          <a:ext cx="8390468" cy="4350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800"/>
                <a:gridCol w="1132417"/>
                <a:gridCol w="1132417"/>
                <a:gridCol w="1132417"/>
                <a:gridCol w="1132417"/>
              </a:tblGrid>
              <a:tr h="661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Название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публикации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Просмотры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Цитирование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Скачивания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ИФ журнала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</a:tr>
              <a:tr h="60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S.K.;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Rubenchik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A.M.;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 On the Theory of the Modulation Instability in Optical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Amplifiers. Optics Letters. 2010. V. 35, Issue 16. P. 2684-2686.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45720" marR="45720" anchor="ctr"/>
                </a:tc>
              </a:tr>
              <a:tr h="771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Shtyrina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S.K.,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Okhotnikov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O. Evolution and stability of pulse regimes in SESAM-mode-locked femtosecond fiber lasers // J. Opt. Soc. Am. B. 2009. V. 26. P. 346-352.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45720" marR="45720" anchor="ctr"/>
                </a:tc>
              </a:tr>
              <a:tr h="771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S.K.,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Bednyakova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A.E.,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Latkin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A.I.,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Fotiadi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A.A.,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Kurkov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A.S., Sholokhov E.M. Modeling of CW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-doped fiber lasers with highly nonlinear cavity dynamics. Optics Express. 2011. V.19(9). P.8394-8405.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45720" marR="45720" anchor="ctr"/>
                </a:tc>
              </a:tr>
              <a:tr h="941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Kharenko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Shtyrina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O.V.;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Yarutkina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I.A.,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Podivilov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E.V.,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М.Р.,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S.A. Highly chirped dissipative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solitons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a one-parameter family of stable solutions of the cubic–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quintic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Ginzburg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–Landau equation J. Opt. Soc. Am. B. 2011. V. 28, Issue 10. P. 2314-2320.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45720" marR="45720" anchor="ctr"/>
                </a:tc>
              </a:tr>
              <a:tr h="601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Rubenchik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A.M.,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Fedoruk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M.P.,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Turitsyn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S.K. Laser Beam Self-Focusing in the Atmosphere. Phys. Rev.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2009. V. 102. P. 233902.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6E2C-E3A1-41B7-A146-5F364AB4F69E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Дальнейшие планы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184150">
              <a:buFont typeface="Arial" panose="020B0604020202020204" pitchFamily="34" charset="0"/>
              <a:buChar char="•"/>
            </a:pPr>
            <a:r>
              <a:rPr lang="ru-RU" dirty="0" smtClean="0"/>
              <a:t>Определить зависимость между количеством цитирований в разных системах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ru-RU" dirty="0" smtClean="0"/>
              <a:t>Определить, как влияет наличие полного текста статьи на сайте на </a:t>
            </a:r>
          </a:p>
          <a:p>
            <a:pPr marL="72282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Количество просмотров статьи на сайте</a:t>
            </a:r>
          </a:p>
          <a:p>
            <a:pPr marL="72282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Количество внешних ссылок на статью</a:t>
            </a:r>
          </a:p>
          <a:p>
            <a:pPr marL="722821" lvl="1" indent="-342900">
              <a:buSzPct val="70000"/>
              <a:buFont typeface="Courier New" panose="02070309020205020404" pitchFamily="49" charset="0"/>
              <a:buChar char="o"/>
            </a:pPr>
            <a:r>
              <a:rPr lang="ru-RU" dirty="0" smtClean="0"/>
              <a:t>Цитируемость статьи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ru-RU" dirty="0" smtClean="0"/>
              <a:t>Определить</a:t>
            </a:r>
            <a:r>
              <a:rPr lang="ru-RU" dirty="0"/>
              <a:t> </a:t>
            </a:r>
            <a:r>
              <a:rPr lang="ru-RU" dirty="0" smtClean="0"/>
              <a:t>то, насколько влияет использование той или иной системы, на уровень цитирования (например, с помощью индекса Матвея)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C2F9-79F6-4DCC-A0F4-CECAD0915BCA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b="1" dirty="0"/>
              <a:t>Низкая доступность научных результатов и публикаций</a:t>
            </a:r>
          </a:p>
          <a:p>
            <a:pPr marL="0" indent="0">
              <a:buNone/>
            </a:pPr>
            <a:endParaRPr lang="ru-RU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dirty="0" smtClean="0"/>
              <a:t>Небольшой объем российских публикаций в </a:t>
            </a:r>
            <a:r>
              <a:rPr lang="en-US" dirty="0" smtClean="0"/>
              <a:t>Web Of Science</a:t>
            </a:r>
            <a:r>
              <a:rPr lang="ru-RU" dirty="0" smtClean="0"/>
              <a:t> (1.6 -</a:t>
            </a:r>
            <a:r>
              <a:rPr lang="en-US" dirty="0" smtClean="0"/>
              <a:t> </a:t>
            </a:r>
            <a:r>
              <a:rPr lang="ru-RU" dirty="0" smtClean="0"/>
              <a:t>1.</a:t>
            </a:r>
            <a:r>
              <a:rPr lang="en-US" dirty="0" smtClean="0"/>
              <a:t>7%</a:t>
            </a:r>
            <a:r>
              <a:rPr lang="ru-RU" dirty="0" smtClean="0"/>
              <a:t>)</a:t>
            </a:r>
            <a:endParaRPr lang="ru-RU" dirty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dirty="0"/>
              <a:t>Небольшой объем цитирования российских публикаций</a:t>
            </a:r>
            <a:endParaRPr lang="en-US" dirty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dirty="0"/>
              <a:t>Низкие </a:t>
            </a:r>
            <a:r>
              <a:rPr lang="ru-RU" dirty="0" err="1"/>
              <a:t>наукометрические</a:t>
            </a:r>
            <a:r>
              <a:rPr lang="ru-RU" dirty="0"/>
              <a:t> показатели (индекс </a:t>
            </a:r>
            <a:r>
              <a:rPr lang="ru-RU" dirty="0" err="1"/>
              <a:t>Хирша</a:t>
            </a:r>
            <a:r>
              <a:rPr lang="ru-RU" dirty="0"/>
              <a:t>, </a:t>
            </a:r>
            <a:r>
              <a:rPr lang="ru-RU" dirty="0" err="1"/>
              <a:t>импакт</a:t>
            </a:r>
            <a:r>
              <a:rPr lang="ru-RU" dirty="0"/>
              <a:t>-фактор)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dirty="0" smtClean="0"/>
              <a:t>Низкий рейтинг веб-сайтов </a:t>
            </a:r>
            <a:r>
              <a:rPr lang="ru-RU" dirty="0"/>
              <a:t>российских </a:t>
            </a:r>
            <a:r>
              <a:rPr lang="ru-RU" dirty="0" smtClean="0"/>
              <a:t>научных организаций (лишь 9 организаций находятся в первых 500 рейтинга </a:t>
            </a:r>
            <a:r>
              <a:rPr lang="en-US" dirty="0" smtClean="0"/>
              <a:t>webometrics.info</a:t>
            </a:r>
            <a:r>
              <a:rPr lang="ru-RU" dirty="0" smtClean="0"/>
              <a:t>, что составляет 1</a:t>
            </a:r>
            <a:r>
              <a:rPr lang="en-US" dirty="0" smtClean="0"/>
              <a:t>.8%</a:t>
            </a:r>
            <a:r>
              <a:rPr lang="ru-RU" dirty="0" smtClean="0"/>
              <a:t>)</a:t>
            </a:r>
            <a:endParaRPr lang="en-US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dirty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CE96-2E89-47C7-9C04-D13421273B9F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1159330"/>
            <a:ext cx="7543801" cy="4709765"/>
          </a:xfrm>
        </p:spPr>
        <p:txBody>
          <a:bodyPr/>
          <a:lstStyle/>
          <a:p>
            <a:pPr marL="363538" indent="-188913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63538" indent="-1889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Место </a:t>
            </a:r>
            <a:r>
              <a:rPr lang="ru-RU" dirty="0"/>
              <a:t>в рейтингах</a:t>
            </a:r>
            <a:endParaRPr lang="en-US" b="1" dirty="0"/>
          </a:p>
          <a:p>
            <a:pPr marL="363538" indent="-1889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/>
              <a:t>Высокие позиции в тематическом поиске</a:t>
            </a:r>
          </a:p>
          <a:p>
            <a:pPr marL="363538" indent="-1889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/>
              <a:t>Внешние ссылки на целевые страницы сайта</a:t>
            </a:r>
          </a:p>
          <a:p>
            <a:pPr marL="363538" indent="-1889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Повышение рейтингов </a:t>
            </a:r>
            <a:r>
              <a:rPr lang="en-US" dirty="0"/>
              <a:t>Google Scholar, Microsoft Academic Search </a:t>
            </a:r>
            <a:r>
              <a:rPr lang="ru-RU" dirty="0"/>
              <a:t>и т.д</a:t>
            </a:r>
            <a:r>
              <a:rPr lang="ru-RU" dirty="0" smtClean="0"/>
              <a:t>.</a:t>
            </a:r>
          </a:p>
          <a:p>
            <a:pPr marL="363538" indent="-1889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Рост цитирования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4959-D81B-409E-AD56-41ED65597F54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Показатели для рейтинга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en-US" b="1" dirty="0"/>
              <a:t>Size (S)</a:t>
            </a:r>
            <a:r>
              <a:rPr lang="en-US" dirty="0"/>
              <a:t>. Number of pages recovered from four engines: Google, Yahoo, Live Search and </a:t>
            </a:r>
            <a:r>
              <a:rPr lang="en-US" dirty="0" err="1"/>
              <a:t>Exalead</a:t>
            </a:r>
            <a:r>
              <a:rPr lang="en-US" dirty="0"/>
              <a:t>. For each engine, results are log-</a:t>
            </a:r>
            <a:r>
              <a:rPr lang="en-US" dirty="0" err="1"/>
              <a:t>normalised</a:t>
            </a:r>
            <a:r>
              <a:rPr lang="en-US" dirty="0"/>
              <a:t> to 1 for the highest value. Then for each domain, maximum and minimum results are excluded and every institution is assigned a rank according to the combined sum.</a:t>
            </a: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en-US" b="1" dirty="0"/>
              <a:t>Visibility (V).</a:t>
            </a:r>
            <a:r>
              <a:rPr lang="en-US" dirty="0"/>
              <a:t> The total number of unique external links received (</a:t>
            </a:r>
            <a:r>
              <a:rPr lang="en-US" dirty="0" err="1"/>
              <a:t>inlinks</a:t>
            </a:r>
            <a:r>
              <a:rPr lang="en-US" dirty="0"/>
              <a:t>) by a site can be only confidently obtained from Yahoo Search, Live Search and </a:t>
            </a:r>
            <a:r>
              <a:rPr lang="en-US" dirty="0" err="1"/>
              <a:t>Exalead</a:t>
            </a:r>
            <a:r>
              <a:rPr lang="en-US" dirty="0"/>
              <a:t>. For each engine, results are log-</a:t>
            </a:r>
            <a:r>
              <a:rPr lang="en-US" dirty="0" err="1"/>
              <a:t>normalised</a:t>
            </a:r>
            <a:r>
              <a:rPr lang="en-US" dirty="0"/>
              <a:t> to 1 for the highest value and then combined to generate the rank.</a:t>
            </a: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en-US" b="1" dirty="0"/>
              <a:t>Rich Files (R)</a:t>
            </a:r>
            <a:r>
              <a:rPr lang="en-US" dirty="0"/>
              <a:t>. After evaluation of their relevance to academic and publication activities and considering the volume of the different file formats, the following were selected: Adobe Acrobat (</a:t>
            </a:r>
            <a:r>
              <a:rPr lang="en-US" i="1" dirty="0"/>
              <a:t>.pdf</a:t>
            </a:r>
            <a:r>
              <a:rPr lang="en-US" dirty="0"/>
              <a:t>), Adobe PostScript (</a:t>
            </a:r>
            <a:r>
              <a:rPr lang="en-US" i="1" dirty="0"/>
              <a:t>.</a:t>
            </a:r>
            <a:r>
              <a:rPr lang="en-US" i="1" dirty="0" err="1"/>
              <a:t>ps</a:t>
            </a:r>
            <a:r>
              <a:rPr lang="en-US" dirty="0"/>
              <a:t>), Microsoft Word (</a:t>
            </a:r>
            <a:r>
              <a:rPr lang="en-US" i="1" dirty="0"/>
              <a:t>.doc</a:t>
            </a:r>
            <a:r>
              <a:rPr lang="en-US" dirty="0"/>
              <a:t>) and Microsoft </a:t>
            </a:r>
            <a:r>
              <a:rPr lang="en-US" dirty="0" err="1"/>
              <a:t>Powerpoint</a:t>
            </a:r>
            <a:r>
              <a:rPr lang="en-US" dirty="0"/>
              <a:t> (</a:t>
            </a:r>
            <a:r>
              <a:rPr lang="en-US" i="1" dirty="0"/>
              <a:t>.</a:t>
            </a:r>
            <a:r>
              <a:rPr lang="en-US" i="1" dirty="0" err="1"/>
              <a:t>ppt</a:t>
            </a:r>
            <a:r>
              <a:rPr lang="en-US" dirty="0"/>
              <a:t>). These data were extracted using Google and merging the results for each </a:t>
            </a:r>
            <a:r>
              <a:rPr lang="en-US" dirty="0" err="1"/>
              <a:t>filetype</a:t>
            </a:r>
            <a:r>
              <a:rPr lang="en-US" dirty="0"/>
              <a:t> after log-</a:t>
            </a:r>
            <a:r>
              <a:rPr lang="en-US" dirty="0" err="1"/>
              <a:t>normalising</a:t>
            </a:r>
            <a:r>
              <a:rPr lang="en-US" dirty="0"/>
              <a:t> in the same way as described before.</a:t>
            </a: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en-US" b="1" dirty="0"/>
              <a:t>Scholar (</a:t>
            </a:r>
            <a:r>
              <a:rPr lang="en-US" b="1" dirty="0" err="1"/>
              <a:t>Sc</a:t>
            </a:r>
            <a:r>
              <a:rPr lang="en-US" b="1" dirty="0"/>
              <a:t>)</a:t>
            </a:r>
            <a:r>
              <a:rPr lang="en-US" dirty="0"/>
              <a:t>. Google Scholar provides the number of papers and citations for each academic domain. These results from the Scholar database represent papers, reports and </a:t>
            </a:r>
            <a:r>
              <a:rPr lang="en-US" dirty="0" smtClean="0"/>
              <a:t>other </a:t>
            </a:r>
            <a:r>
              <a:rPr lang="en-US" dirty="0"/>
              <a:t>academic items.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BF80-E872-4353-AAAC-523955D0DE47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0CF2-98FD-412D-BE53-846EE39CC9D0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5912" y="3086100"/>
            <a:ext cx="5972175" cy="685800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064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182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Системы, влияющие на видимость</a:t>
            </a:r>
            <a:r>
              <a:rPr lang="en-US" dirty="0" smtClean="0"/>
              <a:t> </a:t>
            </a:r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981077"/>
            <a:ext cx="3703320" cy="4888019"/>
          </a:xfrm>
        </p:spPr>
        <p:txBody>
          <a:bodyPr>
            <a:normAutofit/>
          </a:bodyPr>
          <a:lstStyle/>
          <a:p>
            <a:pPr fontAlgn="ctr"/>
            <a:r>
              <a:rPr lang="ru-RU" b="1" dirty="0"/>
              <a:t>Библиографические БД</a:t>
            </a:r>
            <a:r>
              <a:rPr lang="en-US" b="1" dirty="0"/>
              <a:t>:</a:t>
            </a:r>
            <a:endParaRPr lang="ru-RU" b="1" dirty="0"/>
          </a:p>
          <a:p>
            <a:pPr lvl="1" fontAlgn="ctr"/>
            <a:r>
              <a:rPr lang="en-US" dirty="0" smtClean="0"/>
              <a:t>Web Of Science </a:t>
            </a:r>
            <a:endParaRPr lang="en-US" dirty="0"/>
          </a:p>
          <a:p>
            <a:pPr lvl="1" fontAlgn="ctr"/>
            <a:r>
              <a:rPr lang="en-US" dirty="0" smtClean="0"/>
              <a:t>Scopus</a:t>
            </a:r>
            <a:endParaRPr lang="en-US" dirty="0"/>
          </a:p>
          <a:p>
            <a:pPr lvl="1" fontAlgn="ctr"/>
            <a:r>
              <a:rPr lang="en-US" dirty="0"/>
              <a:t>Google </a:t>
            </a:r>
            <a:r>
              <a:rPr lang="en-US" dirty="0" smtClean="0"/>
              <a:t>Scholar </a:t>
            </a:r>
            <a:endParaRPr lang="en-US" dirty="0"/>
          </a:p>
          <a:p>
            <a:pPr lvl="1" fontAlgn="ctr"/>
            <a:r>
              <a:rPr lang="ru-RU" dirty="0" smtClean="0"/>
              <a:t>РИНЦ</a:t>
            </a:r>
          </a:p>
          <a:p>
            <a:pPr fontAlgn="ctr"/>
            <a:r>
              <a:rPr lang="ru-RU" b="1" dirty="0" smtClean="0"/>
              <a:t>Аналитика </a:t>
            </a:r>
            <a:r>
              <a:rPr lang="ru-RU" b="1" dirty="0"/>
              <a:t>публикаций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ru-RU" dirty="0"/>
          </a:p>
          <a:p>
            <a:pPr lvl="1" fontAlgn="ctr"/>
            <a:r>
              <a:rPr lang="en-US" dirty="0" err="1"/>
              <a:t>I</a:t>
            </a:r>
            <a:r>
              <a:rPr lang="en-US" dirty="0" err="1" smtClean="0"/>
              <a:t>nCites</a:t>
            </a:r>
            <a:endParaRPr lang="en-US" dirty="0"/>
          </a:p>
          <a:p>
            <a:pPr lvl="1" fontAlgn="ctr"/>
            <a:r>
              <a:rPr lang="en-US" dirty="0" err="1"/>
              <a:t>Elsivier</a:t>
            </a:r>
            <a:r>
              <a:rPr lang="en-US" dirty="0"/>
              <a:t> </a:t>
            </a:r>
            <a:r>
              <a:rPr lang="en-US" dirty="0" err="1" smtClean="0"/>
              <a:t>SciVal</a:t>
            </a:r>
            <a:endParaRPr lang="en-US" dirty="0" smtClean="0"/>
          </a:p>
          <a:p>
            <a:pPr lvl="1" fontAlgn="ctr"/>
            <a:r>
              <a:rPr lang="en-US" dirty="0" err="1" smtClean="0"/>
              <a:t>ScienceIndex</a:t>
            </a:r>
            <a:endParaRPr lang="ru-RU" dirty="0" smtClean="0"/>
          </a:p>
          <a:p>
            <a:pPr lvl="1" fontAlgn="ctr"/>
            <a:r>
              <a:rPr lang="en-US" dirty="0"/>
              <a:t>MapOfScience.ru </a:t>
            </a:r>
            <a:endParaRPr lang="en-US" dirty="0" smtClean="0"/>
          </a:p>
          <a:p>
            <a:pPr fontAlgn="ctr"/>
            <a:r>
              <a:rPr lang="ru-RU" b="1" dirty="0"/>
              <a:t>Социально</a:t>
            </a:r>
            <a:r>
              <a:rPr lang="en-US" b="1" dirty="0"/>
              <a:t>-</a:t>
            </a:r>
            <a:r>
              <a:rPr lang="ru-RU" b="1" dirty="0"/>
              <a:t>научные сети</a:t>
            </a:r>
            <a:r>
              <a:rPr lang="en-US" b="1" dirty="0"/>
              <a:t>: </a:t>
            </a:r>
            <a:endParaRPr lang="ru-RU" b="1" dirty="0"/>
          </a:p>
          <a:p>
            <a:pPr lvl="1" fontAlgn="ctr"/>
            <a:r>
              <a:rPr lang="en-US" dirty="0" smtClean="0"/>
              <a:t>Mendeley.com </a:t>
            </a:r>
            <a:endParaRPr lang="en-US" dirty="0"/>
          </a:p>
          <a:p>
            <a:pPr lvl="1" fontAlgn="ctr"/>
            <a:r>
              <a:rPr lang="en-US" dirty="0" err="1"/>
              <a:t>ResearchGate</a:t>
            </a:r>
            <a:endParaRPr lang="en-US" dirty="0"/>
          </a:p>
          <a:p>
            <a:pPr marL="201168" lvl="1" indent="0" fontAlgn="ctr">
              <a:buNone/>
            </a:pP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35488" y="981075"/>
            <a:ext cx="3831272" cy="4888020"/>
          </a:xfrm>
        </p:spPr>
        <p:txBody>
          <a:bodyPr/>
          <a:lstStyle/>
          <a:p>
            <a:pPr fontAlgn="ctr"/>
            <a:r>
              <a:rPr lang="ru-RU" b="1" dirty="0" smtClean="0"/>
              <a:t>Системы </a:t>
            </a:r>
            <a:r>
              <a:rPr lang="ru-RU" b="1" dirty="0"/>
              <a:t>идентификации</a:t>
            </a:r>
            <a:r>
              <a:rPr lang="en-US" b="1" dirty="0"/>
              <a:t>: </a:t>
            </a:r>
            <a:endParaRPr lang="ru-RU" b="1" dirty="0"/>
          </a:p>
          <a:p>
            <a:pPr lvl="1" fontAlgn="ctr"/>
            <a:r>
              <a:rPr lang="en-US" dirty="0" err="1" smtClean="0"/>
              <a:t>Orcid</a:t>
            </a:r>
            <a:endParaRPr lang="en-US" dirty="0"/>
          </a:p>
          <a:p>
            <a:pPr lvl="1" fontAlgn="ctr"/>
            <a:r>
              <a:rPr lang="en-US" dirty="0" err="1" smtClean="0"/>
              <a:t>researcherID</a:t>
            </a:r>
            <a:r>
              <a:rPr lang="en-US" dirty="0" smtClean="0"/>
              <a:t> </a:t>
            </a:r>
            <a:endParaRPr lang="en-US" dirty="0"/>
          </a:p>
          <a:p>
            <a:pPr lvl="1" fontAlgn="ctr"/>
            <a:r>
              <a:rPr lang="en-US" dirty="0" smtClean="0"/>
              <a:t>DOI</a:t>
            </a:r>
            <a:endParaRPr lang="en-US" dirty="0"/>
          </a:p>
          <a:p>
            <a:pPr lvl="1" fontAlgn="ctr"/>
            <a:r>
              <a:rPr lang="en-US" dirty="0"/>
              <a:t>SPIN</a:t>
            </a:r>
          </a:p>
          <a:p>
            <a:pPr fontAlgn="ctr"/>
            <a:r>
              <a:rPr lang="ru-RU" b="1" dirty="0"/>
              <a:t>Открытые архивы: </a:t>
            </a:r>
          </a:p>
          <a:p>
            <a:pPr lvl="1" fontAlgn="ctr"/>
            <a:r>
              <a:rPr lang="en-US" dirty="0"/>
              <a:t>arxiv.org</a:t>
            </a:r>
          </a:p>
          <a:p>
            <a:pPr lvl="1" fontAlgn="ctr"/>
            <a:r>
              <a:rPr lang="en-US" dirty="0" smtClean="0"/>
              <a:t>CyberLeninka.ru</a:t>
            </a:r>
          </a:p>
          <a:p>
            <a:pPr lvl="1" fontAlgn="ctr"/>
            <a:endParaRPr lang="en-US" dirty="0" smtClean="0"/>
          </a:p>
          <a:p>
            <a:pPr marL="201168" lvl="1" indent="0" fontAlgn="ctr">
              <a:buNone/>
            </a:pPr>
            <a:r>
              <a:rPr lang="ru-RU" b="1" dirty="0" smtClean="0"/>
              <a:t>Дополнительные системы</a:t>
            </a:r>
          </a:p>
          <a:p>
            <a:pPr lvl="1" fontAlgn="ctr"/>
            <a:r>
              <a:rPr lang="ru-RU" dirty="0" smtClean="0"/>
              <a:t>Системы контекстного поиска</a:t>
            </a:r>
            <a:r>
              <a:rPr lang="en-US" dirty="0" smtClean="0"/>
              <a:t> </a:t>
            </a:r>
          </a:p>
          <a:p>
            <a:pPr lvl="2" fontAlgn="ctr"/>
            <a:r>
              <a:rPr lang="en-US" dirty="0" smtClean="0"/>
              <a:t>Google</a:t>
            </a:r>
          </a:p>
          <a:p>
            <a:pPr lvl="2" fontAlgn="ctr"/>
            <a:r>
              <a:rPr lang="en-US" dirty="0" err="1" smtClean="0"/>
              <a:t>Yandex</a:t>
            </a:r>
            <a:endParaRPr lang="en-US" dirty="0" smtClean="0"/>
          </a:p>
          <a:p>
            <a:pPr lvl="2" fontAlgn="ctr"/>
            <a:r>
              <a:rPr lang="en-US" dirty="0" smtClean="0"/>
              <a:t>Bing</a:t>
            </a:r>
            <a:endParaRPr lang="en-US" dirty="0"/>
          </a:p>
          <a:p>
            <a:pPr lvl="1" fontAlgn="ctr"/>
            <a:r>
              <a:rPr lang="en-US" dirty="0" smtClean="0"/>
              <a:t>Webometrics.info</a:t>
            </a:r>
            <a:endParaRPr lang="en-US" dirty="0"/>
          </a:p>
          <a:p>
            <a:pPr marL="201168" lvl="1" indent="0" fontAlgn="ctr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8E02-2AE3-474A-85EA-1E1ED6F48C1E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6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err="1" smtClean="0"/>
              <a:t>C</a:t>
            </a:r>
            <a:r>
              <a:rPr lang="en-US" dirty="0" err="1"/>
              <a:t>U</a:t>
            </a:r>
            <a:r>
              <a:rPr lang="en-US" dirty="0" err="1" smtClean="0"/>
              <a:t>rrent</a:t>
            </a:r>
            <a:r>
              <a:rPr lang="en-US" dirty="0" smtClean="0"/>
              <a:t> </a:t>
            </a:r>
            <a:r>
              <a:rPr lang="en-US" dirty="0"/>
              <a:t>Research Information System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398A-400B-45EE-B970-4B5A97162AB5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7"/>
            <a:ext cx="9144000" cy="42368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CRIS: </a:t>
            </a:r>
            <a:r>
              <a:rPr lang="ru-RU" sz="2800" dirty="0"/>
              <a:t>стандарты хранения данных</a:t>
            </a:r>
            <a:r>
              <a:rPr lang="en-US" sz="2800" dirty="0"/>
              <a:t> </a:t>
            </a:r>
            <a:r>
              <a:rPr lang="ru-RU" sz="2800" dirty="0"/>
              <a:t>о научных исследованиях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337373"/>
              </p:ext>
            </p:extLst>
          </p:nvPr>
        </p:nvGraphicFramePr>
        <p:xfrm>
          <a:off x="822325" y="1158875"/>
          <a:ext cx="7543800" cy="33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675"/>
                <a:gridCol w="4937125"/>
              </a:tblGrid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CERIF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European Research Information Format –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реляционный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подход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Словарны</a:t>
                      </a:r>
                      <a:r>
                        <a:rPr lang="ru-RU" baseline="0" dirty="0" smtClean="0"/>
                        <a:t>й подход</a:t>
                      </a:r>
                      <a:endParaRPr lang="ru-RU" dirty="0"/>
                    </a:p>
                  </a:txBody>
                  <a:tcPr anchor="ctr">
                    <a:lnT>
                      <a:noFill/>
                    </a:lnT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Онтологический подход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B2E0-787B-4CFD-B519-6EA07C14069F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2" descr="http://www.eurocris.org/Images/Top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46" y="1410471"/>
            <a:ext cx="21050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asrai.org/wp-content/themes/casrai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46" y="2573400"/>
            <a:ext cx="1809750" cy="523875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avatars0.githubusercontent.com/u/1489712?v=3&amp;s=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6" b="28278"/>
          <a:stretch/>
        </p:blipFill>
        <p:spPr bwMode="auto">
          <a:xfrm>
            <a:off x="1048046" y="3613310"/>
            <a:ext cx="1905000" cy="8128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CERIF http://www.eurocris.org</a:t>
            </a:r>
            <a:endParaRPr lang="ru-RU" dirty="0"/>
          </a:p>
        </p:txBody>
      </p:sp>
      <p:pic>
        <p:nvPicPr>
          <p:cNvPr id="2050" name="Picture 2" descr="Слои CER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825" y="1384797"/>
            <a:ext cx="7344800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CECA-8DC5-45CB-9AEE-8D9585148BF5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CASRAI http://casrai.org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567" y="1158875"/>
            <a:ext cx="6493315" cy="471011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CB24-F963-4BD7-BB79-D781A1CF9568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VIVO http://vivoweb.org</a:t>
            </a:r>
            <a:endParaRPr lang="ru-RU" dirty="0"/>
          </a:p>
        </p:txBody>
      </p:sp>
      <p:pic>
        <p:nvPicPr>
          <p:cNvPr id="3074" name="Picture 2" descr="https://wiki.duraspace.org/download/attachments/51052811/PeopleOrgsRolesGrants.2014-03-14.png?version=1&amp;modificationDate=1395120625788&amp;api=v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085" y="1158875"/>
            <a:ext cx="6920280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32C2-849A-493C-BDAF-88196DE1EF9F}" type="datetime1">
              <a:rPr lang="ru-RU" smtClean="0"/>
              <a:t>03.12.2014</a:t>
            </a:fld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рсовая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урсовая" id="{A38631F2-1B23-433E-899B-76AF47C377B7}" vid="{528606FE-A9EB-4DB8-9015-2C122673BC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</TotalTime>
  <Words>2154</Words>
  <Application>Microsoft Office PowerPoint</Application>
  <PresentationFormat>Экран (4:3)</PresentationFormat>
  <Paragraphs>733</Paragraphs>
  <Slides>32</Slides>
  <Notes>5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Курсовая</vt:lpstr>
      <vt:lpstr>Об анализе влияния сайта научной организации на наукометрические показатели</vt:lpstr>
      <vt:lpstr>Наукометрические показатели: Проблема 2,44</vt:lpstr>
      <vt:lpstr>Проблемы</vt:lpstr>
      <vt:lpstr>Системы, влияющие на видимость публикации</vt:lpstr>
      <vt:lpstr>CRIS</vt:lpstr>
      <vt:lpstr>CRIS: стандарты хранения данных о научных исследованиях</vt:lpstr>
      <vt:lpstr>CERIF http://www.eurocris.org</vt:lpstr>
      <vt:lpstr>CASRAI http://casrai.org</vt:lpstr>
      <vt:lpstr>VIVO http://vivoweb.org</vt:lpstr>
      <vt:lpstr>Коммерческие CRIS</vt:lpstr>
      <vt:lpstr>Сайт института</vt:lpstr>
      <vt:lpstr>Схема системы сайтов для научных организаций</vt:lpstr>
      <vt:lpstr>Сайт ИВТ СО РАН – Домашняя страница</vt:lpstr>
      <vt:lpstr>Сайт ИВТ СО РАН – Карточка персоны</vt:lpstr>
      <vt:lpstr>Анализ</vt:lpstr>
      <vt:lpstr>Отслеживаемые показатели</vt:lpstr>
      <vt:lpstr>Объекты исследования и веб-пространство</vt:lpstr>
      <vt:lpstr>Способы отслеживания</vt:lpstr>
      <vt:lpstr>Зачем приходят на сайт? Статистика просмотра страниц сайта</vt:lpstr>
      <vt:lpstr>Зачем приходят на сайт? Статистика просмотра страниц сайта</vt:lpstr>
      <vt:lpstr>Зачем приходят на сайт? Статистика просмотра страниц сайта</vt:lpstr>
      <vt:lpstr>Зачем приходят на сайт? Статистика просмотра страниц сайта</vt:lpstr>
      <vt:lpstr>Зачем приходят на сайт? Статистика просмотра страниц сайта</vt:lpstr>
      <vt:lpstr>Зачем приходят на сайт?</vt:lpstr>
      <vt:lpstr>Новые посетители. ИВТ СО РАН</vt:lpstr>
      <vt:lpstr>Новые посетители. Города России. ИВТ СО РАН</vt:lpstr>
      <vt:lpstr>Пример данных</vt:lpstr>
      <vt:lpstr>Пример данных: ResearchGate</vt:lpstr>
      <vt:lpstr>Дальнейшие планы</vt:lpstr>
      <vt:lpstr>Оценка эффективности</vt:lpstr>
      <vt:lpstr>Показатели для рейтинга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</dc:creator>
  <cp:lastModifiedBy>Gor</cp:lastModifiedBy>
  <cp:revision>92</cp:revision>
  <dcterms:created xsi:type="dcterms:W3CDTF">2014-11-24T06:51:32Z</dcterms:created>
  <dcterms:modified xsi:type="dcterms:W3CDTF">2014-12-03T06:01:49Z</dcterms:modified>
</cp:coreProperties>
</file>