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8">
  <p:sldMasterIdLst>
    <p:sldMasterId id="2147483648" r:id="rId1"/>
  </p:sldMasterIdLst>
  <p:notesMasterIdLst>
    <p:notesMasterId r:id="rId44"/>
  </p:notesMasterIdLst>
  <p:sldIdLst>
    <p:sldId id="278" r:id="rId2"/>
    <p:sldId id="389" r:id="rId3"/>
    <p:sldId id="390" r:id="rId4"/>
    <p:sldId id="318" r:id="rId5"/>
    <p:sldId id="353" r:id="rId6"/>
    <p:sldId id="326" r:id="rId7"/>
    <p:sldId id="338" r:id="rId8"/>
    <p:sldId id="340" r:id="rId9"/>
    <p:sldId id="341" r:id="rId10"/>
    <p:sldId id="359" r:id="rId11"/>
    <p:sldId id="328" r:id="rId12"/>
    <p:sldId id="361" r:id="rId13"/>
    <p:sldId id="363" r:id="rId14"/>
    <p:sldId id="330" r:id="rId15"/>
    <p:sldId id="374" r:id="rId16"/>
    <p:sldId id="332" r:id="rId17"/>
    <p:sldId id="375" r:id="rId18"/>
    <p:sldId id="333" r:id="rId19"/>
    <p:sldId id="342" r:id="rId20"/>
    <p:sldId id="346" r:id="rId21"/>
    <p:sldId id="347" r:id="rId22"/>
    <p:sldId id="348" r:id="rId23"/>
    <p:sldId id="337" r:id="rId24"/>
    <p:sldId id="399" r:id="rId25"/>
    <p:sldId id="378" r:id="rId26"/>
    <p:sldId id="397" r:id="rId27"/>
    <p:sldId id="396" r:id="rId28"/>
    <p:sldId id="398" r:id="rId29"/>
    <p:sldId id="400" r:id="rId30"/>
    <p:sldId id="401" r:id="rId31"/>
    <p:sldId id="402" r:id="rId32"/>
    <p:sldId id="403" r:id="rId33"/>
    <p:sldId id="404" r:id="rId34"/>
    <p:sldId id="411" r:id="rId35"/>
    <p:sldId id="406" r:id="rId36"/>
    <p:sldId id="409" r:id="rId37"/>
    <p:sldId id="405" r:id="rId38"/>
    <p:sldId id="410" r:id="rId39"/>
    <p:sldId id="408" r:id="rId40"/>
    <p:sldId id="407" r:id="rId41"/>
    <p:sldId id="412" r:id="rId42"/>
    <p:sldId id="298" r:id="rId43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4572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9144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371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18288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70040E"/>
    <a:srgbClr val="02721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-115" y="-9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>
              <a:ea typeface="+mn-ea"/>
              <a:cs typeface="Arial Unicode MS" charset="0"/>
            </a:endParaRPr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>
              <a:ea typeface="+mn-ea"/>
              <a:cs typeface="Arial Unicode MS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2000"/>
              </a:lnSpc>
              <a:buClr>
                <a:srgbClr val="000000"/>
              </a:buClr>
              <a:buSzPct val="100000"/>
              <a:buFont typeface="Calibri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Calibri" pitchFamily="32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1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77863"/>
            <a:ext cx="4570413" cy="3443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0" y="8683625"/>
            <a:ext cx="29718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>
              <a:ea typeface="+mn-ea"/>
              <a:cs typeface="Arial Unicode MS" charset="0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2000"/>
              </a:lnSpc>
              <a:buClr>
                <a:srgbClr val="000000"/>
              </a:buClr>
              <a:buSzPct val="100000"/>
              <a:buFont typeface="Calibri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Calibri" pitchFamily="32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60001C9B-4646-4E25-AE5E-99ACADAEDB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35C0A1E5-9081-4AA4-9701-934FBB39DBB7}" type="slidenum">
              <a:rPr lang="en-GB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pPr>
                <a:buFont typeface="Calibri" pitchFamily="34" charset="0"/>
                <a:buNone/>
              </a:pPr>
              <a:t>1</a:t>
            </a:fld>
            <a:endParaRPr lang="en-GB" smtClean="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33475" y="677863"/>
            <a:ext cx="4589463" cy="34432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0001C9B-4646-4E25-AE5E-99ACADAEDB9F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lnSpc>
                <a:spcPct val="102000"/>
              </a:lnSpc>
              <a:buClr>
                <a:srgbClr val="000000"/>
              </a:buClr>
              <a:buSzPct val="100000"/>
              <a:buFont typeface="Calibri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73BC6DC-6EE5-4BB5-9402-DAA01C36BACB}" type="slidenum">
              <a:rPr lang="en-GB" sz="1200">
                <a:solidFill>
                  <a:srgbClr val="000000"/>
                </a:solidFill>
                <a:latin typeface="Calibri" pitchFamily="34" charset="0"/>
              </a:rPr>
              <a:pPr algn="r">
                <a:lnSpc>
                  <a:spcPct val="102000"/>
                </a:lnSpc>
                <a:buClr>
                  <a:srgbClr val="000000"/>
                </a:buClr>
                <a:buSzPct val="100000"/>
                <a:buFont typeface="Calibri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42</a:t>
            </a:fld>
            <a:endParaRPr lang="en-GB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74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74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6C5F0-BAA1-45FD-84D2-02D71AB521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936E9-DDBE-4123-92BF-7CD8F2F8F56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95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7BCCA3-C877-4A39-9B4B-9C04AEE2B3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267E7-3AF1-466F-B014-36C9C525DC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6928B-978D-4FAF-9054-E1A877F4F66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CCE21-B46A-40B5-BA2B-BE692D04A4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3FD56-090C-4113-A46D-D642AE8696F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40A68-75C5-4340-B476-11B4AFC266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CA9F9-29D2-44B0-A733-1089EB9781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45553-C4A9-4B5B-8789-28698D23BF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5A0ED-4298-40CD-ABB5-FDECD4FBB50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>
              <a:ea typeface="+mn-ea"/>
              <a:cs typeface="Arial Unicode MS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>
              <a:ea typeface="+mn-ea"/>
              <a:cs typeface="Arial Unicode MS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20C1D5AC-752D-41DA-8775-6178C9E7F7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31" name="Picture 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1913" y="50800"/>
            <a:ext cx="838200" cy="48895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</p:pic>
      <p:pic>
        <p:nvPicPr>
          <p:cNvPr id="1032" name="Picture 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404225" y="50800"/>
            <a:ext cx="739775" cy="488950"/>
          </a:xfrm>
          <a:prstGeom prst="rect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+mj-lt"/>
          <a:ea typeface="Arial Unicode MS" pitchFamily="34" charset="-128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charset="0"/>
        </a:defRPr>
      </a:lvl5pPr>
      <a:lvl6pPr marL="1536700" indent="-2159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400">
          <a:solidFill>
            <a:srgbClr val="000000"/>
          </a:solidFill>
          <a:latin typeface="Arial" charset="0"/>
          <a:cs typeface="Arial Unicode MS" charset="0"/>
        </a:defRPr>
      </a:lvl6pPr>
      <a:lvl7pPr marL="1993900" indent="-2159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400">
          <a:solidFill>
            <a:srgbClr val="000000"/>
          </a:solidFill>
          <a:latin typeface="Arial" charset="0"/>
          <a:cs typeface="Arial Unicode MS" charset="0"/>
        </a:defRPr>
      </a:lvl7pPr>
      <a:lvl8pPr marL="2451100" indent="-2159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400">
          <a:solidFill>
            <a:srgbClr val="000000"/>
          </a:solidFill>
          <a:latin typeface="Arial" charset="0"/>
          <a:cs typeface="Arial Unicode MS" charset="0"/>
        </a:defRPr>
      </a:lvl8pPr>
      <a:lvl9pPr marL="2908300" indent="-2159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400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1313" indent="-341313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rgbClr val="000000"/>
          </a:solidFill>
          <a:latin typeface="+mn-lt"/>
          <a:ea typeface="Arial Unicode MS" pitchFamily="34" charset="-128"/>
          <a:cs typeface="+mn-cs"/>
        </a:defRPr>
      </a:lvl1pPr>
      <a:lvl2pPr marL="741363" indent="-284163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rgbClr val="000000"/>
          </a:solidFill>
          <a:latin typeface="+mn-lt"/>
          <a:ea typeface="Arial Unicode MS" pitchFamily="34" charset="-128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rgbClr val="000000"/>
          </a:solidFill>
          <a:latin typeface="+mn-lt"/>
          <a:ea typeface="Arial Unicode MS" pitchFamily="34" charset="-128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db4.sbras.ru/ZooSPACE/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db4.sbras.ru:210/dl_ict_trn?version=1.1&amp;operation=explain&amp;maximumRecords=10&amp;startRecord=1&amp;recordPacking=xml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db4.sbras.ru/ZooSPACE/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8"/>
          <p:cNvSpPr txBox="1">
            <a:spLocks noChangeArrowheads="1"/>
          </p:cNvSpPr>
          <p:nvPr/>
        </p:nvSpPr>
        <p:spPr bwMode="auto">
          <a:xfrm>
            <a:off x="467544" y="2420888"/>
            <a:ext cx="831691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Новые возможности платформы </a:t>
            </a:r>
            <a:r>
              <a:rPr lang="ru-RU" sz="2800" b="1" dirty="0" smtClean="0">
                <a:solidFill>
                  <a:srgbClr val="7030A0"/>
                </a:solidFill>
              </a:rPr>
              <a:t/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ZooSPACE 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для </a:t>
            </a:r>
            <a:r>
              <a:rPr lang="ru-RU" sz="2800" b="1" dirty="0" smtClean="0">
                <a:solidFill>
                  <a:srgbClr val="7030A0"/>
                </a:solidFill>
              </a:rPr>
              <a:t>задач </a:t>
            </a:r>
            <a:r>
              <a:rPr lang="ru-RU" sz="2800" b="1" dirty="0" smtClean="0">
                <a:solidFill>
                  <a:srgbClr val="7030A0"/>
                </a:solidFill>
              </a:rPr>
              <a:t>интеграции </a:t>
            </a:r>
            <a:r>
              <a:rPr lang="ru-RU" sz="2800" b="1" dirty="0" smtClean="0">
                <a:solidFill>
                  <a:srgbClr val="7030A0"/>
                </a:solidFill>
              </a:rPr>
              <a:t>распределенных данных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051" name="Прямоугольник 5"/>
          <p:cNvSpPr>
            <a:spLocks noChangeArrowheads="1"/>
          </p:cNvSpPr>
          <p:nvPr/>
        </p:nvSpPr>
        <p:spPr bwMode="auto">
          <a:xfrm>
            <a:off x="1979613" y="188913"/>
            <a:ext cx="538162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dirty="0">
                <a:solidFill>
                  <a:schemeClr val="accent6">
                    <a:lumMod val="75000"/>
                  </a:schemeClr>
                </a:solidFill>
              </a:rPr>
              <a:t>Федеральное государственное бюджетное учреждение науки 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1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400" dirty="0">
                <a:solidFill>
                  <a:schemeClr val="accent6">
                    <a:lumMod val="75000"/>
                  </a:schemeClr>
                </a:solidFill>
              </a:rPr>
              <a:t>Институт вычислительных технологий 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1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400" dirty="0">
                <a:solidFill>
                  <a:schemeClr val="accent6">
                    <a:lumMod val="75000"/>
                  </a:schemeClr>
                </a:solidFill>
              </a:rPr>
              <a:t>Сибирского отделения Российской академии наук</a:t>
            </a:r>
            <a:endParaRPr lang="ru-RU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628800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rgbClr val="0070C0"/>
                </a:solidFill>
              </a:rPr>
              <a:t>Жижимов О.Л</a:t>
            </a:r>
            <a:r>
              <a:rPr lang="ru-RU" i="1" dirty="0" smtClean="0">
                <a:solidFill>
                  <a:srgbClr val="0070C0"/>
                </a:solidFill>
              </a:rPr>
              <a:t>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Rectangle 42"/>
          <p:cNvSpPr txBox="1">
            <a:spLocks noChangeArrowheads="1"/>
          </p:cNvSpPr>
          <p:nvPr/>
        </p:nvSpPr>
        <p:spPr>
          <a:xfrm>
            <a:off x="179512" y="6453336"/>
            <a:ext cx="8568952" cy="30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XV Российская конференция 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"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Распределенные информационно - вычислительные ресурсы" (DICR-2014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), 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2-5 декабря 2014, Новосибирск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LnTx/>
              <a:uFillTx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8316416" y="6381328"/>
            <a:ext cx="576064" cy="35212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8E243D5-E3F9-44C2-AD84-2EFEABAB4FC3}" type="slidenum">
              <a:rPr lang="en-GB" sz="1400">
                <a:solidFill>
                  <a:srgbClr val="000000"/>
                </a:solidFill>
              </a:rPr>
              <a:pPr algn="r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</a:t>
            </a:fld>
            <a:endParaRPr lang="en-GB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1357298"/>
            <a:ext cx="7143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Эта подсистема является основной подсистемой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ZooSPACE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Она обеспечивает функционирование подсистемы доступа к базам данных системы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ZooSPACE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и интегрирует совокупность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Z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39.50 и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SRW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/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SRU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серверов узлов, функционирующих в соответствии с единой для всех политикой.</a:t>
            </a:r>
          </a:p>
          <a:p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Для работы в качестве серверов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Z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39.50 и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SRW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/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SRU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разработан специальный сервер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ZooPARK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-ZS, обладающий необходимой функциональностью.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Сервер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ZooPARK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-ZS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является специальной реализацией сервера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ZooPARK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v.6.1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, которая существенно отличается от функционирующих сегодня в России серверов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ZooPARK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v.5.13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000100" y="214290"/>
            <a:ext cx="70580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i="1" dirty="0" smtClean="0">
                <a:solidFill>
                  <a:schemeClr val="accent6"/>
                </a:solidFill>
              </a:rPr>
              <a:t>Подсистема </a:t>
            </a:r>
            <a:r>
              <a:rPr lang="en-US" sz="2000" b="1" i="1" dirty="0" err="1" smtClean="0">
                <a:solidFill>
                  <a:schemeClr val="accent6"/>
                </a:solidFill>
              </a:rPr>
              <a:t>ZooSPACE</a:t>
            </a:r>
            <a:r>
              <a:rPr lang="ru-RU" sz="2000" b="1" i="1" dirty="0" smtClean="0">
                <a:solidFill>
                  <a:schemeClr val="accent6"/>
                </a:solidFill>
              </a:rPr>
              <a:t>-</a:t>
            </a:r>
            <a:r>
              <a:rPr lang="en-US" sz="2000" b="1" i="1" dirty="0" smtClean="0">
                <a:solidFill>
                  <a:schemeClr val="accent6"/>
                </a:solidFill>
              </a:rPr>
              <a:t>Z</a:t>
            </a:r>
            <a:endParaRPr lang="ru-RU" sz="2000" b="1" i="1" dirty="0">
              <a:solidFill>
                <a:schemeClr val="accent6"/>
              </a:solidFill>
            </a:endParaRPr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8316416" y="6381328"/>
            <a:ext cx="576064" cy="35212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8E243D5-E3F9-44C2-AD84-2EFEABAB4FC3}" type="slidenum">
              <a:rPr lang="en-GB" sz="1400">
                <a:solidFill>
                  <a:srgbClr val="000000"/>
                </a:solidFill>
              </a:rPr>
              <a:pPr algn="r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10</a:t>
            </a:fld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6" name="Rectangle 42"/>
          <p:cNvSpPr txBox="1">
            <a:spLocks noChangeArrowheads="1"/>
          </p:cNvSpPr>
          <p:nvPr/>
        </p:nvSpPr>
        <p:spPr>
          <a:xfrm>
            <a:off x="179512" y="6453336"/>
            <a:ext cx="8568952" cy="30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XV Российская конференция 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"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Распределенные информационно - вычислительные ресурсы" (DICR-2014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), 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2-5 декабря 2014, Новосибирск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LnTx/>
              <a:uFillTx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2"/>
          <p:cNvGrpSpPr>
            <a:grpSpLocks noChangeAspect="1"/>
          </p:cNvGrpSpPr>
          <p:nvPr/>
        </p:nvGrpSpPr>
        <p:grpSpPr bwMode="auto">
          <a:xfrm>
            <a:off x="571951" y="714356"/>
            <a:ext cx="8081359" cy="5337483"/>
            <a:chOff x="-3514" y="1522"/>
            <a:chExt cx="7847" cy="5183"/>
          </a:xfrm>
        </p:grpSpPr>
        <p:sp>
          <p:nvSpPr>
            <p:cNvPr id="46083" name="AutoShape 3"/>
            <p:cNvSpPr>
              <a:spLocks noChangeAspect="1" noChangeArrowheads="1"/>
            </p:cNvSpPr>
            <p:nvPr/>
          </p:nvSpPr>
          <p:spPr bwMode="auto">
            <a:xfrm>
              <a:off x="-3237" y="1522"/>
              <a:ext cx="1889" cy="1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aphicFrame>
          <p:nvGraphicFramePr>
            <p:cNvPr id="46085" name="Object 5"/>
            <p:cNvGraphicFramePr>
              <a:graphicFrameLocks noChangeAspect="1"/>
            </p:cNvGraphicFramePr>
            <p:nvPr/>
          </p:nvGraphicFramePr>
          <p:xfrm>
            <a:off x="-3514" y="1799"/>
            <a:ext cx="7847" cy="4906"/>
          </p:xfrm>
          <a:graphic>
            <a:graphicData uri="http://schemas.openxmlformats.org/presentationml/2006/ole">
              <p:oleObj spid="_x0000_s46085" name="Visio" r:id="rId3" imgW="6400671" imgH="4001193" progId="Visio.Drawing.11">
                <p:embed/>
              </p:oleObj>
            </a:graphicData>
          </a:graphic>
        </p:graphicFrame>
      </p:grp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8316416" y="6381328"/>
            <a:ext cx="576064" cy="35212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8E243D5-E3F9-44C2-AD84-2EFEABAB4FC3}" type="slidenum">
              <a:rPr lang="en-GB" sz="1400">
                <a:solidFill>
                  <a:srgbClr val="000000"/>
                </a:solidFill>
              </a:rPr>
              <a:pPr algn="r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11</a:t>
            </a:fld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7" name="Rectangle 42"/>
          <p:cNvSpPr txBox="1">
            <a:spLocks noChangeArrowheads="1"/>
          </p:cNvSpPr>
          <p:nvPr/>
        </p:nvSpPr>
        <p:spPr>
          <a:xfrm>
            <a:off x="179512" y="6453336"/>
            <a:ext cx="8568952" cy="30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XV Российская конференция 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"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Распределенные информационно - вычислительные ресурсы" (DICR-2014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), 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2-5 декабря 2014, Новосибирск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LnTx/>
              <a:uFillTx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500174"/>
            <a:ext cx="80010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Каждый сервер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ZooPARK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ZS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в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ZooSPACE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Z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предоставляет интерфейсы доступа к данным по протоколам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Z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39.50 и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SRW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/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SRU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в соответствии со спецификациями этих протоколов и обеспечивает взаимодействие с серверами СУБД, которые по отношение к подсистеме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ZooSPACE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Z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являются внешними, но могут использовать политику аутентификации и авторизации своих пользователей в подсистеме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ZooSPACE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Одной из обязательных функцией серверов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ZooPARK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ZS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является возможность переадресовывать запросы на доступ к данным на другие серверы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ZooPARK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ZS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подсистемы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ZooSPACE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Z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, а также на серверы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Z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39.50 и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SRW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/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SRU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, не входящие в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ZooSPACE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Z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, по соответствующим протоколам.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000100" y="214290"/>
            <a:ext cx="70580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i="1" dirty="0" smtClean="0">
                <a:solidFill>
                  <a:schemeClr val="accent6"/>
                </a:solidFill>
              </a:rPr>
              <a:t>Подсистема </a:t>
            </a:r>
            <a:r>
              <a:rPr lang="en-US" sz="2000" b="1" i="1" dirty="0" err="1" smtClean="0">
                <a:solidFill>
                  <a:schemeClr val="accent6"/>
                </a:solidFill>
              </a:rPr>
              <a:t>ZooSPACE</a:t>
            </a:r>
            <a:r>
              <a:rPr lang="ru-RU" sz="2000" b="1" i="1" dirty="0" smtClean="0">
                <a:solidFill>
                  <a:schemeClr val="accent6"/>
                </a:solidFill>
              </a:rPr>
              <a:t>-</a:t>
            </a:r>
            <a:r>
              <a:rPr lang="en-US" sz="2000" b="1" i="1" dirty="0" smtClean="0">
                <a:solidFill>
                  <a:schemeClr val="accent6"/>
                </a:solidFill>
              </a:rPr>
              <a:t>Z</a:t>
            </a:r>
            <a:endParaRPr lang="ru-RU" sz="2000" b="1" i="1" dirty="0">
              <a:solidFill>
                <a:schemeClr val="accent6"/>
              </a:solidFill>
            </a:endParaRPr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8316416" y="6381328"/>
            <a:ext cx="576064" cy="35212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8E243D5-E3F9-44C2-AD84-2EFEABAB4FC3}" type="slidenum">
              <a:rPr lang="en-GB" sz="1400">
                <a:solidFill>
                  <a:srgbClr val="000000"/>
                </a:solidFill>
              </a:rPr>
              <a:pPr algn="r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12</a:t>
            </a:fld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6" name="Rectangle 42"/>
          <p:cNvSpPr txBox="1">
            <a:spLocks noChangeArrowheads="1"/>
          </p:cNvSpPr>
          <p:nvPr/>
        </p:nvSpPr>
        <p:spPr>
          <a:xfrm>
            <a:off x="179512" y="6453336"/>
            <a:ext cx="8568952" cy="30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XV Российская конференция 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"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Распределенные информационно - вычислительные ресурсы" (DICR-2014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), 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2-5 декабря 2014, Новосибирск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LnTx/>
              <a:uFillTx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2"/>
          <p:cNvSpPr>
            <a:spLocks noChangeArrowheads="1"/>
          </p:cNvSpPr>
          <p:nvPr/>
        </p:nvSpPr>
        <p:spPr bwMode="auto">
          <a:xfrm>
            <a:off x="1042988" y="260350"/>
            <a:ext cx="70580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i="1">
                <a:solidFill>
                  <a:schemeClr val="accent2"/>
                </a:solidFill>
              </a:rPr>
              <a:t>Архитектура сервера </a:t>
            </a:r>
            <a:r>
              <a:rPr lang="en-US" sz="1600" b="1" i="1">
                <a:solidFill>
                  <a:schemeClr val="accent2"/>
                </a:solidFill>
              </a:rPr>
              <a:t>ZooPARK</a:t>
            </a:r>
            <a:r>
              <a:rPr lang="ru-RU" sz="1600" b="1" i="1">
                <a:solidFill>
                  <a:schemeClr val="accent2"/>
                </a:solidFill>
              </a:rPr>
              <a:t>-</a:t>
            </a:r>
            <a:r>
              <a:rPr lang="en-US" sz="1600" b="1" i="1">
                <a:solidFill>
                  <a:schemeClr val="accent2"/>
                </a:solidFill>
              </a:rPr>
              <a:t>ZS</a:t>
            </a:r>
            <a:r>
              <a:rPr lang="ru-RU" sz="1600" b="1" i="1">
                <a:solidFill>
                  <a:schemeClr val="accent2"/>
                </a:solidFill>
              </a:rPr>
              <a:t>: доступ к данным</a:t>
            </a:r>
          </a:p>
        </p:txBody>
      </p:sp>
      <p:sp>
        <p:nvSpPr>
          <p:cNvPr id="9219" name="Rectangle 5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21" name="Rectangle 6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2" name="Group 2"/>
          <p:cNvGrpSpPr>
            <a:grpSpLocks noChangeAspect="1"/>
          </p:cNvGrpSpPr>
          <p:nvPr/>
        </p:nvGrpSpPr>
        <p:grpSpPr bwMode="auto">
          <a:xfrm>
            <a:off x="755576" y="692696"/>
            <a:ext cx="7345362" cy="6538913"/>
            <a:chOff x="1276" y="8154"/>
            <a:chExt cx="10205" cy="9084"/>
          </a:xfrm>
        </p:grpSpPr>
        <p:sp>
          <p:nvSpPr>
            <p:cNvPr id="9223" name="AutoShape 3"/>
            <p:cNvSpPr>
              <a:spLocks noChangeAspect="1" noChangeArrowheads="1"/>
            </p:cNvSpPr>
            <p:nvPr/>
          </p:nvSpPr>
          <p:spPr bwMode="auto">
            <a:xfrm>
              <a:off x="1276" y="8154"/>
              <a:ext cx="10205" cy="90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000">
                <a:solidFill>
                  <a:srgbClr val="70040E"/>
                </a:solidFill>
                <a:latin typeface="+mn-lt"/>
              </a:endParaRPr>
            </a:p>
          </p:txBody>
        </p:sp>
        <p:sp>
          <p:nvSpPr>
            <p:cNvPr id="9224" name="AutoShape 4"/>
            <p:cNvSpPr>
              <a:spLocks noChangeArrowheads="1"/>
            </p:cNvSpPr>
            <p:nvPr/>
          </p:nvSpPr>
          <p:spPr bwMode="auto">
            <a:xfrm>
              <a:off x="1470" y="8270"/>
              <a:ext cx="7270" cy="1228"/>
            </a:xfrm>
            <a:prstGeom prst="roundRect">
              <a:avLst>
                <a:gd name="adj" fmla="val 16667"/>
              </a:avLst>
            </a:prstGeom>
            <a:solidFill>
              <a:srgbClr val="F2F2F2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solidFill>
                  <a:srgbClr val="70040E"/>
                </a:solidFill>
                <a:latin typeface="+mn-lt"/>
              </a:endParaRPr>
            </a:p>
          </p:txBody>
        </p:sp>
        <p:sp>
          <p:nvSpPr>
            <p:cNvPr id="9225" name="AutoShape 5"/>
            <p:cNvSpPr>
              <a:spLocks noChangeArrowheads="1"/>
            </p:cNvSpPr>
            <p:nvPr/>
          </p:nvSpPr>
          <p:spPr bwMode="auto">
            <a:xfrm>
              <a:off x="1814" y="8784"/>
              <a:ext cx="3533" cy="553"/>
            </a:xfrm>
            <a:prstGeom prst="roundRect">
              <a:avLst>
                <a:gd name="adj" fmla="val 16667"/>
              </a:avLst>
            </a:prstGeom>
            <a:solidFill>
              <a:srgbClr val="EEECE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solidFill>
                  <a:srgbClr val="70040E"/>
                </a:solidFill>
                <a:latin typeface="+mn-lt"/>
              </a:endParaRPr>
            </a:p>
          </p:txBody>
        </p:sp>
        <p:sp>
          <p:nvSpPr>
            <p:cNvPr id="9226" name="Text Box 6"/>
            <p:cNvSpPr txBox="1">
              <a:spLocks noChangeArrowheads="1"/>
            </p:cNvSpPr>
            <p:nvPr/>
          </p:nvSpPr>
          <p:spPr bwMode="auto">
            <a:xfrm>
              <a:off x="1908" y="8916"/>
              <a:ext cx="3199" cy="361"/>
            </a:xfrm>
            <a:prstGeom prst="rect">
              <a:avLst/>
            </a:prstGeom>
            <a:solidFill>
              <a:srgbClr val="EEECE1"/>
            </a:solidFill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000" b="1">
                  <a:solidFill>
                    <a:srgbClr val="70040E"/>
                  </a:solidFill>
                  <a:latin typeface="+mn-lt"/>
                </a:rPr>
                <a:t>Интерфейс провайдеров данных</a:t>
              </a:r>
              <a:endParaRPr lang="ru-RU" sz="1000">
                <a:solidFill>
                  <a:srgbClr val="70040E"/>
                </a:solidFill>
                <a:latin typeface="+mn-lt"/>
              </a:endParaRPr>
            </a:p>
          </p:txBody>
        </p:sp>
        <p:sp>
          <p:nvSpPr>
            <p:cNvPr id="9227" name="AutoShape 7"/>
            <p:cNvSpPr>
              <a:spLocks noChangeArrowheads="1"/>
            </p:cNvSpPr>
            <p:nvPr/>
          </p:nvSpPr>
          <p:spPr bwMode="auto">
            <a:xfrm>
              <a:off x="5797" y="8784"/>
              <a:ext cx="2606" cy="553"/>
            </a:xfrm>
            <a:prstGeom prst="roundRect">
              <a:avLst>
                <a:gd name="adj" fmla="val 16667"/>
              </a:avLst>
            </a:prstGeom>
            <a:solidFill>
              <a:srgbClr val="EEECE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solidFill>
                  <a:srgbClr val="70040E"/>
                </a:solidFill>
                <a:latin typeface="+mn-lt"/>
              </a:endParaRPr>
            </a:p>
          </p:txBody>
        </p:sp>
        <p:sp>
          <p:nvSpPr>
            <p:cNvPr id="9228" name="Text Box 8"/>
            <p:cNvSpPr txBox="1">
              <a:spLocks noChangeArrowheads="1"/>
            </p:cNvSpPr>
            <p:nvPr/>
          </p:nvSpPr>
          <p:spPr bwMode="auto">
            <a:xfrm>
              <a:off x="5947" y="8916"/>
              <a:ext cx="2097" cy="319"/>
            </a:xfrm>
            <a:prstGeom prst="rect">
              <a:avLst/>
            </a:prstGeom>
            <a:solidFill>
              <a:srgbClr val="EEECE1"/>
            </a:solidFill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000" b="1">
                  <a:solidFill>
                    <a:srgbClr val="70040E"/>
                  </a:solidFill>
                  <a:latin typeface="+mn-lt"/>
                </a:rPr>
                <a:t>Доступ к </a:t>
              </a:r>
              <a:r>
                <a:rPr lang="en-US" sz="1000" b="1">
                  <a:solidFill>
                    <a:srgbClr val="70040E"/>
                  </a:solidFill>
                  <a:latin typeface="+mn-lt"/>
                </a:rPr>
                <a:t>LDAP</a:t>
              </a:r>
              <a:endParaRPr lang="ru-RU" sz="1000">
                <a:solidFill>
                  <a:srgbClr val="70040E"/>
                </a:solidFill>
                <a:latin typeface="+mn-lt"/>
              </a:endParaRPr>
            </a:p>
          </p:txBody>
        </p:sp>
        <p:sp>
          <p:nvSpPr>
            <p:cNvPr id="9229" name="AutoShape 10"/>
            <p:cNvSpPr>
              <a:spLocks noChangeArrowheads="1"/>
            </p:cNvSpPr>
            <p:nvPr/>
          </p:nvSpPr>
          <p:spPr bwMode="auto">
            <a:xfrm>
              <a:off x="4905" y="9747"/>
              <a:ext cx="1777" cy="553"/>
            </a:xfrm>
            <a:prstGeom prst="roundRect">
              <a:avLst>
                <a:gd name="adj" fmla="val 16667"/>
              </a:avLst>
            </a:prstGeom>
            <a:solidFill>
              <a:srgbClr val="EEECE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solidFill>
                  <a:srgbClr val="70040E"/>
                </a:solidFill>
                <a:latin typeface="+mn-lt"/>
              </a:endParaRPr>
            </a:p>
          </p:txBody>
        </p:sp>
        <p:sp>
          <p:nvSpPr>
            <p:cNvPr id="9230" name="Text Box 11"/>
            <p:cNvSpPr txBox="1">
              <a:spLocks noChangeArrowheads="1"/>
            </p:cNvSpPr>
            <p:nvPr/>
          </p:nvSpPr>
          <p:spPr bwMode="auto">
            <a:xfrm>
              <a:off x="4993" y="9864"/>
              <a:ext cx="1554" cy="404"/>
            </a:xfrm>
            <a:prstGeom prst="rect">
              <a:avLst/>
            </a:prstGeom>
            <a:solidFill>
              <a:srgbClr val="EEECE1"/>
            </a:solidFill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000" b="1">
                  <a:solidFill>
                    <a:srgbClr val="70040E"/>
                  </a:solidFill>
                  <a:latin typeface="+mn-lt"/>
                </a:rPr>
                <a:t>ZS-MSSQL</a:t>
              </a:r>
              <a:endParaRPr lang="ru-RU" sz="1000">
                <a:solidFill>
                  <a:srgbClr val="70040E"/>
                </a:solidFill>
                <a:latin typeface="+mn-lt"/>
              </a:endParaRPr>
            </a:p>
          </p:txBody>
        </p:sp>
        <p:sp>
          <p:nvSpPr>
            <p:cNvPr id="9231" name="AutoShape 12"/>
            <p:cNvSpPr>
              <a:spLocks noChangeArrowheads="1"/>
            </p:cNvSpPr>
            <p:nvPr/>
          </p:nvSpPr>
          <p:spPr bwMode="auto">
            <a:xfrm>
              <a:off x="4905" y="10407"/>
              <a:ext cx="1777" cy="553"/>
            </a:xfrm>
            <a:prstGeom prst="roundRect">
              <a:avLst>
                <a:gd name="adj" fmla="val 16667"/>
              </a:avLst>
            </a:prstGeom>
            <a:solidFill>
              <a:srgbClr val="EEECE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solidFill>
                  <a:srgbClr val="70040E"/>
                </a:solidFill>
                <a:latin typeface="+mn-lt"/>
              </a:endParaRPr>
            </a:p>
          </p:txBody>
        </p:sp>
        <p:sp>
          <p:nvSpPr>
            <p:cNvPr id="9232" name="Text Box 13"/>
            <p:cNvSpPr txBox="1">
              <a:spLocks noChangeArrowheads="1"/>
            </p:cNvSpPr>
            <p:nvPr/>
          </p:nvSpPr>
          <p:spPr bwMode="auto">
            <a:xfrm>
              <a:off x="4993" y="10524"/>
              <a:ext cx="1554" cy="404"/>
            </a:xfrm>
            <a:prstGeom prst="rect">
              <a:avLst/>
            </a:prstGeom>
            <a:solidFill>
              <a:srgbClr val="EEECE1"/>
            </a:solidFill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000" b="1">
                  <a:solidFill>
                    <a:srgbClr val="70040E"/>
                  </a:solidFill>
                  <a:latin typeface="+mn-lt"/>
                </a:rPr>
                <a:t>ZS-MySQL</a:t>
              </a:r>
              <a:endParaRPr lang="ru-RU" sz="1000">
                <a:solidFill>
                  <a:srgbClr val="70040E"/>
                </a:solidFill>
                <a:latin typeface="+mn-lt"/>
              </a:endParaRPr>
            </a:p>
          </p:txBody>
        </p:sp>
        <p:sp>
          <p:nvSpPr>
            <p:cNvPr id="9233" name="AutoShape 14"/>
            <p:cNvSpPr>
              <a:spLocks noChangeArrowheads="1"/>
            </p:cNvSpPr>
            <p:nvPr/>
          </p:nvSpPr>
          <p:spPr bwMode="auto">
            <a:xfrm>
              <a:off x="4890" y="11077"/>
              <a:ext cx="1777" cy="553"/>
            </a:xfrm>
            <a:prstGeom prst="roundRect">
              <a:avLst>
                <a:gd name="adj" fmla="val 16667"/>
              </a:avLst>
            </a:prstGeom>
            <a:solidFill>
              <a:srgbClr val="EEECE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solidFill>
                  <a:srgbClr val="70040E"/>
                </a:solidFill>
                <a:latin typeface="+mn-lt"/>
              </a:endParaRPr>
            </a:p>
          </p:txBody>
        </p:sp>
        <p:sp>
          <p:nvSpPr>
            <p:cNvPr id="9234" name="Text Box 15"/>
            <p:cNvSpPr txBox="1">
              <a:spLocks noChangeArrowheads="1"/>
            </p:cNvSpPr>
            <p:nvPr/>
          </p:nvSpPr>
          <p:spPr bwMode="auto">
            <a:xfrm>
              <a:off x="4978" y="11194"/>
              <a:ext cx="1554" cy="404"/>
            </a:xfrm>
            <a:prstGeom prst="rect">
              <a:avLst/>
            </a:prstGeom>
            <a:solidFill>
              <a:srgbClr val="EEECE1"/>
            </a:solidFill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000" b="1">
                  <a:solidFill>
                    <a:srgbClr val="70040E"/>
                  </a:solidFill>
                  <a:latin typeface="+mn-lt"/>
                </a:rPr>
                <a:t>ZS-Oracle</a:t>
              </a:r>
              <a:endParaRPr lang="ru-RU" sz="1000">
                <a:solidFill>
                  <a:srgbClr val="70040E"/>
                </a:solidFill>
                <a:latin typeface="+mn-lt"/>
              </a:endParaRPr>
            </a:p>
          </p:txBody>
        </p:sp>
        <p:sp>
          <p:nvSpPr>
            <p:cNvPr id="9235" name="AutoShape 16"/>
            <p:cNvSpPr>
              <a:spLocks noChangeArrowheads="1"/>
            </p:cNvSpPr>
            <p:nvPr/>
          </p:nvSpPr>
          <p:spPr bwMode="auto">
            <a:xfrm>
              <a:off x="4905" y="11767"/>
              <a:ext cx="1777" cy="553"/>
            </a:xfrm>
            <a:prstGeom prst="roundRect">
              <a:avLst>
                <a:gd name="adj" fmla="val 16667"/>
              </a:avLst>
            </a:prstGeom>
            <a:solidFill>
              <a:srgbClr val="EEECE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solidFill>
                  <a:srgbClr val="70040E"/>
                </a:solidFill>
                <a:latin typeface="+mn-lt"/>
              </a:endParaRPr>
            </a:p>
          </p:txBody>
        </p:sp>
        <p:sp>
          <p:nvSpPr>
            <p:cNvPr id="9236" name="Text Box 17"/>
            <p:cNvSpPr txBox="1">
              <a:spLocks noChangeArrowheads="1"/>
            </p:cNvSpPr>
            <p:nvPr/>
          </p:nvSpPr>
          <p:spPr bwMode="auto">
            <a:xfrm>
              <a:off x="4993" y="11826"/>
              <a:ext cx="1554" cy="404"/>
            </a:xfrm>
            <a:prstGeom prst="rect">
              <a:avLst/>
            </a:prstGeom>
            <a:solidFill>
              <a:srgbClr val="EEECE1"/>
            </a:solidFill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900" b="1" dirty="0">
                  <a:solidFill>
                    <a:srgbClr val="70040E"/>
                  </a:solidFill>
                  <a:latin typeface="+mn-lt"/>
                </a:rPr>
                <a:t>ZS-</a:t>
              </a:r>
              <a:r>
                <a:rPr lang="en-US" sz="900" b="1" dirty="0" err="1">
                  <a:solidFill>
                    <a:srgbClr val="70040E"/>
                  </a:solidFill>
                  <a:latin typeface="+mn-lt"/>
                </a:rPr>
                <a:t>PostgreSQL</a:t>
              </a:r>
              <a:endParaRPr lang="ru-RU" sz="900" dirty="0">
                <a:solidFill>
                  <a:srgbClr val="70040E"/>
                </a:solidFill>
                <a:latin typeface="+mn-lt"/>
              </a:endParaRPr>
            </a:p>
          </p:txBody>
        </p:sp>
        <p:sp>
          <p:nvSpPr>
            <p:cNvPr id="9237" name="AutoShape 18"/>
            <p:cNvSpPr>
              <a:spLocks noChangeArrowheads="1"/>
            </p:cNvSpPr>
            <p:nvPr/>
          </p:nvSpPr>
          <p:spPr bwMode="auto">
            <a:xfrm>
              <a:off x="4905" y="12457"/>
              <a:ext cx="1777" cy="553"/>
            </a:xfrm>
            <a:prstGeom prst="roundRect">
              <a:avLst>
                <a:gd name="adj" fmla="val 16667"/>
              </a:avLst>
            </a:prstGeom>
            <a:solidFill>
              <a:srgbClr val="EEECE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solidFill>
                  <a:srgbClr val="70040E"/>
                </a:solidFill>
                <a:latin typeface="+mn-lt"/>
              </a:endParaRPr>
            </a:p>
          </p:txBody>
        </p:sp>
        <p:sp>
          <p:nvSpPr>
            <p:cNvPr id="9238" name="Text Box 19"/>
            <p:cNvSpPr txBox="1">
              <a:spLocks noChangeArrowheads="1"/>
            </p:cNvSpPr>
            <p:nvPr/>
          </p:nvSpPr>
          <p:spPr bwMode="auto">
            <a:xfrm>
              <a:off x="4993" y="12574"/>
              <a:ext cx="1554" cy="404"/>
            </a:xfrm>
            <a:prstGeom prst="rect">
              <a:avLst/>
            </a:prstGeom>
            <a:solidFill>
              <a:srgbClr val="EEECE1"/>
            </a:solidFill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000" b="1">
                  <a:solidFill>
                    <a:srgbClr val="70040E"/>
                  </a:solidFill>
                  <a:latin typeface="+mn-lt"/>
                </a:rPr>
                <a:t>ZS-ISIS</a:t>
              </a:r>
              <a:endParaRPr lang="ru-RU" sz="1000">
                <a:solidFill>
                  <a:srgbClr val="70040E"/>
                </a:solidFill>
                <a:latin typeface="+mn-lt"/>
              </a:endParaRPr>
            </a:p>
          </p:txBody>
        </p:sp>
        <p:sp>
          <p:nvSpPr>
            <p:cNvPr id="9239" name="AutoShape 20"/>
            <p:cNvSpPr>
              <a:spLocks noChangeArrowheads="1"/>
            </p:cNvSpPr>
            <p:nvPr/>
          </p:nvSpPr>
          <p:spPr bwMode="auto">
            <a:xfrm>
              <a:off x="4905" y="13177"/>
              <a:ext cx="1777" cy="553"/>
            </a:xfrm>
            <a:prstGeom prst="roundRect">
              <a:avLst>
                <a:gd name="adj" fmla="val 16667"/>
              </a:avLst>
            </a:prstGeom>
            <a:solidFill>
              <a:srgbClr val="EEECE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solidFill>
                  <a:srgbClr val="70040E"/>
                </a:solidFill>
                <a:latin typeface="+mn-lt"/>
              </a:endParaRPr>
            </a:p>
          </p:txBody>
        </p:sp>
        <p:sp>
          <p:nvSpPr>
            <p:cNvPr id="9240" name="Text Box 21"/>
            <p:cNvSpPr txBox="1">
              <a:spLocks noChangeArrowheads="1"/>
            </p:cNvSpPr>
            <p:nvPr/>
          </p:nvSpPr>
          <p:spPr bwMode="auto">
            <a:xfrm>
              <a:off x="4993" y="13294"/>
              <a:ext cx="1554" cy="404"/>
            </a:xfrm>
            <a:prstGeom prst="rect">
              <a:avLst/>
            </a:prstGeom>
            <a:solidFill>
              <a:srgbClr val="EEECE1"/>
            </a:solidFill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000" b="1">
                  <a:solidFill>
                    <a:srgbClr val="70040E"/>
                  </a:solidFill>
                  <a:latin typeface="+mn-lt"/>
                </a:rPr>
                <a:t>ZS-IRBIS64</a:t>
              </a:r>
              <a:endParaRPr lang="ru-RU" sz="1000">
                <a:solidFill>
                  <a:srgbClr val="70040E"/>
                </a:solidFill>
                <a:latin typeface="+mn-lt"/>
              </a:endParaRPr>
            </a:p>
          </p:txBody>
        </p:sp>
        <p:sp>
          <p:nvSpPr>
            <p:cNvPr id="9241" name="AutoShape 22"/>
            <p:cNvSpPr>
              <a:spLocks noChangeArrowheads="1"/>
            </p:cNvSpPr>
            <p:nvPr/>
          </p:nvSpPr>
          <p:spPr bwMode="auto">
            <a:xfrm>
              <a:off x="4905" y="13882"/>
              <a:ext cx="1777" cy="553"/>
            </a:xfrm>
            <a:prstGeom prst="roundRect">
              <a:avLst>
                <a:gd name="adj" fmla="val 16667"/>
              </a:avLst>
            </a:prstGeom>
            <a:solidFill>
              <a:srgbClr val="EEECE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solidFill>
                  <a:srgbClr val="70040E"/>
                </a:solidFill>
                <a:latin typeface="+mn-lt"/>
              </a:endParaRPr>
            </a:p>
          </p:txBody>
        </p:sp>
        <p:sp>
          <p:nvSpPr>
            <p:cNvPr id="9242" name="Text Box 23"/>
            <p:cNvSpPr txBox="1">
              <a:spLocks noChangeArrowheads="1"/>
            </p:cNvSpPr>
            <p:nvPr/>
          </p:nvSpPr>
          <p:spPr bwMode="auto">
            <a:xfrm>
              <a:off x="4993" y="13999"/>
              <a:ext cx="1554" cy="404"/>
            </a:xfrm>
            <a:prstGeom prst="rect">
              <a:avLst/>
            </a:prstGeom>
            <a:solidFill>
              <a:srgbClr val="EEECE1"/>
            </a:solidFill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000" b="1">
                  <a:solidFill>
                    <a:srgbClr val="70040E"/>
                  </a:solidFill>
                  <a:latin typeface="+mn-lt"/>
                </a:rPr>
                <a:t>ZS-SHELL</a:t>
              </a:r>
              <a:endParaRPr lang="ru-RU" sz="1000">
                <a:solidFill>
                  <a:srgbClr val="70040E"/>
                </a:solidFill>
                <a:latin typeface="+mn-lt"/>
              </a:endParaRPr>
            </a:p>
          </p:txBody>
        </p:sp>
        <p:sp>
          <p:nvSpPr>
            <p:cNvPr id="9243" name="AutoShape 24"/>
            <p:cNvSpPr>
              <a:spLocks noChangeArrowheads="1"/>
            </p:cNvSpPr>
            <p:nvPr/>
          </p:nvSpPr>
          <p:spPr bwMode="auto">
            <a:xfrm>
              <a:off x="4905" y="14572"/>
              <a:ext cx="1777" cy="553"/>
            </a:xfrm>
            <a:prstGeom prst="roundRect">
              <a:avLst>
                <a:gd name="adj" fmla="val 16667"/>
              </a:avLst>
            </a:prstGeom>
            <a:solidFill>
              <a:srgbClr val="EEECE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solidFill>
                  <a:srgbClr val="70040E"/>
                </a:solidFill>
                <a:latin typeface="+mn-lt"/>
              </a:endParaRPr>
            </a:p>
          </p:txBody>
        </p:sp>
        <p:sp>
          <p:nvSpPr>
            <p:cNvPr id="9244" name="Text Box 25"/>
            <p:cNvSpPr txBox="1">
              <a:spLocks noChangeArrowheads="1"/>
            </p:cNvSpPr>
            <p:nvPr/>
          </p:nvSpPr>
          <p:spPr bwMode="auto">
            <a:xfrm>
              <a:off x="4993" y="14689"/>
              <a:ext cx="1554" cy="404"/>
            </a:xfrm>
            <a:prstGeom prst="rect">
              <a:avLst/>
            </a:prstGeom>
            <a:solidFill>
              <a:srgbClr val="EEECE1"/>
            </a:solidFill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000" b="1">
                  <a:solidFill>
                    <a:srgbClr val="70040E"/>
                  </a:solidFill>
                  <a:latin typeface="+mn-lt"/>
                </a:rPr>
                <a:t>ZS-RemoteZ</a:t>
              </a:r>
              <a:endParaRPr lang="ru-RU" sz="1000">
                <a:solidFill>
                  <a:srgbClr val="70040E"/>
                </a:solidFill>
                <a:latin typeface="+mn-lt"/>
              </a:endParaRPr>
            </a:p>
          </p:txBody>
        </p:sp>
        <p:sp>
          <p:nvSpPr>
            <p:cNvPr id="9245" name="AutoShape 26"/>
            <p:cNvSpPr>
              <a:spLocks noChangeArrowheads="1"/>
            </p:cNvSpPr>
            <p:nvPr/>
          </p:nvSpPr>
          <p:spPr bwMode="auto">
            <a:xfrm>
              <a:off x="4905" y="15292"/>
              <a:ext cx="1777" cy="553"/>
            </a:xfrm>
            <a:prstGeom prst="roundRect">
              <a:avLst>
                <a:gd name="adj" fmla="val 16667"/>
              </a:avLst>
            </a:prstGeom>
            <a:solidFill>
              <a:srgbClr val="EEECE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solidFill>
                  <a:srgbClr val="70040E"/>
                </a:solidFill>
                <a:latin typeface="+mn-lt"/>
              </a:endParaRPr>
            </a:p>
          </p:txBody>
        </p:sp>
        <p:sp>
          <p:nvSpPr>
            <p:cNvPr id="9246" name="Text Box 27"/>
            <p:cNvSpPr txBox="1">
              <a:spLocks noChangeArrowheads="1"/>
            </p:cNvSpPr>
            <p:nvPr/>
          </p:nvSpPr>
          <p:spPr bwMode="auto">
            <a:xfrm>
              <a:off x="4993" y="15409"/>
              <a:ext cx="1554" cy="404"/>
            </a:xfrm>
            <a:prstGeom prst="rect">
              <a:avLst/>
            </a:prstGeom>
            <a:solidFill>
              <a:srgbClr val="EEECE1"/>
            </a:solidFill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000" b="1">
                  <a:solidFill>
                    <a:srgbClr val="70040E"/>
                  </a:solidFill>
                  <a:latin typeface="+mn-lt"/>
                </a:rPr>
                <a:t>ZS-RemoteS</a:t>
              </a:r>
              <a:endParaRPr lang="ru-RU" sz="1000">
                <a:solidFill>
                  <a:srgbClr val="70040E"/>
                </a:solidFill>
                <a:latin typeface="+mn-lt"/>
              </a:endParaRPr>
            </a:p>
          </p:txBody>
        </p:sp>
        <p:sp>
          <p:nvSpPr>
            <p:cNvPr id="9247" name="Text Box 28"/>
            <p:cNvSpPr txBox="1">
              <a:spLocks noChangeArrowheads="1"/>
            </p:cNvSpPr>
            <p:nvPr/>
          </p:nvSpPr>
          <p:spPr bwMode="auto">
            <a:xfrm>
              <a:off x="1561" y="8270"/>
              <a:ext cx="2737" cy="4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000" b="1">
                  <a:solidFill>
                    <a:srgbClr val="70040E"/>
                  </a:solidFill>
                  <a:latin typeface="+mn-lt"/>
                </a:rPr>
                <a:t>Ядро сервера </a:t>
              </a:r>
              <a:r>
                <a:rPr lang="en-US" sz="1000" b="1">
                  <a:solidFill>
                    <a:srgbClr val="70040E"/>
                  </a:solidFill>
                  <a:latin typeface="+mn-lt"/>
                </a:rPr>
                <a:t>ZooPARK-ZS</a:t>
              </a:r>
              <a:endParaRPr lang="ru-RU" sz="1000">
                <a:solidFill>
                  <a:srgbClr val="70040E"/>
                </a:solidFill>
                <a:latin typeface="+mn-lt"/>
              </a:endParaRPr>
            </a:p>
          </p:txBody>
        </p:sp>
        <p:cxnSp>
          <p:nvCxnSpPr>
            <p:cNvPr id="9248" name="AutoShape 29"/>
            <p:cNvCxnSpPr>
              <a:cxnSpLocks noChangeShapeType="1"/>
              <a:stCxn id="9225" idx="2"/>
              <a:endCxn id="9229" idx="1"/>
            </p:cNvCxnSpPr>
            <p:nvPr/>
          </p:nvCxnSpPr>
          <p:spPr bwMode="auto">
            <a:xfrm rot="16200000" flipH="1">
              <a:off x="3899" y="9019"/>
              <a:ext cx="687" cy="1324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9249" name="AutoShape 30"/>
            <p:cNvCxnSpPr>
              <a:cxnSpLocks noChangeShapeType="1"/>
              <a:stCxn id="9225" idx="2"/>
              <a:endCxn id="9231" idx="1"/>
            </p:cNvCxnSpPr>
            <p:nvPr/>
          </p:nvCxnSpPr>
          <p:spPr bwMode="auto">
            <a:xfrm rot="16200000" flipH="1">
              <a:off x="3569" y="9349"/>
              <a:ext cx="1347" cy="1324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9250" name="AutoShape 31"/>
            <p:cNvCxnSpPr>
              <a:cxnSpLocks noChangeShapeType="1"/>
              <a:stCxn id="9225" idx="2"/>
              <a:endCxn id="9233" idx="1"/>
            </p:cNvCxnSpPr>
            <p:nvPr/>
          </p:nvCxnSpPr>
          <p:spPr bwMode="auto">
            <a:xfrm rot="16200000" flipH="1">
              <a:off x="3227" y="9691"/>
              <a:ext cx="2017" cy="1309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9251" name="AutoShape 32"/>
            <p:cNvCxnSpPr>
              <a:cxnSpLocks noChangeShapeType="1"/>
              <a:stCxn id="9225" idx="2"/>
              <a:endCxn id="9235" idx="1"/>
            </p:cNvCxnSpPr>
            <p:nvPr/>
          </p:nvCxnSpPr>
          <p:spPr bwMode="auto">
            <a:xfrm rot="16200000" flipH="1">
              <a:off x="2889" y="10029"/>
              <a:ext cx="2707" cy="1324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9252" name="AutoShape 33"/>
            <p:cNvCxnSpPr>
              <a:cxnSpLocks noChangeShapeType="1"/>
              <a:stCxn id="9225" idx="2"/>
              <a:endCxn id="9237" idx="1"/>
            </p:cNvCxnSpPr>
            <p:nvPr/>
          </p:nvCxnSpPr>
          <p:spPr bwMode="auto">
            <a:xfrm rot="16200000" flipH="1">
              <a:off x="2544" y="10374"/>
              <a:ext cx="3397" cy="1324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9253" name="AutoShape 34"/>
            <p:cNvCxnSpPr>
              <a:cxnSpLocks noChangeShapeType="1"/>
              <a:stCxn id="9225" idx="2"/>
              <a:endCxn id="9239" idx="1"/>
            </p:cNvCxnSpPr>
            <p:nvPr/>
          </p:nvCxnSpPr>
          <p:spPr bwMode="auto">
            <a:xfrm rot="16200000" flipH="1">
              <a:off x="2184" y="10734"/>
              <a:ext cx="4117" cy="1324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9254" name="AutoShape 35"/>
            <p:cNvCxnSpPr>
              <a:cxnSpLocks noChangeShapeType="1"/>
              <a:stCxn id="9225" idx="2"/>
              <a:endCxn id="9241" idx="1"/>
            </p:cNvCxnSpPr>
            <p:nvPr/>
          </p:nvCxnSpPr>
          <p:spPr bwMode="auto">
            <a:xfrm rot="16200000" flipH="1">
              <a:off x="1832" y="11086"/>
              <a:ext cx="4822" cy="1324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9255" name="AutoShape 36"/>
            <p:cNvCxnSpPr>
              <a:cxnSpLocks noChangeShapeType="1"/>
              <a:stCxn id="9225" idx="2"/>
              <a:endCxn id="9243" idx="1"/>
            </p:cNvCxnSpPr>
            <p:nvPr/>
          </p:nvCxnSpPr>
          <p:spPr bwMode="auto">
            <a:xfrm rot="16200000" flipH="1">
              <a:off x="1487" y="11431"/>
              <a:ext cx="5512" cy="1324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9256" name="AutoShape 37"/>
            <p:cNvCxnSpPr>
              <a:cxnSpLocks noChangeShapeType="1"/>
              <a:stCxn id="9225" idx="2"/>
              <a:endCxn id="9245" idx="1"/>
            </p:cNvCxnSpPr>
            <p:nvPr/>
          </p:nvCxnSpPr>
          <p:spPr bwMode="auto">
            <a:xfrm rot="16200000" flipH="1">
              <a:off x="1127" y="11791"/>
              <a:ext cx="6232" cy="1324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</p:spPr>
        </p:cxnSp>
        <p:cxnSp>
          <p:nvCxnSpPr>
            <p:cNvPr id="9257" name="AutoShape 38"/>
            <p:cNvCxnSpPr>
              <a:cxnSpLocks noChangeShapeType="1"/>
              <a:stCxn id="9227" idx="2"/>
              <a:endCxn id="9229" idx="3"/>
            </p:cNvCxnSpPr>
            <p:nvPr/>
          </p:nvCxnSpPr>
          <p:spPr bwMode="auto">
            <a:xfrm rot="5400000">
              <a:off x="6547" y="9472"/>
              <a:ext cx="687" cy="418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</p:spPr>
        </p:cxnSp>
        <p:cxnSp>
          <p:nvCxnSpPr>
            <p:cNvPr id="9258" name="AutoShape 39"/>
            <p:cNvCxnSpPr>
              <a:cxnSpLocks noChangeShapeType="1"/>
              <a:stCxn id="9227" idx="2"/>
              <a:endCxn id="9231" idx="3"/>
            </p:cNvCxnSpPr>
            <p:nvPr/>
          </p:nvCxnSpPr>
          <p:spPr bwMode="auto">
            <a:xfrm rot="5400000">
              <a:off x="6217" y="9802"/>
              <a:ext cx="1347" cy="418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</p:spPr>
        </p:cxnSp>
        <p:cxnSp>
          <p:nvCxnSpPr>
            <p:cNvPr id="9259" name="AutoShape 40"/>
            <p:cNvCxnSpPr>
              <a:cxnSpLocks noChangeShapeType="1"/>
              <a:stCxn id="9227" idx="2"/>
              <a:endCxn id="9233" idx="3"/>
            </p:cNvCxnSpPr>
            <p:nvPr/>
          </p:nvCxnSpPr>
          <p:spPr bwMode="auto">
            <a:xfrm rot="5400000">
              <a:off x="5875" y="10129"/>
              <a:ext cx="2017" cy="433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</p:spPr>
        </p:cxnSp>
        <p:cxnSp>
          <p:nvCxnSpPr>
            <p:cNvPr id="9260" name="AutoShape 41"/>
            <p:cNvCxnSpPr>
              <a:cxnSpLocks noChangeShapeType="1"/>
              <a:stCxn id="9227" idx="2"/>
              <a:endCxn id="9235" idx="3"/>
            </p:cNvCxnSpPr>
            <p:nvPr/>
          </p:nvCxnSpPr>
          <p:spPr bwMode="auto">
            <a:xfrm rot="5400000">
              <a:off x="5537" y="10482"/>
              <a:ext cx="2707" cy="418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</p:spPr>
        </p:cxnSp>
        <p:cxnSp>
          <p:nvCxnSpPr>
            <p:cNvPr id="9261" name="AutoShape 42"/>
            <p:cNvCxnSpPr>
              <a:cxnSpLocks noChangeShapeType="1"/>
              <a:stCxn id="9227" idx="2"/>
              <a:endCxn id="9237" idx="3"/>
            </p:cNvCxnSpPr>
            <p:nvPr/>
          </p:nvCxnSpPr>
          <p:spPr bwMode="auto">
            <a:xfrm rot="5400000">
              <a:off x="5192" y="10827"/>
              <a:ext cx="3397" cy="418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</p:spPr>
        </p:cxnSp>
        <p:cxnSp>
          <p:nvCxnSpPr>
            <p:cNvPr id="9262" name="AutoShape 43"/>
            <p:cNvCxnSpPr>
              <a:cxnSpLocks noChangeShapeType="1"/>
              <a:stCxn id="9227" idx="2"/>
              <a:endCxn id="9239" idx="3"/>
            </p:cNvCxnSpPr>
            <p:nvPr/>
          </p:nvCxnSpPr>
          <p:spPr bwMode="auto">
            <a:xfrm rot="5400000">
              <a:off x="4832" y="11187"/>
              <a:ext cx="4117" cy="418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</p:spPr>
        </p:cxnSp>
        <p:cxnSp>
          <p:nvCxnSpPr>
            <p:cNvPr id="9263" name="AutoShape 44"/>
            <p:cNvCxnSpPr>
              <a:cxnSpLocks noChangeShapeType="1"/>
              <a:stCxn id="9227" idx="2"/>
              <a:endCxn id="9241" idx="3"/>
            </p:cNvCxnSpPr>
            <p:nvPr/>
          </p:nvCxnSpPr>
          <p:spPr bwMode="auto">
            <a:xfrm rot="5400000">
              <a:off x="4480" y="11539"/>
              <a:ext cx="4822" cy="418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</p:spPr>
        </p:cxnSp>
        <p:cxnSp>
          <p:nvCxnSpPr>
            <p:cNvPr id="9264" name="AutoShape 45"/>
            <p:cNvCxnSpPr>
              <a:cxnSpLocks noChangeShapeType="1"/>
              <a:stCxn id="9227" idx="2"/>
              <a:endCxn id="9243" idx="3"/>
            </p:cNvCxnSpPr>
            <p:nvPr/>
          </p:nvCxnSpPr>
          <p:spPr bwMode="auto">
            <a:xfrm rot="5400000">
              <a:off x="4135" y="11884"/>
              <a:ext cx="5512" cy="418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</p:spPr>
        </p:cxnSp>
        <p:cxnSp>
          <p:nvCxnSpPr>
            <p:cNvPr id="9265" name="AutoShape 46"/>
            <p:cNvCxnSpPr>
              <a:cxnSpLocks noChangeShapeType="1"/>
              <a:stCxn id="9227" idx="2"/>
              <a:endCxn id="9245" idx="3"/>
            </p:cNvCxnSpPr>
            <p:nvPr/>
          </p:nvCxnSpPr>
          <p:spPr bwMode="auto">
            <a:xfrm rot="5400000">
              <a:off x="3775" y="12244"/>
              <a:ext cx="6232" cy="418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</p:spPr>
        </p:cxnSp>
        <p:sp>
          <p:nvSpPr>
            <p:cNvPr id="9266" name="AutoShape 47"/>
            <p:cNvSpPr>
              <a:spLocks noChangeArrowheads="1"/>
            </p:cNvSpPr>
            <p:nvPr/>
          </p:nvSpPr>
          <p:spPr bwMode="auto">
            <a:xfrm>
              <a:off x="7750" y="9852"/>
              <a:ext cx="2606" cy="553"/>
            </a:xfrm>
            <a:prstGeom prst="roundRect">
              <a:avLst>
                <a:gd name="adj" fmla="val 16667"/>
              </a:avLst>
            </a:prstGeom>
            <a:solidFill>
              <a:srgbClr val="F2F2F2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solidFill>
                  <a:srgbClr val="70040E"/>
                </a:solidFill>
                <a:latin typeface="+mn-lt"/>
              </a:endParaRPr>
            </a:p>
          </p:txBody>
        </p:sp>
        <p:sp>
          <p:nvSpPr>
            <p:cNvPr id="9267" name="Text Box 48"/>
            <p:cNvSpPr txBox="1">
              <a:spLocks noChangeArrowheads="1"/>
            </p:cNvSpPr>
            <p:nvPr/>
          </p:nvSpPr>
          <p:spPr bwMode="auto">
            <a:xfrm>
              <a:off x="8005" y="9984"/>
              <a:ext cx="2097" cy="319"/>
            </a:xfrm>
            <a:prstGeom prst="rect">
              <a:avLst/>
            </a:prstGeom>
            <a:solidFill>
              <a:srgbClr val="F2F2F2"/>
            </a:solidFill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000" b="1">
                  <a:solidFill>
                    <a:srgbClr val="70040E"/>
                  </a:solidFill>
                  <a:latin typeface="+mn-lt"/>
                </a:rPr>
                <a:t>MS SQL Server</a:t>
              </a:r>
              <a:endParaRPr lang="ru-RU" sz="1000">
                <a:solidFill>
                  <a:srgbClr val="70040E"/>
                </a:solidFill>
                <a:latin typeface="+mn-lt"/>
              </a:endParaRPr>
            </a:p>
          </p:txBody>
        </p:sp>
        <p:sp>
          <p:nvSpPr>
            <p:cNvPr id="9268" name="AutoShape 49"/>
            <p:cNvSpPr>
              <a:spLocks noChangeArrowheads="1"/>
            </p:cNvSpPr>
            <p:nvPr/>
          </p:nvSpPr>
          <p:spPr bwMode="auto">
            <a:xfrm>
              <a:off x="7724" y="10512"/>
              <a:ext cx="2606" cy="553"/>
            </a:xfrm>
            <a:prstGeom prst="roundRect">
              <a:avLst>
                <a:gd name="adj" fmla="val 16667"/>
              </a:avLst>
            </a:prstGeom>
            <a:solidFill>
              <a:srgbClr val="F2F2F2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solidFill>
                  <a:srgbClr val="70040E"/>
                </a:solidFill>
                <a:latin typeface="+mn-lt"/>
              </a:endParaRPr>
            </a:p>
          </p:txBody>
        </p:sp>
        <p:sp>
          <p:nvSpPr>
            <p:cNvPr id="9269" name="Text Box 50"/>
            <p:cNvSpPr txBox="1">
              <a:spLocks noChangeArrowheads="1"/>
            </p:cNvSpPr>
            <p:nvPr/>
          </p:nvSpPr>
          <p:spPr bwMode="auto">
            <a:xfrm>
              <a:off x="7979" y="10644"/>
              <a:ext cx="2097" cy="319"/>
            </a:xfrm>
            <a:prstGeom prst="rect">
              <a:avLst/>
            </a:prstGeom>
            <a:solidFill>
              <a:srgbClr val="F2F2F2"/>
            </a:solidFill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000" b="1">
                  <a:solidFill>
                    <a:srgbClr val="70040E"/>
                  </a:solidFill>
                  <a:latin typeface="+mn-lt"/>
                </a:rPr>
                <a:t>MySQL Server</a:t>
              </a:r>
              <a:endParaRPr lang="ru-RU" sz="1000">
                <a:solidFill>
                  <a:srgbClr val="70040E"/>
                </a:solidFill>
                <a:latin typeface="+mn-lt"/>
              </a:endParaRPr>
            </a:p>
          </p:txBody>
        </p:sp>
        <p:sp>
          <p:nvSpPr>
            <p:cNvPr id="9270" name="AutoShape 51"/>
            <p:cNvSpPr>
              <a:spLocks noChangeArrowheads="1"/>
            </p:cNvSpPr>
            <p:nvPr/>
          </p:nvSpPr>
          <p:spPr bwMode="auto">
            <a:xfrm>
              <a:off x="7728" y="11182"/>
              <a:ext cx="2606" cy="553"/>
            </a:xfrm>
            <a:prstGeom prst="roundRect">
              <a:avLst>
                <a:gd name="adj" fmla="val 16667"/>
              </a:avLst>
            </a:prstGeom>
            <a:solidFill>
              <a:srgbClr val="F2F2F2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solidFill>
                  <a:srgbClr val="70040E"/>
                </a:solidFill>
                <a:latin typeface="+mn-lt"/>
              </a:endParaRPr>
            </a:p>
          </p:txBody>
        </p:sp>
        <p:sp>
          <p:nvSpPr>
            <p:cNvPr id="9271" name="Text Box 52"/>
            <p:cNvSpPr txBox="1">
              <a:spLocks noChangeArrowheads="1"/>
            </p:cNvSpPr>
            <p:nvPr/>
          </p:nvSpPr>
          <p:spPr bwMode="auto">
            <a:xfrm>
              <a:off x="7983" y="11314"/>
              <a:ext cx="2097" cy="319"/>
            </a:xfrm>
            <a:prstGeom prst="rect">
              <a:avLst/>
            </a:prstGeom>
            <a:solidFill>
              <a:srgbClr val="F2F2F2"/>
            </a:solidFill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000" b="1">
                  <a:solidFill>
                    <a:srgbClr val="70040E"/>
                  </a:solidFill>
                  <a:latin typeface="+mn-lt"/>
                </a:rPr>
                <a:t>Oracle Server</a:t>
              </a:r>
              <a:endParaRPr lang="ru-RU" sz="1000">
                <a:solidFill>
                  <a:srgbClr val="70040E"/>
                </a:solidFill>
                <a:latin typeface="+mn-lt"/>
              </a:endParaRPr>
            </a:p>
          </p:txBody>
        </p:sp>
        <p:sp>
          <p:nvSpPr>
            <p:cNvPr id="9272" name="AutoShape 53"/>
            <p:cNvSpPr>
              <a:spLocks noChangeArrowheads="1"/>
            </p:cNvSpPr>
            <p:nvPr/>
          </p:nvSpPr>
          <p:spPr bwMode="auto">
            <a:xfrm>
              <a:off x="7724" y="11872"/>
              <a:ext cx="2606" cy="553"/>
            </a:xfrm>
            <a:prstGeom prst="roundRect">
              <a:avLst>
                <a:gd name="adj" fmla="val 16667"/>
              </a:avLst>
            </a:prstGeom>
            <a:solidFill>
              <a:srgbClr val="F2F2F2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solidFill>
                  <a:srgbClr val="70040E"/>
                </a:solidFill>
                <a:latin typeface="+mn-lt"/>
              </a:endParaRPr>
            </a:p>
          </p:txBody>
        </p:sp>
        <p:sp>
          <p:nvSpPr>
            <p:cNvPr id="9273" name="Text Box 54"/>
            <p:cNvSpPr txBox="1">
              <a:spLocks noChangeArrowheads="1"/>
            </p:cNvSpPr>
            <p:nvPr/>
          </p:nvSpPr>
          <p:spPr bwMode="auto">
            <a:xfrm>
              <a:off x="7979" y="12004"/>
              <a:ext cx="2097" cy="319"/>
            </a:xfrm>
            <a:prstGeom prst="rect">
              <a:avLst/>
            </a:prstGeom>
            <a:solidFill>
              <a:srgbClr val="F2F2F2"/>
            </a:solidFill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000" b="1">
                  <a:solidFill>
                    <a:srgbClr val="70040E"/>
                  </a:solidFill>
                  <a:latin typeface="+mn-lt"/>
                </a:rPr>
                <a:t>PostgreSQL Server</a:t>
              </a:r>
              <a:endParaRPr lang="ru-RU" sz="1000">
                <a:solidFill>
                  <a:srgbClr val="70040E"/>
                </a:solidFill>
                <a:latin typeface="+mn-lt"/>
              </a:endParaRPr>
            </a:p>
          </p:txBody>
        </p:sp>
        <p:sp>
          <p:nvSpPr>
            <p:cNvPr id="9274" name="AutoShape 55"/>
            <p:cNvSpPr>
              <a:spLocks noChangeArrowheads="1"/>
            </p:cNvSpPr>
            <p:nvPr/>
          </p:nvSpPr>
          <p:spPr bwMode="auto">
            <a:xfrm>
              <a:off x="7724" y="12577"/>
              <a:ext cx="2606" cy="553"/>
            </a:xfrm>
            <a:prstGeom prst="roundRect">
              <a:avLst>
                <a:gd name="adj" fmla="val 16667"/>
              </a:avLst>
            </a:prstGeom>
            <a:solidFill>
              <a:srgbClr val="F2F2F2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solidFill>
                  <a:srgbClr val="70040E"/>
                </a:solidFill>
                <a:latin typeface="+mn-lt"/>
              </a:endParaRPr>
            </a:p>
          </p:txBody>
        </p:sp>
        <p:sp>
          <p:nvSpPr>
            <p:cNvPr id="9275" name="Text Box 56"/>
            <p:cNvSpPr txBox="1">
              <a:spLocks noChangeArrowheads="1"/>
            </p:cNvSpPr>
            <p:nvPr/>
          </p:nvSpPr>
          <p:spPr bwMode="auto">
            <a:xfrm>
              <a:off x="7979" y="12620"/>
              <a:ext cx="2097" cy="319"/>
            </a:xfrm>
            <a:prstGeom prst="rect">
              <a:avLst/>
            </a:prstGeom>
            <a:solidFill>
              <a:srgbClr val="F2F2F2"/>
            </a:solidFill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000" b="1" dirty="0">
                  <a:solidFill>
                    <a:srgbClr val="70040E"/>
                  </a:solidFill>
                  <a:latin typeface="+mn-lt"/>
                </a:rPr>
                <a:t>Файловая система ОС</a:t>
              </a:r>
              <a:endParaRPr lang="ru-RU" sz="1000" dirty="0">
                <a:solidFill>
                  <a:srgbClr val="70040E"/>
                </a:solidFill>
                <a:latin typeface="+mn-lt"/>
              </a:endParaRPr>
            </a:p>
          </p:txBody>
        </p:sp>
        <p:sp>
          <p:nvSpPr>
            <p:cNvPr id="9276" name="AutoShape 57"/>
            <p:cNvSpPr>
              <a:spLocks noChangeArrowheads="1"/>
            </p:cNvSpPr>
            <p:nvPr/>
          </p:nvSpPr>
          <p:spPr bwMode="auto">
            <a:xfrm>
              <a:off x="7698" y="13282"/>
              <a:ext cx="2606" cy="553"/>
            </a:xfrm>
            <a:prstGeom prst="roundRect">
              <a:avLst>
                <a:gd name="adj" fmla="val 16667"/>
              </a:avLst>
            </a:prstGeom>
            <a:solidFill>
              <a:srgbClr val="F2F2F2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solidFill>
                  <a:srgbClr val="70040E"/>
                </a:solidFill>
                <a:latin typeface="+mn-lt"/>
              </a:endParaRPr>
            </a:p>
          </p:txBody>
        </p:sp>
        <p:sp>
          <p:nvSpPr>
            <p:cNvPr id="9277" name="Text Box 58"/>
            <p:cNvSpPr txBox="1">
              <a:spLocks noChangeArrowheads="1"/>
            </p:cNvSpPr>
            <p:nvPr/>
          </p:nvSpPr>
          <p:spPr bwMode="auto">
            <a:xfrm>
              <a:off x="7953" y="13414"/>
              <a:ext cx="2097" cy="319"/>
            </a:xfrm>
            <a:prstGeom prst="rect">
              <a:avLst/>
            </a:prstGeom>
            <a:solidFill>
              <a:srgbClr val="F2F2F2"/>
            </a:solidFill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000" b="1">
                  <a:solidFill>
                    <a:srgbClr val="70040E"/>
                  </a:solidFill>
                  <a:latin typeface="+mn-lt"/>
                </a:rPr>
                <a:t>Сервер ИРБИС</a:t>
              </a:r>
              <a:r>
                <a:rPr lang="en-US" sz="1000" b="1">
                  <a:solidFill>
                    <a:srgbClr val="70040E"/>
                  </a:solidFill>
                  <a:latin typeface="+mn-lt"/>
                </a:rPr>
                <a:t>-64</a:t>
              </a:r>
              <a:endParaRPr lang="ru-RU" sz="1000">
                <a:solidFill>
                  <a:srgbClr val="70040E"/>
                </a:solidFill>
                <a:latin typeface="+mn-lt"/>
              </a:endParaRPr>
            </a:p>
          </p:txBody>
        </p:sp>
        <p:sp>
          <p:nvSpPr>
            <p:cNvPr id="9278" name="AutoShape 59"/>
            <p:cNvSpPr>
              <a:spLocks noChangeArrowheads="1"/>
            </p:cNvSpPr>
            <p:nvPr/>
          </p:nvSpPr>
          <p:spPr bwMode="auto">
            <a:xfrm>
              <a:off x="7724" y="13987"/>
              <a:ext cx="2606" cy="553"/>
            </a:xfrm>
            <a:prstGeom prst="roundRect">
              <a:avLst>
                <a:gd name="adj" fmla="val 16667"/>
              </a:avLst>
            </a:prstGeom>
            <a:solidFill>
              <a:srgbClr val="F2F2F2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solidFill>
                  <a:srgbClr val="70040E"/>
                </a:solidFill>
                <a:latin typeface="+mn-lt"/>
              </a:endParaRPr>
            </a:p>
          </p:txBody>
        </p:sp>
        <p:sp>
          <p:nvSpPr>
            <p:cNvPr id="9279" name="Text Box 60"/>
            <p:cNvSpPr txBox="1">
              <a:spLocks noChangeArrowheads="1"/>
            </p:cNvSpPr>
            <p:nvPr/>
          </p:nvSpPr>
          <p:spPr bwMode="auto">
            <a:xfrm>
              <a:off x="7934" y="14009"/>
              <a:ext cx="2247" cy="319"/>
            </a:xfrm>
            <a:prstGeom prst="rect">
              <a:avLst/>
            </a:prstGeom>
            <a:solidFill>
              <a:srgbClr val="F2F2F2"/>
            </a:solidFill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000" b="1" dirty="0">
                  <a:solidFill>
                    <a:srgbClr val="70040E"/>
                  </a:solidFill>
                  <a:latin typeface="+mn-lt"/>
                </a:rPr>
                <a:t>Командный процессор ОС</a:t>
              </a:r>
              <a:endParaRPr lang="ru-RU" sz="1000" dirty="0">
                <a:solidFill>
                  <a:srgbClr val="70040E"/>
                </a:solidFill>
                <a:latin typeface="+mn-lt"/>
              </a:endParaRPr>
            </a:p>
          </p:txBody>
        </p:sp>
        <p:sp>
          <p:nvSpPr>
            <p:cNvPr id="9280" name="AutoShape 61"/>
            <p:cNvSpPr>
              <a:spLocks noChangeArrowheads="1"/>
            </p:cNvSpPr>
            <p:nvPr/>
          </p:nvSpPr>
          <p:spPr bwMode="auto">
            <a:xfrm>
              <a:off x="7705" y="14677"/>
              <a:ext cx="2606" cy="553"/>
            </a:xfrm>
            <a:prstGeom prst="roundRect">
              <a:avLst>
                <a:gd name="adj" fmla="val 16667"/>
              </a:avLst>
            </a:prstGeom>
            <a:solidFill>
              <a:srgbClr val="F2F2F2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solidFill>
                  <a:srgbClr val="70040E"/>
                </a:solidFill>
                <a:latin typeface="+mn-lt"/>
              </a:endParaRPr>
            </a:p>
          </p:txBody>
        </p:sp>
        <p:sp>
          <p:nvSpPr>
            <p:cNvPr id="9281" name="Text Box 62"/>
            <p:cNvSpPr txBox="1">
              <a:spLocks noChangeArrowheads="1"/>
            </p:cNvSpPr>
            <p:nvPr/>
          </p:nvSpPr>
          <p:spPr bwMode="auto">
            <a:xfrm>
              <a:off x="7930" y="14809"/>
              <a:ext cx="2097" cy="319"/>
            </a:xfrm>
            <a:prstGeom prst="rect">
              <a:avLst/>
            </a:prstGeom>
            <a:solidFill>
              <a:srgbClr val="F2F2F2"/>
            </a:solidFill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000" b="1">
                  <a:solidFill>
                    <a:srgbClr val="70040E"/>
                  </a:solidFill>
                  <a:latin typeface="+mn-lt"/>
                </a:rPr>
                <a:t>Сервер </a:t>
              </a:r>
              <a:r>
                <a:rPr lang="en-US" sz="1000" b="1">
                  <a:solidFill>
                    <a:srgbClr val="70040E"/>
                  </a:solidFill>
                  <a:latin typeface="+mn-lt"/>
                </a:rPr>
                <a:t>Z39.50</a:t>
              </a:r>
              <a:endParaRPr lang="ru-RU" sz="1000">
                <a:solidFill>
                  <a:srgbClr val="70040E"/>
                </a:solidFill>
                <a:latin typeface="+mn-lt"/>
              </a:endParaRPr>
            </a:p>
          </p:txBody>
        </p:sp>
        <p:sp>
          <p:nvSpPr>
            <p:cNvPr id="9282" name="AutoShape 63"/>
            <p:cNvSpPr>
              <a:spLocks noChangeArrowheads="1"/>
            </p:cNvSpPr>
            <p:nvPr/>
          </p:nvSpPr>
          <p:spPr bwMode="auto">
            <a:xfrm>
              <a:off x="7690" y="15397"/>
              <a:ext cx="2606" cy="553"/>
            </a:xfrm>
            <a:prstGeom prst="roundRect">
              <a:avLst>
                <a:gd name="adj" fmla="val 16667"/>
              </a:avLst>
            </a:prstGeom>
            <a:solidFill>
              <a:srgbClr val="F2F2F2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1000">
                <a:solidFill>
                  <a:srgbClr val="70040E"/>
                </a:solidFill>
                <a:latin typeface="+mn-lt"/>
              </a:endParaRPr>
            </a:p>
          </p:txBody>
        </p:sp>
        <p:sp>
          <p:nvSpPr>
            <p:cNvPr id="9283" name="Text Box 64"/>
            <p:cNvSpPr txBox="1">
              <a:spLocks noChangeArrowheads="1"/>
            </p:cNvSpPr>
            <p:nvPr/>
          </p:nvSpPr>
          <p:spPr bwMode="auto">
            <a:xfrm>
              <a:off x="7915" y="15529"/>
              <a:ext cx="2097" cy="319"/>
            </a:xfrm>
            <a:prstGeom prst="rect">
              <a:avLst/>
            </a:prstGeom>
            <a:solidFill>
              <a:srgbClr val="F2F2F2"/>
            </a:solidFill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1000" b="1">
                  <a:solidFill>
                    <a:srgbClr val="70040E"/>
                  </a:solidFill>
                  <a:latin typeface="+mn-lt"/>
                </a:rPr>
                <a:t>Сервер </a:t>
              </a:r>
              <a:r>
                <a:rPr lang="en-US" sz="1000" b="1">
                  <a:solidFill>
                    <a:srgbClr val="70040E"/>
                  </a:solidFill>
                  <a:latin typeface="+mn-lt"/>
                </a:rPr>
                <a:t>SRW/SRU</a:t>
              </a:r>
              <a:endParaRPr lang="ru-RU" sz="1000">
                <a:solidFill>
                  <a:srgbClr val="70040E"/>
                </a:solidFill>
                <a:latin typeface="+mn-lt"/>
              </a:endParaRPr>
            </a:p>
          </p:txBody>
        </p:sp>
        <p:cxnSp>
          <p:nvCxnSpPr>
            <p:cNvPr id="9284" name="AutoShape 65"/>
            <p:cNvCxnSpPr>
              <a:cxnSpLocks noChangeShapeType="1"/>
              <a:endCxn id="9266" idx="1"/>
            </p:cNvCxnSpPr>
            <p:nvPr/>
          </p:nvCxnSpPr>
          <p:spPr bwMode="auto">
            <a:xfrm flipV="1">
              <a:off x="6682" y="10129"/>
              <a:ext cx="1068" cy="1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9285" name="AutoShape 66"/>
            <p:cNvCxnSpPr>
              <a:cxnSpLocks noChangeShapeType="1"/>
              <a:endCxn id="9268" idx="1"/>
            </p:cNvCxnSpPr>
            <p:nvPr/>
          </p:nvCxnSpPr>
          <p:spPr bwMode="auto">
            <a:xfrm>
              <a:off x="6667" y="10788"/>
              <a:ext cx="1057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9286" name="AutoShape 67"/>
            <p:cNvCxnSpPr>
              <a:cxnSpLocks noChangeShapeType="1"/>
              <a:endCxn id="9270" idx="1"/>
            </p:cNvCxnSpPr>
            <p:nvPr/>
          </p:nvCxnSpPr>
          <p:spPr bwMode="auto">
            <a:xfrm flipV="1">
              <a:off x="6652" y="11459"/>
              <a:ext cx="1076" cy="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9287" name="AutoShape 68"/>
            <p:cNvCxnSpPr>
              <a:cxnSpLocks noChangeShapeType="1"/>
              <a:endCxn id="9272" idx="1"/>
            </p:cNvCxnSpPr>
            <p:nvPr/>
          </p:nvCxnSpPr>
          <p:spPr bwMode="auto">
            <a:xfrm>
              <a:off x="6667" y="12139"/>
              <a:ext cx="1057" cy="1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9288" name="AutoShape 69"/>
            <p:cNvCxnSpPr>
              <a:cxnSpLocks noChangeShapeType="1"/>
              <a:endCxn id="9274" idx="1"/>
            </p:cNvCxnSpPr>
            <p:nvPr/>
          </p:nvCxnSpPr>
          <p:spPr bwMode="auto">
            <a:xfrm>
              <a:off x="6682" y="12828"/>
              <a:ext cx="1042" cy="2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9289" name="AutoShape 70"/>
            <p:cNvCxnSpPr>
              <a:cxnSpLocks noChangeShapeType="1"/>
              <a:endCxn id="9276" idx="1"/>
            </p:cNvCxnSpPr>
            <p:nvPr/>
          </p:nvCxnSpPr>
          <p:spPr bwMode="auto">
            <a:xfrm>
              <a:off x="6667" y="13540"/>
              <a:ext cx="1031" cy="1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9290" name="AutoShape 71"/>
            <p:cNvCxnSpPr>
              <a:cxnSpLocks noChangeShapeType="1"/>
              <a:endCxn id="9280" idx="1"/>
            </p:cNvCxnSpPr>
            <p:nvPr/>
          </p:nvCxnSpPr>
          <p:spPr bwMode="auto">
            <a:xfrm flipV="1">
              <a:off x="6675" y="14954"/>
              <a:ext cx="1030" cy="1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9291" name="AutoShape 72"/>
            <p:cNvCxnSpPr>
              <a:cxnSpLocks noChangeShapeType="1"/>
              <a:endCxn id="9282" idx="1"/>
            </p:cNvCxnSpPr>
            <p:nvPr/>
          </p:nvCxnSpPr>
          <p:spPr bwMode="auto">
            <a:xfrm flipV="1">
              <a:off x="6667" y="15674"/>
              <a:ext cx="1023" cy="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9292" name="AutoShape 73"/>
            <p:cNvCxnSpPr>
              <a:cxnSpLocks noChangeShapeType="1"/>
              <a:endCxn id="9278" idx="1"/>
            </p:cNvCxnSpPr>
            <p:nvPr/>
          </p:nvCxnSpPr>
          <p:spPr bwMode="auto">
            <a:xfrm flipV="1">
              <a:off x="6682" y="14264"/>
              <a:ext cx="1042" cy="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</p:cxnSp>
      </p:grpSp>
      <p:sp>
        <p:nvSpPr>
          <p:cNvPr id="78" name="Text Box 1"/>
          <p:cNvSpPr txBox="1">
            <a:spLocks noChangeArrowheads="1"/>
          </p:cNvSpPr>
          <p:nvPr/>
        </p:nvSpPr>
        <p:spPr bwMode="auto">
          <a:xfrm>
            <a:off x="8316416" y="6381328"/>
            <a:ext cx="576064" cy="35212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8E243D5-E3F9-44C2-AD84-2EFEABAB4FC3}" type="slidenum">
              <a:rPr lang="en-GB" sz="1400">
                <a:solidFill>
                  <a:srgbClr val="000000"/>
                </a:solidFill>
              </a:rPr>
              <a:pPr algn="r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13</a:t>
            </a:fld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79" name="Rectangle 42"/>
          <p:cNvSpPr txBox="1">
            <a:spLocks noChangeArrowheads="1"/>
          </p:cNvSpPr>
          <p:nvPr/>
        </p:nvSpPr>
        <p:spPr>
          <a:xfrm>
            <a:off x="179512" y="6453336"/>
            <a:ext cx="8568952" cy="30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XV Российская конференция 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"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Распределенные информационно - вычислительные ресурсы" (DICR-2014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), 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2-5 декабря 2014, Новосибирск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LnTx/>
              <a:uFillTx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2"/>
          <p:cNvGrpSpPr>
            <a:grpSpLocks noChangeAspect="1"/>
          </p:cNvGrpSpPr>
          <p:nvPr/>
        </p:nvGrpSpPr>
        <p:grpSpPr bwMode="auto">
          <a:xfrm>
            <a:off x="755576" y="332814"/>
            <a:ext cx="7531564" cy="6220592"/>
            <a:chOff x="1538" y="8607"/>
            <a:chExt cx="10595" cy="9004"/>
          </a:xfrm>
        </p:grpSpPr>
        <p:sp>
          <p:nvSpPr>
            <p:cNvPr id="48131" name="AutoShape 3"/>
            <p:cNvSpPr>
              <a:spLocks noChangeAspect="1" noChangeArrowheads="1"/>
            </p:cNvSpPr>
            <p:nvPr/>
          </p:nvSpPr>
          <p:spPr bwMode="auto">
            <a:xfrm>
              <a:off x="1538" y="9086"/>
              <a:ext cx="9347" cy="8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132" name="Text Box 4"/>
            <p:cNvSpPr txBox="1">
              <a:spLocks noChangeArrowheads="1"/>
            </p:cNvSpPr>
            <p:nvPr/>
          </p:nvSpPr>
          <p:spPr bwMode="auto">
            <a:xfrm>
              <a:off x="2007" y="16587"/>
              <a:ext cx="10126" cy="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latin typeface="+mn-lt"/>
                  <a:ea typeface="Arial Unicode MS" pitchFamily="34" charset="-128"/>
                  <a:cs typeface="Arial Unicode MS" pitchFamily="34" charset="-128"/>
                </a:rPr>
                <a:t>Алгоритм переадресации запросов для сервера </a:t>
              </a:r>
              <a:r>
                <a:rPr kumimoji="0" lang="en-US" sz="1600" b="0" i="0" u="none" strike="noStrike" cap="none" normalizeH="0" baseline="0" dirty="0" err="1" smtClean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latin typeface="+mn-lt"/>
                  <a:ea typeface="Arial Unicode MS" pitchFamily="34" charset="-128"/>
                  <a:cs typeface="Arial Unicode MS" pitchFamily="34" charset="-128"/>
                </a:rPr>
                <a:t>ZooPARK</a:t>
              </a: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latin typeface="+mn-lt"/>
                  <a:ea typeface="Arial Unicode MS" pitchFamily="34" charset="-128"/>
                  <a:cs typeface="Arial Unicode MS" pitchFamily="34" charset="-128"/>
                </a:rPr>
                <a:t>-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latin typeface="+mn-lt"/>
                  <a:ea typeface="Arial Unicode MS" pitchFamily="34" charset="-128"/>
                  <a:cs typeface="Arial Unicode MS" pitchFamily="34" charset="-128"/>
                </a:rPr>
                <a:t>ZS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Arial Unicode MS" pitchFamily="34" charset="-128"/>
                <a:cs typeface="Arial Unicode MS" pitchFamily="34" charset="-128"/>
              </a:endParaRPr>
            </a:p>
          </p:txBody>
        </p:sp>
        <p:graphicFrame>
          <p:nvGraphicFramePr>
            <p:cNvPr id="48133" name="Object 5"/>
            <p:cNvGraphicFramePr>
              <a:graphicFrameLocks noChangeAspect="1"/>
            </p:cNvGraphicFramePr>
            <p:nvPr/>
          </p:nvGraphicFramePr>
          <p:xfrm>
            <a:off x="3057" y="8607"/>
            <a:ext cx="6958" cy="7985"/>
          </p:xfrm>
          <a:graphic>
            <a:graphicData uri="http://schemas.openxmlformats.org/presentationml/2006/ole">
              <p:oleObj spid="_x0000_s48133" name="Visio" r:id="rId3" imgW="4858713" imgH="6594764" progId="Visio.Drawing.11">
                <p:embed/>
              </p:oleObj>
            </a:graphicData>
          </a:graphic>
        </p:graphicFrame>
      </p:grp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8316416" y="6381328"/>
            <a:ext cx="576064" cy="35212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8E243D5-E3F9-44C2-AD84-2EFEABAB4FC3}" type="slidenum">
              <a:rPr lang="en-GB" sz="1400">
                <a:solidFill>
                  <a:srgbClr val="000000"/>
                </a:solidFill>
              </a:rPr>
              <a:pPr algn="r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14</a:t>
            </a:fld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8" name="Rectangle 42"/>
          <p:cNvSpPr txBox="1">
            <a:spLocks noChangeArrowheads="1"/>
          </p:cNvSpPr>
          <p:nvPr/>
        </p:nvSpPr>
        <p:spPr>
          <a:xfrm>
            <a:off x="179512" y="6453336"/>
            <a:ext cx="8568952" cy="30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XV Российская конференция 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"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Распределенные информационно - вычислительные ресурсы" (DICR-2014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), 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2-5 декабря 2014, Новосибирск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LnTx/>
              <a:uFillTx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857232"/>
            <a:ext cx="8501122" cy="4773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dirty="0" smtClean="0">
                <a:solidFill>
                  <a:srgbClr val="7030A0"/>
                </a:solidFill>
              </a:rPr>
              <a:t>Подсистема </a:t>
            </a:r>
            <a:r>
              <a:rPr lang="ru-RU" dirty="0" err="1" smtClean="0">
                <a:solidFill>
                  <a:srgbClr val="7030A0"/>
                </a:solidFill>
              </a:rPr>
              <a:t>ZooSPACE-W</a:t>
            </a:r>
            <a:r>
              <a:rPr lang="ru-RU" dirty="0" smtClean="0">
                <a:solidFill>
                  <a:srgbClr val="7030A0"/>
                </a:solidFill>
              </a:rPr>
              <a:t> предназначена для предоставления административных и пользовательских WEB-интерфейсов для доступа к ресурсам </a:t>
            </a:r>
            <a:r>
              <a:rPr lang="en-US" dirty="0" err="1" smtClean="0">
                <a:solidFill>
                  <a:srgbClr val="7030A0"/>
                </a:solidFill>
              </a:rPr>
              <a:t>ZooSPACE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</a:p>
          <a:p>
            <a:pPr>
              <a:lnSpc>
                <a:spcPct val="130000"/>
              </a:lnSpc>
            </a:pPr>
            <a:endParaRPr lang="ru-RU" dirty="0" smtClean="0">
              <a:solidFill>
                <a:srgbClr val="7030A0"/>
              </a:solidFill>
            </a:endParaRPr>
          </a:p>
          <a:p>
            <a:pPr>
              <a:lnSpc>
                <a:spcPct val="130000"/>
              </a:lnSpc>
            </a:pPr>
            <a:r>
              <a:rPr lang="ru-RU" dirty="0" smtClean="0">
                <a:solidFill>
                  <a:srgbClr val="7030A0"/>
                </a:solidFill>
              </a:rPr>
              <a:t>Каждый сервер подсистемы </a:t>
            </a:r>
            <a:r>
              <a:rPr lang="ru-RU" dirty="0" err="1" smtClean="0">
                <a:solidFill>
                  <a:srgbClr val="7030A0"/>
                </a:solidFill>
              </a:rPr>
              <a:t>ZooSPACE-W</a:t>
            </a:r>
            <a:r>
              <a:rPr lang="ru-RU" dirty="0" smtClean="0">
                <a:solidFill>
                  <a:srgbClr val="7030A0"/>
                </a:solidFill>
              </a:rPr>
              <a:t> хранит одинаковый набор программного обеспечения, реализующий необходимую функциональность для формирования WEB интерфейсов и внутренней обработки данных. </a:t>
            </a:r>
          </a:p>
          <a:p>
            <a:pPr>
              <a:lnSpc>
                <a:spcPct val="130000"/>
              </a:lnSpc>
            </a:pPr>
            <a:endParaRPr lang="ru-RU" dirty="0" smtClean="0">
              <a:solidFill>
                <a:srgbClr val="7030A0"/>
              </a:solidFill>
            </a:endParaRPr>
          </a:p>
          <a:p>
            <a:pPr>
              <a:lnSpc>
                <a:spcPct val="130000"/>
              </a:lnSpc>
            </a:pPr>
            <a:r>
              <a:rPr lang="ru-RU" dirty="0" smtClean="0">
                <a:solidFill>
                  <a:srgbClr val="7030A0"/>
                </a:solidFill>
              </a:rPr>
              <a:t>Клиент может обращаться к любому из серверов без потери функциональности.</a:t>
            </a:r>
          </a:p>
          <a:p>
            <a:pPr>
              <a:lnSpc>
                <a:spcPct val="130000"/>
              </a:lnSpc>
            </a:pPr>
            <a:endParaRPr lang="ru-RU" dirty="0" smtClean="0">
              <a:solidFill>
                <a:srgbClr val="7030A0"/>
              </a:solidFill>
            </a:endParaRPr>
          </a:p>
          <a:p>
            <a:pPr>
              <a:lnSpc>
                <a:spcPct val="130000"/>
              </a:lnSpc>
            </a:pPr>
            <a:r>
              <a:rPr lang="ru-RU" dirty="0" smtClean="0">
                <a:solidFill>
                  <a:srgbClr val="7030A0"/>
                </a:solidFill>
              </a:rPr>
              <a:t>Наличие нескольких серверов в подсистеме </a:t>
            </a:r>
            <a:r>
              <a:rPr lang="ru-RU" dirty="0" err="1" smtClean="0">
                <a:solidFill>
                  <a:srgbClr val="7030A0"/>
                </a:solidFill>
              </a:rPr>
              <a:t>ZooSPACE-W</a:t>
            </a:r>
            <a:r>
              <a:rPr lang="ru-RU" dirty="0" smtClean="0">
                <a:solidFill>
                  <a:srgbClr val="7030A0"/>
                </a:solidFill>
              </a:rPr>
              <a:t> повышает уровень доступности серверов и минимизирует трафик между разными узлами.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8316416" y="6381328"/>
            <a:ext cx="576064" cy="35212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8E243D5-E3F9-44C2-AD84-2EFEABAB4FC3}" type="slidenum">
              <a:rPr lang="en-GB" sz="1400">
                <a:solidFill>
                  <a:srgbClr val="000000"/>
                </a:solidFill>
              </a:rPr>
              <a:pPr algn="r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15</a:t>
            </a:fld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5" name="Rectangle 42"/>
          <p:cNvSpPr txBox="1">
            <a:spLocks noChangeArrowheads="1"/>
          </p:cNvSpPr>
          <p:nvPr/>
        </p:nvSpPr>
        <p:spPr>
          <a:xfrm>
            <a:off x="179512" y="6453336"/>
            <a:ext cx="8568952" cy="30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XV Российская конференция 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"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Распределенные информационно - вычислительные ресурсы" (DICR-2014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), 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2-5 декабря 2014, Новосибирск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LnTx/>
              <a:uFillTx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Group 2"/>
          <p:cNvGrpSpPr>
            <a:grpSpLocks noChangeAspect="1"/>
          </p:cNvGrpSpPr>
          <p:nvPr/>
        </p:nvGrpSpPr>
        <p:grpSpPr bwMode="auto">
          <a:xfrm>
            <a:off x="827583" y="836712"/>
            <a:ext cx="7673309" cy="5328592"/>
            <a:chOff x="1134" y="5150"/>
            <a:chExt cx="10021" cy="6959"/>
          </a:xfrm>
        </p:grpSpPr>
        <p:sp>
          <p:nvSpPr>
            <p:cNvPr id="50179" name="AutoShape 3"/>
            <p:cNvSpPr>
              <a:spLocks noChangeAspect="1" noChangeArrowheads="1"/>
            </p:cNvSpPr>
            <p:nvPr/>
          </p:nvSpPr>
          <p:spPr bwMode="auto">
            <a:xfrm>
              <a:off x="1134" y="5150"/>
              <a:ext cx="9922" cy="6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180" name="Text Box 4"/>
            <p:cNvSpPr txBox="1">
              <a:spLocks noChangeArrowheads="1"/>
            </p:cNvSpPr>
            <p:nvPr/>
          </p:nvSpPr>
          <p:spPr bwMode="auto">
            <a:xfrm>
              <a:off x="1138" y="11639"/>
              <a:ext cx="10017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49263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latin typeface="Times New Roman" pitchFamily="18" charset="0"/>
                  <a:ea typeface="Arial Unicode MS" pitchFamily="34" charset="-128"/>
                  <a:cs typeface="Arial Unicode MS" pitchFamily="34" charset="-128"/>
                </a:rPr>
                <a:t>Взаимодействие серверов </a:t>
              </a:r>
              <a:r>
                <a:rPr kumimoji="0" lang="ru-RU" sz="1600" b="1" i="0" u="none" strike="noStrike" cap="none" normalizeH="0" baseline="0" dirty="0" err="1" smtClean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latin typeface="Times New Roman" pitchFamily="18" charset="0"/>
                  <a:ea typeface="Arial Unicode MS" pitchFamily="34" charset="-128"/>
                  <a:cs typeface="Arial Unicode MS" pitchFamily="34" charset="-128"/>
                </a:rPr>
                <a:t>ZooSPACE-W</a:t>
              </a: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latin typeface="Times New Roman" pitchFamily="18" charset="0"/>
                  <a:ea typeface="Arial Unicode MS" pitchFamily="34" charset="-128"/>
                  <a:cs typeface="Arial Unicode MS" pitchFamily="34" charset="-128"/>
                </a:rPr>
                <a:t> с другими подсистемами </a:t>
              </a:r>
              <a:r>
                <a:rPr kumimoji="0" lang="ru-RU" sz="1600" b="1" i="0" u="none" strike="noStrike" cap="none" normalizeH="0" baseline="0" dirty="0" err="1" smtClean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latin typeface="Times New Roman" pitchFamily="18" charset="0"/>
                  <a:ea typeface="Arial Unicode MS" pitchFamily="34" charset="-128"/>
                  <a:cs typeface="Arial Unicode MS" pitchFamily="34" charset="-128"/>
                </a:rPr>
                <a:t>ZooSPACE</a:t>
              </a:r>
              <a:endPara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graphicFrame>
          <p:nvGraphicFramePr>
            <p:cNvPr id="50181" name="Object 5"/>
            <p:cNvGraphicFramePr>
              <a:graphicFrameLocks noChangeAspect="1"/>
            </p:cNvGraphicFramePr>
            <p:nvPr/>
          </p:nvGraphicFramePr>
          <p:xfrm>
            <a:off x="2357" y="5150"/>
            <a:ext cx="7972" cy="6257"/>
          </p:xfrm>
          <a:graphic>
            <a:graphicData uri="http://schemas.openxmlformats.org/presentationml/2006/ole">
              <p:oleObj spid="_x0000_s50181" name="Visio" r:id="rId3" imgW="7933674" imgH="6228060" progId="Visio.Drawing.11">
                <p:embed/>
              </p:oleObj>
            </a:graphicData>
          </a:graphic>
        </p:graphicFrame>
      </p:grpSp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8316416" y="6381328"/>
            <a:ext cx="576064" cy="35212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8E243D5-E3F9-44C2-AD84-2EFEABAB4FC3}" type="slidenum">
              <a:rPr lang="en-GB" sz="1400">
                <a:solidFill>
                  <a:srgbClr val="000000"/>
                </a:solidFill>
              </a:rPr>
              <a:pPr algn="r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16</a:t>
            </a:fld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10" name="Rectangle 42"/>
          <p:cNvSpPr txBox="1">
            <a:spLocks noChangeArrowheads="1"/>
          </p:cNvSpPr>
          <p:nvPr/>
        </p:nvSpPr>
        <p:spPr>
          <a:xfrm>
            <a:off x="179512" y="6453336"/>
            <a:ext cx="8568952" cy="30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XV Российская конференция 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"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Распределенные информационно - вычислительные ресурсы" (DICR-2014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), 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2-5 декабря 2014, Новосибирск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LnTx/>
              <a:uFillTx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0"/>
            <a:ext cx="850112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600" dirty="0" smtClean="0">
                <a:solidFill>
                  <a:srgbClr val="7030A0"/>
                </a:solidFill>
              </a:rPr>
              <a:t>Подсистема </a:t>
            </a:r>
            <a:r>
              <a:rPr lang="ru-RU" sz="1600" dirty="0" err="1" smtClean="0">
                <a:solidFill>
                  <a:srgbClr val="7030A0"/>
                </a:solidFill>
              </a:rPr>
              <a:t>ZooSPACE-W</a:t>
            </a:r>
            <a:r>
              <a:rPr lang="ru-RU" sz="1600" dirty="0" smtClean="0">
                <a:solidFill>
                  <a:srgbClr val="7030A0"/>
                </a:solidFill>
              </a:rPr>
              <a:t> в свою очередь состоит из четырех блоков, связанных с другими подсистемами </a:t>
            </a:r>
            <a:r>
              <a:rPr lang="en-US" sz="1600" dirty="0" err="1" smtClean="0">
                <a:solidFill>
                  <a:srgbClr val="7030A0"/>
                </a:solidFill>
              </a:rPr>
              <a:t>ZooSPACE</a:t>
            </a:r>
            <a:r>
              <a:rPr lang="ru-RU" sz="1600" dirty="0" smtClean="0">
                <a:solidFill>
                  <a:srgbClr val="7030A0"/>
                </a:solidFill>
              </a:rPr>
              <a:t>.</a:t>
            </a:r>
          </a:p>
          <a:p>
            <a:pPr>
              <a:lnSpc>
                <a:spcPct val="120000"/>
              </a:lnSpc>
            </a:pPr>
            <a:endParaRPr lang="ru-RU" sz="1600" dirty="0" smtClean="0">
              <a:solidFill>
                <a:srgbClr val="7030A0"/>
              </a:solidFill>
            </a:endParaRPr>
          </a:p>
          <a:p>
            <a:pPr>
              <a:lnSpc>
                <a:spcPct val="120000"/>
              </a:lnSpc>
            </a:pPr>
            <a:r>
              <a:rPr lang="ru-RU" sz="1600" b="1" dirty="0" smtClean="0">
                <a:solidFill>
                  <a:srgbClr val="7030A0"/>
                </a:solidFill>
              </a:rPr>
              <a:t>Блок Z</a:t>
            </a:r>
            <a:r>
              <a:rPr lang="ru-RU" sz="1600" dirty="0" smtClean="0">
                <a:solidFill>
                  <a:srgbClr val="7030A0"/>
                </a:solidFill>
              </a:rPr>
              <a:t>, реализующий интерфейсы доступа к подсистеме </a:t>
            </a:r>
            <a:r>
              <a:rPr lang="ru-RU" sz="1600" dirty="0" err="1" smtClean="0">
                <a:solidFill>
                  <a:srgbClr val="7030A0"/>
                </a:solidFill>
              </a:rPr>
              <a:t>ZooSPACE-Z</a:t>
            </a:r>
            <a:r>
              <a:rPr lang="ru-RU" sz="1600" dirty="0" smtClean="0">
                <a:solidFill>
                  <a:srgbClr val="7030A0"/>
                </a:solidFill>
              </a:rPr>
              <a:t>. Этот блок обеспечивает поиск и представление данных из различных СУБД в соответствии с выбранным профилем.</a:t>
            </a:r>
            <a:endParaRPr lang="en-US" sz="1600" dirty="0" smtClean="0">
              <a:solidFill>
                <a:srgbClr val="7030A0"/>
              </a:solidFill>
            </a:endParaRPr>
          </a:p>
          <a:p>
            <a:pPr>
              <a:lnSpc>
                <a:spcPct val="120000"/>
              </a:lnSpc>
            </a:pPr>
            <a:endParaRPr lang="en-US" sz="1600" dirty="0" smtClean="0">
              <a:solidFill>
                <a:srgbClr val="7030A0"/>
              </a:solidFill>
            </a:endParaRPr>
          </a:p>
          <a:p>
            <a:pPr lvl="0">
              <a:lnSpc>
                <a:spcPct val="120000"/>
              </a:lnSpc>
            </a:pPr>
            <a:r>
              <a:rPr lang="ru-RU" sz="1600" b="1" dirty="0" smtClean="0">
                <a:solidFill>
                  <a:srgbClr val="7030A0"/>
                </a:solidFill>
              </a:rPr>
              <a:t>Блок </a:t>
            </a:r>
            <a:r>
              <a:rPr lang="en-US" sz="1600" b="1" dirty="0" smtClean="0">
                <a:solidFill>
                  <a:srgbClr val="7030A0"/>
                </a:solidFill>
              </a:rPr>
              <a:t>L</a:t>
            </a:r>
            <a:r>
              <a:rPr lang="ru-RU" sz="1600" dirty="0" smtClean="0">
                <a:solidFill>
                  <a:srgbClr val="7030A0"/>
                </a:solidFill>
              </a:rPr>
              <a:t>, реализующий интерфейсы доступа к подсистеме </a:t>
            </a:r>
            <a:r>
              <a:rPr lang="ru-RU" sz="1600" dirty="0" err="1" smtClean="0">
                <a:solidFill>
                  <a:srgbClr val="7030A0"/>
                </a:solidFill>
              </a:rPr>
              <a:t>ZooSPACE</a:t>
            </a:r>
            <a:r>
              <a:rPr lang="ru-RU" sz="1600" dirty="0" smtClean="0">
                <a:solidFill>
                  <a:srgbClr val="7030A0"/>
                </a:solidFill>
              </a:rPr>
              <a:t>-</a:t>
            </a:r>
            <a:r>
              <a:rPr lang="en-US" sz="1600" dirty="0" smtClean="0">
                <a:solidFill>
                  <a:srgbClr val="7030A0"/>
                </a:solidFill>
              </a:rPr>
              <a:t>L</a:t>
            </a:r>
            <a:r>
              <a:rPr lang="ru-RU" sz="1600" dirty="0" smtClean="0">
                <a:solidFill>
                  <a:srgbClr val="7030A0"/>
                </a:solidFill>
              </a:rPr>
              <a:t>. Этот блок реализует административные интерфейсы доступа к каталогу </a:t>
            </a:r>
            <a:r>
              <a:rPr lang="ru-RU" sz="1600" dirty="0" err="1" smtClean="0">
                <a:solidFill>
                  <a:srgbClr val="7030A0"/>
                </a:solidFill>
              </a:rPr>
              <a:t>ZooSPACE</a:t>
            </a:r>
            <a:r>
              <a:rPr lang="ru-RU" sz="1600" dirty="0" smtClean="0">
                <a:solidFill>
                  <a:srgbClr val="7030A0"/>
                </a:solidFill>
              </a:rPr>
              <a:t>. Доступ только для администраторов. Блок содержит функции авторизации пользователей. Фактически этот блок реализует интерфейсы для просмотра и модернизации каталога Z</a:t>
            </a:r>
            <a:r>
              <a:rPr lang="en-US" sz="1600" dirty="0" err="1" smtClean="0">
                <a:solidFill>
                  <a:srgbClr val="7030A0"/>
                </a:solidFill>
              </a:rPr>
              <a:t>ooSPACE</a:t>
            </a:r>
            <a:r>
              <a:rPr lang="ru-RU" sz="1600" dirty="0" smtClean="0">
                <a:solidFill>
                  <a:srgbClr val="7030A0"/>
                </a:solidFill>
              </a:rPr>
              <a:t>.</a:t>
            </a:r>
            <a:endParaRPr lang="en-US" sz="1600" dirty="0" smtClean="0">
              <a:solidFill>
                <a:srgbClr val="7030A0"/>
              </a:solidFill>
            </a:endParaRPr>
          </a:p>
          <a:p>
            <a:pPr lvl="0">
              <a:lnSpc>
                <a:spcPct val="120000"/>
              </a:lnSpc>
            </a:pPr>
            <a:endParaRPr lang="ru-RU" sz="1600" dirty="0" smtClean="0">
              <a:solidFill>
                <a:srgbClr val="7030A0"/>
              </a:solidFill>
            </a:endParaRPr>
          </a:p>
          <a:p>
            <a:pPr lvl="0">
              <a:lnSpc>
                <a:spcPct val="120000"/>
              </a:lnSpc>
            </a:pPr>
            <a:r>
              <a:rPr lang="ru-RU" sz="1600" b="1" dirty="0" smtClean="0">
                <a:solidFill>
                  <a:srgbClr val="7030A0"/>
                </a:solidFill>
              </a:rPr>
              <a:t>Блок </a:t>
            </a:r>
            <a:r>
              <a:rPr lang="en-US" sz="1600" b="1" dirty="0" smtClean="0">
                <a:solidFill>
                  <a:srgbClr val="7030A0"/>
                </a:solidFill>
              </a:rPr>
              <a:t>S</a:t>
            </a:r>
            <a:r>
              <a:rPr lang="ru-RU" sz="1600" dirty="0" smtClean="0">
                <a:solidFill>
                  <a:srgbClr val="7030A0"/>
                </a:solidFill>
              </a:rPr>
              <a:t>, реализующий интерфейсы доступа к подсистеме </a:t>
            </a:r>
            <a:r>
              <a:rPr lang="ru-RU" sz="1600" dirty="0" err="1" smtClean="0">
                <a:solidFill>
                  <a:srgbClr val="7030A0"/>
                </a:solidFill>
              </a:rPr>
              <a:t>ZooSPACE</a:t>
            </a:r>
            <a:r>
              <a:rPr lang="ru-RU" sz="1600" dirty="0" smtClean="0">
                <a:solidFill>
                  <a:srgbClr val="7030A0"/>
                </a:solidFill>
              </a:rPr>
              <a:t>-</a:t>
            </a:r>
            <a:r>
              <a:rPr lang="en-US" sz="1600" dirty="0" smtClean="0">
                <a:solidFill>
                  <a:srgbClr val="7030A0"/>
                </a:solidFill>
              </a:rPr>
              <a:t>S</a:t>
            </a:r>
            <a:r>
              <a:rPr lang="ru-RU" sz="1600" dirty="0" smtClean="0">
                <a:solidFill>
                  <a:srgbClr val="7030A0"/>
                </a:solidFill>
              </a:rPr>
              <a:t>. Возможны разные уровни доступа. Интерфейсы предназначены для просмотра статистики работы </a:t>
            </a:r>
            <a:r>
              <a:rPr lang="ru-RU" sz="1600" dirty="0" err="1" smtClean="0">
                <a:solidFill>
                  <a:srgbClr val="7030A0"/>
                </a:solidFill>
              </a:rPr>
              <a:t>ZooSPACE</a:t>
            </a:r>
            <a:r>
              <a:rPr lang="ru-RU" sz="1600" dirty="0" smtClean="0">
                <a:solidFill>
                  <a:srgbClr val="7030A0"/>
                </a:solidFill>
              </a:rPr>
              <a:t>.</a:t>
            </a:r>
            <a:endParaRPr lang="en-US" sz="1600" dirty="0" smtClean="0">
              <a:solidFill>
                <a:srgbClr val="7030A0"/>
              </a:solidFill>
            </a:endParaRPr>
          </a:p>
          <a:p>
            <a:pPr lvl="0">
              <a:lnSpc>
                <a:spcPct val="120000"/>
              </a:lnSpc>
            </a:pPr>
            <a:endParaRPr lang="ru-RU" sz="1600" dirty="0" smtClean="0">
              <a:solidFill>
                <a:srgbClr val="7030A0"/>
              </a:solidFill>
            </a:endParaRPr>
          </a:p>
          <a:p>
            <a:pPr lvl="0">
              <a:lnSpc>
                <a:spcPct val="120000"/>
              </a:lnSpc>
            </a:pPr>
            <a:r>
              <a:rPr lang="ru-RU" sz="1600" b="1" dirty="0" smtClean="0">
                <a:solidFill>
                  <a:srgbClr val="7030A0"/>
                </a:solidFill>
              </a:rPr>
              <a:t>Блок </a:t>
            </a:r>
            <a:r>
              <a:rPr lang="en-US" sz="1600" b="1" dirty="0" smtClean="0">
                <a:solidFill>
                  <a:srgbClr val="7030A0"/>
                </a:solidFill>
              </a:rPr>
              <a:t>M</a:t>
            </a:r>
            <a:r>
              <a:rPr lang="ru-RU" sz="1600" dirty="0" smtClean="0">
                <a:solidFill>
                  <a:srgbClr val="7030A0"/>
                </a:solidFill>
              </a:rPr>
              <a:t>, реализующий интерфейсы доступа к подсистеме </a:t>
            </a:r>
            <a:r>
              <a:rPr lang="ru-RU" sz="1600" dirty="0" err="1" smtClean="0">
                <a:solidFill>
                  <a:srgbClr val="7030A0"/>
                </a:solidFill>
              </a:rPr>
              <a:t>ZooSPACE</a:t>
            </a:r>
            <a:r>
              <a:rPr lang="ru-RU" sz="1600" dirty="0" smtClean="0">
                <a:solidFill>
                  <a:srgbClr val="7030A0"/>
                </a:solidFill>
              </a:rPr>
              <a:t>-</a:t>
            </a:r>
            <a:r>
              <a:rPr lang="en-US" sz="1600" dirty="0" smtClean="0">
                <a:solidFill>
                  <a:srgbClr val="7030A0"/>
                </a:solidFill>
              </a:rPr>
              <a:t>M</a:t>
            </a:r>
            <a:r>
              <a:rPr lang="ru-RU" sz="1600" dirty="0" smtClean="0">
                <a:solidFill>
                  <a:srgbClr val="7030A0"/>
                </a:solidFill>
              </a:rPr>
              <a:t>. Возможны разные уровни доступа. Интерфейсы</a:t>
            </a:r>
            <a:r>
              <a:rPr lang="en-US" sz="1600" dirty="0" smtClean="0">
                <a:solidFill>
                  <a:srgbClr val="7030A0"/>
                </a:solidFill>
              </a:rPr>
              <a:t> </a:t>
            </a:r>
            <a:r>
              <a:rPr lang="ru-RU" sz="1600" dirty="0" smtClean="0">
                <a:solidFill>
                  <a:srgbClr val="7030A0"/>
                </a:solidFill>
              </a:rPr>
              <a:t>предназначены для просмотра результатов мониторинга различных компонент </a:t>
            </a:r>
            <a:r>
              <a:rPr lang="ru-RU" sz="1600" dirty="0" err="1" smtClean="0">
                <a:solidFill>
                  <a:srgbClr val="7030A0"/>
                </a:solidFill>
              </a:rPr>
              <a:t>ZooSPACE</a:t>
            </a:r>
            <a:r>
              <a:rPr lang="ru-RU" sz="1600" dirty="0" smtClean="0">
                <a:solidFill>
                  <a:srgbClr val="7030A0"/>
                </a:solidFill>
              </a:rPr>
              <a:t>. </a:t>
            </a:r>
            <a:endParaRPr lang="ru-RU" sz="1600" dirty="0">
              <a:solidFill>
                <a:srgbClr val="7030A0"/>
              </a:solidFill>
            </a:endParaRPr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8316416" y="6381328"/>
            <a:ext cx="576064" cy="35212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8E243D5-E3F9-44C2-AD84-2EFEABAB4FC3}" type="slidenum">
              <a:rPr lang="en-GB" sz="1400">
                <a:solidFill>
                  <a:srgbClr val="000000"/>
                </a:solidFill>
              </a:rPr>
              <a:pPr algn="r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17</a:t>
            </a:fld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5" name="Rectangle 42"/>
          <p:cNvSpPr txBox="1">
            <a:spLocks noChangeArrowheads="1"/>
          </p:cNvSpPr>
          <p:nvPr/>
        </p:nvSpPr>
        <p:spPr>
          <a:xfrm>
            <a:off x="179512" y="6453336"/>
            <a:ext cx="8568952" cy="30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XV Российская конференция 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"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Распределенные информационно - вычислительные ресурсы" (DICR-2014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), 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2-5 декабря 2014, Новосибирск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LnTx/>
              <a:uFillTx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1357298"/>
            <a:ext cx="21431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Подсистема </a:t>
            </a:r>
            <a:r>
              <a:rPr lang="ru-RU" sz="1600" b="1" dirty="0" err="1" smtClean="0">
                <a:solidFill>
                  <a:srgbClr val="7030A0"/>
                </a:solidFill>
              </a:rPr>
              <a:t>ZooSPACE</a:t>
            </a:r>
            <a:r>
              <a:rPr lang="ru-RU" sz="1600" b="1" dirty="0" smtClean="0">
                <a:solidFill>
                  <a:srgbClr val="7030A0"/>
                </a:solidFill>
              </a:rPr>
              <a:t>-</a:t>
            </a:r>
            <a:r>
              <a:rPr lang="en-US" sz="1600" b="1" dirty="0" smtClean="0">
                <a:solidFill>
                  <a:srgbClr val="7030A0"/>
                </a:solidFill>
              </a:rPr>
              <a:t>W</a:t>
            </a:r>
          </a:p>
          <a:p>
            <a:pPr algn="ctr"/>
            <a:endParaRPr lang="en-US" sz="16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Общая информация</a:t>
            </a:r>
            <a:endParaRPr lang="ru-RU" sz="1600" b="1" dirty="0">
              <a:solidFill>
                <a:srgbClr val="7030A0"/>
              </a:solidFill>
            </a:endParaRPr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8316416" y="6381328"/>
            <a:ext cx="576064" cy="35212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8E243D5-E3F9-44C2-AD84-2EFEABAB4FC3}" type="slidenum">
              <a:rPr lang="en-GB" sz="1400">
                <a:solidFill>
                  <a:srgbClr val="000000"/>
                </a:solidFill>
              </a:rPr>
              <a:pPr algn="r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18</a:t>
            </a:fld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6" name="Rectangle 42"/>
          <p:cNvSpPr txBox="1">
            <a:spLocks noChangeArrowheads="1"/>
          </p:cNvSpPr>
          <p:nvPr/>
        </p:nvSpPr>
        <p:spPr>
          <a:xfrm>
            <a:off x="179512" y="6453336"/>
            <a:ext cx="8568952" cy="30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XV Российская конференция 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"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Распределенные информационно - вычислительные ресурсы" (DICR-2014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), 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2-5 декабря 2014, Новосибирск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LnTx/>
              <a:uFillTx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142852"/>
            <a:ext cx="5784499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8316416" y="6381328"/>
            <a:ext cx="576064" cy="35212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8E243D5-E3F9-44C2-AD84-2EFEABAB4FC3}" type="slidenum">
              <a:rPr lang="en-GB" sz="1400">
                <a:solidFill>
                  <a:srgbClr val="000000"/>
                </a:solidFill>
              </a:rPr>
              <a:pPr algn="r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19</a:t>
            </a:fld>
            <a:endParaRPr lang="en-GB" sz="1400" dirty="0">
              <a:solidFill>
                <a:srgbClr val="000000"/>
              </a:solidFill>
            </a:endParaRP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6072187" cy="403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214414" y="4500570"/>
            <a:ext cx="29255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Подсистема </a:t>
            </a:r>
            <a:r>
              <a:rPr lang="ru-RU" sz="1600" b="1" dirty="0" err="1" smtClean="0">
                <a:solidFill>
                  <a:srgbClr val="7030A0"/>
                </a:solidFill>
              </a:rPr>
              <a:t>ZooSPACE</a:t>
            </a:r>
            <a:r>
              <a:rPr lang="ru-RU" sz="1600" b="1" dirty="0" smtClean="0">
                <a:solidFill>
                  <a:srgbClr val="7030A0"/>
                </a:solidFill>
              </a:rPr>
              <a:t>-</a:t>
            </a:r>
            <a:r>
              <a:rPr lang="en-US" sz="1600" b="1" dirty="0" smtClean="0">
                <a:solidFill>
                  <a:srgbClr val="7030A0"/>
                </a:solidFill>
              </a:rPr>
              <a:t>W</a:t>
            </a:r>
          </a:p>
          <a:p>
            <a:pPr algn="ctr"/>
            <a:endParaRPr lang="en-US" sz="16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Блок </a:t>
            </a:r>
            <a:r>
              <a:rPr lang="en-US" sz="1600" b="1" dirty="0" smtClean="0">
                <a:solidFill>
                  <a:srgbClr val="7030A0"/>
                </a:solidFill>
              </a:rPr>
              <a:t>Z</a:t>
            </a:r>
            <a:endParaRPr lang="ru-RU" sz="1600" b="1" dirty="0" smtClean="0">
              <a:solidFill>
                <a:srgbClr val="7030A0"/>
              </a:solidFill>
            </a:endParaRPr>
          </a:p>
          <a:p>
            <a:pPr algn="ctr"/>
            <a:endParaRPr lang="ru-RU" sz="16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Поиск и извлечение </a:t>
            </a:r>
            <a:r>
              <a:rPr lang="ru-RU" sz="1600" b="1" dirty="0" smtClean="0">
                <a:solidFill>
                  <a:srgbClr val="7030A0"/>
                </a:solidFill>
              </a:rPr>
              <a:t>данных</a:t>
            </a:r>
            <a:endParaRPr lang="ru-RU" sz="1600" b="1" dirty="0">
              <a:solidFill>
                <a:srgbClr val="7030A0"/>
              </a:solidFill>
            </a:endParaRPr>
          </a:p>
        </p:txBody>
      </p:sp>
      <p:sp>
        <p:nvSpPr>
          <p:cNvPr id="7" name="Rectangle 42"/>
          <p:cNvSpPr txBox="1">
            <a:spLocks noChangeArrowheads="1"/>
          </p:cNvSpPr>
          <p:nvPr/>
        </p:nvSpPr>
        <p:spPr>
          <a:xfrm>
            <a:off x="179512" y="6453336"/>
            <a:ext cx="8568952" cy="30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XV Российская конференция 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"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Распределенные информационно - вычислительные ресурсы" (DICR-2014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), 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2-5 декабря 2014, Новосибирск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LnTx/>
              <a:uFillTx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7496" y="2177838"/>
            <a:ext cx="4536504" cy="468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1042988" y="333375"/>
            <a:ext cx="70580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i="1" dirty="0" smtClean="0">
                <a:solidFill>
                  <a:schemeClr val="accent6"/>
                </a:solidFill>
              </a:rPr>
              <a:t>Интеграция информационных ресурсов</a:t>
            </a:r>
            <a:endParaRPr lang="ru-RU" sz="1600" b="1" i="1" dirty="0">
              <a:solidFill>
                <a:schemeClr val="accent6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980728"/>
            <a:ext cx="777686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Интеграция ресурсов включает</a:t>
            </a: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Доступ ко всем интегрированным ресурсам через единые пользовательские интерфейсы по единым протоколам</a:t>
            </a:r>
          </a:p>
          <a:p>
            <a:pPr marL="342900" indent="-342900">
              <a:buFont typeface="+mj-lt"/>
              <a:buAutoNum type="arabicPeriod"/>
            </a:pP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Сквозной поиск во всем множестве интегрированных информационных ресурсах, а также в их логических и физических подмножествах</a:t>
            </a:r>
          </a:p>
          <a:p>
            <a:pPr marL="342900" indent="-342900">
              <a:buFont typeface="+mj-lt"/>
              <a:buAutoNum type="arabicPeriod"/>
            </a:pP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Извлечение информации в единых форматах</a:t>
            </a:r>
          </a:p>
          <a:p>
            <a:pPr marL="342900" indent="-342900">
              <a:buFont typeface="+mj-lt"/>
              <a:buAutoNum type="arabicPeriod"/>
            </a:pP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Управление ресурсами и доступом к ним в соответствии с едиными политиками</a:t>
            </a:r>
          </a:p>
          <a:p>
            <a:pPr marL="342900" indent="-342900">
              <a:buFont typeface="+mj-lt"/>
              <a:buAutoNum type="arabicPeriod"/>
            </a:pP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Контроль целостности и доступности сервисов для всех ресурсов </a:t>
            </a:r>
          </a:p>
          <a:p>
            <a:pPr marL="342900" indent="-342900">
              <a:buFont typeface="+mj-lt"/>
              <a:buAutoNum type="arabicPeriod"/>
            </a:pP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Сбор статистической информации об использовании ресурсов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8316416" y="6381328"/>
            <a:ext cx="576064" cy="35212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8E243D5-E3F9-44C2-AD84-2EFEABAB4FC3}" type="slidenum">
              <a:rPr lang="en-GB" sz="1400">
                <a:solidFill>
                  <a:srgbClr val="000000"/>
                </a:solidFill>
              </a:rPr>
              <a:pPr algn="r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</a:t>
            </a:fld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8" name="Rectangle 42"/>
          <p:cNvSpPr txBox="1">
            <a:spLocks noChangeArrowheads="1"/>
          </p:cNvSpPr>
          <p:nvPr/>
        </p:nvSpPr>
        <p:spPr>
          <a:xfrm>
            <a:off x="179512" y="6453336"/>
            <a:ext cx="8568952" cy="30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XV Российская конференция 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"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Распределенные информационно - вычислительные ресурсы" (DICR-2014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), 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2-5 декабря 2014, Новосибирск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LnTx/>
              <a:uFillTx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755576" y="6165304"/>
            <a:ext cx="7776746" cy="352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Шлюз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ZooP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A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RK-ZS - интерфейсы формирования запроса с использованием географической информации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452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124" y="712589"/>
            <a:ext cx="6176962" cy="349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4588" y="2800821"/>
            <a:ext cx="427990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8316416" y="6381328"/>
            <a:ext cx="576064" cy="35212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8E243D5-E3F9-44C2-AD84-2EFEABAB4FC3}" type="slidenum">
              <a:rPr lang="en-GB" sz="1400">
                <a:solidFill>
                  <a:srgbClr val="000000"/>
                </a:solidFill>
              </a:rPr>
              <a:pPr algn="r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20</a:t>
            </a:fld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7" name="Rectangle 42"/>
          <p:cNvSpPr txBox="1">
            <a:spLocks noChangeArrowheads="1"/>
          </p:cNvSpPr>
          <p:nvPr/>
        </p:nvSpPr>
        <p:spPr>
          <a:xfrm>
            <a:off x="179512" y="6453336"/>
            <a:ext cx="8568952" cy="30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XV Российская конференция 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"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Распределенные информационно - вычислительные ресурсы" (DICR-2014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), 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2-5 декабря 2014, Новосибирск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LnTx/>
              <a:uFillTx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2"/>
          <p:cNvSpPr txBox="1">
            <a:spLocks noChangeArrowheads="1"/>
          </p:cNvSpPr>
          <p:nvPr/>
        </p:nvSpPr>
        <p:spPr>
          <a:xfrm>
            <a:off x="179512" y="6453336"/>
            <a:ext cx="8568952" cy="30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XV Российская конференция 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"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Распределенные информационно - вычислительные ресурсы" (DICR-2014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), 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2-5 декабря 2014, Новосибирск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LnTx/>
              <a:uFillTx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8316416" y="6381328"/>
            <a:ext cx="576064" cy="35212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8E243D5-E3F9-44C2-AD84-2EFEABAB4FC3}" type="slidenum">
              <a:rPr lang="en-GB" sz="1400">
                <a:solidFill>
                  <a:srgbClr val="000000"/>
                </a:solidFill>
              </a:rPr>
              <a:pPr algn="r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21</a:t>
            </a:fld>
            <a:endParaRPr lang="en-GB" sz="1400" dirty="0">
              <a:solidFill>
                <a:srgbClr val="000000"/>
              </a:solidFill>
            </a:endParaRP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6632"/>
            <a:ext cx="6211400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988840"/>
            <a:ext cx="2736304" cy="3846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2"/>
          <p:cNvSpPr txBox="1">
            <a:spLocks noChangeArrowheads="1"/>
          </p:cNvSpPr>
          <p:nvPr/>
        </p:nvSpPr>
        <p:spPr>
          <a:xfrm>
            <a:off x="179512" y="6453336"/>
            <a:ext cx="8568952" cy="30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XV Российская конференция 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"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Распределенные информационно - вычислительные ресурсы" (DICR-2014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), 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2-5 декабря 2014, Новосибирск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LnTx/>
              <a:uFillTx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8316416" y="6381328"/>
            <a:ext cx="576064" cy="35212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8E243D5-E3F9-44C2-AD84-2EFEABAB4FC3}" type="slidenum">
              <a:rPr lang="en-GB" sz="1400">
                <a:solidFill>
                  <a:srgbClr val="000000"/>
                </a:solidFill>
              </a:rPr>
              <a:pPr algn="r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22</a:t>
            </a:fld>
            <a:endParaRPr lang="en-GB" sz="1400" dirty="0">
              <a:solidFill>
                <a:srgbClr val="000000"/>
              </a:solidFill>
            </a:endParaRP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604" y="188640"/>
            <a:ext cx="5537540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780928"/>
            <a:ext cx="3768069" cy="3152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2"/>
          <p:cNvSpPr txBox="1">
            <a:spLocks noChangeArrowheads="1"/>
          </p:cNvSpPr>
          <p:nvPr/>
        </p:nvSpPr>
        <p:spPr>
          <a:xfrm>
            <a:off x="179512" y="6453336"/>
            <a:ext cx="8568952" cy="30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XV Российская конференция 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"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Распределенные информационно - вычислительные ресурсы" (DICR-2014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), 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2-5 декабря 2014, Новосибирск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LnTx/>
              <a:uFillTx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92696"/>
            <a:ext cx="4328071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714876" y="214291"/>
            <a:ext cx="35719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Подсистема </a:t>
            </a:r>
            <a:r>
              <a:rPr lang="ru-RU" sz="1600" b="1" dirty="0" err="1" smtClean="0">
                <a:solidFill>
                  <a:srgbClr val="7030A0"/>
                </a:solidFill>
              </a:rPr>
              <a:t>ZooSPACE</a:t>
            </a:r>
            <a:r>
              <a:rPr lang="ru-RU" sz="1600" b="1" dirty="0" smtClean="0">
                <a:solidFill>
                  <a:srgbClr val="7030A0"/>
                </a:solidFill>
              </a:rPr>
              <a:t>-</a:t>
            </a:r>
            <a:r>
              <a:rPr lang="en-US" sz="1600" b="1" dirty="0" smtClean="0">
                <a:solidFill>
                  <a:srgbClr val="7030A0"/>
                </a:solidFill>
              </a:rPr>
              <a:t>W</a:t>
            </a:r>
          </a:p>
          <a:p>
            <a:pPr algn="ctr"/>
            <a:endParaRPr lang="en-US" sz="16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Блок </a:t>
            </a:r>
            <a:r>
              <a:rPr lang="en-US" sz="1600" b="1" dirty="0" smtClean="0">
                <a:solidFill>
                  <a:srgbClr val="7030A0"/>
                </a:solidFill>
              </a:rPr>
              <a:t>M</a:t>
            </a:r>
            <a:endParaRPr lang="ru-RU" sz="1600" b="1" dirty="0" smtClean="0">
              <a:solidFill>
                <a:srgbClr val="7030A0"/>
              </a:solidFill>
            </a:endParaRPr>
          </a:p>
          <a:p>
            <a:pPr lvl="1" algn="ctr"/>
            <a:r>
              <a:rPr lang="ru-RU" sz="1600" b="1" dirty="0" smtClean="0">
                <a:solidFill>
                  <a:srgbClr val="7030A0"/>
                </a:solidFill>
              </a:rPr>
              <a:t>Результаты мониторинга</a:t>
            </a:r>
            <a:endParaRPr lang="ru-RU" sz="1600" b="1" dirty="0">
              <a:solidFill>
                <a:srgbClr val="7030A0"/>
              </a:solidFill>
            </a:endParaRPr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8316416" y="6381328"/>
            <a:ext cx="576064" cy="35212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8E243D5-E3F9-44C2-AD84-2EFEABAB4FC3}" type="slidenum">
              <a:rPr lang="en-GB" sz="1400">
                <a:solidFill>
                  <a:srgbClr val="000000"/>
                </a:solidFill>
              </a:rPr>
              <a:pPr algn="r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23</a:t>
            </a:fld>
            <a:endParaRPr lang="en-GB" sz="1400" dirty="0">
              <a:solidFill>
                <a:srgbClr val="000000"/>
              </a:solidFill>
            </a:endParaRP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484784"/>
            <a:ext cx="4714587" cy="5170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2"/>
          <p:cNvSpPr>
            <a:spLocks noChangeArrowheads="1"/>
          </p:cNvSpPr>
          <p:nvPr/>
        </p:nvSpPr>
        <p:spPr bwMode="auto">
          <a:xfrm>
            <a:off x="1116013" y="188913"/>
            <a:ext cx="7058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i="1" dirty="0" smtClean="0">
                <a:solidFill>
                  <a:schemeClr val="accent6"/>
                </a:solidFill>
              </a:rPr>
              <a:t>ZooSPACE</a:t>
            </a:r>
            <a:r>
              <a:rPr lang="ru-RU" sz="2000" b="1" i="1" dirty="0" smtClean="0">
                <a:solidFill>
                  <a:schemeClr val="accent6"/>
                </a:solidFill>
              </a:rPr>
              <a:t> в проектах СО РАН</a:t>
            </a:r>
            <a:endParaRPr lang="ru-RU" sz="2000" b="1" i="1" dirty="0">
              <a:solidFill>
                <a:schemeClr val="accent6"/>
              </a:solidFill>
            </a:endParaRPr>
          </a:p>
        </p:txBody>
      </p:sp>
      <p:sp>
        <p:nvSpPr>
          <p:cNvPr id="18435" name="Прямоугольник 4"/>
          <p:cNvSpPr>
            <a:spLocks noChangeArrowheads="1"/>
          </p:cNvSpPr>
          <p:nvPr/>
        </p:nvSpPr>
        <p:spPr bwMode="auto">
          <a:xfrm>
            <a:off x="827584" y="1052736"/>
            <a:ext cx="7572428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70040E"/>
                </a:solidFill>
              </a:rPr>
              <a:t>В процессе выполнения различных проектов, в том числе и интеграционных проектов СО РАН, экспериментальная РИС на основе </a:t>
            </a:r>
            <a:r>
              <a:rPr lang="en-US" sz="1400" dirty="0" smtClean="0">
                <a:solidFill>
                  <a:srgbClr val="70040E"/>
                </a:solidFill>
              </a:rPr>
              <a:t>ZooSPACE</a:t>
            </a:r>
            <a:r>
              <a:rPr lang="ru-RU" sz="1400" dirty="0" smtClean="0">
                <a:solidFill>
                  <a:srgbClr val="70040E"/>
                </a:solidFill>
              </a:rPr>
              <a:t>, созданная как экспериментальный стенд для выполнения Государственного контракта № 07.514.11.4130, была существенно расширена как в части количества узлов, так и в части номенклатуры интегрируемых информационных ресурсов. На сегодняшний день РИС ZooSPACE включает пять узлов (ИВТ СО РАН, ГПНТБ СО РАН, ТФ ИВТ СО РАН, ИВМ СО РАН, ИДСТУ СО РАН) в Новосибирске, Томске, Красноярске и Иркутске. </a:t>
            </a:r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8316416" y="6381328"/>
            <a:ext cx="576064" cy="35212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8E243D5-E3F9-44C2-AD84-2EFEABAB4FC3}" type="slidenum">
              <a:rPr lang="en-GB" sz="1400">
                <a:solidFill>
                  <a:srgbClr val="000000"/>
                </a:solidFill>
              </a:rPr>
              <a:pPr algn="r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24</a:t>
            </a:fld>
            <a:endParaRPr lang="en-GB" sz="1400" dirty="0">
              <a:solidFill>
                <a:srgbClr val="000000"/>
              </a:solidFill>
            </a:endParaRPr>
          </a:p>
        </p:txBody>
      </p:sp>
      <p:graphicFrame>
        <p:nvGraphicFramePr>
          <p:cNvPr id="129025" name="Object 1"/>
          <p:cNvGraphicFramePr>
            <a:graphicFrameLocks noChangeAspect="1"/>
          </p:cNvGraphicFramePr>
          <p:nvPr/>
        </p:nvGraphicFramePr>
        <p:xfrm>
          <a:off x="1475656" y="2780928"/>
          <a:ext cx="6524082" cy="3493043"/>
        </p:xfrm>
        <a:graphic>
          <a:graphicData uri="http://schemas.openxmlformats.org/presentationml/2006/ole">
            <p:oleObj spid="_x0000_s129025" name="Visio" r:id="rId3" imgW="5803966" imgH="3025833" progId="Visio.Drawing.11">
              <p:embed/>
            </p:oleObj>
          </a:graphicData>
        </a:graphic>
      </p:graphicFrame>
      <p:sp>
        <p:nvSpPr>
          <p:cNvPr id="7" name="Rectangle 42"/>
          <p:cNvSpPr txBox="1">
            <a:spLocks noChangeArrowheads="1"/>
          </p:cNvSpPr>
          <p:nvPr/>
        </p:nvSpPr>
        <p:spPr>
          <a:xfrm>
            <a:off x="179512" y="6453336"/>
            <a:ext cx="8568952" cy="30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XV Российская конференция 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"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Распределенные информационно - вычислительные ресурсы" (DICR-2014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), 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2-5 декабря 2014, Новосибирск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LnTx/>
              <a:uFillTx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2"/>
          <p:cNvSpPr>
            <a:spLocks noChangeArrowheads="1"/>
          </p:cNvSpPr>
          <p:nvPr/>
        </p:nvSpPr>
        <p:spPr bwMode="auto">
          <a:xfrm>
            <a:off x="1116013" y="188913"/>
            <a:ext cx="7058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i="1" dirty="0" smtClean="0">
                <a:solidFill>
                  <a:schemeClr val="accent6"/>
                </a:solidFill>
              </a:rPr>
              <a:t>ZooSPACE</a:t>
            </a:r>
            <a:r>
              <a:rPr lang="ru-RU" sz="2000" b="1" i="1" dirty="0" smtClean="0">
                <a:solidFill>
                  <a:schemeClr val="accent6"/>
                </a:solidFill>
              </a:rPr>
              <a:t> в проектах СО РАН</a:t>
            </a:r>
            <a:endParaRPr lang="ru-RU" sz="2000" b="1" i="1" dirty="0">
              <a:solidFill>
                <a:schemeClr val="accent6"/>
              </a:solidFill>
            </a:endParaRPr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8316416" y="6381328"/>
            <a:ext cx="576064" cy="35212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8E243D5-E3F9-44C2-AD84-2EFEABAB4FC3}" type="slidenum">
              <a:rPr lang="en-GB" sz="1400">
                <a:solidFill>
                  <a:srgbClr val="000000"/>
                </a:solidFill>
              </a:rPr>
              <a:pPr algn="r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25</a:t>
            </a:fld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980728"/>
            <a:ext cx="763284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70040E"/>
                </a:solidFill>
              </a:rPr>
              <a:t>На текущий момент система обеспечивает доступ к более 70 базам данных различной тематической направленности: </a:t>
            </a:r>
          </a:p>
          <a:p>
            <a:endParaRPr lang="ru-RU" dirty="0" smtClean="0">
              <a:solidFill>
                <a:srgbClr val="70040E"/>
              </a:solidFill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ru-RU" dirty="0" smtClean="0">
                <a:solidFill>
                  <a:srgbClr val="70040E"/>
                </a:solidFill>
              </a:rPr>
              <a:t>каталоги книг, периодических изданий и авторефератов и диссертаций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ru-RU" dirty="0" smtClean="0">
              <a:solidFill>
                <a:srgbClr val="70040E"/>
              </a:solidFill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ru-RU" dirty="0" smtClean="0">
                <a:solidFill>
                  <a:srgbClr val="70040E"/>
                </a:solidFill>
              </a:rPr>
              <a:t>БД трудов сотрудников организаций СО РАН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ru-RU" dirty="0" smtClean="0">
              <a:solidFill>
                <a:srgbClr val="70040E"/>
              </a:solidFill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ru-RU" dirty="0" smtClean="0">
                <a:solidFill>
                  <a:srgbClr val="70040E"/>
                </a:solidFill>
              </a:rPr>
              <a:t>цифровые коллекции и репозитории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ru-RU" dirty="0" smtClean="0">
              <a:solidFill>
                <a:srgbClr val="70040E"/>
              </a:solidFill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ru-RU" dirty="0" smtClean="0">
                <a:solidFill>
                  <a:srgbClr val="70040E"/>
                </a:solidFill>
              </a:rPr>
              <a:t>ресурсы по культурному наследию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ru-RU" dirty="0" smtClean="0">
              <a:solidFill>
                <a:srgbClr val="70040E"/>
              </a:solidFill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ru-RU" dirty="0" smtClean="0">
                <a:solidFill>
                  <a:srgbClr val="70040E"/>
                </a:solidFill>
              </a:rPr>
              <a:t>реферативные библиографические БД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ru-RU" dirty="0" smtClean="0">
              <a:solidFill>
                <a:srgbClr val="70040E"/>
              </a:solidFill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ru-RU" dirty="0" smtClean="0">
                <a:solidFill>
                  <a:srgbClr val="70040E"/>
                </a:solidFill>
              </a:rPr>
              <a:t>и др. </a:t>
            </a:r>
            <a:endParaRPr lang="ru-RU" dirty="0">
              <a:solidFill>
                <a:srgbClr val="70040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1560" y="5373216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70040E"/>
                </a:solidFill>
              </a:rPr>
              <a:t>Номенклатура доступных в </a:t>
            </a:r>
            <a:r>
              <a:rPr lang="en-US" dirty="0" smtClean="0">
                <a:solidFill>
                  <a:srgbClr val="70040E"/>
                </a:solidFill>
              </a:rPr>
              <a:t>ZooSPACE</a:t>
            </a:r>
            <a:r>
              <a:rPr lang="ru-RU" dirty="0" smtClean="0">
                <a:solidFill>
                  <a:srgbClr val="70040E"/>
                </a:solidFill>
              </a:rPr>
              <a:t> информационных ресурсов постоянно расширяется.</a:t>
            </a:r>
            <a:endParaRPr lang="ru-RU" dirty="0">
              <a:solidFill>
                <a:srgbClr val="70040E"/>
              </a:solidFill>
            </a:endParaRPr>
          </a:p>
        </p:txBody>
      </p:sp>
      <p:sp>
        <p:nvSpPr>
          <p:cNvPr id="8" name="Rectangle 42"/>
          <p:cNvSpPr txBox="1">
            <a:spLocks noChangeArrowheads="1"/>
          </p:cNvSpPr>
          <p:nvPr/>
        </p:nvSpPr>
        <p:spPr>
          <a:xfrm>
            <a:off x="179512" y="6453336"/>
            <a:ext cx="8568952" cy="30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XV Российская конференция 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"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Распределенные информационно - вычислительные ресурсы" (DICR-2014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), 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2-5 декабря 2014, Новосибирск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LnTx/>
              <a:uFillTx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2"/>
          <p:cNvSpPr>
            <a:spLocks noChangeArrowheads="1"/>
          </p:cNvSpPr>
          <p:nvPr/>
        </p:nvSpPr>
        <p:spPr bwMode="auto">
          <a:xfrm>
            <a:off x="1116013" y="188913"/>
            <a:ext cx="7058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i="1" dirty="0" smtClean="0">
                <a:solidFill>
                  <a:schemeClr val="accent6"/>
                </a:solidFill>
              </a:rPr>
              <a:t>ZooSPACE</a:t>
            </a:r>
            <a:r>
              <a:rPr lang="ru-RU" sz="2000" b="1" i="1" dirty="0" smtClean="0">
                <a:solidFill>
                  <a:schemeClr val="accent6"/>
                </a:solidFill>
              </a:rPr>
              <a:t> в проектах ФЦП</a:t>
            </a:r>
            <a:endParaRPr lang="ru-RU" sz="2000" b="1" i="1" dirty="0">
              <a:solidFill>
                <a:schemeClr val="accent6"/>
              </a:solidFill>
            </a:endParaRPr>
          </a:p>
        </p:txBody>
      </p:sp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683568" y="908720"/>
            <a:ext cx="792088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 smtClean="0">
                <a:solidFill>
                  <a:srgbClr val="70040E"/>
                </a:solidFill>
              </a:rPr>
              <a:t>Платформа </a:t>
            </a:r>
            <a:r>
              <a:rPr lang="en-US" sz="1600" dirty="0" smtClean="0">
                <a:solidFill>
                  <a:srgbClr val="70040E"/>
                </a:solidFill>
              </a:rPr>
              <a:t>ZooSPACE </a:t>
            </a:r>
            <a:r>
              <a:rPr lang="ru-RU" sz="1600" dirty="0" smtClean="0">
                <a:solidFill>
                  <a:srgbClr val="70040E"/>
                </a:solidFill>
              </a:rPr>
              <a:t>и РИС СО РАН на ее основе получили дальнейшее развитие в процессе выполнения гранта Министерства образования и науки РФ в рамках ФЦП «Исследования и разработки по приоритетным направлениям развития научно-технологического комплекса России на 2007-2013 годы» по теме </a:t>
            </a:r>
            <a:endParaRPr lang="en-US" sz="1600" dirty="0" smtClean="0">
              <a:solidFill>
                <a:srgbClr val="70040E"/>
              </a:solidFill>
            </a:endParaRPr>
          </a:p>
          <a:p>
            <a:pPr>
              <a:defRPr/>
            </a:pPr>
            <a:r>
              <a:rPr lang="ru-RU" sz="1600" dirty="0" smtClean="0">
                <a:solidFill>
                  <a:srgbClr val="70040E"/>
                </a:solidFill>
              </a:rPr>
              <a:t>«Разработка системы агрегирования данных по научным проектам из различных источников для обеспечения мониторинга реализации мероприятий и программ», шифр 2013-2.1-14-521-0017 (контракт № 14.521.11.0004).</a:t>
            </a:r>
            <a:endParaRPr lang="en-US" sz="1600" dirty="0" smtClean="0">
              <a:solidFill>
                <a:srgbClr val="70040E"/>
              </a:solidFill>
            </a:endParaRPr>
          </a:p>
          <a:p>
            <a:pPr>
              <a:defRPr/>
            </a:pPr>
            <a:endParaRPr lang="en-US" sz="1600" dirty="0" smtClean="0">
              <a:solidFill>
                <a:srgbClr val="70040E"/>
              </a:solidFill>
            </a:endParaRPr>
          </a:p>
          <a:p>
            <a:pPr>
              <a:defRPr/>
            </a:pPr>
            <a:r>
              <a:rPr lang="ru-RU" sz="1600" dirty="0" smtClean="0">
                <a:solidFill>
                  <a:srgbClr val="70040E"/>
                </a:solidFill>
              </a:rPr>
              <a:t>В рамках этого проекта РИС ZooSPACE использовалась как инфраструктурная основа для сбора информации из распределенных разнородных источников данных по научным проектам.</a:t>
            </a:r>
            <a:endParaRPr lang="en-US" sz="1600" dirty="0" smtClean="0">
              <a:solidFill>
                <a:srgbClr val="70040E"/>
              </a:solidFill>
            </a:endParaRPr>
          </a:p>
          <a:p>
            <a:pPr>
              <a:defRPr/>
            </a:pPr>
            <a:endParaRPr lang="en-US" sz="1600" dirty="0" smtClean="0">
              <a:solidFill>
                <a:srgbClr val="70040E"/>
              </a:solidFill>
            </a:endParaRPr>
          </a:p>
          <a:p>
            <a:pPr>
              <a:defRPr/>
            </a:pPr>
            <a:r>
              <a:rPr lang="ru-RU" sz="1600" dirty="0" smtClean="0">
                <a:solidFill>
                  <a:srgbClr val="70040E"/>
                </a:solidFill>
              </a:rPr>
              <a:t>Изначально техническим заданием предусматривалась демонстрация возможности интегрирования данных о научных проектах из пяти различных источников (ЦИТИС, РФФИ, РГНФ, РИНКЦЕ и Дирекция НТП). Однако в виду отсутствия физического доступа к реальным источникам, данные, полученные от поставщиков были загружены в созданные в </a:t>
            </a:r>
            <a:r>
              <a:rPr lang="en-US" sz="1600" dirty="0" smtClean="0">
                <a:solidFill>
                  <a:srgbClr val="70040E"/>
                </a:solidFill>
              </a:rPr>
              <a:t>ZooSPACE</a:t>
            </a:r>
            <a:r>
              <a:rPr lang="ru-RU" sz="1600" dirty="0" smtClean="0">
                <a:solidFill>
                  <a:srgbClr val="70040E"/>
                </a:solidFill>
              </a:rPr>
              <a:t> эмуляторы источников с сохранением первоначальной структуры данных. Эти эмуляторы реальных источников данных и участвовали во всех дальнейших испытаниях.</a:t>
            </a:r>
          </a:p>
          <a:p>
            <a:pPr>
              <a:defRPr/>
            </a:pPr>
            <a:endParaRPr lang="ru-RU" sz="1600" dirty="0">
              <a:solidFill>
                <a:srgbClr val="70040E"/>
              </a:solidFill>
            </a:endParaRPr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8316416" y="6381328"/>
            <a:ext cx="576064" cy="35212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8E243D5-E3F9-44C2-AD84-2EFEABAB4FC3}" type="slidenum">
              <a:rPr lang="en-GB" sz="1400">
                <a:solidFill>
                  <a:srgbClr val="000000"/>
                </a:solidFill>
              </a:rPr>
              <a:pPr algn="r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26</a:t>
            </a:fld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7" name="Rectangle 42"/>
          <p:cNvSpPr txBox="1">
            <a:spLocks noChangeArrowheads="1"/>
          </p:cNvSpPr>
          <p:nvPr/>
        </p:nvSpPr>
        <p:spPr>
          <a:xfrm>
            <a:off x="179512" y="6453336"/>
            <a:ext cx="8568952" cy="30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XV Российская конференция 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"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Распределенные информационно - вычислительные ресурсы" (DICR-2014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), 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2-5 декабря 2014, Новосибирск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LnTx/>
              <a:uFillTx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2"/>
          <p:cNvSpPr>
            <a:spLocks noChangeArrowheads="1"/>
          </p:cNvSpPr>
          <p:nvPr/>
        </p:nvSpPr>
        <p:spPr bwMode="auto">
          <a:xfrm>
            <a:off x="971600" y="404664"/>
            <a:ext cx="70580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Инфраструктура экспериментального стенда на основе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ZooSPACE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для интеграции данных по научным проектам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8316416" y="6381328"/>
            <a:ext cx="576064" cy="35212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8E243D5-E3F9-44C2-AD84-2EFEABAB4FC3}" type="slidenum">
              <a:rPr lang="en-GB" sz="1400">
                <a:solidFill>
                  <a:srgbClr val="000000"/>
                </a:solidFill>
              </a:rPr>
              <a:pPr algn="r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27</a:t>
            </a:fld>
            <a:endParaRPr lang="en-GB" sz="1400" dirty="0">
              <a:solidFill>
                <a:srgbClr val="000000"/>
              </a:solidFill>
            </a:endParaRPr>
          </a:p>
        </p:txBody>
      </p:sp>
      <p:graphicFrame>
        <p:nvGraphicFramePr>
          <p:cNvPr id="128002" name="Object 2"/>
          <p:cNvGraphicFramePr>
            <a:graphicFrameLocks noChangeAspect="1"/>
          </p:cNvGraphicFramePr>
          <p:nvPr/>
        </p:nvGraphicFramePr>
        <p:xfrm>
          <a:off x="1331640" y="1412776"/>
          <a:ext cx="6262516" cy="4608512"/>
        </p:xfrm>
        <a:graphic>
          <a:graphicData uri="http://schemas.openxmlformats.org/presentationml/2006/ole">
            <p:oleObj spid="_x0000_s128002" name="Visio" r:id="rId3" imgW="7841529" imgH="5770094" progId="Visio.Drawing.11">
              <p:embed/>
            </p:oleObj>
          </a:graphicData>
        </a:graphic>
      </p:graphicFrame>
      <p:sp>
        <p:nvSpPr>
          <p:cNvPr id="7" name="Rectangle 42"/>
          <p:cNvSpPr txBox="1">
            <a:spLocks noChangeArrowheads="1"/>
          </p:cNvSpPr>
          <p:nvPr/>
        </p:nvSpPr>
        <p:spPr>
          <a:xfrm>
            <a:off x="179512" y="6453336"/>
            <a:ext cx="8568952" cy="30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XV Российская конференция 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"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Распределенные информационно - вычислительные ресурсы" (DICR-2014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), 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2-5 декабря 2014, Новосибирск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LnTx/>
              <a:uFillTx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2"/>
          <p:cNvSpPr>
            <a:spLocks noChangeArrowheads="1"/>
          </p:cNvSpPr>
          <p:nvPr/>
        </p:nvSpPr>
        <p:spPr bwMode="auto">
          <a:xfrm>
            <a:off x="1116013" y="188913"/>
            <a:ext cx="7058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i="1" dirty="0" smtClean="0">
                <a:solidFill>
                  <a:schemeClr val="accent6"/>
                </a:solidFill>
              </a:rPr>
              <a:t>ZooSPACE</a:t>
            </a:r>
            <a:r>
              <a:rPr lang="ru-RU" sz="2000" b="1" i="1" dirty="0" smtClean="0">
                <a:solidFill>
                  <a:schemeClr val="accent6"/>
                </a:solidFill>
              </a:rPr>
              <a:t> в проектах ФЦП</a:t>
            </a:r>
            <a:endParaRPr lang="ru-RU" sz="2000" b="1" i="1" dirty="0">
              <a:solidFill>
                <a:schemeClr val="accent6"/>
              </a:solidFill>
            </a:endParaRPr>
          </a:p>
        </p:txBody>
      </p:sp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827584" y="1340768"/>
            <a:ext cx="741682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 smtClean="0">
                <a:solidFill>
                  <a:srgbClr val="70040E"/>
                </a:solidFill>
              </a:rPr>
              <a:t>В рамках экспериментальных испытаний были загружены данные о более чем 20 000 научных проектов, выполнявшихся в РФФИ, РГНФ, РИНКЦЭ, Сибирском отделении РАН, а также в рамках Федеральных целевых программ. </a:t>
            </a:r>
          </a:p>
          <a:p>
            <a:pPr>
              <a:defRPr/>
            </a:pPr>
            <a:endParaRPr lang="ru-RU" sz="1600" dirty="0" smtClean="0">
              <a:solidFill>
                <a:srgbClr val="70040E"/>
              </a:solidFill>
            </a:endParaRPr>
          </a:p>
          <a:p>
            <a:pPr>
              <a:defRPr/>
            </a:pPr>
            <a:r>
              <a:rPr lang="ru-RU" sz="1600" dirty="0" smtClean="0">
                <a:solidFill>
                  <a:srgbClr val="70040E"/>
                </a:solidFill>
              </a:rPr>
              <a:t>Для апробации макета системы была разработана программа и методики испытаний, на основании которых были проведены испытания и подтверждено соответствие макета исходным требованиям</a:t>
            </a:r>
            <a:endParaRPr lang="ru-RU" sz="1600" dirty="0">
              <a:solidFill>
                <a:srgbClr val="70040E"/>
              </a:solidFill>
            </a:endParaRPr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8316416" y="6381328"/>
            <a:ext cx="576064" cy="35212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8E243D5-E3F9-44C2-AD84-2EFEABAB4FC3}" type="slidenum">
              <a:rPr lang="en-GB" sz="1400">
                <a:solidFill>
                  <a:srgbClr val="000000"/>
                </a:solidFill>
              </a:rPr>
              <a:pPr algn="r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28</a:t>
            </a:fld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7" name="Rectangle 42"/>
          <p:cNvSpPr txBox="1">
            <a:spLocks noChangeArrowheads="1"/>
          </p:cNvSpPr>
          <p:nvPr/>
        </p:nvSpPr>
        <p:spPr>
          <a:xfrm>
            <a:off x="179512" y="6453336"/>
            <a:ext cx="8568952" cy="30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XV Российская конференция 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"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Распределенные информационно - вычислительные ресурсы" (DICR-2014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), 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2-5 декабря 2014, Новосибирск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LnTx/>
              <a:uFillTx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2"/>
          <p:cNvSpPr>
            <a:spLocks noChangeArrowheads="1"/>
          </p:cNvSpPr>
          <p:nvPr/>
        </p:nvSpPr>
        <p:spPr bwMode="auto">
          <a:xfrm>
            <a:off x="1116013" y="188913"/>
            <a:ext cx="7058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i="1" dirty="0" smtClean="0">
                <a:solidFill>
                  <a:schemeClr val="accent6"/>
                </a:solidFill>
              </a:rPr>
              <a:t>ZooSPACE</a:t>
            </a:r>
            <a:r>
              <a:rPr lang="ru-RU" sz="2000" b="1" i="1" dirty="0" smtClean="0">
                <a:solidFill>
                  <a:schemeClr val="accent6"/>
                </a:solidFill>
              </a:rPr>
              <a:t> в других проектах</a:t>
            </a:r>
            <a:endParaRPr lang="ru-RU" sz="2000" b="1" i="1" dirty="0">
              <a:solidFill>
                <a:schemeClr val="accent6"/>
              </a:solidFill>
            </a:endParaRPr>
          </a:p>
        </p:txBody>
      </p:sp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827584" y="1340768"/>
            <a:ext cx="741682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70040E"/>
                </a:solidFill>
              </a:rPr>
              <a:t>В 2014 году по результатам конкурса на предоставление субсидий молодым ученым и специалистам в сфере инновационной деятельности в 2014 году сотрудником ИВТ СО РАН был получен грант мэрии г. Новосибирска на выполнение проекта "Разработка модели и прототипа открытой краеведческой цифровой библиотеки Новосибирска". </a:t>
            </a:r>
          </a:p>
          <a:p>
            <a:endParaRPr lang="ru-RU" sz="1600" dirty="0" smtClean="0">
              <a:solidFill>
                <a:srgbClr val="70040E"/>
              </a:solidFill>
            </a:endParaRPr>
          </a:p>
          <a:p>
            <a:r>
              <a:rPr lang="ru-RU" sz="1600" dirty="0" smtClean="0">
                <a:solidFill>
                  <a:srgbClr val="70040E"/>
                </a:solidFill>
              </a:rPr>
              <a:t>Предполагается, что в результате работ по этому проекту будет создан типовой узел распределенной цифровой библиотеки, построенный на основе свободно распространяемого программного обеспечения.</a:t>
            </a:r>
          </a:p>
          <a:p>
            <a:endParaRPr lang="ru-RU" sz="1600" dirty="0" smtClean="0">
              <a:solidFill>
                <a:srgbClr val="70040E"/>
              </a:solidFill>
            </a:endParaRPr>
          </a:p>
          <a:p>
            <a:r>
              <a:rPr lang="ru-RU" sz="1600" dirty="0" smtClean="0">
                <a:solidFill>
                  <a:srgbClr val="70040E"/>
                </a:solidFill>
              </a:rPr>
              <a:t>Работы по этому проекту предусматривают интеграцию созданных программных компонент и информационных ресурсов с РИС СО РАН на основе </a:t>
            </a:r>
            <a:r>
              <a:rPr lang="en-US" sz="1600" dirty="0" smtClean="0">
                <a:solidFill>
                  <a:srgbClr val="70040E"/>
                </a:solidFill>
              </a:rPr>
              <a:t>ZooSPACE</a:t>
            </a:r>
            <a:r>
              <a:rPr lang="ru-RU" sz="1600" dirty="0" smtClean="0">
                <a:solidFill>
                  <a:srgbClr val="70040E"/>
                </a:solidFill>
              </a:rPr>
              <a:t>.</a:t>
            </a:r>
          </a:p>
          <a:p>
            <a:endParaRPr lang="ru-RU" sz="1600" dirty="0" smtClean="0">
              <a:solidFill>
                <a:srgbClr val="70040E"/>
              </a:solidFill>
            </a:endParaRPr>
          </a:p>
          <a:p>
            <a:endParaRPr lang="ru-RU" sz="1600" dirty="0">
              <a:solidFill>
                <a:srgbClr val="70040E"/>
              </a:solidFill>
            </a:endParaRPr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8316416" y="6381328"/>
            <a:ext cx="576064" cy="35212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8E243D5-E3F9-44C2-AD84-2EFEABAB4FC3}" type="slidenum">
              <a:rPr lang="en-GB" sz="1400">
                <a:solidFill>
                  <a:srgbClr val="000000"/>
                </a:solidFill>
              </a:rPr>
              <a:pPr algn="r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29</a:t>
            </a:fld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7" name="Rectangle 42"/>
          <p:cNvSpPr txBox="1">
            <a:spLocks noChangeArrowheads="1"/>
          </p:cNvSpPr>
          <p:nvPr/>
        </p:nvSpPr>
        <p:spPr>
          <a:xfrm>
            <a:off x="179512" y="6453336"/>
            <a:ext cx="8568952" cy="30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XV Российская конференция 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"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Распределенные информационно - вычислительные ресурсы" (DICR-2014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), 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2-5 декабря 2014, Новосибирск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LnTx/>
              <a:uFillTx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27584" y="1124744"/>
            <a:ext cx="727280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 ИВТ СО РАН выполняются работы по интеграции разнородных информационных ресурсов различных организаций на базе единой технологической платформы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ZooSPACE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Платформа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ZooSPACE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позволяет создать облачную структуру для доступа к разнородным данным в соответствии с открытыми международными стандартами и предоставить пользовательские и административные интерфейсы как для работы с интегрированными данными, так и для управления инфраструктурой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ZooSPACE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Прямоугольник 2"/>
          <p:cNvSpPr>
            <a:spLocks noChangeArrowheads="1"/>
          </p:cNvSpPr>
          <p:nvPr/>
        </p:nvSpPr>
        <p:spPr bwMode="auto">
          <a:xfrm>
            <a:off x="1042988" y="333375"/>
            <a:ext cx="70580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i="1" dirty="0" smtClean="0">
                <a:solidFill>
                  <a:schemeClr val="accent6"/>
                </a:solidFill>
              </a:rPr>
              <a:t>ZooSPACE</a:t>
            </a:r>
            <a:endParaRPr lang="ru-RU" sz="1600" b="1" i="1" dirty="0">
              <a:solidFill>
                <a:schemeClr val="accent6"/>
              </a:solidFill>
            </a:endParaRPr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8316416" y="6381328"/>
            <a:ext cx="576064" cy="35212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8E243D5-E3F9-44C2-AD84-2EFEABAB4FC3}" type="slidenum">
              <a:rPr lang="en-GB" sz="1400">
                <a:solidFill>
                  <a:srgbClr val="000000"/>
                </a:solidFill>
              </a:rPr>
              <a:pPr algn="r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</a:t>
            </a:fld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9" name="Rectangle 42"/>
          <p:cNvSpPr txBox="1">
            <a:spLocks noChangeArrowheads="1"/>
          </p:cNvSpPr>
          <p:nvPr/>
        </p:nvSpPr>
        <p:spPr>
          <a:xfrm>
            <a:off x="179512" y="6453336"/>
            <a:ext cx="8568952" cy="30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XV Российская конференция 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"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Распределенные информационно - вычислительные ресурсы" (DICR-2014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), 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2-5 декабря 2014, Новосибирск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LnTx/>
              <a:uFillTx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2"/>
          <p:cNvSpPr>
            <a:spLocks noChangeArrowheads="1"/>
          </p:cNvSpPr>
          <p:nvPr/>
        </p:nvSpPr>
        <p:spPr bwMode="auto">
          <a:xfrm>
            <a:off x="1116013" y="188913"/>
            <a:ext cx="7058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i="1" dirty="0" smtClean="0">
                <a:solidFill>
                  <a:schemeClr val="accent6"/>
                </a:solidFill>
              </a:rPr>
              <a:t>Новые функции </a:t>
            </a:r>
            <a:r>
              <a:rPr lang="en-US" sz="2000" b="1" i="1" dirty="0" smtClean="0">
                <a:solidFill>
                  <a:schemeClr val="accent6"/>
                </a:solidFill>
              </a:rPr>
              <a:t>ZooSPACE</a:t>
            </a:r>
            <a:r>
              <a:rPr lang="ru-RU" sz="2000" b="1" i="1" dirty="0" smtClean="0">
                <a:solidFill>
                  <a:schemeClr val="accent6"/>
                </a:solidFill>
              </a:rPr>
              <a:t>: </a:t>
            </a:r>
            <a:endParaRPr lang="ru-RU" sz="2000" b="1" i="1" dirty="0">
              <a:solidFill>
                <a:schemeClr val="accent6"/>
              </a:solidFill>
            </a:endParaRPr>
          </a:p>
        </p:txBody>
      </p:sp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539552" y="764704"/>
            <a:ext cx="8064896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 smtClean="0">
                <a:solidFill>
                  <a:srgbClr val="70040E"/>
                </a:solidFill>
              </a:rPr>
              <a:t>В последнюю версию </a:t>
            </a:r>
            <a:r>
              <a:rPr lang="en-US" sz="1200" dirty="0" smtClean="0">
                <a:solidFill>
                  <a:srgbClr val="70040E"/>
                </a:solidFill>
              </a:rPr>
              <a:t>ZooSPACE </a:t>
            </a:r>
            <a:r>
              <a:rPr lang="ru-RU" sz="1200" dirty="0" smtClean="0">
                <a:solidFill>
                  <a:srgbClr val="70040E"/>
                </a:solidFill>
              </a:rPr>
              <a:t>вошли следующие изменения и дополнения</a:t>
            </a:r>
            <a:r>
              <a:rPr lang="ru-RU" sz="1200" dirty="0" smtClean="0">
                <a:solidFill>
                  <a:srgbClr val="70040E"/>
                </a:solidFill>
              </a:rPr>
              <a:t>:</a:t>
            </a:r>
            <a:endParaRPr lang="ru-RU" sz="1200" dirty="0" smtClean="0">
              <a:solidFill>
                <a:srgbClr val="70040E"/>
              </a:solidFill>
            </a:endParaRPr>
          </a:p>
          <a:p>
            <a:pPr>
              <a:defRPr/>
            </a:pPr>
            <a:endParaRPr lang="ru-RU" sz="1200" dirty="0">
              <a:solidFill>
                <a:srgbClr val="70040E"/>
              </a:solidFill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200" dirty="0" smtClean="0">
                <a:solidFill>
                  <a:srgbClr val="70040E"/>
                </a:solidFill>
              </a:rPr>
              <a:t>Проведено усовершенствование </a:t>
            </a:r>
            <a:r>
              <a:rPr lang="ru-RU" sz="1200" dirty="0" smtClean="0">
                <a:solidFill>
                  <a:srgbClr val="70040E"/>
                </a:solidFill>
              </a:rPr>
              <a:t>и оптимизация программных компонент подсистем </a:t>
            </a:r>
            <a:r>
              <a:rPr lang="en-US" sz="1200" dirty="0" smtClean="0">
                <a:solidFill>
                  <a:srgbClr val="70040E"/>
                </a:solidFill>
              </a:rPr>
              <a:t>ZooSPACE</a:t>
            </a:r>
            <a:r>
              <a:rPr lang="ru-RU" sz="1200" dirty="0" smtClean="0">
                <a:solidFill>
                  <a:srgbClr val="70040E"/>
                </a:solidFill>
              </a:rPr>
              <a:t>.</a:t>
            </a:r>
            <a:br>
              <a:rPr lang="ru-RU" sz="1200" dirty="0" smtClean="0">
                <a:solidFill>
                  <a:srgbClr val="70040E"/>
                </a:solidFill>
              </a:rPr>
            </a:br>
            <a:r>
              <a:rPr lang="ru-RU" sz="1200" dirty="0" smtClean="0">
                <a:solidFill>
                  <a:srgbClr val="70040E"/>
                </a:solidFill>
              </a:rPr>
              <a:t>	</a:t>
            </a:r>
            <a:br>
              <a:rPr lang="ru-RU" sz="1200" dirty="0" smtClean="0">
                <a:solidFill>
                  <a:srgbClr val="70040E"/>
                </a:solidFill>
              </a:rPr>
            </a:br>
            <a:r>
              <a:rPr lang="ru-RU" sz="1200" dirty="0" smtClean="0">
                <a:solidFill>
                  <a:srgbClr val="70040E"/>
                </a:solidFill>
              </a:rPr>
              <a:t>а) </a:t>
            </a:r>
            <a:r>
              <a:rPr lang="ru-RU" sz="1200" dirty="0" smtClean="0">
                <a:solidFill>
                  <a:srgbClr val="70040E"/>
                </a:solidFill>
              </a:rPr>
              <a:t>Добавлена поддержка сервисов </a:t>
            </a:r>
            <a:r>
              <a:rPr lang="en-US" sz="1200" dirty="0" smtClean="0">
                <a:solidFill>
                  <a:srgbClr val="70040E"/>
                </a:solidFill>
              </a:rPr>
              <a:t>Explain. </a:t>
            </a:r>
            <a:r>
              <a:rPr lang="ru-RU" sz="1200" dirty="0" smtClean="0">
                <a:solidFill>
                  <a:srgbClr val="70040E"/>
                </a:solidFill>
              </a:rPr>
              <a:t>При этом информация </a:t>
            </a:r>
            <a:r>
              <a:rPr lang="en-US" sz="1200" dirty="0" smtClean="0">
                <a:solidFill>
                  <a:srgbClr val="70040E"/>
                </a:solidFill>
              </a:rPr>
              <a:t>Explain </a:t>
            </a:r>
            <a:r>
              <a:rPr lang="ru-RU" sz="1200" dirty="0" smtClean="0">
                <a:solidFill>
                  <a:srgbClr val="70040E"/>
                </a:solidFill>
              </a:rPr>
              <a:t>генерируется как на основе данных подсистемы </a:t>
            </a:r>
            <a:r>
              <a:rPr lang="en-US" sz="1200" dirty="0" smtClean="0">
                <a:solidFill>
                  <a:srgbClr val="70040E"/>
                </a:solidFill>
              </a:rPr>
              <a:t>ZooSPACE-L</a:t>
            </a:r>
            <a:r>
              <a:rPr lang="ru-RU" sz="1200" dirty="0" smtClean="0">
                <a:solidFill>
                  <a:srgbClr val="70040E"/>
                </a:solidFill>
              </a:rPr>
              <a:t>, так и динамически на основе информации, полученной от провайдеров данных. Информация </a:t>
            </a:r>
            <a:r>
              <a:rPr lang="en-US" sz="1200" dirty="0" smtClean="0">
                <a:solidFill>
                  <a:srgbClr val="70040E"/>
                </a:solidFill>
              </a:rPr>
              <a:t>Explain </a:t>
            </a:r>
            <a:r>
              <a:rPr lang="ru-RU" sz="1200" dirty="0" smtClean="0">
                <a:solidFill>
                  <a:srgbClr val="70040E"/>
                </a:solidFill>
              </a:rPr>
              <a:t>представляется в соответствии со спецификациями </a:t>
            </a:r>
            <a:r>
              <a:rPr lang="en-US" sz="1200" dirty="0" smtClean="0">
                <a:solidFill>
                  <a:srgbClr val="70040E"/>
                </a:solidFill>
              </a:rPr>
              <a:t>Z39.50 </a:t>
            </a:r>
            <a:r>
              <a:rPr lang="ru-RU" sz="1200" dirty="0" smtClean="0">
                <a:solidFill>
                  <a:srgbClr val="70040E"/>
                </a:solidFill>
              </a:rPr>
              <a:t>в форматах </a:t>
            </a:r>
            <a:r>
              <a:rPr lang="en-US" sz="1200" dirty="0" smtClean="0">
                <a:solidFill>
                  <a:srgbClr val="70040E"/>
                </a:solidFill>
              </a:rPr>
              <a:t>Explain, GRS-1, XML</a:t>
            </a:r>
            <a:r>
              <a:rPr lang="ru-RU" sz="1200" dirty="0" smtClean="0">
                <a:solidFill>
                  <a:srgbClr val="70040E"/>
                </a:solidFill>
              </a:rPr>
              <a:t>, </a:t>
            </a:r>
            <a:r>
              <a:rPr lang="en-US" sz="1200" dirty="0" smtClean="0">
                <a:solidFill>
                  <a:srgbClr val="70040E"/>
                </a:solidFill>
              </a:rPr>
              <a:t>SUTRS </a:t>
            </a:r>
            <a:r>
              <a:rPr lang="ru-RU" sz="1200" dirty="0" smtClean="0">
                <a:solidFill>
                  <a:srgbClr val="70040E"/>
                </a:solidFill>
              </a:rPr>
              <a:t>и в соответствии со спецификациями </a:t>
            </a:r>
            <a:r>
              <a:rPr lang="en-US" sz="1200" dirty="0" smtClean="0">
                <a:solidFill>
                  <a:srgbClr val="70040E"/>
                </a:solidFill>
              </a:rPr>
              <a:t>SRW/SRU </a:t>
            </a:r>
            <a:r>
              <a:rPr lang="ru-RU" sz="1200" dirty="0" smtClean="0">
                <a:solidFill>
                  <a:srgbClr val="70040E"/>
                </a:solidFill>
              </a:rPr>
              <a:t>в формате </a:t>
            </a:r>
            <a:r>
              <a:rPr lang="en-US" sz="1200" dirty="0" smtClean="0">
                <a:solidFill>
                  <a:srgbClr val="70040E"/>
                </a:solidFill>
              </a:rPr>
              <a:t>XML </a:t>
            </a:r>
            <a:r>
              <a:rPr lang="ru-RU" sz="1200" dirty="0" smtClean="0">
                <a:solidFill>
                  <a:srgbClr val="70040E"/>
                </a:solidFill>
              </a:rPr>
              <a:t>в схеме </a:t>
            </a:r>
            <a:r>
              <a:rPr lang="en-US" sz="1200" dirty="0" err="1" smtClean="0">
                <a:solidFill>
                  <a:srgbClr val="70040E"/>
                </a:solidFill>
              </a:rPr>
              <a:t>ZeeRex</a:t>
            </a:r>
            <a:r>
              <a:rPr lang="ru-RU" sz="1200" dirty="0" smtClean="0">
                <a:solidFill>
                  <a:srgbClr val="70040E"/>
                </a:solidFill>
              </a:rPr>
              <a:t>.</a:t>
            </a:r>
            <a:br>
              <a:rPr lang="ru-RU" sz="1200" dirty="0" smtClean="0">
                <a:solidFill>
                  <a:srgbClr val="70040E"/>
                </a:solidFill>
              </a:rPr>
            </a:br>
            <a:r>
              <a:rPr lang="ru-RU" sz="1200" dirty="0" smtClean="0">
                <a:solidFill>
                  <a:srgbClr val="70040E"/>
                </a:solidFill>
              </a:rPr>
              <a:t/>
            </a:r>
            <a:br>
              <a:rPr lang="ru-RU" sz="1200" dirty="0" smtClean="0">
                <a:solidFill>
                  <a:srgbClr val="70040E"/>
                </a:solidFill>
              </a:rPr>
            </a:br>
            <a:r>
              <a:rPr lang="ru-RU" sz="1200" dirty="0" smtClean="0">
                <a:solidFill>
                  <a:srgbClr val="70040E"/>
                </a:solidFill>
              </a:rPr>
              <a:t> </a:t>
            </a:r>
            <a:r>
              <a:rPr lang="ru-RU" sz="1200" dirty="0" smtClean="0">
                <a:solidFill>
                  <a:srgbClr val="70040E"/>
                </a:solidFill>
              </a:rPr>
              <a:t>б) Добавлен новый провайдер данных для удаленных ресурсов </a:t>
            </a:r>
            <a:r>
              <a:rPr lang="en-US" sz="1200" dirty="0" smtClean="0">
                <a:solidFill>
                  <a:srgbClr val="70040E"/>
                </a:solidFill>
              </a:rPr>
              <a:t>ZS-REMOTE-H</a:t>
            </a:r>
            <a:r>
              <a:rPr lang="ru-RU" sz="1200" dirty="0" smtClean="0">
                <a:solidFill>
                  <a:srgbClr val="70040E"/>
                </a:solidFill>
              </a:rPr>
              <a:t> </a:t>
            </a:r>
            <a:r>
              <a:rPr lang="ru-RU" sz="1200" dirty="0" smtClean="0">
                <a:solidFill>
                  <a:srgbClr val="70040E"/>
                </a:solidFill>
              </a:rPr>
              <a:t>для сервера </a:t>
            </a:r>
            <a:r>
              <a:rPr lang="en-US" sz="1200" dirty="0" smtClean="0">
                <a:solidFill>
                  <a:srgbClr val="70040E"/>
                </a:solidFill>
              </a:rPr>
              <a:t>ZooPARK</a:t>
            </a:r>
            <a:r>
              <a:rPr lang="ru-RU" sz="1200" dirty="0" smtClean="0">
                <a:solidFill>
                  <a:srgbClr val="70040E"/>
                </a:solidFill>
              </a:rPr>
              <a:t>-</a:t>
            </a:r>
            <a:r>
              <a:rPr lang="en-US" sz="1200" dirty="0" smtClean="0">
                <a:solidFill>
                  <a:srgbClr val="70040E"/>
                </a:solidFill>
              </a:rPr>
              <a:t>ZS</a:t>
            </a:r>
            <a:r>
              <a:rPr lang="ru-RU" sz="1200" dirty="0" smtClean="0">
                <a:solidFill>
                  <a:srgbClr val="70040E"/>
                </a:solidFill>
              </a:rPr>
              <a:t>, </a:t>
            </a:r>
            <a:r>
              <a:rPr lang="ru-RU" sz="1200" dirty="0" smtClean="0">
                <a:solidFill>
                  <a:srgbClr val="70040E"/>
                </a:solidFill>
              </a:rPr>
              <a:t>реализующий </a:t>
            </a:r>
            <a:r>
              <a:rPr lang="ru-RU" sz="1200" dirty="0" smtClean="0">
                <a:solidFill>
                  <a:srgbClr val="70040E"/>
                </a:solidFill>
              </a:rPr>
              <a:t>интерфейсы доступа к </a:t>
            </a:r>
            <a:r>
              <a:rPr lang="en-US" sz="1200" dirty="0" smtClean="0">
                <a:solidFill>
                  <a:srgbClr val="70040E"/>
                </a:solidFill>
              </a:rPr>
              <a:t>SOAP/SRW, SRU </a:t>
            </a:r>
            <a:r>
              <a:rPr lang="ru-RU" sz="1200" dirty="0" smtClean="0">
                <a:solidFill>
                  <a:srgbClr val="70040E"/>
                </a:solidFill>
              </a:rPr>
              <a:t>и </a:t>
            </a:r>
            <a:r>
              <a:rPr lang="en-US" sz="1200" dirty="0" smtClean="0">
                <a:solidFill>
                  <a:srgbClr val="70040E"/>
                </a:solidFill>
              </a:rPr>
              <a:t>SOLR</a:t>
            </a:r>
            <a:r>
              <a:rPr lang="ru-RU" sz="1200" dirty="0" smtClean="0">
                <a:solidFill>
                  <a:srgbClr val="70040E"/>
                </a:solidFill>
              </a:rPr>
              <a:t>.</a:t>
            </a:r>
            <a:br>
              <a:rPr lang="ru-RU" sz="1200" dirty="0" smtClean="0">
                <a:solidFill>
                  <a:srgbClr val="70040E"/>
                </a:solidFill>
              </a:rPr>
            </a:br>
            <a:r>
              <a:rPr lang="ru-RU" sz="1200" dirty="0" smtClean="0">
                <a:solidFill>
                  <a:srgbClr val="70040E"/>
                </a:solidFill>
              </a:rPr>
              <a:t/>
            </a:r>
            <a:br>
              <a:rPr lang="ru-RU" sz="1200" dirty="0" smtClean="0">
                <a:solidFill>
                  <a:srgbClr val="70040E"/>
                </a:solidFill>
              </a:rPr>
            </a:br>
            <a:r>
              <a:rPr lang="ru-RU" sz="1200" dirty="0" smtClean="0">
                <a:solidFill>
                  <a:srgbClr val="70040E"/>
                </a:solidFill>
              </a:rPr>
              <a:t> в) Проведена доработка интерфейсов подсистемы </a:t>
            </a:r>
            <a:r>
              <a:rPr lang="en-US" sz="1200" dirty="0" smtClean="0">
                <a:solidFill>
                  <a:srgbClr val="70040E"/>
                </a:solidFill>
              </a:rPr>
              <a:t>ZooSPACE-W </a:t>
            </a:r>
            <a:r>
              <a:rPr lang="ru-RU" sz="1200" dirty="0" smtClean="0">
                <a:solidFill>
                  <a:srgbClr val="70040E"/>
                </a:solidFill>
              </a:rPr>
              <a:t>в части доступа к тезаурусам и рубрикаторам. Созданы пользовательские интерфейсы для доступа к данным, адаптируемые к возможностям источников с использованием информации </a:t>
            </a:r>
            <a:r>
              <a:rPr lang="en-US" sz="1200" dirty="0" smtClean="0">
                <a:solidFill>
                  <a:srgbClr val="70040E"/>
                </a:solidFill>
              </a:rPr>
              <a:t>Explain.</a:t>
            </a:r>
            <a:endParaRPr lang="en-US" sz="1200" dirty="0" smtClean="0">
              <a:solidFill>
                <a:srgbClr val="70040E"/>
              </a:solidFill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en-US" sz="1200" dirty="0" smtClean="0">
              <a:solidFill>
                <a:srgbClr val="70040E"/>
              </a:solidFill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200" dirty="0" smtClean="0">
                <a:solidFill>
                  <a:srgbClr val="70040E"/>
                </a:solidFill>
              </a:rPr>
              <a:t>Оптимизация алгоритмов и протоколов взаимодействия подсистем </a:t>
            </a:r>
            <a:r>
              <a:rPr lang="en-US" sz="1200" dirty="0" smtClean="0">
                <a:solidFill>
                  <a:srgbClr val="70040E"/>
                </a:solidFill>
              </a:rPr>
              <a:t>ZooSPACE</a:t>
            </a:r>
            <a:r>
              <a:rPr lang="ru-RU" sz="1200" dirty="0" smtClean="0">
                <a:solidFill>
                  <a:srgbClr val="70040E"/>
                </a:solidFill>
              </a:rPr>
              <a:t>.</a:t>
            </a:r>
            <a:br>
              <a:rPr lang="ru-RU" sz="1200" dirty="0" smtClean="0">
                <a:solidFill>
                  <a:srgbClr val="70040E"/>
                </a:solidFill>
              </a:rPr>
            </a:br>
            <a:r>
              <a:rPr lang="ru-RU" sz="1200" dirty="0" smtClean="0">
                <a:solidFill>
                  <a:srgbClr val="70040E"/>
                </a:solidFill>
              </a:rPr>
              <a:t/>
            </a:r>
            <a:br>
              <a:rPr lang="ru-RU" sz="1200" dirty="0" smtClean="0">
                <a:solidFill>
                  <a:srgbClr val="70040E"/>
                </a:solidFill>
              </a:rPr>
            </a:br>
            <a:r>
              <a:rPr lang="ru-RU" sz="1200" dirty="0" smtClean="0">
                <a:solidFill>
                  <a:srgbClr val="70040E"/>
                </a:solidFill>
              </a:rPr>
              <a:t>Список используемых в </a:t>
            </a:r>
            <a:r>
              <a:rPr lang="en-US" sz="1200" dirty="0" smtClean="0">
                <a:solidFill>
                  <a:srgbClr val="70040E"/>
                </a:solidFill>
              </a:rPr>
              <a:t>ZooSPACE</a:t>
            </a:r>
            <a:r>
              <a:rPr lang="ru-RU" sz="1200" dirty="0" smtClean="0">
                <a:solidFill>
                  <a:srgbClr val="70040E"/>
                </a:solidFill>
              </a:rPr>
              <a:t> протоколов </a:t>
            </a:r>
            <a:r>
              <a:rPr lang="en-US" sz="1200" dirty="0" smtClean="0">
                <a:solidFill>
                  <a:srgbClr val="70040E"/>
                </a:solidFill>
              </a:rPr>
              <a:t>LDAP</a:t>
            </a:r>
            <a:r>
              <a:rPr lang="ru-RU" sz="1200" dirty="0" smtClean="0">
                <a:solidFill>
                  <a:srgbClr val="70040E"/>
                </a:solidFill>
              </a:rPr>
              <a:t>, </a:t>
            </a:r>
            <a:r>
              <a:rPr lang="en-US" sz="1200" dirty="0" smtClean="0">
                <a:solidFill>
                  <a:srgbClr val="70040E"/>
                </a:solidFill>
              </a:rPr>
              <a:t>Z</a:t>
            </a:r>
            <a:r>
              <a:rPr lang="ru-RU" sz="1200" dirty="0" smtClean="0">
                <a:solidFill>
                  <a:srgbClr val="70040E"/>
                </a:solidFill>
              </a:rPr>
              <a:t>39.50, </a:t>
            </a:r>
            <a:r>
              <a:rPr lang="en-US" sz="1200" dirty="0" smtClean="0">
                <a:solidFill>
                  <a:srgbClr val="70040E"/>
                </a:solidFill>
              </a:rPr>
              <a:t>HTTP</a:t>
            </a:r>
            <a:r>
              <a:rPr lang="ru-RU" sz="1200" dirty="0" smtClean="0">
                <a:solidFill>
                  <a:srgbClr val="70040E"/>
                </a:solidFill>
              </a:rPr>
              <a:t>, </a:t>
            </a:r>
            <a:r>
              <a:rPr lang="en-US" sz="1200" dirty="0" smtClean="0">
                <a:solidFill>
                  <a:srgbClr val="70040E"/>
                </a:solidFill>
              </a:rPr>
              <a:t>HTTP</a:t>
            </a:r>
            <a:r>
              <a:rPr lang="ru-RU" sz="1200" dirty="0" smtClean="0">
                <a:solidFill>
                  <a:srgbClr val="70040E"/>
                </a:solidFill>
              </a:rPr>
              <a:t>/</a:t>
            </a:r>
            <a:r>
              <a:rPr lang="en-US" sz="1200" dirty="0" smtClean="0">
                <a:solidFill>
                  <a:srgbClr val="70040E"/>
                </a:solidFill>
              </a:rPr>
              <a:t>SRU </a:t>
            </a:r>
            <a:r>
              <a:rPr lang="ru-RU" sz="1200" dirty="0" smtClean="0">
                <a:solidFill>
                  <a:srgbClr val="70040E"/>
                </a:solidFill>
              </a:rPr>
              <a:t>расширен протоколом </a:t>
            </a:r>
            <a:r>
              <a:rPr lang="en-US" sz="1200" dirty="0" smtClean="0">
                <a:solidFill>
                  <a:srgbClr val="70040E"/>
                </a:solidFill>
              </a:rPr>
              <a:t>HTTP</a:t>
            </a:r>
            <a:r>
              <a:rPr lang="ru-RU" sz="1200" dirty="0" smtClean="0">
                <a:solidFill>
                  <a:srgbClr val="70040E"/>
                </a:solidFill>
              </a:rPr>
              <a:t>/</a:t>
            </a:r>
            <a:r>
              <a:rPr lang="en-US" sz="1200" dirty="0" smtClean="0">
                <a:solidFill>
                  <a:srgbClr val="70040E"/>
                </a:solidFill>
              </a:rPr>
              <a:t>SOLR </a:t>
            </a:r>
            <a:r>
              <a:rPr lang="ru-RU" sz="1200" dirty="0" smtClean="0">
                <a:solidFill>
                  <a:srgbClr val="70040E"/>
                </a:solidFill>
              </a:rPr>
              <a:t>для </a:t>
            </a:r>
            <a:r>
              <a:rPr lang="ru-RU" sz="1200" dirty="0" smtClean="0">
                <a:solidFill>
                  <a:srgbClr val="70040E"/>
                </a:solidFill>
              </a:rPr>
              <a:t>обеспечения доступа к соответствующим источникам </a:t>
            </a:r>
            <a:r>
              <a:rPr lang="ru-RU" sz="1200" dirty="0" smtClean="0">
                <a:solidFill>
                  <a:srgbClr val="70040E"/>
                </a:solidFill>
              </a:rPr>
              <a:t>данных. В первую очередь это касается цифровых </a:t>
            </a:r>
            <a:r>
              <a:rPr lang="ru-RU" sz="1200" dirty="0" err="1" smtClean="0">
                <a:solidFill>
                  <a:srgbClr val="70040E"/>
                </a:solidFill>
              </a:rPr>
              <a:t>репозиториев</a:t>
            </a:r>
            <a:r>
              <a:rPr lang="ru-RU" sz="1200" dirty="0" smtClean="0">
                <a:solidFill>
                  <a:srgbClr val="70040E"/>
                </a:solidFill>
              </a:rPr>
              <a:t>, в программном обеспечении которых используется </a:t>
            </a:r>
            <a:r>
              <a:rPr lang="en-US" sz="1200" dirty="0" smtClean="0">
                <a:solidFill>
                  <a:srgbClr val="70040E"/>
                </a:solidFill>
              </a:rPr>
              <a:t>Apache/SOLR</a:t>
            </a:r>
            <a:r>
              <a:rPr lang="ru-RU" sz="1200" dirty="0" smtClean="0">
                <a:solidFill>
                  <a:srgbClr val="70040E"/>
                </a:solidFill>
              </a:rPr>
              <a:t> (например,</a:t>
            </a:r>
            <a:r>
              <a:rPr lang="en-US" sz="1200" dirty="0" smtClean="0">
                <a:solidFill>
                  <a:srgbClr val="70040E"/>
                </a:solidFill>
              </a:rPr>
              <a:t> </a:t>
            </a:r>
            <a:r>
              <a:rPr lang="en-US" sz="1200" dirty="0" err="1" smtClean="0">
                <a:solidFill>
                  <a:srgbClr val="70040E"/>
                </a:solidFill>
              </a:rPr>
              <a:t>D</a:t>
            </a:r>
            <a:r>
              <a:rPr lang="en-US" sz="1200" dirty="0" err="1" smtClean="0">
                <a:solidFill>
                  <a:srgbClr val="70040E"/>
                </a:solidFill>
              </a:rPr>
              <a:t>S</a:t>
            </a:r>
            <a:r>
              <a:rPr lang="en-US" sz="1200" dirty="0" err="1" smtClean="0">
                <a:solidFill>
                  <a:srgbClr val="70040E"/>
                </a:solidFill>
              </a:rPr>
              <a:t>pace</a:t>
            </a:r>
            <a:r>
              <a:rPr lang="en-US" sz="1200" dirty="0" smtClean="0">
                <a:solidFill>
                  <a:srgbClr val="70040E"/>
                </a:solidFill>
              </a:rPr>
              <a:t> </a:t>
            </a:r>
            <a:r>
              <a:rPr lang="ru-RU" sz="1200" dirty="0" smtClean="0">
                <a:solidFill>
                  <a:srgbClr val="70040E"/>
                </a:solidFill>
              </a:rPr>
              <a:t>и др.).</a:t>
            </a:r>
            <a:endParaRPr lang="ru-RU" sz="1200" dirty="0" smtClean="0">
              <a:solidFill>
                <a:srgbClr val="70040E"/>
              </a:solidFill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ru-RU" sz="1200" dirty="0" smtClean="0">
              <a:solidFill>
                <a:srgbClr val="70040E"/>
              </a:solidFill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200" dirty="0" smtClean="0">
                <a:solidFill>
                  <a:srgbClr val="70040E"/>
                </a:solidFill>
              </a:rPr>
              <a:t>Расширена номенклатура </a:t>
            </a:r>
            <a:r>
              <a:rPr lang="ru-RU" sz="1200" dirty="0" smtClean="0">
                <a:solidFill>
                  <a:srgbClr val="70040E"/>
                </a:solidFill>
              </a:rPr>
              <a:t>поддерживаемых СУБД.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ru-RU" sz="1200" dirty="0" smtClean="0">
              <a:solidFill>
                <a:srgbClr val="70040E"/>
              </a:solidFill>
            </a:endParaRPr>
          </a:p>
          <a:p>
            <a:pPr marL="342900" indent="-342900">
              <a:defRPr/>
            </a:pPr>
            <a:r>
              <a:rPr lang="en-US" sz="1200" dirty="0" smtClean="0">
                <a:solidFill>
                  <a:srgbClr val="70040E"/>
                </a:solidFill>
              </a:rPr>
              <a:t> </a:t>
            </a:r>
            <a:endParaRPr lang="ru-RU" sz="1200" dirty="0">
              <a:solidFill>
                <a:srgbClr val="70040E"/>
              </a:solidFill>
            </a:endParaRPr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8316416" y="6381328"/>
            <a:ext cx="576064" cy="35212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8E243D5-E3F9-44C2-AD84-2EFEABAB4FC3}" type="slidenum">
              <a:rPr lang="en-GB" sz="1400">
                <a:solidFill>
                  <a:srgbClr val="000000"/>
                </a:solidFill>
              </a:rPr>
              <a:pPr algn="r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30</a:t>
            </a:fld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7" name="Rectangle 42"/>
          <p:cNvSpPr txBox="1">
            <a:spLocks noChangeArrowheads="1"/>
          </p:cNvSpPr>
          <p:nvPr/>
        </p:nvSpPr>
        <p:spPr>
          <a:xfrm>
            <a:off x="179512" y="6453336"/>
            <a:ext cx="8568952" cy="30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XV Российская конференция 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"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Распределенные информационно - вычислительные ресурсы" (DICR-2014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), 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2-5 декабря 2014, Новосибирск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LnTx/>
              <a:uFillTx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2"/>
          <p:cNvSpPr>
            <a:spLocks noChangeArrowheads="1"/>
          </p:cNvSpPr>
          <p:nvPr/>
        </p:nvSpPr>
        <p:spPr bwMode="auto">
          <a:xfrm>
            <a:off x="1116013" y="188913"/>
            <a:ext cx="7058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i="1" dirty="0" smtClean="0">
                <a:solidFill>
                  <a:schemeClr val="accent6"/>
                </a:solidFill>
              </a:rPr>
              <a:t>Новые функции </a:t>
            </a:r>
            <a:r>
              <a:rPr lang="en-US" sz="2000" b="1" i="1" dirty="0" smtClean="0">
                <a:solidFill>
                  <a:schemeClr val="accent6"/>
                </a:solidFill>
              </a:rPr>
              <a:t>ZooSPACE</a:t>
            </a:r>
            <a:r>
              <a:rPr lang="ru-RU" sz="2000" b="1" i="1" dirty="0" smtClean="0">
                <a:solidFill>
                  <a:schemeClr val="accent6"/>
                </a:solidFill>
              </a:rPr>
              <a:t>: </a:t>
            </a:r>
            <a:endParaRPr lang="ru-RU" sz="2000" b="1" i="1" dirty="0">
              <a:solidFill>
                <a:schemeClr val="accent6"/>
              </a:solidFill>
            </a:endParaRPr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8316416" y="6381328"/>
            <a:ext cx="576064" cy="35212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8E243D5-E3F9-44C2-AD84-2EFEABAB4FC3}" type="slidenum">
              <a:rPr lang="en-GB" sz="1400">
                <a:solidFill>
                  <a:srgbClr val="000000"/>
                </a:solidFill>
              </a:rPr>
              <a:pPr algn="r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31</a:t>
            </a:fld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7" name="Rectangle 42"/>
          <p:cNvSpPr txBox="1">
            <a:spLocks noChangeArrowheads="1"/>
          </p:cNvSpPr>
          <p:nvPr/>
        </p:nvSpPr>
        <p:spPr>
          <a:xfrm>
            <a:off x="179512" y="6453336"/>
            <a:ext cx="8568952" cy="30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XV Российская конференция 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"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Распределенные информационно - вычислительные ресурсы" (DICR-2014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), 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2-5 декабря 2014, Новосибирск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LnTx/>
              <a:uFillTx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55652" name="Picture 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7179" y="0"/>
            <a:ext cx="73268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Выноска 2 10"/>
          <p:cNvSpPr/>
          <p:nvPr/>
        </p:nvSpPr>
        <p:spPr bwMode="auto">
          <a:xfrm>
            <a:off x="395536" y="1628800"/>
            <a:ext cx="864096" cy="288032"/>
          </a:xfrm>
          <a:prstGeom prst="borderCallout2">
            <a:avLst>
              <a:gd name="adj1" fmla="val 11589"/>
              <a:gd name="adj2" fmla="val 99876"/>
              <a:gd name="adj3" fmla="val -67180"/>
              <a:gd name="adj4" fmla="val 332956"/>
              <a:gd name="adj5" fmla="val 7475"/>
              <a:gd name="adj6" fmla="val 371315"/>
            </a:avLst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5536" y="1628800"/>
            <a:ext cx="864096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err="1" smtClean="0"/>
              <a:t>targetInfo</a:t>
            </a:r>
            <a:endParaRPr lang="ru-RU" sz="1200" dirty="0"/>
          </a:p>
        </p:txBody>
      </p:sp>
      <p:sp>
        <p:nvSpPr>
          <p:cNvPr id="13" name="Выноска 2 12"/>
          <p:cNvSpPr/>
          <p:nvPr/>
        </p:nvSpPr>
        <p:spPr bwMode="auto">
          <a:xfrm>
            <a:off x="395536" y="1124744"/>
            <a:ext cx="864096" cy="288032"/>
          </a:xfrm>
          <a:prstGeom prst="borderCallout2">
            <a:avLst>
              <a:gd name="adj1" fmla="val 11589"/>
              <a:gd name="adj2" fmla="val 99876"/>
              <a:gd name="adj3" fmla="val 42619"/>
              <a:gd name="adj4" fmla="val 327386"/>
              <a:gd name="adj5" fmla="val 193658"/>
              <a:gd name="adj6" fmla="val 396776"/>
            </a:avLst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520" y="1124744"/>
            <a:ext cx="1080120" cy="288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err="1" smtClean="0"/>
              <a:t>categoryList</a:t>
            </a:r>
            <a:endParaRPr lang="ru-RU" sz="1200" dirty="0"/>
          </a:p>
        </p:txBody>
      </p:sp>
      <p:sp>
        <p:nvSpPr>
          <p:cNvPr id="15" name="Выноска 2 14"/>
          <p:cNvSpPr/>
          <p:nvPr/>
        </p:nvSpPr>
        <p:spPr bwMode="auto">
          <a:xfrm>
            <a:off x="467544" y="2204864"/>
            <a:ext cx="864096" cy="288032"/>
          </a:xfrm>
          <a:prstGeom prst="borderCallout2">
            <a:avLst>
              <a:gd name="adj1" fmla="val 11589"/>
              <a:gd name="adj2" fmla="val 99876"/>
              <a:gd name="adj3" fmla="val 42619"/>
              <a:gd name="adj4" fmla="val 327386"/>
              <a:gd name="adj5" fmla="val 79084"/>
              <a:gd name="adj6" fmla="val 350628"/>
            </a:avLst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3528" y="2204864"/>
            <a:ext cx="1080120" cy="288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err="1" smtClean="0"/>
              <a:t>databaseInfo</a:t>
            </a:r>
            <a:endParaRPr lang="ru-RU" sz="1200" dirty="0"/>
          </a:p>
        </p:txBody>
      </p:sp>
      <p:sp>
        <p:nvSpPr>
          <p:cNvPr id="17" name="Выноска 2 16"/>
          <p:cNvSpPr/>
          <p:nvPr/>
        </p:nvSpPr>
        <p:spPr bwMode="auto">
          <a:xfrm>
            <a:off x="467544" y="3501008"/>
            <a:ext cx="864096" cy="288032"/>
          </a:xfrm>
          <a:prstGeom prst="borderCallout2">
            <a:avLst>
              <a:gd name="adj1" fmla="val 11589"/>
              <a:gd name="adj2" fmla="val 99876"/>
              <a:gd name="adj3" fmla="val 114227"/>
              <a:gd name="adj4" fmla="val 353643"/>
              <a:gd name="adj5" fmla="val 28958"/>
              <a:gd name="adj6" fmla="val 380863"/>
            </a:avLst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9512" y="3501008"/>
            <a:ext cx="1224136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err="1" smtClean="0"/>
              <a:t>attributeDetails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2"/>
          <p:cNvSpPr>
            <a:spLocks noChangeArrowheads="1"/>
          </p:cNvSpPr>
          <p:nvPr/>
        </p:nvSpPr>
        <p:spPr bwMode="auto">
          <a:xfrm>
            <a:off x="1116013" y="188913"/>
            <a:ext cx="7058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i="1" dirty="0" smtClean="0">
                <a:solidFill>
                  <a:schemeClr val="accent6"/>
                </a:solidFill>
              </a:rPr>
              <a:t>Новые функции </a:t>
            </a:r>
            <a:r>
              <a:rPr lang="en-US" sz="2000" b="1" i="1" dirty="0" smtClean="0">
                <a:solidFill>
                  <a:schemeClr val="accent6"/>
                </a:solidFill>
              </a:rPr>
              <a:t>ZooSPACE</a:t>
            </a:r>
            <a:r>
              <a:rPr lang="ru-RU" sz="2000" b="1" i="1" dirty="0" smtClean="0">
                <a:solidFill>
                  <a:schemeClr val="accent6"/>
                </a:solidFill>
              </a:rPr>
              <a:t>: </a:t>
            </a:r>
            <a:endParaRPr lang="ru-RU" sz="2000" b="1" i="1" dirty="0">
              <a:solidFill>
                <a:schemeClr val="accent6"/>
              </a:solidFill>
            </a:endParaRPr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8316416" y="6381328"/>
            <a:ext cx="576064" cy="35212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8E243D5-E3F9-44C2-AD84-2EFEABAB4FC3}" type="slidenum">
              <a:rPr lang="en-GB" sz="1400">
                <a:solidFill>
                  <a:srgbClr val="000000"/>
                </a:solidFill>
              </a:rPr>
              <a:pPr algn="r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32</a:t>
            </a:fld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7" name="Rectangle 42"/>
          <p:cNvSpPr txBox="1">
            <a:spLocks noChangeArrowheads="1"/>
          </p:cNvSpPr>
          <p:nvPr/>
        </p:nvSpPr>
        <p:spPr>
          <a:xfrm>
            <a:off x="179512" y="6453336"/>
            <a:ext cx="8568952" cy="30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XV Российская конференция 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"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Распределенные информационно - вычислительные ресурсы" (DICR-2014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), 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2-5 декабря 2014, Новосибирск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LnTx/>
              <a:uFillTx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56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918445" cy="5603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16632"/>
            <a:ext cx="4337670" cy="2847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2681845"/>
            <a:ext cx="3406700" cy="4176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7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476672"/>
            <a:ext cx="3491880" cy="617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2"/>
          <p:cNvSpPr>
            <a:spLocks noChangeArrowheads="1"/>
          </p:cNvSpPr>
          <p:nvPr/>
        </p:nvSpPr>
        <p:spPr bwMode="auto">
          <a:xfrm>
            <a:off x="971600" y="836712"/>
            <a:ext cx="287992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i="1" dirty="0" smtClean="0">
                <a:solidFill>
                  <a:schemeClr val="accent6"/>
                </a:solidFill>
              </a:rPr>
              <a:t>Explain: </a:t>
            </a:r>
            <a:r>
              <a:rPr lang="en-US" sz="2000" b="1" i="1" dirty="0" err="1" smtClean="0">
                <a:solidFill>
                  <a:schemeClr val="accent6"/>
                </a:solidFill>
              </a:rPr>
              <a:t>ZeeRex</a:t>
            </a:r>
            <a:r>
              <a:rPr lang="ru-RU" sz="2000" b="1" i="1" dirty="0" smtClean="0">
                <a:solidFill>
                  <a:schemeClr val="accent6"/>
                </a:solidFill>
              </a:rPr>
              <a:t>: </a:t>
            </a:r>
            <a:endParaRPr lang="ru-RU" sz="2000" b="1" i="1" dirty="0">
              <a:solidFill>
                <a:schemeClr val="accent6"/>
              </a:solidFill>
            </a:endParaRPr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8316416" y="6381328"/>
            <a:ext cx="576064" cy="35212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8E243D5-E3F9-44C2-AD84-2EFEABAB4FC3}" type="slidenum">
              <a:rPr lang="en-GB" sz="1400">
                <a:solidFill>
                  <a:srgbClr val="000000"/>
                </a:solidFill>
              </a:rPr>
              <a:pPr algn="r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33</a:t>
            </a:fld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7" name="Rectangle 42"/>
          <p:cNvSpPr txBox="1">
            <a:spLocks noChangeArrowheads="1"/>
          </p:cNvSpPr>
          <p:nvPr/>
        </p:nvSpPr>
        <p:spPr>
          <a:xfrm>
            <a:off x="179512" y="6453336"/>
            <a:ext cx="8568952" cy="30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XV Российская конференция 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"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Распределенные информационно - вычислительные ресурсы" (DICR-2014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), 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2-5 декабря 2014, Новосибирск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LnTx/>
              <a:uFillTx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576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-1"/>
            <a:ext cx="4499991" cy="5981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>
            <a:hlinkClick r:id="rId3"/>
          </p:cNvPr>
          <p:cNvSpPr/>
          <p:nvPr/>
        </p:nvSpPr>
        <p:spPr>
          <a:xfrm>
            <a:off x="251520" y="6093296"/>
            <a:ext cx="87129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</a:rPr>
              <a:t>http://db4.sbras.ru:210/dl_ict_trn?version=1.1&amp;operation=explain&amp;maximumRecords=10&amp;startRecord=1&amp;recordPacking=xml</a:t>
            </a:r>
            <a:endParaRPr lang="ru-RU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Прямоугольник 8">
            <a:hlinkClick r:id="rId4"/>
          </p:cNvPr>
          <p:cNvSpPr/>
          <p:nvPr/>
        </p:nvSpPr>
        <p:spPr>
          <a:xfrm>
            <a:off x="683568" y="2636912"/>
            <a:ext cx="3335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http://db4.sbras.ru/ZooSPACE/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2"/>
          <p:cNvSpPr>
            <a:spLocks noChangeArrowheads="1"/>
          </p:cNvSpPr>
          <p:nvPr/>
        </p:nvSpPr>
        <p:spPr bwMode="auto">
          <a:xfrm>
            <a:off x="971600" y="188640"/>
            <a:ext cx="71287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i="1" dirty="0" smtClean="0">
                <a:solidFill>
                  <a:schemeClr val="accent6"/>
                </a:solidFill>
              </a:rPr>
              <a:t>ZooSPACE-L: </a:t>
            </a:r>
            <a:r>
              <a:rPr lang="ru-RU" sz="2000" b="1" i="1" dirty="0" smtClean="0">
                <a:solidFill>
                  <a:schemeClr val="accent6"/>
                </a:solidFill>
              </a:rPr>
              <a:t>информация о базах данных</a:t>
            </a:r>
            <a:endParaRPr lang="ru-RU" sz="2000" b="1" i="1" dirty="0">
              <a:solidFill>
                <a:schemeClr val="accent6"/>
              </a:solidFill>
            </a:endParaRPr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8316416" y="6381328"/>
            <a:ext cx="576064" cy="35212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8E243D5-E3F9-44C2-AD84-2EFEABAB4FC3}" type="slidenum">
              <a:rPr lang="en-GB" sz="1400">
                <a:solidFill>
                  <a:srgbClr val="000000"/>
                </a:solidFill>
              </a:rPr>
              <a:pPr algn="r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34</a:t>
            </a:fld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7" name="Rectangle 42"/>
          <p:cNvSpPr txBox="1">
            <a:spLocks noChangeArrowheads="1"/>
          </p:cNvSpPr>
          <p:nvPr/>
        </p:nvSpPr>
        <p:spPr>
          <a:xfrm>
            <a:off x="179512" y="6453336"/>
            <a:ext cx="8568952" cy="30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XV Российская конференция 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"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Распределенные информационно - вычислительные ресурсы" (DICR-2014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), 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2-5 декабря 2014, Новосибирск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LnTx/>
              <a:uFillTx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61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92696"/>
            <a:ext cx="7416824" cy="5611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2"/>
          <p:cNvSpPr>
            <a:spLocks noChangeArrowheads="1"/>
          </p:cNvSpPr>
          <p:nvPr/>
        </p:nvSpPr>
        <p:spPr bwMode="auto">
          <a:xfrm>
            <a:off x="1115616" y="116632"/>
            <a:ext cx="7058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i="1" dirty="0" smtClean="0">
                <a:solidFill>
                  <a:schemeClr val="accent6"/>
                </a:solidFill>
              </a:rPr>
              <a:t>Генерация статической информации </a:t>
            </a:r>
            <a:r>
              <a:rPr lang="en-US" sz="2000" b="1" i="1" dirty="0" smtClean="0">
                <a:solidFill>
                  <a:schemeClr val="accent6"/>
                </a:solidFill>
              </a:rPr>
              <a:t>Explain</a:t>
            </a:r>
            <a:r>
              <a:rPr lang="ru-RU" sz="2000" b="1" i="1" dirty="0" smtClean="0">
                <a:solidFill>
                  <a:schemeClr val="accent6"/>
                </a:solidFill>
              </a:rPr>
              <a:t> </a:t>
            </a:r>
            <a:endParaRPr lang="ru-RU" sz="2000" b="1" i="1" dirty="0">
              <a:solidFill>
                <a:schemeClr val="accent6"/>
              </a:solidFill>
            </a:endParaRPr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8316416" y="6381328"/>
            <a:ext cx="576064" cy="35212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8E243D5-E3F9-44C2-AD84-2EFEABAB4FC3}" type="slidenum">
              <a:rPr lang="en-GB" sz="1400">
                <a:solidFill>
                  <a:srgbClr val="000000"/>
                </a:solidFill>
              </a:rPr>
              <a:pPr algn="r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35</a:t>
            </a:fld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7" name="Rectangle 42"/>
          <p:cNvSpPr txBox="1">
            <a:spLocks noChangeArrowheads="1"/>
          </p:cNvSpPr>
          <p:nvPr/>
        </p:nvSpPr>
        <p:spPr>
          <a:xfrm>
            <a:off x="179512" y="6453336"/>
            <a:ext cx="8568952" cy="30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XV Российская конференция 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"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Распределенные информационно - вычислительные ресурсы" (DICR-2014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), 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2-5 декабря 2014, Новосибирск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LnTx/>
              <a:uFillTx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587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936304"/>
            <a:ext cx="5544616" cy="5236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2"/>
          <p:cNvSpPr>
            <a:spLocks noChangeArrowheads="1"/>
          </p:cNvSpPr>
          <p:nvPr/>
        </p:nvSpPr>
        <p:spPr bwMode="auto">
          <a:xfrm>
            <a:off x="1115616" y="116632"/>
            <a:ext cx="7058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i="1" dirty="0" smtClean="0">
                <a:solidFill>
                  <a:schemeClr val="accent6"/>
                </a:solidFill>
              </a:rPr>
              <a:t>Генерация динамической информации </a:t>
            </a:r>
            <a:r>
              <a:rPr lang="en-US" sz="2000" b="1" i="1" dirty="0" smtClean="0">
                <a:solidFill>
                  <a:schemeClr val="accent6"/>
                </a:solidFill>
              </a:rPr>
              <a:t>Explain</a:t>
            </a:r>
            <a:r>
              <a:rPr lang="ru-RU" sz="2000" b="1" i="1" dirty="0" smtClean="0">
                <a:solidFill>
                  <a:schemeClr val="accent6"/>
                </a:solidFill>
              </a:rPr>
              <a:t> </a:t>
            </a:r>
            <a:endParaRPr lang="ru-RU" sz="2000" b="1" i="1" dirty="0">
              <a:solidFill>
                <a:schemeClr val="accent6"/>
              </a:solidFill>
            </a:endParaRPr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8316416" y="6381328"/>
            <a:ext cx="576064" cy="35212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8E243D5-E3F9-44C2-AD84-2EFEABAB4FC3}" type="slidenum">
              <a:rPr lang="en-GB" sz="1400">
                <a:solidFill>
                  <a:srgbClr val="000000"/>
                </a:solidFill>
              </a:rPr>
              <a:pPr algn="r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36</a:t>
            </a:fld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7" name="Rectangle 42"/>
          <p:cNvSpPr txBox="1">
            <a:spLocks noChangeArrowheads="1"/>
          </p:cNvSpPr>
          <p:nvPr/>
        </p:nvSpPr>
        <p:spPr>
          <a:xfrm>
            <a:off x="179512" y="6453336"/>
            <a:ext cx="8568952" cy="30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XV Российская конференция 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"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Распределенные информационно - вычислительные ресурсы" (DICR-2014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), 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2-5 декабря 2014, Новосибирск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LnTx/>
              <a:uFillTx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60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908720"/>
            <a:ext cx="5207669" cy="528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2"/>
          <p:cNvSpPr>
            <a:spLocks noChangeArrowheads="1"/>
          </p:cNvSpPr>
          <p:nvPr/>
        </p:nvSpPr>
        <p:spPr bwMode="auto">
          <a:xfrm>
            <a:off x="1116013" y="188913"/>
            <a:ext cx="7058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i="1" dirty="0" smtClean="0">
                <a:solidFill>
                  <a:schemeClr val="accent6"/>
                </a:solidFill>
              </a:rPr>
              <a:t>Новые функции </a:t>
            </a:r>
            <a:r>
              <a:rPr lang="en-US" sz="2000" b="1" i="1" dirty="0" smtClean="0">
                <a:solidFill>
                  <a:schemeClr val="accent6"/>
                </a:solidFill>
              </a:rPr>
              <a:t>ZooSPACE</a:t>
            </a:r>
            <a:r>
              <a:rPr lang="ru-RU" sz="2000" b="1" i="1" dirty="0" smtClean="0">
                <a:solidFill>
                  <a:schemeClr val="accent6"/>
                </a:solidFill>
              </a:rPr>
              <a:t>: </a:t>
            </a:r>
            <a:endParaRPr lang="ru-RU" sz="2000" b="1" i="1" dirty="0">
              <a:solidFill>
                <a:schemeClr val="accent6"/>
              </a:solidFill>
            </a:endParaRPr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8316416" y="6381328"/>
            <a:ext cx="576064" cy="35212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8E243D5-E3F9-44C2-AD84-2EFEABAB4FC3}" type="slidenum">
              <a:rPr lang="en-GB" sz="1400">
                <a:solidFill>
                  <a:srgbClr val="000000"/>
                </a:solidFill>
              </a:rPr>
              <a:pPr algn="r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37</a:t>
            </a:fld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7" name="Rectangle 42"/>
          <p:cNvSpPr txBox="1">
            <a:spLocks noChangeArrowheads="1"/>
          </p:cNvSpPr>
          <p:nvPr/>
        </p:nvSpPr>
        <p:spPr>
          <a:xfrm>
            <a:off x="179512" y="6453336"/>
            <a:ext cx="8568952" cy="30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XV Российская конференция 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"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Распределенные информационно - вычислительные ресурсы" (DICR-2014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), 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2-5 декабря 2014, Новосибирск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LnTx/>
              <a:uFillTx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57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0"/>
            <a:ext cx="7812360" cy="686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07504" y="5949280"/>
            <a:ext cx="3024336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Поиск и просмотр данных</a:t>
            </a:r>
            <a:endParaRPr lang="ru-RU" sz="1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2"/>
          <p:cNvSpPr>
            <a:spLocks noChangeArrowheads="1"/>
          </p:cNvSpPr>
          <p:nvPr/>
        </p:nvSpPr>
        <p:spPr bwMode="auto">
          <a:xfrm>
            <a:off x="1116013" y="188913"/>
            <a:ext cx="7058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i="1" dirty="0" smtClean="0">
                <a:solidFill>
                  <a:schemeClr val="accent6"/>
                </a:solidFill>
              </a:rPr>
              <a:t>Новые функции </a:t>
            </a:r>
            <a:r>
              <a:rPr lang="en-US" sz="2000" b="1" i="1" dirty="0" smtClean="0">
                <a:solidFill>
                  <a:schemeClr val="accent6"/>
                </a:solidFill>
              </a:rPr>
              <a:t>ZooSPACE</a:t>
            </a:r>
            <a:r>
              <a:rPr lang="ru-RU" sz="2000" b="1" i="1" dirty="0" smtClean="0">
                <a:solidFill>
                  <a:schemeClr val="accent6"/>
                </a:solidFill>
              </a:rPr>
              <a:t>: </a:t>
            </a:r>
            <a:endParaRPr lang="ru-RU" sz="2000" b="1" i="1" dirty="0">
              <a:solidFill>
                <a:schemeClr val="accent6"/>
              </a:solidFill>
            </a:endParaRPr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8316416" y="6381328"/>
            <a:ext cx="576064" cy="35212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8E243D5-E3F9-44C2-AD84-2EFEABAB4FC3}" type="slidenum">
              <a:rPr lang="en-GB" sz="1400">
                <a:solidFill>
                  <a:srgbClr val="000000"/>
                </a:solidFill>
              </a:rPr>
              <a:pPr algn="r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38</a:t>
            </a:fld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7" name="Rectangle 42"/>
          <p:cNvSpPr txBox="1">
            <a:spLocks noChangeArrowheads="1"/>
          </p:cNvSpPr>
          <p:nvPr/>
        </p:nvSpPr>
        <p:spPr>
          <a:xfrm>
            <a:off x="179512" y="6453336"/>
            <a:ext cx="8568952" cy="30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XV Российская конференция 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"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Распределенные информационно - вычислительные ресурсы" (DICR-2014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), 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2-5 декабря 2014, Новосибирск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LnTx/>
              <a:uFillTx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57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0"/>
            <a:ext cx="7812360" cy="686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07504" y="5949280"/>
            <a:ext cx="3024336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Поиск и просмотр данных</a:t>
            </a:r>
            <a:endParaRPr lang="ru-RU" sz="1400" dirty="0"/>
          </a:p>
        </p:txBody>
      </p:sp>
      <p:sp>
        <p:nvSpPr>
          <p:cNvPr id="9" name="Выноска 2 8"/>
          <p:cNvSpPr/>
          <p:nvPr/>
        </p:nvSpPr>
        <p:spPr bwMode="auto">
          <a:xfrm>
            <a:off x="251520" y="1916832"/>
            <a:ext cx="864096" cy="288032"/>
          </a:xfrm>
          <a:prstGeom prst="borderCallout2">
            <a:avLst>
              <a:gd name="adj1" fmla="val 11589"/>
              <a:gd name="adj2" fmla="val 99876"/>
              <a:gd name="adj3" fmla="val 42619"/>
              <a:gd name="adj4" fmla="val 327386"/>
              <a:gd name="adj5" fmla="val 246171"/>
              <a:gd name="adj6" fmla="val 556702"/>
            </a:avLst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504" y="1916832"/>
            <a:ext cx="1080120" cy="288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Формат</a:t>
            </a:r>
            <a:endParaRPr lang="ru-RU" sz="1200" dirty="0"/>
          </a:p>
        </p:txBody>
      </p:sp>
      <p:sp>
        <p:nvSpPr>
          <p:cNvPr id="11" name="Выноска 2 10"/>
          <p:cNvSpPr/>
          <p:nvPr/>
        </p:nvSpPr>
        <p:spPr bwMode="auto">
          <a:xfrm>
            <a:off x="251520" y="2924944"/>
            <a:ext cx="864096" cy="288032"/>
          </a:xfrm>
          <a:prstGeom prst="borderCallout2">
            <a:avLst>
              <a:gd name="adj1" fmla="val 11589"/>
              <a:gd name="adj2" fmla="val 99876"/>
              <a:gd name="adj3" fmla="val 42619"/>
              <a:gd name="adj4" fmla="val 327386"/>
              <a:gd name="adj5" fmla="val -40264"/>
              <a:gd name="adj6" fmla="val 746863"/>
            </a:avLst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504" y="2924944"/>
            <a:ext cx="1080120" cy="288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Схема</a:t>
            </a:r>
            <a:endParaRPr lang="ru-RU" sz="1200" dirty="0"/>
          </a:p>
        </p:txBody>
      </p:sp>
      <p:sp>
        <p:nvSpPr>
          <p:cNvPr id="13" name="Выноска 2 12"/>
          <p:cNvSpPr/>
          <p:nvPr/>
        </p:nvSpPr>
        <p:spPr bwMode="auto">
          <a:xfrm>
            <a:off x="251520" y="3789040"/>
            <a:ext cx="864096" cy="288032"/>
          </a:xfrm>
          <a:prstGeom prst="borderCallout2">
            <a:avLst>
              <a:gd name="adj1" fmla="val 11589"/>
              <a:gd name="adj2" fmla="val 99876"/>
              <a:gd name="adj3" fmla="val 42619"/>
              <a:gd name="adj4" fmla="val 327386"/>
              <a:gd name="adj5" fmla="val -338634"/>
              <a:gd name="adj6" fmla="val 867802"/>
            </a:avLst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504" y="3789040"/>
            <a:ext cx="1080120" cy="288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Элементы</a:t>
            </a:r>
            <a:endParaRPr lang="ru-RU" sz="1200" dirty="0"/>
          </a:p>
        </p:txBody>
      </p:sp>
      <p:sp>
        <p:nvSpPr>
          <p:cNvPr id="15" name="Выноска 2 14"/>
          <p:cNvSpPr/>
          <p:nvPr/>
        </p:nvSpPr>
        <p:spPr bwMode="auto">
          <a:xfrm>
            <a:off x="251520" y="692696"/>
            <a:ext cx="864096" cy="288032"/>
          </a:xfrm>
          <a:prstGeom prst="borderCallout2">
            <a:avLst>
              <a:gd name="adj1" fmla="val 11589"/>
              <a:gd name="adj2" fmla="val 99876"/>
              <a:gd name="adj3" fmla="val 40232"/>
              <a:gd name="adj4" fmla="val 606660"/>
              <a:gd name="adj5" fmla="val 157854"/>
              <a:gd name="adj6" fmla="val 652976"/>
            </a:avLst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7504" y="692696"/>
            <a:ext cx="108012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Набор атрибутов</a:t>
            </a:r>
            <a:endParaRPr lang="ru-RU" sz="1200" dirty="0"/>
          </a:p>
        </p:txBody>
      </p:sp>
      <p:sp>
        <p:nvSpPr>
          <p:cNvPr id="17" name="Выноска 2 16"/>
          <p:cNvSpPr/>
          <p:nvPr/>
        </p:nvSpPr>
        <p:spPr bwMode="auto">
          <a:xfrm>
            <a:off x="251520" y="1340768"/>
            <a:ext cx="864096" cy="288032"/>
          </a:xfrm>
          <a:prstGeom prst="borderCallout2">
            <a:avLst>
              <a:gd name="adj1" fmla="val 11589"/>
              <a:gd name="adj2" fmla="val 99876"/>
              <a:gd name="adj3" fmla="val 42619"/>
              <a:gd name="adj4" fmla="val 327386"/>
              <a:gd name="adj5" fmla="val -16394"/>
              <a:gd name="adj6" fmla="val 500211"/>
            </a:avLst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7504" y="1340768"/>
            <a:ext cx="1080120" cy="288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USE</a:t>
            </a:r>
            <a:endParaRPr lang="ru-RU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107504" y="4581128"/>
            <a:ext cx="115212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Адаптивные элементы интерфейса</a:t>
            </a:r>
            <a:endParaRPr lang="ru-RU" sz="1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2"/>
          <p:cNvSpPr>
            <a:spLocks noChangeArrowheads="1"/>
          </p:cNvSpPr>
          <p:nvPr/>
        </p:nvSpPr>
        <p:spPr bwMode="auto">
          <a:xfrm>
            <a:off x="1116013" y="188913"/>
            <a:ext cx="7058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i="1" dirty="0" smtClean="0">
                <a:solidFill>
                  <a:schemeClr val="accent6"/>
                </a:solidFill>
              </a:rPr>
              <a:t>Новые функции </a:t>
            </a:r>
            <a:r>
              <a:rPr lang="en-US" sz="2000" b="1" i="1" dirty="0" smtClean="0">
                <a:solidFill>
                  <a:schemeClr val="accent6"/>
                </a:solidFill>
              </a:rPr>
              <a:t>ZooSPACE</a:t>
            </a:r>
            <a:r>
              <a:rPr lang="ru-RU" sz="2000" b="1" i="1" dirty="0" smtClean="0">
                <a:solidFill>
                  <a:schemeClr val="accent6"/>
                </a:solidFill>
              </a:rPr>
              <a:t>: </a:t>
            </a:r>
            <a:endParaRPr lang="ru-RU" sz="2000" b="1" i="1" dirty="0">
              <a:solidFill>
                <a:schemeClr val="accent6"/>
              </a:solidFill>
            </a:endParaRPr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8316416" y="6381328"/>
            <a:ext cx="576064" cy="35212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8E243D5-E3F9-44C2-AD84-2EFEABAB4FC3}" type="slidenum">
              <a:rPr lang="en-GB" sz="1400">
                <a:solidFill>
                  <a:srgbClr val="000000"/>
                </a:solidFill>
              </a:rPr>
              <a:pPr algn="r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39</a:t>
            </a:fld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7" name="Rectangle 42"/>
          <p:cNvSpPr txBox="1">
            <a:spLocks noChangeArrowheads="1"/>
          </p:cNvSpPr>
          <p:nvPr/>
        </p:nvSpPr>
        <p:spPr>
          <a:xfrm>
            <a:off x="179512" y="6453336"/>
            <a:ext cx="8568952" cy="30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XV Российская конференция 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"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Распределенные информационно - вычислительные ресурсы" (DICR-2014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), 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2-5 декабря 2014, Новосибирск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LnTx/>
              <a:uFillTx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58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0583" y="0"/>
            <a:ext cx="673341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07504" y="5949280"/>
            <a:ext cx="3024336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Навигация по рубрикаторам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2"/>
          <p:cNvSpPr>
            <a:spLocks noChangeArrowheads="1"/>
          </p:cNvSpPr>
          <p:nvPr/>
        </p:nvSpPr>
        <p:spPr bwMode="auto">
          <a:xfrm>
            <a:off x="1116013" y="188913"/>
            <a:ext cx="70580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i="1" dirty="0">
                <a:solidFill>
                  <a:schemeClr val="accent6"/>
                </a:solidFill>
              </a:rPr>
              <a:t>Основные компоненты архитектуры платформы</a:t>
            </a:r>
          </a:p>
        </p:txBody>
      </p:sp>
      <p:sp>
        <p:nvSpPr>
          <p:cNvPr id="4099" name="Rectangle 5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00" name="Прямоугольник 62"/>
          <p:cNvSpPr>
            <a:spLocks noChangeArrowheads="1"/>
          </p:cNvSpPr>
          <p:nvPr/>
        </p:nvSpPr>
        <p:spPr bwMode="auto">
          <a:xfrm>
            <a:off x="683568" y="692696"/>
            <a:ext cx="770413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 smtClean="0">
                <a:solidFill>
                  <a:srgbClr val="70040E"/>
                </a:solidFill>
              </a:rPr>
              <a:t>Платформа массовой интеграции баз данных </a:t>
            </a:r>
            <a:r>
              <a:rPr lang="en-US" sz="1600" dirty="0" smtClean="0">
                <a:solidFill>
                  <a:srgbClr val="70040E"/>
                </a:solidFill>
              </a:rPr>
              <a:t>ZooSPACE </a:t>
            </a:r>
            <a:r>
              <a:rPr lang="ru-RU" sz="1600" dirty="0" smtClean="0">
                <a:solidFill>
                  <a:srgbClr val="70040E"/>
                </a:solidFill>
              </a:rPr>
              <a:t>основана на архитектуре слабосвязанных самодостаточных узлов, каждый из которых обладает полной или частичной функциональностью </a:t>
            </a:r>
            <a:r>
              <a:rPr lang="en-US" sz="1600" dirty="0" smtClean="0">
                <a:solidFill>
                  <a:srgbClr val="70040E"/>
                </a:solidFill>
              </a:rPr>
              <a:t>ZooSPACE</a:t>
            </a:r>
            <a:r>
              <a:rPr lang="ru-RU" sz="1600" dirty="0" smtClean="0">
                <a:solidFill>
                  <a:srgbClr val="70040E"/>
                </a:solidFill>
              </a:rPr>
              <a:t>.</a:t>
            </a:r>
          </a:p>
          <a:p>
            <a:endParaRPr lang="ru-RU" sz="1600" dirty="0" smtClean="0">
              <a:solidFill>
                <a:srgbClr val="70040E"/>
              </a:solidFill>
            </a:endParaRPr>
          </a:p>
          <a:p>
            <a:r>
              <a:rPr lang="ru-RU" sz="1600" dirty="0" smtClean="0">
                <a:solidFill>
                  <a:srgbClr val="70040E"/>
                </a:solidFill>
              </a:rPr>
              <a:t>Такая архитектура позволяет создавать территориально распределенные информационные системы, управляемые по единым политикам через единые интерфейсы.</a:t>
            </a:r>
            <a:endParaRPr lang="ru-RU" sz="1600" dirty="0">
              <a:solidFill>
                <a:srgbClr val="70040E"/>
              </a:solidFill>
            </a:endParaRPr>
          </a:p>
        </p:txBody>
      </p:sp>
      <p:grpSp>
        <p:nvGrpSpPr>
          <p:cNvPr id="4102" name="Group 2"/>
          <p:cNvGrpSpPr>
            <a:grpSpLocks noChangeAspect="1"/>
          </p:cNvGrpSpPr>
          <p:nvPr/>
        </p:nvGrpSpPr>
        <p:grpSpPr bwMode="auto">
          <a:xfrm>
            <a:off x="1692275" y="2636838"/>
            <a:ext cx="5594350" cy="3777937"/>
            <a:chOff x="1383" y="1254"/>
            <a:chExt cx="8812" cy="5951"/>
          </a:xfrm>
        </p:grpSpPr>
        <p:sp>
          <p:nvSpPr>
            <p:cNvPr id="4103" name="AutoShape 3"/>
            <p:cNvSpPr>
              <a:spLocks noChangeAspect="1" noChangeArrowheads="1"/>
            </p:cNvSpPr>
            <p:nvPr/>
          </p:nvSpPr>
          <p:spPr bwMode="auto">
            <a:xfrm>
              <a:off x="1474" y="1254"/>
              <a:ext cx="8721" cy="57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200">
                <a:solidFill>
                  <a:srgbClr val="70040E"/>
                </a:solidFill>
              </a:endParaRPr>
            </a:p>
          </p:txBody>
        </p:sp>
        <p:sp>
          <p:nvSpPr>
            <p:cNvPr id="4104" name="Rectangle 4"/>
            <p:cNvSpPr>
              <a:spLocks noChangeArrowheads="1"/>
            </p:cNvSpPr>
            <p:nvPr/>
          </p:nvSpPr>
          <p:spPr bwMode="auto">
            <a:xfrm>
              <a:off x="1383" y="1404"/>
              <a:ext cx="1647" cy="1026"/>
            </a:xfrm>
            <a:prstGeom prst="rect">
              <a:avLst/>
            </a:prstGeom>
            <a:solidFill>
              <a:srgbClr val="F2F2F2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ru-RU" sz="1200">
                <a:solidFill>
                  <a:srgbClr val="70040E"/>
                </a:solidFill>
              </a:endParaRPr>
            </a:p>
          </p:txBody>
        </p:sp>
        <p:sp>
          <p:nvSpPr>
            <p:cNvPr id="4105" name="Freeform 5"/>
            <p:cNvSpPr>
              <a:spLocks/>
            </p:cNvSpPr>
            <p:nvPr/>
          </p:nvSpPr>
          <p:spPr bwMode="auto">
            <a:xfrm>
              <a:off x="3568" y="2706"/>
              <a:ext cx="3571" cy="2214"/>
            </a:xfrm>
            <a:custGeom>
              <a:avLst/>
              <a:gdLst>
                <a:gd name="T0" fmla="*/ 0 w 4807"/>
                <a:gd name="T1" fmla="*/ 636 h 2595"/>
                <a:gd name="T2" fmla="*/ 33 w 4807"/>
                <a:gd name="T3" fmla="*/ 586 h 2595"/>
                <a:gd name="T4" fmla="*/ 0 w 4807"/>
                <a:gd name="T5" fmla="*/ 469 h 2595"/>
                <a:gd name="T6" fmla="*/ 100 w 4807"/>
                <a:gd name="T7" fmla="*/ 335 h 2595"/>
                <a:gd name="T8" fmla="*/ 234 w 4807"/>
                <a:gd name="T9" fmla="*/ 234 h 2595"/>
                <a:gd name="T10" fmla="*/ 351 w 4807"/>
                <a:gd name="T11" fmla="*/ 134 h 2595"/>
                <a:gd name="T12" fmla="*/ 1892 w 4807"/>
                <a:gd name="T13" fmla="*/ 117 h 2595"/>
                <a:gd name="T14" fmla="*/ 2193 w 4807"/>
                <a:gd name="T15" fmla="*/ 67 h 2595"/>
                <a:gd name="T16" fmla="*/ 2361 w 4807"/>
                <a:gd name="T17" fmla="*/ 0 h 2595"/>
                <a:gd name="T18" fmla="*/ 2578 w 4807"/>
                <a:gd name="T19" fmla="*/ 33 h 2595"/>
                <a:gd name="T20" fmla="*/ 2612 w 4807"/>
                <a:gd name="T21" fmla="*/ 84 h 2595"/>
                <a:gd name="T22" fmla="*/ 2679 w 4807"/>
                <a:gd name="T23" fmla="*/ 117 h 2595"/>
                <a:gd name="T24" fmla="*/ 2846 w 4807"/>
                <a:gd name="T25" fmla="*/ 218 h 2595"/>
                <a:gd name="T26" fmla="*/ 3499 w 4807"/>
                <a:gd name="T27" fmla="*/ 251 h 2595"/>
                <a:gd name="T28" fmla="*/ 3767 w 4807"/>
                <a:gd name="T29" fmla="*/ 335 h 2595"/>
                <a:gd name="T30" fmla="*/ 4102 w 4807"/>
                <a:gd name="T31" fmla="*/ 385 h 2595"/>
                <a:gd name="T32" fmla="*/ 4470 w 4807"/>
                <a:gd name="T33" fmla="*/ 368 h 2595"/>
                <a:gd name="T34" fmla="*/ 4604 w 4807"/>
                <a:gd name="T35" fmla="*/ 385 h 2595"/>
                <a:gd name="T36" fmla="*/ 4655 w 4807"/>
                <a:gd name="T37" fmla="*/ 519 h 2595"/>
                <a:gd name="T38" fmla="*/ 4688 w 4807"/>
                <a:gd name="T39" fmla="*/ 569 h 2595"/>
                <a:gd name="T40" fmla="*/ 4772 w 4807"/>
                <a:gd name="T41" fmla="*/ 703 h 2595"/>
                <a:gd name="T42" fmla="*/ 4772 w 4807"/>
                <a:gd name="T43" fmla="*/ 921 h 2595"/>
                <a:gd name="T44" fmla="*/ 4738 w 4807"/>
                <a:gd name="T45" fmla="*/ 954 h 2595"/>
                <a:gd name="T46" fmla="*/ 4705 w 4807"/>
                <a:gd name="T47" fmla="*/ 1005 h 2595"/>
                <a:gd name="T48" fmla="*/ 4671 w 4807"/>
                <a:gd name="T49" fmla="*/ 1038 h 2595"/>
                <a:gd name="T50" fmla="*/ 4554 w 4807"/>
                <a:gd name="T51" fmla="*/ 1172 h 2595"/>
                <a:gd name="T52" fmla="*/ 4403 w 4807"/>
                <a:gd name="T53" fmla="*/ 1222 h 2595"/>
                <a:gd name="T54" fmla="*/ 4236 w 4807"/>
                <a:gd name="T55" fmla="*/ 1457 h 2595"/>
                <a:gd name="T56" fmla="*/ 4202 w 4807"/>
                <a:gd name="T57" fmla="*/ 1557 h 2595"/>
                <a:gd name="T58" fmla="*/ 4136 w 4807"/>
                <a:gd name="T59" fmla="*/ 2026 h 2595"/>
                <a:gd name="T60" fmla="*/ 4002 w 4807"/>
                <a:gd name="T61" fmla="*/ 2160 h 2595"/>
                <a:gd name="T62" fmla="*/ 3834 w 4807"/>
                <a:gd name="T63" fmla="*/ 2193 h 2595"/>
                <a:gd name="T64" fmla="*/ 3767 w 4807"/>
                <a:gd name="T65" fmla="*/ 2361 h 2595"/>
                <a:gd name="T66" fmla="*/ 3650 w 4807"/>
                <a:gd name="T67" fmla="*/ 2394 h 2595"/>
                <a:gd name="T68" fmla="*/ 3416 w 4807"/>
                <a:gd name="T69" fmla="*/ 2411 h 2595"/>
                <a:gd name="T70" fmla="*/ 3282 w 4807"/>
                <a:gd name="T71" fmla="*/ 2445 h 2595"/>
                <a:gd name="T72" fmla="*/ 3248 w 4807"/>
                <a:gd name="T73" fmla="*/ 2478 h 2595"/>
                <a:gd name="T74" fmla="*/ 3164 w 4807"/>
                <a:gd name="T75" fmla="*/ 2495 h 2595"/>
                <a:gd name="T76" fmla="*/ 2896 w 4807"/>
                <a:gd name="T77" fmla="*/ 2545 h 2595"/>
                <a:gd name="T78" fmla="*/ 2796 w 4807"/>
                <a:gd name="T79" fmla="*/ 2578 h 2595"/>
                <a:gd name="T80" fmla="*/ 2746 w 4807"/>
                <a:gd name="T81" fmla="*/ 2595 h 2595"/>
                <a:gd name="T82" fmla="*/ 2076 w 4807"/>
                <a:gd name="T83" fmla="*/ 2528 h 2595"/>
                <a:gd name="T84" fmla="*/ 1306 w 4807"/>
                <a:gd name="T85" fmla="*/ 2545 h 2595"/>
                <a:gd name="T86" fmla="*/ 1172 w 4807"/>
                <a:gd name="T87" fmla="*/ 2445 h 2595"/>
                <a:gd name="T88" fmla="*/ 1105 w 4807"/>
                <a:gd name="T89" fmla="*/ 2361 h 2595"/>
                <a:gd name="T90" fmla="*/ 1071 w 4807"/>
                <a:gd name="T91" fmla="*/ 2327 h 2595"/>
                <a:gd name="T92" fmla="*/ 1004 w 4807"/>
                <a:gd name="T93" fmla="*/ 2227 h 2595"/>
                <a:gd name="T94" fmla="*/ 954 w 4807"/>
                <a:gd name="T95" fmla="*/ 2026 h 2595"/>
                <a:gd name="T96" fmla="*/ 921 w 4807"/>
                <a:gd name="T97" fmla="*/ 1992 h 2595"/>
                <a:gd name="T98" fmla="*/ 820 w 4807"/>
                <a:gd name="T99" fmla="*/ 1858 h 2595"/>
                <a:gd name="T100" fmla="*/ 619 w 4807"/>
                <a:gd name="T101" fmla="*/ 1825 h 2595"/>
                <a:gd name="T102" fmla="*/ 569 w 4807"/>
                <a:gd name="T103" fmla="*/ 1791 h 2595"/>
                <a:gd name="T104" fmla="*/ 469 w 4807"/>
                <a:gd name="T105" fmla="*/ 1758 h 2595"/>
                <a:gd name="T106" fmla="*/ 402 w 4807"/>
                <a:gd name="T107" fmla="*/ 1691 h 2595"/>
                <a:gd name="T108" fmla="*/ 368 w 4807"/>
                <a:gd name="T109" fmla="*/ 1540 h 2595"/>
                <a:gd name="T110" fmla="*/ 284 w 4807"/>
                <a:gd name="T111" fmla="*/ 1122 h 2595"/>
                <a:gd name="T112" fmla="*/ 184 w 4807"/>
                <a:gd name="T113" fmla="*/ 1021 h 2595"/>
                <a:gd name="T114" fmla="*/ 150 w 4807"/>
                <a:gd name="T115" fmla="*/ 971 h 2595"/>
                <a:gd name="T116" fmla="*/ 67 w 4807"/>
                <a:gd name="T117" fmla="*/ 887 h 2595"/>
                <a:gd name="T118" fmla="*/ 33 w 4807"/>
                <a:gd name="T119" fmla="*/ 787 h 2595"/>
                <a:gd name="T120" fmla="*/ 16 w 4807"/>
                <a:gd name="T121" fmla="*/ 603 h 2595"/>
                <a:gd name="T122" fmla="*/ 0 w 4807"/>
                <a:gd name="T123" fmla="*/ 636 h 259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807"/>
                <a:gd name="T187" fmla="*/ 0 h 2595"/>
                <a:gd name="T188" fmla="*/ 4807 w 4807"/>
                <a:gd name="T189" fmla="*/ 2595 h 259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807" h="2595">
                  <a:moveTo>
                    <a:pt x="0" y="636"/>
                  </a:moveTo>
                  <a:cubicBezTo>
                    <a:pt x="11" y="619"/>
                    <a:pt x="30" y="606"/>
                    <a:pt x="33" y="586"/>
                  </a:cubicBezTo>
                  <a:cubicBezTo>
                    <a:pt x="35" y="574"/>
                    <a:pt x="6" y="486"/>
                    <a:pt x="0" y="469"/>
                  </a:cubicBezTo>
                  <a:cubicBezTo>
                    <a:pt x="19" y="371"/>
                    <a:pt x="8" y="364"/>
                    <a:pt x="100" y="335"/>
                  </a:cubicBezTo>
                  <a:cubicBezTo>
                    <a:pt x="142" y="293"/>
                    <a:pt x="192" y="277"/>
                    <a:pt x="234" y="234"/>
                  </a:cubicBezTo>
                  <a:cubicBezTo>
                    <a:pt x="252" y="182"/>
                    <a:pt x="287" y="135"/>
                    <a:pt x="351" y="134"/>
                  </a:cubicBezTo>
                  <a:cubicBezTo>
                    <a:pt x="865" y="123"/>
                    <a:pt x="1378" y="123"/>
                    <a:pt x="1892" y="117"/>
                  </a:cubicBezTo>
                  <a:cubicBezTo>
                    <a:pt x="1994" y="105"/>
                    <a:pt x="2096" y="100"/>
                    <a:pt x="2193" y="67"/>
                  </a:cubicBezTo>
                  <a:cubicBezTo>
                    <a:pt x="2244" y="16"/>
                    <a:pt x="2289" y="15"/>
                    <a:pt x="2361" y="0"/>
                  </a:cubicBezTo>
                  <a:cubicBezTo>
                    <a:pt x="2433" y="11"/>
                    <a:pt x="2509" y="10"/>
                    <a:pt x="2578" y="33"/>
                  </a:cubicBezTo>
                  <a:cubicBezTo>
                    <a:pt x="2597" y="39"/>
                    <a:pt x="2596" y="71"/>
                    <a:pt x="2612" y="84"/>
                  </a:cubicBezTo>
                  <a:cubicBezTo>
                    <a:pt x="2631" y="100"/>
                    <a:pt x="2658" y="104"/>
                    <a:pt x="2679" y="117"/>
                  </a:cubicBezTo>
                  <a:cubicBezTo>
                    <a:pt x="2705" y="134"/>
                    <a:pt x="2789" y="214"/>
                    <a:pt x="2846" y="218"/>
                  </a:cubicBezTo>
                  <a:cubicBezTo>
                    <a:pt x="3063" y="233"/>
                    <a:pt x="3281" y="240"/>
                    <a:pt x="3499" y="251"/>
                  </a:cubicBezTo>
                  <a:cubicBezTo>
                    <a:pt x="3588" y="312"/>
                    <a:pt x="3664" y="317"/>
                    <a:pt x="3767" y="335"/>
                  </a:cubicBezTo>
                  <a:cubicBezTo>
                    <a:pt x="4053" y="385"/>
                    <a:pt x="3816" y="356"/>
                    <a:pt x="4102" y="385"/>
                  </a:cubicBezTo>
                  <a:cubicBezTo>
                    <a:pt x="4224" y="416"/>
                    <a:pt x="4350" y="409"/>
                    <a:pt x="4470" y="368"/>
                  </a:cubicBezTo>
                  <a:cubicBezTo>
                    <a:pt x="4515" y="374"/>
                    <a:pt x="4561" y="372"/>
                    <a:pt x="4604" y="385"/>
                  </a:cubicBezTo>
                  <a:cubicBezTo>
                    <a:pt x="4658" y="401"/>
                    <a:pt x="4646" y="491"/>
                    <a:pt x="4655" y="519"/>
                  </a:cubicBezTo>
                  <a:cubicBezTo>
                    <a:pt x="4661" y="538"/>
                    <a:pt x="4679" y="551"/>
                    <a:pt x="4688" y="569"/>
                  </a:cubicBezTo>
                  <a:cubicBezTo>
                    <a:pt x="4751" y="695"/>
                    <a:pt x="4685" y="616"/>
                    <a:pt x="4772" y="703"/>
                  </a:cubicBezTo>
                  <a:cubicBezTo>
                    <a:pt x="4802" y="791"/>
                    <a:pt x="4807" y="783"/>
                    <a:pt x="4772" y="921"/>
                  </a:cubicBezTo>
                  <a:cubicBezTo>
                    <a:pt x="4768" y="936"/>
                    <a:pt x="4748" y="942"/>
                    <a:pt x="4738" y="954"/>
                  </a:cubicBezTo>
                  <a:cubicBezTo>
                    <a:pt x="4725" y="970"/>
                    <a:pt x="4718" y="989"/>
                    <a:pt x="4705" y="1005"/>
                  </a:cubicBezTo>
                  <a:cubicBezTo>
                    <a:pt x="4695" y="1017"/>
                    <a:pt x="4681" y="1026"/>
                    <a:pt x="4671" y="1038"/>
                  </a:cubicBezTo>
                  <a:cubicBezTo>
                    <a:pt x="4636" y="1081"/>
                    <a:pt x="4613" y="1152"/>
                    <a:pt x="4554" y="1172"/>
                  </a:cubicBezTo>
                  <a:cubicBezTo>
                    <a:pt x="4504" y="1189"/>
                    <a:pt x="4453" y="1205"/>
                    <a:pt x="4403" y="1222"/>
                  </a:cubicBezTo>
                  <a:cubicBezTo>
                    <a:pt x="4358" y="1313"/>
                    <a:pt x="4275" y="1369"/>
                    <a:pt x="4236" y="1457"/>
                  </a:cubicBezTo>
                  <a:cubicBezTo>
                    <a:pt x="4222" y="1489"/>
                    <a:pt x="4202" y="1557"/>
                    <a:pt x="4202" y="1557"/>
                  </a:cubicBezTo>
                  <a:cubicBezTo>
                    <a:pt x="4197" y="1663"/>
                    <a:pt x="4227" y="1903"/>
                    <a:pt x="4136" y="2026"/>
                  </a:cubicBezTo>
                  <a:cubicBezTo>
                    <a:pt x="4101" y="2073"/>
                    <a:pt x="4044" y="2117"/>
                    <a:pt x="4002" y="2160"/>
                  </a:cubicBezTo>
                  <a:cubicBezTo>
                    <a:pt x="3962" y="2201"/>
                    <a:pt x="3834" y="2193"/>
                    <a:pt x="3834" y="2193"/>
                  </a:cubicBezTo>
                  <a:cubicBezTo>
                    <a:pt x="3762" y="2267"/>
                    <a:pt x="3811" y="2294"/>
                    <a:pt x="3767" y="2361"/>
                  </a:cubicBezTo>
                  <a:cubicBezTo>
                    <a:pt x="3763" y="2367"/>
                    <a:pt x="3665" y="2392"/>
                    <a:pt x="3650" y="2394"/>
                  </a:cubicBezTo>
                  <a:cubicBezTo>
                    <a:pt x="3572" y="2403"/>
                    <a:pt x="3494" y="2405"/>
                    <a:pt x="3416" y="2411"/>
                  </a:cubicBezTo>
                  <a:cubicBezTo>
                    <a:pt x="3396" y="2415"/>
                    <a:pt x="3309" y="2429"/>
                    <a:pt x="3282" y="2445"/>
                  </a:cubicBezTo>
                  <a:cubicBezTo>
                    <a:pt x="3268" y="2453"/>
                    <a:pt x="3263" y="2472"/>
                    <a:pt x="3248" y="2478"/>
                  </a:cubicBezTo>
                  <a:cubicBezTo>
                    <a:pt x="3222" y="2489"/>
                    <a:pt x="3192" y="2488"/>
                    <a:pt x="3164" y="2495"/>
                  </a:cubicBezTo>
                  <a:cubicBezTo>
                    <a:pt x="3075" y="2517"/>
                    <a:pt x="2988" y="2532"/>
                    <a:pt x="2896" y="2545"/>
                  </a:cubicBezTo>
                  <a:cubicBezTo>
                    <a:pt x="2863" y="2556"/>
                    <a:pt x="2829" y="2567"/>
                    <a:pt x="2796" y="2578"/>
                  </a:cubicBezTo>
                  <a:cubicBezTo>
                    <a:pt x="2779" y="2584"/>
                    <a:pt x="2746" y="2595"/>
                    <a:pt x="2746" y="2595"/>
                  </a:cubicBezTo>
                  <a:cubicBezTo>
                    <a:pt x="2508" y="2585"/>
                    <a:pt x="2302" y="2585"/>
                    <a:pt x="2076" y="2528"/>
                  </a:cubicBezTo>
                  <a:cubicBezTo>
                    <a:pt x="1753" y="2540"/>
                    <a:pt x="1599" y="2565"/>
                    <a:pt x="1306" y="2545"/>
                  </a:cubicBezTo>
                  <a:cubicBezTo>
                    <a:pt x="1210" y="2449"/>
                    <a:pt x="1260" y="2473"/>
                    <a:pt x="1172" y="2445"/>
                  </a:cubicBezTo>
                  <a:cubicBezTo>
                    <a:pt x="1071" y="2377"/>
                    <a:pt x="1160" y="2451"/>
                    <a:pt x="1105" y="2361"/>
                  </a:cubicBezTo>
                  <a:cubicBezTo>
                    <a:pt x="1097" y="2347"/>
                    <a:pt x="1081" y="2340"/>
                    <a:pt x="1071" y="2327"/>
                  </a:cubicBezTo>
                  <a:cubicBezTo>
                    <a:pt x="1047" y="2295"/>
                    <a:pt x="1004" y="2227"/>
                    <a:pt x="1004" y="2227"/>
                  </a:cubicBezTo>
                  <a:cubicBezTo>
                    <a:pt x="965" y="2071"/>
                    <a:pt x="982" y="2138"/>
                    <a:pt x="954" y="2026"/>
                  </a:cubicBezTo>
                  <a:cubicBezTo>
                    <a:pt x="950" y="2011"/>
                    <a:pt x="930" y="2005"/>
                    <a:pt x="921" y="1992"/>
                  </a:cubicBezTo>
                  <a:cubicBezTo>
                    <a:pt x="914" y="1983"/>
                    <a:pt x="855" y="1879"/>
                    <a:pt x="820" y="1858"/>
                  </a:cubicBezTo>
                  <a:cubicBezTo>
                    <a:pt x="778" y="1833"/>
                    <a:pt x="625" y="1826"/>
                    <a:pt x="619" y="1825"/>
                  </a:cubicBezTo>
                  <a:cubicBezTo>
                    <a:pt x="602" y="1814"/>
                    <a:pt x="587" y="1799"/>
                    <a:pt x="569" y="1791"/>
                  </a:cubicBezTo>
                  <a:cubicBezTo>
                    <a:pt x="537" y="1777"/>
                    <a:pt x="469" y="1758"/>
                    <a:pt x="469" y="1758"/>
                  </a:cubicBezTo>
                  <a:cubicBezTo>
                    <a:pt x="447" y="1736"/>
                    <a:pt x="407" y="1722"/>
                    <a:pt x="402" y="1691"/>
                  </a:cubicBezTo>
                  <a:cubicBezTo>
                    <a:pt x="382" y="1573"/>
                    <a:pt x="396" y="1623"/>
                    <a:pt x="368" y="1540"/>
                  </a:cubicBezTo>
                  <a:cubicBezTo>
                    <a:pt x="352" y="1395"/>
                    <a:pt x="331" y="1260"/>
                    <a:pt x="284" y="1122"/>
                  </a:cubicBezTo>
                  <a:cubicBezTo>
                    <a:pt x="269" y="1077"/>
                    <a:pt x="217" y="1055"/>
                    <a:pt x="184" y="1021"/>
                  </a:cubicBezTo>
                  <a:cubicBezTo>
                    <a:pt x="170" y="1007"/>
                    <a:pt x="163" y="986"/>
                    <a:pt x="150" y="971"/>
                  </a:cubicBezTo>
                  <a:cubicBezTo>
                    <a:pt x="124" y="941"/>
                    <a:pt x="67" y="887"/>
                    <a:pt x="67" y="887"/>
                  </a:cubicBezTo>
                  <a:cubicBezTo>
                    <a:pt x="56" y="854"/>
                    <a:pt x="36" y="822"/>
                    <a:pt x="33" y="787"/>
                  </a:cubicBezTo>
                  <a:cubicBezTo>
                    <a:pt x="27" y="726"/>
                    <a:pt x="29" y="663"/>
                    <a:pt x="16" y="603"/>
                  </a:cubicBezTo>
                  <a:cubicBezTo>
                    <a:pt x="13" y="591"/>
                    <a:pt x="5" y="625"/>
                    <a:pt x="0" y="636"/>
                  </a:cubicBezTo>
                  <a:close/>
                </a:path>
              </a:pathLst>
            </a:custGeom>
            <a:solidFill>
              <a:srgbClr val="EEECE1"/>
            </a:solidFill>
            <a:ln w="9525" cap="flat">
              <a:solidFill>
                <a:srgbClr val="000000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6" name="Rectangle 6"/>
            <p:cNvSpPr>
              <a:spLocks noChangeArrowheads="1"/>
            </p:cNvSpPr>
            <p:nvPr/>
          </p:nvSpPr>
          <p:spPr bwMode="auto">
            <a:xfrm>
              <a:off x="7355" y="1494"/>
              <a:ext cx="1647" cy="1026"/>
            </a:xfrm>
            <a:prstGeom prst="rect">
              <a:avLst/>
            </a:prstGeom>
            <a:solidFill>
              <a:srgbClr val="F2F2F2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ru-RU" sz="1200">
                <a:solidFill>
                  <a:srgbClr val="70040E"/>
                </a:solidFill>
              </a:endParaRPr>
            </a:p>
          </p:txBody>
        </p:sp>
        <p:sp>
          <p:nvSpPr>
            <p:cNvPr id="4107" name="Rectangle 7"/>
            <p:cNvSpPr>
              <a:spLocks noChangeArrowheads="1"/>
            </p:cNvSpPr>
            <p:nvPr/>
          </p:nvSpPr>
          <p:spPr bwMode="auto">
            <a:xfrm>
              <a:off x="1623" y="5190"/>
              <a:ext cx="1647" cy="1026"/>
            </a:xfrm>
            <a:prstGeom prst="rect">
              <a:avLst/>
            </a:prstGeom>
            <a:solidFill>
              <a:srgbClr val="F2F2F2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ru-RU" sz="1200">
                <a:solidFill>
                  <a:srgbClr val="70040E"/>
                </a:solidFill>
              </a:endParaRPr>
            </a:p>
          </p:txBody>
        </p:sp>
        <p:sp>
          <p:nvSpPr>
            <p:cNvPr id="4108" name="Rectangle 8"/>
            <p:cNvSpPr>
              <a:spLocks noChangeArrowheads="1"/>
            </p:cNvSpPr>
            <p:nvPr/>
          </p:nvSpPr>
          <p:spPr bwMode="auto">
            <a:xfrm>
              <a:off x="7848" y="5190"/>
              <a:ext cx="1647" cy="1026"/>
            </a:xfrm>
            <a:prstGeom prst="rect">
              <a:avLst/>
            </a:prstGeom>
            <a:solidFill>
              <a:srgbClr val="F2F2F2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ru-RU" sz="1200">
                <a:solidFill>
                  <a:srgbClr val="70040E"/>
                </a:solidFill>
              </a:endParaRPr>
            </a:p>
          </p:txBody>
        </p:sp>
        <p:sp>
          <p:nvSpPr>
            <p:cNvPr id="4109" name="Text Box 9"/>
            <p:cNvSpPr txBox="1">
              <a:spLocks noChangeArrowheads="1"/>
            </p:cNvSpPr>
            <p:nvPr/>
          </p:nvSpPr>
          <p:spPr bwMode="auto">
            <a:xfrm>
              <a:off x="2318" y="6665"/>
              <a:ext cx="7226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ts val="300"/>
                </a:spcBef>
              </a:pPr>
              <a:r>
                <a:rPr lang="ru-RU" sz="1400" b="1" dirty="0" smtClean="0">
                  <a:solidFill>
                    <a:srgbClr val="70040E"/>
                  </a:solidFill>
                  <a:latin typeface="Times New Roman" pitchFamily="18" charset="0"/>
                </a:rPr>
                <a:t>Инфраструктура </a:t>
              </a:r>
              <a:r>
                <a:rPr lang="ru-RU" sz="1400" b="1" dirty="0">
                  <a:solidFill>
                    <a:srgbClr val="70040E"/>
                  </a:solidFill>
                  <a:latin typeface="Times New Roman" pitchFamily="18" charset="0"/>
                </a:rPr>
                <a:t>узлов </a:t>
              </a:r>
              <a:r>
                <a:rPr lang="en-US" sz="1400" b="1" dirty="0" err="1">
                  <a:solidFill>
                    <a:srgbClr val="70040E"/>
                  </a:solidFill>
                  <a:latin typeface="Times New Roman" pitchFamily="18" charset="0"/>
                </a:rPr>
                <a:t>ZooSPACE</a:t>
              </a:r>
              <a:endParaRPr lang="ru-RU" sz="1400" b="1" dirty="0">
                <a:solidFill>
                  <a:srgbClr val="70040E"/>
                </a:solidFill>
              </a:endParaRPr>
            </a:p>
          </p:txBody>
        </p:sp>
        <p:sp>
          <p:nvSpPr>
            <p:cNvPr id="4110" name="Line 10"/>
            <p:cNvSpPr>
              <a:spLocks noChangeShapeType="1"/>
            </p:cNvSpPr>
            <p:nvPr/>
          </p:nvSpPr>
          <p:spPr bwMode="auto">
            <a:xfrm flipV="1">
              <a:off x="3270" y="4425"/>
              <a:ext cx="1005" cy="7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lg" len="lg"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1" name="Line 11"/>
            <p:cNvSpPr>
              <a:spLocks noChangeShapeType="1"/>
            </p:cNvSpPr>
            <p:nvPr/>
          </p:nvSpPr>
          <p:spPr bwMode="auto">
            <a:xfrm flipV="1">
              <a:off x="6350" y="2520"/>
              <a:ext cx="1005" cy="4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lg" len="lg"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2" name="Line 12"/>
            <p:cNvSpPr>
              <a:spLocks noChangeShapeType="1"/>
            </p:cNvSpPr>
            <p:nvPr/>
          </p:nvSpPr>
          <p:spPr bwMode="auto">
            <a:xfrm>
              <a:off x="3030" y="2430"/>
              <a:ext cx="712" cy="4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lg" len="lg"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3" name="Line 13"/>
            <p:cNvSpPr>
              <a:spLocks noChangeShapeType="1"/>
            </p:cNvSpPr>
            <p:nvPr/>
          </p:nvSpPr>
          <p:spPr bwMode="auto">
            <a:xfrm flipH="1" flipV="1">
              <a:off x="6630" y="4425"/>
              <a:ext cx="1218" cy="7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lg" len="lg"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4" name="Text Box 14"/>
            <p:cNvSpPr txBox="1">
              <a:spLocks noChangeArrowheads="1"/>
            </p:cNvSpPr>
            <p:nvPr/>
          </p:nvSpPr>
          <p:spPr bwMode="auto">
            <a:xfrm>
              <a:off x="4440" y="3480"/>
              <a:ext cx="1785" cy="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200">
                  <a:solidFill>
                    <a:srgbClr val="70040E"/>
                  </a:solidFill>
                  <a:latin typeface="Times New Roman" pitchFamily="18" charset="0"/>
                </a:rPr>
                <a:t>Интернет</a:t>
              </a:r>
              <a:endParaRPr lang="ru-RU" sz="1200">
                <a:solidFill>
                  <a:srgbClr val="70040E"/>
                </a:solidFill>
              </a:endParaRPr>
            </a:p>
          </p:txBody>
        </p:sp>
        <p:sp>
          <p:nvSpPr>
            <p:cNvPr id="4115" name="Text Box 15"/>
            <p:cNvSpPr txBox="1">
              <a:spLocks noChangeArrowheads="1"/>
            </p:cNvSpPr>
            <p:nvPr/>
          </p:nvSpPr>
          <p:spPr bwMode="auto">
            <a:xfrm>
              <a:off x="6735" y="4320"/>
              <a:ext cx="1440" cy="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200">
                  <a:solidFill>
                    <a:srgbClr val="70040E"/>
                  </a:solidFill>
                  <a:latin typeface="Times New Roman" pitchFamily="18" charset="0"/>
                </a:rPr>
                <a:t>TCP/IP</a:t>
              </a:r>
              <a:endParaRPr lang="ru-RU" sz="1200">
                <a:solidFill>
                  <a:srgbClr val="70040E"/>
                </a:solidFill>
              </a:endParaRPr>
            </a:p>
          </p:txBody>
        </p:sp>
        <p:sp>
          <p:nvSpPr>
            <p:cNvPr id="4116" name="Text Box 16"/>
            <p:cNvSpPr txBox="1">
              <a:spLocks noChangeArrowheads="1"/>
            </p:cNvSpPr>
            <p:nvPr/>
          </p:nvSpPr>
          <p:spPr bwMode="auto">
            <a:xfrm>
              <a:off x="5640" y="2325"/>
              <a:ext cx="1440" cy="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200">
                  <a:solidFill>
                    <a:srgbClr val="70040E"/>
                  </a:solidFill>
                  <a:latin typeface="Times New Roman" pitchFamily="18" charset="0"/>
                </a:rPr>
                <a:t>TCP/IP</a:t>
              </a:r>
              <a:endParaRPr lang="ru-RU" sz="1200">
                <a:solidFill>
                  <a:srgbClr val="70040E"/>
                </a:solidFill>
              </a:endParaRPr>
            </a:p>
          </p:txBody>
        </p:sp>
        <p:sp>
          <p:nvSpPr>
            <p:cNvPr id="4117" name="Text Box 17"/>
            <p:cNvSpPr txBox="1">
              <a:spLocks noChangeArrowheads="1"/>
            </p:cNvSpPr>
            <p:nvPr/>
          </p:nvSpPr>
          <p:spPr bwMode="auto">
            <a:xfrm>
              <a:off x="2490" y="4455"/>
              <a:ext cx="1440" cy="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200">
                  <a:solidFill>
                    <a:srgbClr val="70040E"/>
                  </a:solidFill>
                  <a:latin typeface="Times New Roman" pitchFamily="18" charset="0"/>
                </a:rPr>
                <a:t>TCP/IP</a:t>
              </a:r>
              <a:endParaRPr lang="ru-RU" sz="1200">
                <a:solidFill>
                  <a:srgbClr val="70040E"/>
                </a:solidFill>
              </a:endParaRPr>
            </a:p>
          </p:txBody>
        </p:sp>
        <p:sp>
          <p:nvSpPr>
            <p:cNvPr id="4118" name="Text Box 18"/>
            <p:cNvSpPr txBox="1">
              <a:spLocks noChangeArrowheads="1"/>
            </p:cNvSpPr>
            <p:nvPr/>
          </p:nvSpPr>
          <p:spPr bwMode="auto">
            <a:xfrm>
              <a:off x="2970" y="2145"/>
              <a:ext cx="1440" cy="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200">
                  <a:solidFill>
                    <a:srgbClr val="70040E"/>
                  </a:solidFill>
                  <a:latin typeface="Times New Roman" pitchFamily="18" charset="0"/>
                </a:rPr>
                <a:t>TCP/IP</a:t>
              </a:r>
              <a:endParaRPr lang="ru-RU" sz="1200">
                <a:solidFill>
                  <a:srgbClr val="70040E"/>
                </a:solidFill>
              </a:endParaRPr>
            </a:p>
          </p:txBody>
        </p:sp>
        <p:sp>
          <p:nvSpPr>
            <p:cNvPr id="4119" name="Text Box 19"/>
            <p:cNvSpPr txBox="1">
              <a:spLocks noChangeArrowheads="1"/>
            </p:cNvSpPr>
            <p:nvPr/>
          </p:nvSpPr>
          <p:spPr bwMode="auto">
            <a:xfrm>
              <a:off x="7543" y="1800"/>
              <a:ext cx="1292" cy="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200">
                  <a:solidFill>
                    <a:srgbClr val="70040E"/>
                  </a:solidFill>
                  <a:latin typeface="Times New Roman" pitchFamily="18" charset="0"/>
                </a:rPr>
                <a:t>Узел 2</a:t>
              </a:r>
              <a:endParaRPr lang="ru-RU" sz="1200">
                <a:solidFill>
                  <a:srgbClr val="70040E"/>
                </a:solidFill>
              </a:endParaRPr>
            </a:p>
          </p:txBody>
        </p:sp>
        <p:sp>
          <p:nvSpPr>
            <p:cNvPr id="4120" name="Text Box 20"/>
            <p:cNvSpPr txBox="1">
              <a:spLocks noChangeArrowheads="1"/>
            </p:cNvSpPr>
            <p:nvPr/>
          </p:nvSpPr>
          <p:spPr bwMode="auto">
            <a:xfrm>
              <a:off x="1623" y="1695"/>
              <a:ext cx="1292" cy="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200">
                  <a:solidFill>
                    <a:srgbClr val="70040E"/>
                  </a:solidFill>
                  <a:latin typeface="Times New Roman" pitchFamily="18" charset="0"/>
                </a:rPr>
                <a:t>Узел </a:t>
              </a:r>
              <a:r>
                <a:rPr lang="ru-RU" sz="1200">
                  <a:solidFill>
                    <a:srgbClr val="70040E"/>
                  </a:solidFill>
                  <a:latin typeface="Times New Roman" pitchFamily="18" charset="0"/>
                </a:rPr>
                <a:t>1</a:t>
              </a:r>
              <a:endParaRPr lang="ru-RU" sz="1200">
                <a:solidFill>
                  <a:srgbClr val="70040E"/>
                </a:solidFill>
              </a:endParaRPr>
            </a:p>
          </p:txBody>
        </p:sp>
        <p:sp>
          <p:nvSpPr>
            <p:cNvPr id="4121" name="Text Box 21"/>
            <p:cNvSpPr txBox="1">
              <a:spLocks noChangeArrowheads="1"/>
            </p:cNvSpPr>
            <p:nvPr/>
          </p:nvSpPr>
          <p:spPr bwMode="auto">
            <a:xfrm>
              <a:off x="1843" y="5496"/>
              <a:ext cx="1292" cy="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200">
                  <a:solidFill>
                    <a:srgbClr val="70040E"/>
                  </a:solidFill>
                  <a:latin typeface="Times New Roman" pitchFamily="18" charset="0"/>
                </a:rPr>
                <a:t>Узел </a:t>
              </a:r>
              <a:r>
                <a:rPr lang="ru-RU" sz="1200">
                  <a:solidFill>
                    <a:srgbClr val="70040E"/>
                  </a:solidFill>
                  <a:latin typeface="Times New Roman" pitchFamily="18" charset="0"/>
                </a:rPr>
                <a:t>3</a:t>
              </a:r>
              <a:endParaRPr lang="ru-RU" sz="1200">
                <a:solidFill>
                  <a:srgbClr val="70040E"/>
                </a:solidFill>
              </a:endParaRPr>
            </a:p>
          </p:txBody>
        </p:sp>
        <p:sp>
          <p:nvSpPr>
            <p:cNvPr id="4122" name="Text Box 22"/>
            <p:cNvSpPr txBox="1">
              <a:spLocks noChangeArrowheads="1"/>
            </p:cNvSpPr>
            <p:nvPr/>
          </p:nvSpPr>
          <p:spPr bwMode="auto">
            <a:xfrm>
              <a:off x="8036" y="5415"/>
              <a:ext cx="1292" cy="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200">
                  <a:solidFill>
                    <a:srgbClr val="70040E"/>
                  </a:solidFill>
                  <a:latin typeface="Times New Roman" pitchFamily="18" charset="0"/>
                </a:rPr>
                <a:t>Узел </a:t>
              </a:r>
              <a:r>
                <a:rPr lang="ru-RU" sz="1200">
                  <a:solidFill>
                    <a:srgbClr val="70040E"/>
                  </a:solidFill>
                  <a:latin typeface="Times New Roman" pitchFamily="18" charset="0"/>
                </a:rPr>
                <a:t>4</a:t>
              </a:r>
              <a:endParaRPr lang="ru-RU" sz="1200">
                <a:solidFill>
                  <a:srgbClr val="70040E"/>
                </a:solidFill>
              </a:endParaRPr>
            </a:p>
          </p:txBody>
        </p:sp>
      </p:grpSp>
      <p:sp>
        <p:nvSpPr>
          <p:cNvPr id="28" name="Text Box 1"/>
          <p:cNvSpPr txBox="1">
            <a:spLocks noChangeArrowheads="1"/>
          </p:cNvSpPr>
          <p:nvPr/>
        </p:nvSpPr>
        <p:spPr bwMode="auto">
          <a:xfrm>
            <a:off x="8316416" y="6381328"/>
            <a:ext cx="576064" cy="35212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8E243D5-E3F9-44C2-AD84-2EFEABAB4FC3}" type="slidenum">
              <a:rPr lang="en-GB" sz="1400">
                <a:solidFill>
                  <a:srgbClr val="000000"/>
                </a:solidFill>
              </a:rPr>
              <a:pPr algn="r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4</a:t>
            </a:fld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29" name="Rectangle 42"/>
          <p:cNvSpPr txBox="1">
            <a:spLocks noChangeArrowheads="1"/>
          </p:cNvSpPr>
          <p:nvPr/>
        </p:nvSpPr>
        <p:spPr>
          <a:xfrm>
            <a:off x="179512" y="6453336"/>
            <a:ext cx="8568952" cy="30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XV Российская конференция 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"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Распределенные информационно - вычислительные ресурсы" (DICR-2014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), 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2-5 декабря 2014, Новосибирск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LnTx/>
              <a:uFillTx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2"/>
          <p:cNvSpPr>
            <a:spLocks noChangeArrowheads="1"/>
          </p:cNvSpPr>
          <p:nvPr/>
        </p:nvSpPr>
        <p:spPr bwMode="auto">
          <a:xfrm>
            <a:off x="5220072" y="188913"/>
            <a:ext cx="2953966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i="1" dirty="0" smtClean="0">
                <a:solidFill>
                  <a:schemeClr val="accent6"/>
                </a:solidFill>
              </a:rPr>
              <a:t>Тезаурусы</a:t>
            </a:r>
            <a:r>
              <a:rPr lang="ru-RU" sz="2000" b="1" i="1" dirty="0" smtClean="0">
                <a:solidFill>
                  <a:schemeClr val="accent6"/>
                </a:solidFill>
              </a:rPr>
              <a:t> </a:t>
            </a:r>
            <a:endParaRPr lang="ru-RU" sz="2000" b="1" i="1" dirty="0">
              <a:solidFill>
                <a:schemeClr val="accent6"/>
              </a:solidFill>
            </a:endParaRPr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8316416" y="6381328"/>
            <a:ext cx="576064" cy="35212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8E243D5-E3F9-44C2-AD84-2EFEABAB4FC3}" type="slidenum">
              <a:rPr lang="en-GB" sz="1400">
                <a:solidFill>
                  <a:srgbClr val="000000"/>
                </a:solidFill>
              </a:rPr>
              <a:pPr algn="r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40</a:t>
            </a:fld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7" name="Rectangle 42"/>
          <p:cNvSpPr txBox="1">
            <a:spLocks noChangeArrowheads="1"/>
          </p:cNvSpPr>
          <p:nvPr/>
        </p:nvSpPr>
        <p:spPr>
          <a:xfrm>
            <a:off x="179512" y="6453336"/>
            <a:ext cx="8568952" cy="30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XV Российская конференция 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"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Распределенные информационно - вычислительные ресурсы" (DICR-2014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), 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2-5 декабря 2014, Новосибирск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LnTx/>
              <a:uFillTx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5589240"/>
            <a:ext cx="3024336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Навигация по тезаурусам</a:t>
            </a:r>
            <a:endParaRPr lang="ru-RU" sz="1400" dirty="0"/>
          </a:p>
        </p:txBody>
      </p:sp>
      <p:pic>
        <p:nvPicPr>
          <p:cNvPr id="159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764704"/>
            <a:ext cx="5868144" cy="5481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9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932040" cy="5013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2"/>
          <p:cNvSpPr>
            <a:spLocks noChangeArrowheads="1"/>
          </p:cNvSpPr>
          <p:nvPr/>
        </p:nvSpPr>
        <p:spPr bwMode="auto">
          <a:xfrm>
            <a:off x="1116013" y="188913"/>
            <a:ext cx="7058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i="1" dirty="0" smtClean="0">
                <a:solidFill>
                  <a:schemeClr val="accent6"/>
                </a:solidFill>
              </a:rPr>
              <a:t>Новые функции </a:t>
            </a:r>
            <a:r>
              <a:rPr lang="en-US" sz="2000" b="1" i="1" dirty="0" smtClean="0">
                <a:solidFill>
                  <a:schemeClr val="accent6"/>
                </a:solidFill>
              </a:rPr>
              <a:t>ZooSPACE</a:t>
            </a:r>
            <a:r>
              <a:rPr lang="ru-RU" sz="2000" b="1" i="1" dirty="0" smtClean="0">
                <a:solidFill>
                  <a:schemeClr val="accent6"/>
                </a:solidFill>
              </a:rPr>
              <a:t>: ресурсы </a:t>
            </a:r>
            <a:endParaRPr lang="ru-RU" sz="2000" b="1" i="1" dirty="0">
              <a:solidFill>
                <a:schemeClr val="accent6"/>
              </a:solidFill>
            </a:endParaRPr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8316416" y="6381328"/>
            <a:ext cx="576064" cy="35212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8E243D5-E3F9-44C2-AD84-2EFEABAB4FC3}" type="slidenum">
              <a:rPr lang="en-GB" sz="1400">
                <a:solidFill>
                  <a:srgbClr val="000000"/>
                </a:solidFill>
              </a:rPr>
              <a:pPr algn="r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41</a:t>
            </a:fld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7" name="Rectangle 42"/>
          <p:cNvSpPr txBox="1">
            <a:spLocks noChangeArrowheads="1"/>
          </p:cNvSpPr>
          <p:nvPr/>
        </p:nvSpPr>
        <p:spPr>
          <a:xfrm>
            <a:off x="179512" y="6453336"/>
            <a:ext cx="8568952" cy="30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XV Российская конференция 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"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Распределенные информационно - вычислительные ресурсы" (DICR-2014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), 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2-5 декабря 2014, Новосибирск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LnTx/>
              <a:uFillTx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5949280"/>
            <a:ext cx="3024336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Новые цифровые репозитории</a:t>
            </a:r>
            <a:endParaRPr lang="ru-RU" sz="1400" dirty="0"/>
          </a:p>
        </p:txBody>
      </p:sp>
      <p:pic>
        <p:nvPicPr>
          <p:cNvPr id="162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5"/>
            <a:ext cx="9144000" cy="4903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Box 9"/>
          <p:cNvSpPr txBox="1">
            <a:spLocks noChangeArrowheads="1"/>
          </p:cNvSpPr>
          <p:nvPr/>
        </p:nvSpPr>
        <p:spPr bwMode="auto">
          <a:xfrm>
            <a:off x="971600" y="2708920"/>
            <a:ext cx="7380288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3600" dirty="0">
              <a:solidFill>
                <a:srgbClr val="404040"/>
              </a:solidFill>
            </a:endParaRPr>
          </a:p>
          <a:p>
            <a:pPr algn="ctr"/>
            <a:r>
              <a:rPr lang="ru-RU" sz="3600" b="1" i="1" dirty="0">
                <a:solidFill>
                  <a:srgbClr val="FF0000"/>
                </a:solidFill>
              </a:rPr>
              <a:t>Благодарю за внимание!</a:t>
            </a:r>
          </a:p>
          <a:p>
            <a:pPr algn="ctr"/>
            <a:endParaRPr lang="en-US" sz="3600" b="1" i="1" dirty="0">
              <a:solidFill>
                <a:srgbClr val="FF0000"/>
              </a:solidFill>
            </a:endParaRPr>
          </a:p>
        </p:txBody>
      </p:sp>
      <p:sp>
        <p:nvSpPr>
          <p:cNvPr id="13317" name="Прямоугольник 5"/>
          <p:cNvSpPr>
            <a:spLocks noChangeArrowheads="1"/>
          </p:cNvSpPr>
          <p:nvPr/>
        </p:nvSpPr>
        <p:spPr bwMode="auto">
          <a:xfrm>
            <a:off x="1928794" y="285728"/>
            <a:ext cx="538162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dirty="0">
                <a:solidFill>
                  <a:srgbClr val="7030A0"/>
                </a:solidFill>
              </a:rPr>
              <a:t>Федеральное государственное бюджетное учреждение науки </a:t>
            </a:r>
            <a:r>
              <a:rPr lang="en-US" sz="1400" dirty="0">
                <a:solidFill>
                  <a:srgbClr val="7030A0"/>
                </a:solidFill>
              </a:rPr>
              <a:t/>
            </a:r>
            <a:br>
              <a:rPr lang="en-US" sz="1400" dirty="0">
                <a:solidFill>
                  <a:srgbClr val="7030A0"/>
                </a:solidFill>
              </a:rPr>
            </a:br>
            <a:r>
              <a:rPr lang="ru-RU" sz="1400" dirty="0">
                <a:solidFill>
                  <a:srgbClr val="7030A0"/>
                </a:solidFill>
              </a:rPr>
              <a:t>Институт вычислительных технологий </a:t>
            </a:r>
            <a:r>
              <a:rPr lang="en-US" sz="1400" dirty="0">
                <a:solidFill>
                  <a:srgbClr val="7030A0"/>
                </a:solidFill>
              </a:rPr>
              <a:t/>
            </a:r>
            <a:br>
              <a:rPr lang="en-US" sz="1400" dirty="0">
                <a:solidFill>
                  <a:srgbClr val="7030A0"/>
                </a:solidFill>
              </a:rPr>
            </a:br>
            <a:r>
              <a:rPr lang="ru-RU" sz="1400" dirty="0">
                <a:solidFill>
                  <a:srgbClr val="7030A0"/>
                </a:solidFill>
              </a:rPr>
              <a:t>Сибирского отделения Российской академии наук</a:t>
            </a: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8316416" y="6381328"/>
            <a:ext cx="576064" cy="35212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8E243D5-E3F9-44C2-AD84-2EFEABAB4FC3}" type="slidenum">
              <a:rPr lang="en-GB" sz="1400">
                <a:solidFill>
                  <a:srgbClr val="000000"/>
                </a:solidFill>
              </a:rPr>
              <a:pPr algn="r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42</a:t>
            </a:fld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8" name="Rectangle 42"/>
          <p:cNvSpPr txBox="1">
            <a:spLocks noChangeArrowheads="1"/>
          </p:cNvSpPr>
          <p:nvPr/>
        </p:nvSpPr>
        <p:spPr>
          <a:xfrm>
            <a:off x="179512" y="6453336"/>
            <a:ext cx="8568952" cy="30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XV Российская конференция 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"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Распределенные информационно - вычислительные ресурсы" (DICR-2014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), 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2-5 декабря 2014, Новосибирск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LnTx/>
              <a:uFillTx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2"/>
          <p:cNvSpPr>
            <a:spLocks noChangeArrowheads="1"/>
          </p:cNvSpPr>
          <p:nvPr/>
        </p:nvSpPr>
        <p:spPr bwMode="auto">
          <a:xfrm>
            <a:off x="1042988" y="260350"/>
            <a:ext cx="70580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i="1" dirty="0" err="1">
                <a:solidFill>
                  <a:schemeClr val="accent6"/>
                </a:solidFill>
              </a:rPr>
              <a:t>ZooSPACE</a:t>
            </a:r>
            <a:r>
              <a:rPr lang="en-US" sz="1600" b="1" i="1" dirty="0">
                <a:solidFill>
                  <a:schemeClr val="accent6"/>
                </a:solidFill>
              </a:rPr>
              <a:t> – </a:t>
            </a:r>
            <a:r>
              <a:rPr lang="ru-RU" sz="1600" b="1" i="1" dirty="0">
                <a:solidFill>
                  <a:schemeClr val="accent6"/>
                </a:solidFill>
              </a:rPr>
              <a:t>основные подсистемы</a:t>
            </a:r>
          </a:p>
        </p:txBody>
      </p:sp>
      <p:sp>
        <p:nvSpPr>
          <p:cNvPr id="6147" name="Rectangle 5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48" name="Text Box 1"/>
          <p:cNvSpPr txBox="1">
            <a:spLocks noChangeArrowheads="1"/>
          </p:cNvSpPr>
          <p:nvPr/>
        </p:nvSpPr>
        <p:spPr bwMode="auto">
          <a:xfrm>
            <a:off x="8378080" y="6409134"/>
            <a:ext cx="514400" cy="33223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0E621C2-5487-47C4-B2B2-5F11E7A80B40}" type="slidenum">
              <a:rPr lang="en-GB" sz="1400">
                <a:solidFill>
                  <a:srgbClr val="000000"/>
                </a:solidFill>
              </a:rPr>
              <a:pPr algn="r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5</a:t>
            </a:fld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84" name="Прямоугольник 62"/>
          <p:cNvSpPr>
            <a:spLocks noChangeArrowheads="1"/>
          </p:cNvSpPr>
          <p:nvPr/>
        </p:nvSpPr>
        <p:spPr bwMode="auto">
          <a:xfrm>
            <a:off x="684213" y="981075"/>
            <a:ext cx="78486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rgbClr val="70040E"/>
                </a:solidFill>
              </a:rPr>
              <a:t>Платформа </a:t>
            </a:r>
            <a:r>
              <a:rPr lang="en-US" dirty="0" err="1">
                <a:solidFill>
                  <a:srgbClr val="70040E"/>
                </a:solidFill>
              </a:rPr>
              <a:t>ZooSPACE</a:t>
            </a:r>
            <a:r>
              <a:rPr lang="en-US" dirty="0">
                <a:solidFill>
                  <a:srgbClr val="70040E"/>
                </a:solidFill>
              </a:rPr>
              <a:t> </a:t>
            </a:r>
            <a:r>
              <a:rPr lang="ru-RU" dirty="0" smtClean="0">
                <a:solidFill>
                  <a:srgbClr val="70040E"/>
                </a:solidFill>
              </a:rPr>
              <a:t>содержит </a:t>
            </a:r>
            <a:r>
              <a:rPr lang="ru-RU" dirty="0">
                <a:solidFill>
                  <a:srgbClr val="70040E"/>
                </a:solidFill>
              </a:rPr>
              <a:t>несколько слабосвязанных распределенных подсистем, обеспечивающих:</a:t>
            </a:r>
          </a:p>
          <a:p>
            <a:pPr>
              <a:defRPr/>
            </a:pPr>
            <a:endParaRPr lang="ru-RU" dirty="0">
              <a:solidFill>
                <a:srgbClr val="70040E"/>
              </a:solidFill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>
                <a:solidFill>
                  <a:srgbClr val="70040E"/>
                </a:solidFill>
              </a:rPr>
              <a:t>Централизованное управление и конфигурирование (</a:t>
            </a:r>
            <a:r>
              <a:rPr lang="en-US" dirty="0" err="1">
                <a:solidFill>
                  <a:srgbClr val="70040E"/>
                </a:solidFill>
              </a:rPr>
              <a:t>ZooSPACE</a:t>
            </a:r>
            <a:r>
              <a:rPr lang="ru-RU" dirty="0">
                <a:solidFill>
                  <a:srgbClr val="70040E"/>
                </a:solidFill>
              </a:rPr>
              <a:t>-</a:t>
            </a:r>
            <a:r>
              <a:rPr lang="en-US" dirty="0">
                <a:solidFill>
                  <a:srgbClr val="70040E"/>
                </a:solidFill>
              </a:rPr>
              <a:t>L</a:t>
            </a:r>
            <a:r>
              <a:rPr lang="ru-RU" dirty="0">
                <a:solidFill>
                  <a:srgbClr val="70040E"/>
                </a:solidFill>
              </a:rPr>
              <a:t>)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ru-RU" dirty="0">
              <a:solidFill>
                <a:srgbClr val="70040E"/>
              </a:solidFill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>
                <a:solidFill>
                  <a:srgbClr val="70040E"/>
                </a:solidFill>
              </a:rPr>
              <a:t>Доступ к ресурсам (</a:t>
            </a:r>
            <a:r>
              <a:rPr lang="en-US" dirty="0" err="1">
                <a:solidFill>
                  <a:srgbClr val="70040E"/>
                </a:solidFill>
              </a:rPr>
              <a:t>ZooSPACE</a:t>
            </a:r>
            <a:r>
              <a:rPr lang="ru-RU" dirty="0">
                <a:solidFill>
                  <a:srgbClr val="70040E"/>
                </a:solidFill>
              </a:rPr>
              <a:t>-</a:t>
            </a:r>
            <a:r>
              <a:rPr lang="en-US" dirty="0">
                <a:solidFill>
                  <a:srgbClr val="70040E"/>
                </a:solidFill>
              </a:rPr>
              <a:t>Z</a:t>
            </a:r>
            <a:r>
              <a:rPr lang="ru-RU" dirty="0">
                <a:solidFill>
                  <a:srgbClr val="70040E"/>
                </a:solidFill>
              </a:rPr>
              <a:t>)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ru-RU" dirty="0">
              <a:solidFill>
                <a:srgbClr val="70040E"/>
              </a:solidFill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>
                <a:solidFill>
                  <a:srgbClr val="70040E"/>
                </a:solidFill>
              </a:rPr>
              <a:t>Пользовательские и административные </a:t>
            </a:r>
            <a:r>
              <a:rPr lang="en-US" dirty="0">
                <a:solidFill>
                  <a:srgbClr val="70040E"/>
                </a:solidFill>
              </a:rPr>
              <a:t>WEB</a:t>
            </a:r>
            <a:r>
              <a:rPr lang="ru-RU" dirty="0">
                <a:solidFill>
                  <a:srgbClr val="70040E"/>
                </a:solidFill>
              </a:rPr>
              <a:t>-интерфейсы (</a:t>
            </a:r>
            <a:r>
              <a:rPr lang="en-US" dirty="0" err="1">
                <a:solidFill>
                  <a:srgbClr val="70040E"/>
                </a:solidFill>
              </a:rPr>
              <a:t>ZooSPACE</a:t>
            </a:r>
            <a:r>
              <a:rPr lang="ru-RU" dirty="0">
                <a:solidFill>
                  <a:srgbClr val="70040E"/>
                </a:solidFill>
              </a:rPr>
              <a:t>-</a:t>
            </a:r>
            <a:r>
              <a:rPr lang="en-US" dirty="0">
                <a:solidFill>
                  <a:srgbClr val="70040E"/>
                </a:solidFill>
              </a:rPr>
              <a:t>W</a:t>
            </a:r>
            <a:r>
              <a:rPr lang="ru-RU" dirty="0">
                <a:solidFill>
                  <a:srgbClr val="70040E"/>
                </a:solidFill>
              </a:rPr>
              <a:t>)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ru-RU" dirty="0">
              <a:solidFill>
                <a:srgbClr val="70040E"/>
              </a:solidFill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>
                <a:solidFill>
                  <a:srgbClr val="70040E"/>
                </a:solidFill>
              </a:rPr>
              <a:t>Сбор статистической информации (</a:t>
            </a:r>
            <a:r>
              <a:rPr lang="en-US" dirty="0" err="1">
                <a:solidFill>
                  <a:srgbClr val="70040E"/>
                </a:solidFill>
              </a:rPr>
              <a:t>ZooSPACE</a:t>
            </a:r>
            <a:r>
              <a:rPr lang="ru-RU" dirty="0">
                <a:solidFill>
                  <a:srgbClr val="70040E"/>
                </a:solidFill>
              </a:rPr>
              <a:t>-</a:t>
            </a:r>
            <a:r>
              <a:rPr lang="en-US" dirty="0">
                <a:solidFill>
                  <a:srgbClr val="70040E"/>
                </a:solidFill>
              </a:rPr>
              <a:t>S</a:t>
            </a:r>
            <a:r>
              <a:rPr lang="ru-RU" dirty="0">
                <a:solidFill>
                  <a:srgbClr val="70040E"/>
                </a:solidFill>
              </a:rPr>
              <a:t>)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ru-RU" dirty="0">
              <a:solidFill>
                <a:srgbClr val="70040E"/>
              </a:solidFill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>
                <a:solidFill>
                  <a:srgbClr val="70040E"/>
                </a:solidFill>
              </a:rPr>
              <a:t>Мониторинг функционирования всей системы (</a:t>
            </a:r>
            <a:r>
              <a:rPr lang="en-US" dirty="0" err="1">
                <a:solidFill>
                  <a:srgbClr val="70040E"/>
                </a:solidFill>
              </a:rPr>
              <a:t>ZooSPACE</a:t>
            </a:r>
            <a:r>
              <a:rPr lang="ru-RU" dirty="0">
                <a:solidFill>
                  <a:srgbClr val="70040E"/>
                </a:solidFill>
              </a:rPr>
              <a:t>-</a:t>
            </a:r>
            <a:r>
              <a:rPr lang="en-US" dirty="0">
                <a:solidFill>
                  <a:srgbClr val="70040E"/>
                </a:solidFill>
              </a:rPr>
              <a:t>M</a:t>
            </a:r>
            <a:r>
              <a:rPr lang="ru-RU" dirty="0">
                <a:solidFill>
                  <a:srgbClr val="70040E"/>
                </a:solidFill>
              </a:rPr>
              <a:t>).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ru-RU" dirty="0">
              <a:solidFill>
                <a:srgbClr val="70040E"/>
              </a:solidFill>
            </a:endParaRPr>
          </a:p>
          <a:p>
            <a:pPr marL="342900" indent="-342900">
              <a:defRPr/>
            </a:pPr>
            <a:r>
              <a:rPr lang="ru-RU" dirty="0">
                <a:solidFill>
                  <a:srgbClr val="70040E"/>
                </a:solidFill>
              </a:rPr>
              <a:t>Каждый узел </a:t>
            </a:r>
            <a:r>
              <a:rPr lang="ru-RU" dirty="0" smtClean="0">
                <a:solidFill>
                  <a:srgbClr val="70040E"/>
                </a:solidFill>
              </a:rPr>
              <a:t>должен содержать </a:t>
            </a:r>
            <a:r>
              <a:rPr lang="ru-RU" dirty="0">
                <a:solidFill>
                  <a:srgbClr val="70040E"/>
                </a:solidFill>
              </a:rPr>
              <a:t>серверы, обеспечивающие функционирование одной или нескольких подсистем </a:t>
            </a:r>
            <a:r>
              <a:rPr lang="en-US" dirty="0" err="1">
                <a:solidFill>
                  <a:srgbClr val="70040E"/>
                </a:solidFill>
              </a:rPr>
              <a:t>ZooSPACE</a:t>
            </a:r>
            <a:r>
              <a:rPr lang="ru-RU" dirty="0">
                <a:solidFill>
                  <a:srgbClr val="70040E"/>
                </a:solidFill>
              </a:rPr>
              <a:t>.</a:t>
            </a:r>
          </a:p>
        </p:txBody>
      </p:sp>
      <p:sp>
        <p:nvSpPr>
          <p:cNvPr id="7" name="Rectangle 42"/>
          <p:cNvSpPr txBox="1">
            <a:spLocks noChangeArrowheads="1"/>
          </p:cNvSpPr>
          <p:nvPr/>
        </p:nvSpPr>
        <p:spPr>
          <a:xfrm>
            <a:off x="179512" y="6453336"/>
            <a:ext cx="8568952" cy="30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XV Российская конференция 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"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Распределенные информационно - вычислительные ресурсы" (DICR-2014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), 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2-5 декабря 2014, Новосибирск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LnTx/>
              <a:uFillTx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 noChangeAspect="1"/>
          </p:cNvGrpSpPr>
          <p:nvPr/>
        </p:nvGrpSpPr>
        <p:grpSpPr bwMode="auto">
          <a:xfrm>
            <a:off x="1142699" y="1143409"/>
            <a:ext cx="7579139" cy="5324584"/>
            <a:chOff x="1082" y="859"/>
            <a:chExt cx="8773" cy="6161"/>
          </a:xfrm>
        </p:grpSpPr>
        <p:sp>
          <p:nvSpPr>
            <p:cNvPr id="29699" name="AutoShape 3"/>
            <p:cNvSpPr>
              <a:spLocks noChangeAspect="1" noChangeArrowheads="1"/>
            </p:cNvSpPr>
            <p:nvPr/>
          </p:nvSpPr>
          <p:spPr bwMode="auto">
            <a:xfrm>
              <a:off x="1134" y="1254"/>
              <a:ext cx="8721" cy="57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700" name="Text Box 4"/>
            <p:cNvSpPr txBox="1">
              <a:spLocks noChangeArrowheads="1"/>
            </p:cNvSpPr>
            <p:nvPr/>
          </p:nvSpPr>
          <p:spPr bwMode="auto">
            <a:xfrm>
              <a:off x="1827" y="6314"/>
              <a:ext cx="6579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449263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latin typeface="+mn-lt"/>
                  <a:ea typeface="Arial Unicode MS" pitchFamily="34" charset="-128"/>
                  <a:cs typeface="Arial Unicode MS" pitchFamily="34" charset="-128"/>
                </a:rPr>
                <a:t>Инфраструктура подсистемы </a:t>
              </a:r>
              <a:r>
                <a:rPr kumimoji="0" lang="en-US" sz="1600" b="1" i="0" u="none" strike="noStrike" cap="none" normalizeH="0" baseline="0" dirty="0" err="1" smtClean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latin typeface="+mn-lt"/>
                  <a:ea typeface="Arial Unicode MS" pitchFamily="34" charset="-128"/>
                  <a:cs typeface="Arial Unicode MS" pitchFamily="34" charset="-128"/>
                </a:rPr>
                <a:t>ZooSPACE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latin typeface="+mn-lt"/>
                  <a:ea typeface="Arial Unicode MS" pitchFamily="34" charset="-128"/>
                  <a:cs typeface="Arial Unicode MS" pitchFamily="34" charset="-128"/>
                </a:rPr>
                <a:t>-L</a:t>
              </a:r>
              <a:endPara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Arial Unicode MS" pitchFamily="34" charset="-128"/>
                <a:cs typeface="Arial Unicode MS" pitchFamily="34" charset="-128"/>
              </a:endParaRPr>
            </a:p>
          </p:txBody>
        </p:sp>
        <p:graphicFrame>
          <p:nvGraphicFramePr>
            <p:cNvPr id="29701" name="Object 5"/>
            <p:cNvGraphicFramePr>
              <a:graphicFrameLocks noChangeAspect="1"/>
            </p:cNvGraphicFramePr>
            <p:nvPr/>
          </p:nvGraphicFramePr>
          <p:xfrm>
            <a:off x="1082" y="859"/>
            <a:ext cx="8005" cy="5004"/>
          </p:xfrm>
          <a:graphic>
            <a:graphicData uri="http://schemas.openxmlformats.org/presentationml/2006/ole">
              <p:oleObj spid="_x0000_s29701" name="Visio" r:id="rId3" imgW="6400671" imgH="4001193" progId="Visio.Drawing.11">
                <p:embed/>
              </p:oleObj>
            </a:graphicData>
          </a:graphic>
        </p:graphicFrame>
      </p:grpSp>
      <p:sp>
        <p:nvSpPr>
          <p:cNvPr id="6" name="Прямоугольник 2"/>
          <p:cNvSpPr>
            <a:spLocks noChangeArrowheads="1"/>
          </p:cNvSpPr>
          <p:nvPr/>
        </p:nvSpPr>
        <p:spPr bwMode="auto">
          <a:xfrm>
            <a:off x="1042988" y="260350"/>
            <a:ext cx="70580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i="1" dirty="0" err="1" smtClean="0">
                <a:solidFill>
                  <a:schemeClr val="accent6"/>
                </a:solidFill>
              </a:rPr>
              <a:t>ZooSPACE</a:t>
            </a:r>
            <a:r>
              <a:rPr lang="en-US" sz="1600" b="1" i="1" dirty="0" smtClean="0">
                <a:solidFill>
                  <a:schemeClr val="accent6"/>
                </a:solidFill>
              </a:rPr>
              <a:t> </a:t>
            </a:r>
            <a:r>
              <a:rPr lang="ru-RU" sz="1600" b="1" i="1" dirty="0" smtClean="0">
                <a:solidFill>
                  <a:schemeClr val="accent6"/>
                </a:solidFill>
              </a:rPr>
              <a:t>-</a:t>
            </a:r>
            <a:r>
              <a:rPr lang="en-US" sz="1600" b="1" i="1" dirty="0" smtClean="0">
                <a:solidFill>
                  <a:schemeClr val="accent6"/>
                </a:solidFill>
              </a:rPr>
              <a:t>L</a:t>
            </a:r>
            <a:endParaRPr lang="ru-RU" sz="1600" b="1" i="1" dirty="0">
              <a:solidFill>
                <a:schemeClr val="accent6"/>
              </a:solidFill>
            </a:endParaRPr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8316416" y="6381328"/>
            <a:ext cx="576064" cy="35212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8E243D5-E3F9-44C2-AD84-2EFEABAB4FC3}" type="slidenum">
              <a:rPr lang="en-GB" sz="1400">
                <a:solidFill>
                  <a:srgbClr val="000000"/>
                </a:solidFill>
              </a:rPr>
              <a:pPr algn="r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6</a:t>
            </a:fld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9" name="Rectangle 42"/>
          <p:cNvSpPr txBox="1">
            <a:spLocks noChangeArrowheads="1"/>
          </p:cNvSpPr>
          <p:nvPr/>
        </p:nvSpPr>
        <p:spPr>
          <a:xfrm>
            <a:off x="179512" y="6453336"/>
            <a:ext cx="8568952" cy="30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XV Российская конференция 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"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Распределенные информационно - вычислительные ресурсы" (DICR-2014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), 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2-5 декабря 2014, Новосибирск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LnTx/>
              <a:uFillTx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22" name="Object 2"/>
          <p:cNvGraphicFramePr>
            <a:graphicFrameLocks noChangeAspect="1"/>
          </p:cNvGraphicFramePr>
          <p:nvPr/>
        </p:nvGraphicFramePr>
        <p:xfrm>
          <a:off x="611560" y="1196752"/>
          <a:ext cx="8074333" cy="4752528"/>
        </p:xfrm>
        <a:graphic>
          <a:graphicData uri="http://schemas.openxmlformats.org/presentationml/2006/ole">
            <p:oleObj spid="_x0000_s56322" name="Visio" r:id="rId3" imgW="6922199" imgH="4075005" progId="Visio.Drawing.11">
              <p:embed/>
            </p:oleObj>
          </a:graphicData>
        </a:graphic>
      </p:graphicFrame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928662" y="357166"/>
            <a:ext cx="70580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i="1" dirty="0" smtClean="0">
                <a:solidFill>
                  <a:schemeClr val="accent6"/>
                </a:solidFill>
              </a:rPr>
              <a:t>Структура каталога </a:t>
            </a:r>
            <a:r>
              <a:rPr lang="en-US" sz="2000" b="1" i="1" dirty="0" err="1" smtClean="0">
                <a:solidFill>
                  <a:schemeClr val="accent6"/>
                </a:solidFill>
              </a:rPr>
              <a:t>ZooSPACE</a:t>
            </a:r>
            <a:r>
              <a:rPr lang="ru-RU" sz="2000" b="1" i="1" dirty="0" smtClean="0">
                <a:solidFill>
                  <a:schemeClr val="accent6"/>
                </a:solidFill>
              </a:rPr>
              <a:t>-</a:t>
            </a:r>
            <a:r>
              <a:rPr lang="en-US" sz="2000" b="1" i="1" dirty="0" smtClean="0">
                <a:solidFill>
                  <a:schemeClr val="accent6"/>
                </a:solidFill>
              </a:rPr>
              <a:t>L</a:t>
            </a:r>
            <a:endParaRPr lang="ru-RU" sz="2000" b="1" i="1" dirty="0">
              <a:solidFill>
                <a:schemeClr val="accent6"/>
              </a:solidFill>
            </a:endParaRPr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8316416" y="6381328"/>
            <a:ext cx="576064" cy="35212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8E243D5-E3F9-44C2-AD84-2EFEABAB4FC3}" type="slidenum">
              <a:rPr lang="en-GB" sz="1400">
                <a:solidFill>
                  <a:srgbClr val="000000"/>
                </a:solidFill>
              </a:rPr>
              <a:pPr algn="r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7</a:t>
            </a:fld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6" name="Rectangle 42"/>
          <p:cNvSpPr txBox="1">
            <a:spLocks noChangeArrowheads="1"/>
          </p:cNvSpPr>
          <p:nvPr/>
        </p:nvSpPr>
        <p:spPr>
          <a:xfrm>
            <a:off x="179512" y="6453336"/>
            <a:ext cx="8568952" cy="30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XV Российская конференция 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"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Распределенные информационно - вычислительные ресурсы" (DICR-2014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), 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2-5 декабря 2014, Новосибирск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LnTx/>
              <a:uFillTx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370" name="Object 2"/>
          <p:cNvGraphicFramePr>
            <a:graphicFrameLocks noChangeAspect="1"/>
          </p:cNvGraphicFramePr>
          <p:nvPr/>
        </p:nvGraphicFramePr>
        <p:xfrm>
          <a:off x="1763688" y="548680"/>
          <a:ext cx="5904656" cy="5632919"/>
        </p:xfrm>
        <a:graphic>
          <a:graphicData uri="http://schemas.openxmlformats.org/presentationml/2006/ole">
            <p:oleObj spid="_x0000_s58370" name="Visio" r:id="rId3" imgW="5429966" imgH="5178888" progId="Visio.Drawing.11">
              <p:embed/>
            </p:oleObj>
          </a:graphicData>
        </a:graphic>
      </p:graphicFrame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8316416" y="6381328"/>
            <a:ext cx="576064" cy="35212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8E243D5-E3F9-44C2-AD84-2EFEABAB4FC3}" type="slidenum">
              <a:rPr lang="en-GB" sz="1400">
                <a:solidFill>
                  <a:srgbClr val="000000"/>
                </a:solidFill>
              </a:rPr>
              <a:pPr algn="r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8</a:t>
            </a:fld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5" name="Rectangle 42"/>
          <p:cNvSpPr txBox="1">
            <a:spLocks noChangeArrowheads="1"/>
          </p:cNvSpPr>
          <p:nvPr/>
        </p:nvSpPr>
        <p:spPr>
          <a:xfrm>
            <a:off x="179512" y="6453336"/>
            <a:ext cx="8568952" cy="30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XV Российская конференция 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"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Распределенные информационно - вычислительные ресурсы" (DICR-2014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), 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2-5 декабря 2014, Новосибирск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LnTx/>
              <a:uFillTx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699926"/>
            <a:ext cx="6500332" cy="4372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928662" y="142852"/>
            <a:ext cx="70580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i="1" dirty="0" smtClean="0">
                <a:solidFill>
                  <a:schemeClr val="accent6"/>
                </a:solidFill>
              </a:rPr>
              <a:t>Управление подсистемой </a:t>
            </a:r>
            <a:r>
              <a:rPr lang="en-US" sz="2000" b="1" i="1" dirty="0" err="1" smtClean="0">
                <a:solidFill>
                  <a:schemeClr val="accent6"/>
                </a:solidFill>
              </a:rPr>
              <a:t>ZooSPACE</a:t>
            </a:r>
            <a:r>
              <a:rPr lang="ru-RU" sz="2000" b="1" i="1" dirty="0" smtClean="0">
                <a:solidFill>
                  <a:schemeClr val="accent6"/>
                </a:solidFill>
              </a:rPr>
              <a:t>-</a:t>
            </a:r>
            <a:r>
              <a:rPr lang="en-US" sz="2000" b="1" i="1" dirty="0" smtClean="0">
                <a:solidFill>
                  <a:schemeClr val="accent6"/>
                </a:solidFill>
              </a:rPr>
              <a:t>L</a:t>
            </a:r>
            <a:endParaRPr lang="ru-RU" sz="2000" b="1" i="1" dirty="0">
              <a:solidFill>
                <a:schemeClr val="accent6"/>
              </a:solidFill>
            </a:endParaRPr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8316416" y="6381328"/>
            <a:ext cx="576064" cy="35212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8E243D5-E3F9-44C2-AD84-2EFEABAB4FC3}" type="slidenum">
              <a:rPr lang="en-GB" sz="1400">
                <a:solidFill>
                  <a:srgbClr val="000000"/>
                </a:solidFill>
              </a:rPr>
              <a:pPr algn="r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9</a:t>
            </a:fld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7" name="Rectangle 42"/>
          <p:cNvSpPr txBox="1">
            <a:spLocks noChangeArrowheads="1"/>
          </p:cNvSpPr>
          <p:nvPr/>
        </p:nvSpPr>
        <p:spPr>
          <a:xfrm>
            <a:off x="179512" y="6453336"/>
            <a:ext cx="8568952" cy="30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XV Российская конференция 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"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Распределенные информационно - вычислительные ресурсы" (DICR-2014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), </a:t>
            </a:r>
            <a:r>
              <a:rPr lang="ru-RU" sz="1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2-5 декабря 2014, Новосибирск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LnTx/>
              <a:uFillTx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00808"/>
            <a:ext cx="5124071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Федотов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Федотов</Template>
  <TotalTime>5010</TotalTime>
  <Words>2174</Words>
  <Application>Microsoft Office PowerPoint</Application>
  <PresentationFormat>Экран (4:3)</PresentationFormat>
  <Paragraphs>282</Paragraphs>
  <Slides>42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4" baseType="lpstr">
      <vt:lpstr>Федотов</vt:lpstr>
      <vt:lpstr>Visio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</vt:vector>
  </TitlesOfParts>
  <Company>ICT of SBRAS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Pestunov</dc:creator>
  <cp:lastModifiedBy>Жижимов</cp:lastModifiedBy>
  <cp:revision>177</cp:revision>
  <dcterms:created xsi:type="dcterms:W3CDTF">2009-11-09T06:45:05Z</dcterms:created>
  <dcterms:modified xsi:type="dcterms:W3CDTF">2014-12-02T04:13:27Z</dcterms:modified>
</cp:coreProperties>
</file>