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33"/>
  </p:notesMasterIdLst>
  <p:handoutMasterIdLst>
    <p:handoutMasterId r:id="rId34"/>
  </p:handoutMasterIdLst>
  <p:sldIdLst>
    <p:sldId id="257" r:id="rId3"/>
    <p:sldId id="368" r:id="rId4"/>
    <p:sldId id="396" r:id="rId5"/>
    <p:sldId id="395" r:id="rId6"/>
    <p:sldId id="394" r:id="rId7"/>
    <p:sldId id="397" r:id="rId8"/>
    <p:sldId id="398" r:id="rId9"/>
    <p:sldId id="401" r:id="rId10"/>
    <p:sldId id="406" r:id="rId11"/>
    <p:sldId id="404" r:id="rId12"/>
    <p:sldId id="405" r:id="rId13"/>
    <p:sldId id="408" r:id="rId14"/>
    <p:sldId id="407" r:id="rId15"/>
    <p:sldId id="402" r:id="rId16"/>
    <p:sldId id="409" r:id="rId17"/>
    <p:sldId id="410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2" r:id="rId27"/>
    <p:sldId id="425" r:id="rId28"/>
    <p:sldId id="420" r:id="rId29"/>
    <p:sldId id="421" r:id="rId30"/>
    <p:sldId id="424" r:id="rId31"/>
    <p:sldId id="386" r:id="rId32"/>
  </p:sldIdLst>
  <p:sldSz cx="9144000" cy="6858000" type="screen4x3"/>
  <p:notesSz cx="6815138" cy="98234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2A3A69-7D98-4F9C-8D17-EECF7E5F6743}">
          <p14:sldIdLst>
            <p14:sldId id="257"/>
            <p14:sldId id="368"/>
            <p14:sldId id="396"/>
            <p14:sldId id="395"/>
            <p14:sldId id="394"/>
            <p14:sldId id="397"/>
            <p14:sldId id="398"/>
            <p14:sldId id="401"/>
            <p14:sldId id="406"/>
            <p14:sldId id="404"/>
            <p14:sldId id="405"/>
            <p14:sldId id="408"/>
            <p14:sldId id="407"/>
            <p14:sldId id="402"/>
            <p14:sldId id="409"/>
            <p14:sldId id="410"/>
            <p14:sldId id="412"/>
            <p14:sldId id="413"/>
            <p14:sldId id="414"/>
            <p14:sldId id="415"/>
            <p14:sldId id="416"/>
            <p14:sldId id="417"/>
            <p14:sldId id="418"/>
          </p14:sldIdLst>
        </p14:section>
        <p14:section name="Раздел без заголовка" id="{3719C60E-C14E-41A5-8384-A0DC3FD24748}">
          <p14:sldIdLst>
            <p14:sldId id="419"/>
            <p14:sldId id="422"/>
            <p14:sldId id="425"/>
            <p14:sldId id="420"/>
            <p14:sldId id="421"/>
            <p14:sldId id="424"/>
            <p14:sldId id="3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66FFFF"/>
    <a:srgbClr val="FFFFC3"/>
    <a:srgbClr val="AFFFE4"/>
    <a:srgbClr val="FFFFCC"/>
    <a:srgbClr val="9FFF9F"/>
    <a:srgbClr val="CC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573" autoAdjust="0"/>
  </p:normalViewPr>
  <p:slideViewPr>
    <p:cSldViewPr>
      <p:cViewPr>
        <p:scale>
          <a:sx n="75" d="100"/>
          <a:sy n="75" d="100"/>
        </p:scale>
        <p:origin x="-10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6" y="-84"/>
      </p:cViewPr>
      <p:guideLst>
        <p:guide orient="horz" pos="3094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CE5F9B-6BB8-4CDD-B3B1-657A8C31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68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36600"/>
            <a:ext cx="4914900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65663"/>
            <a:ext cx="4999038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332913"/>
            <a:ext cx="29527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DDDDD6-C85F-45ED-8FA7-9978F10385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34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F28E50-8B91-457F-B7D7-99591ACB1A4B}" type="slidenum">
              <a:rPr lang="en-GB" sz="1200" smtClean="0"/>
              <a:pPr eaLnBrk="1" hangingPunct="1"/>
              <a:t>1</a:t>
            </a:fld>
            <a:endParaRPr lang="en-GB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Проекты на сайте организации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36600"/>
            <a:ext cx="4911725" cy="36845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Проекты на сайте организации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6B37-A0E0-47B3-B5CF-6FCA0A9C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4B19-EE1C-4902-98AD-847C2963A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9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228600"/>
            <a:ext cx="2189162" cy="586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228600"/>
            <a:ext cx="6416675" cy="586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902F9-5C0D-4702-B2B9-017C619A7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1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705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81075"/>
            <a:ext cx="428942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289425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F8DA7-F034-4A12-B281-CB8CBDD36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3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44CD-39F6-4344-AFDC-41D1E0DCA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2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88EF-194C-4497-804C-34A3C8FCB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6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D6F31-3817-43D5-8D9F-EDE8A025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A086-A02E-42CA-8FDE-B51BB8EA2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5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663D-AB16-485F-A160-2383FE406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3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0B36-89D7-4DE3-B57B-B38127A6D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2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2120-B1DF-4855-9397-D45E014B1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C2F6-B107-407F-B485-C783B88CE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0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35D2-02C6-472C-BF09-56D302ECE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4785-3D0F-4C9F-A4F4-5C516D3E4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20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E5410-9785-4A8C-927B-7AAB7E9E3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0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4201E-4724-4967-A74C-228CB492E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6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1284-C3EF-46DB-80C8-50DCDEF95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6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81075"/>
            <a:ext cx="42894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2894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99710-64DF-4746-929D-91D0AD3DF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4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58795-DDC7-444E-9D89-75D83320D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43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87A8-06F0-43BC-9561-048C8378C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AB8A-4E38-49D3-86A0-984DEF78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16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EA98-4297-45F9-98EF-C98BACF4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36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FB6C-90D2-4CD9-BB92-E9DC111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7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8600"/>
            <a:ext cx="670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836613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3700463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3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3651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Line 15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216172" y="6523574"/>
            <a:ext cx="75961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IE" sz="1000" dirty="0">
                <a:latin typeface="Arial" charset="0"/>
              </a:rPr>
              <a:t>  </a:t>
            </a:r>
            <a:r>
              <a:rPr lang="en-US" sz="1200" dirty="0" smtClean="0">
                <a:latin typeface="Arial" charset="0"/>
              </a:rPr>
              <a:t>2</a:t>
            </a:r>
            <a:r>
              <a:rPr lang="ru-RU" sz="120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-</a:t>
            </a:r>
            <a:r>
              <a:rPr lang="ru-RU" sz="1200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5</a:t>
            </a:r>
            <a:r>
              <a:rPr lang="en-IE" sz="1200" dirty="0" smtClean="0">
                <a:latin typeface="Arial" charset="0"/>
              </a:rPr>
              <a:t>  </a:t>
            </a:r>
            <a:r>
              <a:rPr lang="ru-RU" sz="1200" dirty="0" smtClean="0">
                <a:latin typeface="Arial" charset="0"/>
              </a:rPr>
              <a:t>декабря</a:t>
            </a:r>
            <a:r>
              <a:rPr lang="en-IE" sz="1200" dirty="0" smtClean="0">
                <a:latin typeface="Arial" charset="0"/>
              </a:rPr>
              <a:t> </a:t>
            </a:r>
            <a:r>
              <a:rPr lang="en-IE" sz="1200" dirty="0">
                <a:latin typeface="Arial" charset="0"/>
              </a:rPr>
              <a:t>20</a:t>
            </a:r>
            <a:r>
              <a:rPr lang="ru-RU" sz="1200" dirty="0">
                <a:latin typeface="Arial" charset="0"/>
              </a:rPr>
              <a:t>14, </a:t>
            </a:r>
            <a:r>
              <a:rPr lang="ru-RU" sz="1200" dirty="0" smtClean="0">
                <a:latin typeface="Arial" charset="0"/>
              </a:rPr>
              <a:t>Новосибирск                     </a:t>
            </a:r>
            <a:r>
              <a:rPr lang="ru-RU" sz="1200" dirty="0">
                <a:latin typeface="Arial" charset="0"/>
              </a:rPr>
              <a:t>Институт систем информатики имени А.П. Ершова СО РАН</a:t>
            </a:r>
            <a:endParaRPr lang="en-GB" sz="1200" dirty="0">
              <a:latin typeface="Arial" charset="0"/>
            </a:endParaRPr>
          </a:p>
        </p:txBody>
      </p:sp>
      <p:sp>
        <p:nvSpPr>
          <p:cNvPr id="1033" name="Line 18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4" name="Picture 2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5888"/>
            <a:ext cx="449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24625"/>
            <a:ext cx="87471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E014621-118F-41B7-BF75-5A58D1D06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232" name="Rectangle 16"/>
          <p:cNvSpPr>
            <a:spLocks noChangeArrowheads="1"/>
          </p:cNvSpPr>
          <p:nvPr userDrawn="1"/>
        </p:nvSpPr>
        <p:spPr bwMode="auto">
          <a:xfrm>
            <a:off x="179388" y="258118"/>
            <a:ext cx="1691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DICR-201</a:t>
            </a:r>
            <a:r>
              <a:rPr lang="ru-RU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</a:rPr>
              <a:t>4</a:t>
            </a:r>
            <a:endParaRPr lang="en-GB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2283FA3-FB60-4103-BD38-A1006E21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jpe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844675"/>
            <a:ext cx="7772400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>
                <a:solidFill>
                  <a:schemeClr val="accent2"/>
                </a:solidFill>
              </a:rPr>
              <a:t>Подход к автоматизации сбора тематической информации для систем поддержки научной и производственной деятельности</a:t>
            </a:r>
            <a:endParaRPr lang="en-GB" sz="2800" b="0" dirty="0" smtClean="0">
              <a:solidFill>
                <a:schemeClr val="accent2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002088"/>
            <a:ext cx="8064500" cy="1844675"/>
          </a:xfrm>
        </p:spPr>
        <p:txBody>
          <a:bodyPr/>
          <a:lstStyle/>
          <a:p>
            <a:pPr eaLnBrk="1" hangingPunct="1"/>
            <a:r>
              <a:rPr lang="ru-RU" sz="2000" b="1" smtClean="0"/>
              <a:t>Загорулько Ю.А., Боровикова О.И., Сидорова Е.А.,</a:t>
            </a:r>
          </a:p>
          <a:p>
            <a:pPr eaLnBrk="1" hangingPunct="1"/>
            <a:r>
              <a:rPr lang="ru-RU" sz="2000" b="1" smtClean="0"/>
              <a:t>Ахмадеева И.Р.</a:t>
            </a:r>
            <a:endParaRPr lang="en-IE" sz="2000" b="1" smtClean="0"/>
          </a:p>
          <a:p>
            <a:pPr eaLnBrk="1" hangingPunct="1"/>
            <a:endParaRPr lang="ru-RU" sz="2000" smtClean="0"/>
          </a:p>
          <a:p>
            <a:pPr eaLnBrk="1" hangingPunct="1"/>
            <a:r>
              <a:rPr lang="ru-RU" sz="2000" i="1" smtClean="0"/>
              <a:t>Институт систем информатики имени А.П. Ершова СО РАН, Новосибирск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E08666D-DE1E-44F7-ADA8-235B71423141}" type="slidenum">
              <a:rPr lang="ru-RU" sz="1400">
                <a:latin typeface="+mn-lt"/>
              </a:rPr>
              <a:pPr algn="r">
                <a:defRPr/>
              </a:pPr>
              <a:t>10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8538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Система знаний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0825" y="981075"/>
            <a:ext cx="85693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Основным классом </a:t>
            </a:r>
            <a:r>
              <a:rPr lang="ru-RU" sz="2200" b="1" dirty="0">
                <a:latin typeface="Arial" charset="0"/>
              </a:rPr>
              <a:t>онтологии научных </a:t>
            </a:r>
            <a:r>
              <a:rPr lang="ru-RU" sz="2200" b="1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 является класс </a:t>
            </a:r>
            <a:r>
              <a:rPr lang="ru-RU" sz="2200" i="1" dirty="0">
                <a:latin typeface="Arial" charset="0"/>
              </a:rPr>
              <a:t>Информационный ресурс</a:t>
            </a:r>
            <a:r>
              <a:rPr lang="ru-RU" sz="2200" dirty="0">
                <a:latin typeface="Arial" charset="0"/>
              </a:rPr>
              <a:t>, который служит для описания, представленных в сети Интернет информационных ресурсов.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Набор атрибутов и связей класса </a:t>
            </a:r>
            <a:r>
              <a:rPr lang="ru-RU" sz="2200" i="1" dirty="0">
                <a:latin typeface="Arial" charset="0"/>
              </a:rPr>
              <a:t>Информационный ресурс</a:t>
            </a:r>
            <a:r>
              <a:rPr lang="ru-RU" sz="2200" dirty="0">
                <a:latin typeface="Arial" charset="0"/>
              </a:rPr>
              <a:t> основан на стандарте </a:t>
            </a:r>
            <a:r>
              <a:rPr lang="ru-RU" sz="2200" dirty="0" err="1">
                <a:latin typeface="Arial" charset="0"/>
              </a:rPr>
              <a:t>Dublin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 smtClean="0">
                <a:latin typeface="Arial" charset="0"/>
              </a:rPr>
              <a:t>core</a:t>
            </a:r>
            <a:r>
              <a:rPr lang="ru-RU" sz="2200" dirty="0" smtClean="0">
                <a:latin typeface="Arial" charset="0"/>
              </a:rPr>
              <a:t>. </a:t>
            </a:r>
            <a:r>
              <a:rPr lang="ru-RU" sz="2200" dirty="0">
                <a:latin typeface="Arial" charset="0"/>
              </a:rPr>
              <a:t>Его атрибутами являются: </a:t>
            </a:r>
            <a:r>
              <a:rPr lang="ru-RU" sz="2200" i="1" dirty="0">
                <a:latin typeface="Arial" charset="0"/>
              </a:rPr>
              <a:t>название ресурса, язык ресурса, тематика ресурса, тип доступа к ресурсу</a:t>
            </a:r>
            <a:r>
              <a:rPr lang="ru-RU" sz="2200" dirty="0">
                <a:latin typeface="Arial" charset="0"/>
              </a:rPr>
              <a:t> и т.п.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Объекты этого класса могут быть связаны семантическими отношениями с другими информационными объектами, представляющими в контенте ИНИР </a:t>
            </a:r>
            <a:r>
              <a:rPr lang="ru-RU" sz="2200" i="1" dirty="0">
                <a:latin typeface="Arial" charset="0"/>
              </a:rPr>
              <a:t>организации, персоны, публикации, события, разделы науки</a:t>
            </a:r>
            <a:r>
              <a:rPr lang="ru-RU" sz="2200" dirty="0">
                <a:latin typeface="Arial" charset="0"/>
              </a:rPr>
              <a:t>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678A2D0-E475-40F1-9674-40F290CA368B}" type="slidenum">
              <a:rPr lang="ru-RU" sz="1400">
                <a:latin typeface="+mn-lt"/>
              </a:rPr>
              <a:pPr algn="r">
                <a:defRPr/>
              </a:pPr>
              <a:t>11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8538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Система знаний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980728"/>
            <a:ext cx="864235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Онтология задач и методов</a:t>
            </a:r>
            <a:r>
              <a:rPr lang="ru-RU" sz="2200" dirty="0">
                <a:latin typeface="Arial" charset="0"/>
              </a:rPr>
              <a:t> включает: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- </a:t>
            </a:r>
            <a:r>
              <a:rPr lang="ru-RU" sz="2200" b="1" dirty="0">
                <a:latin typeface="Arial" charset="0"/>
              </a:rPr>
              <a:t>описания задач</a:t>
            </a:r>
            <a:r>
              <a:rPr lang="ru-RU" sz="2200" dirty="0">
                <a:latin typeface="Arial" charset="0"/>
              </a:rPr>
              <a:t>, на решение которых нацелен ИНИР, и </a:t>
            </a:r>
            <a:r>
              <a:rPr lang="ru-RU" sz="2200" b="1" dirty="0">
                <a:latin typeface="Arial" charset="0"/>
              </a:rPr>
              <a:t>методов их решения</a:t>
            </a:r>
            <a:r>
              <a:rPr lang="ru-RU" sz="2200" dirty="0">
                <a:latin typeface="Arial" charset="0"/>
              </a:rPr>
              <a:t>;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- </a:t>
            </a:r>
            <a:r>
              <a:rPr lang="ru-RU" sz="2200" b="1" dirty="0">
                <a:latin typeface="Arial" charset="0"/>
              </a:rPr>
              <a:t>описания </a:t>
            </a:r>
            <a:r>
              <a:rPr lang="ru-RU" sz="2200" b="1" dirty="0" err="1">
                <a:latin typeface="Arial" charset="0"/>
              </a:rPr>
              <a:t>web</a:t>
            </a:r>
            <a:r>
              <a:rPr lang="ru-RU" sz="2200" b="1" dirty="0">
                <a:latin typeface="Arial" charset="0"/>
              </a:rPr>
              <a:t>-сервисов</a:t>
            </a:r>
            <a:r>
              <a:rPr lang="ru-RU" sz="2200" dirty="0">
                <a:latin typeface="Arial" charset="0"/>
              </a:rPr>
              <a:t>, реализующих методы обработки информации, содержащейся в интегрируемых в ИНИР информационных ресурсах.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 smtClean="0">
                <a:latin typeface="Arial" charset="0"/>
              </a:rPr>
              <a:t>Наличие </a:t>
            </a:r>
            <a:r>
              <a:rPr lang="ru-RU" sz="2200" dirty="0">
                <a:latin typeface="Arial" charset="0"/>
              </a:rPr>
              <a:t>семантического  описания у </a:t>
            </a:r>
            <a:r>
              <a:rPr lang="ru-RU" sz="2200" dirty="0" err="1">
                <a:latin typeface="Arial" charset="0"/>
              </a:rPr>
              <a:t>web</a:t>
            </a:r>
            <a:r>
              <a:rPr lang="ru-RU" sz="2200" dirty="0">
                <a:latin typeface="Arial" charset="0"/>
              </a:rPr>
              <a:t>-сервисов обеспечивает не только реализацию их поиска и корректного использования (исполнения), но и создает предпосылки и для их успешной интеграции в ИНИР</a:t>
            </a:r>
            <a:r>
              <a:rPr lang="ru-RU" sz="2200" dirty="0" smtClean="0">
                <a:latin typeface="Arial" charset="0"/>
              </a:rPr>
              <a:t>. </a:t>
            </a:r>
            <a:endParaRPr lang="ru-RU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49B7FCD-B783-4BD1-B9CE-6D38139D31F5}" type="slidenum">
              <a:rPr lang="ru-RU" sz="1400">
                <a:latin typeface="+mn-lt"/>
              </a:rPr>
              <a:pPr algn="r">
                <a:defRPr/>
              </a:pPr>
              <a:t>12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Модель сбора информации для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Сложность задачи сбора информации </a:t>
            </a:r>
            <a:r>
              <a:rPr lang="ru-RU" sz="2200" dirty="0">
                <a:latin typeface="Arial" charset="0"/>
              </a:rPr>
              <a:t>для ИНИР определяется </a:t>
            </a:r>
            <a:r>
              <a:rPr lang="ru-RU" sz="2200" b="1" i="1" dirty="0">
                <a:latin typeface="Arial" charset="0"/>
              </a:rPr>
              <a:t>большим разнообразием </a:t>
            </a:r>
            <a:r>
              <a:rPr lang="ru-RU" sz="2200" dirty="0">
                <a:latin typeface="Arial" charset="0"/>
              </a:rPr>
              <a:t>видов извлекаемой информации и </a:t>
            </a:r>
            <a:r>
              <a:rPr lang="ru-RU" sz="2200" b="1" i="1" dirty="0">
                <a:latin typeface="Arial" charset="0"/>
              </a:rPr>
              <a:t>способов ее представления </a:t>
            </a:r>
            <a:r>
              <a:rPr lang="ru-RU" sz="2200" dirty="0">
                <a:latin typeface="Arial" charset="0"/>
              </a:rPr>
              <a:t>в Интернет.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Необходимо собирать информацию об организациях, проектах, публикациях, </a:t>
            </a:r>
            <a:r>
              <a:rPr lang="ru-RU" sz="2200" dirty="0" err="1">
                <a:latin typeface="Arial" charset="0"/>
              </a:rPr>
              <a:t>интернет-ресурсах</a:t>
            </a:r>
            <a:r>
              <a:rPr lang="ru-RU" sz="2200" dirty="0">
                <a:latin typeface="Arial" charset="0"/>
              </a:rPr>
              <a:t>, веб-сервисах и других сущностях, описываемых </a:t>
            </a:r>
            <a:r>
              <a:rPr lang="ru-RU" sz="2200" b="1" dirty="0">
                <a:latin typeface="Arial" charset="0"/>
              </a:rPr>
              <a:t>онтологией научной деятельности</a:t>
            </a:r>
            <a:r>
              <a:rPr lang="ru-RU" sz="2200" dirty="0">
                <a:latin typeface="Arial" charset="0"/>
              </a:rPr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Эта информация может быть представлена как в виде интернет-страниц, имеющих различную структуру, так и в виде текстовых документов в различных форматах.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A8F7749-5FD8-44AB-8975-C7D2D9D75A2D}" type="slidenum">
              <a:rPr lang="ru-RU" sz="1400">
                <a:latin typeface="+mn-lt"/>
              </a:rPr>
              <a:pPr algn="r">
                <a:defRPr/>
              </a:pPr>
              <a:t>13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Модель сбора информации для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Сбор информации для ИНИР включает следующие этапы: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1. </a:t>
            </a:r>
            <a:r>
              <a:rPr lang="ru-RU" sz="2200" b="1" dirty="0">
                <a:latin typeface="Arial" charset="0"/>
              </a:rPr>
              <a:t>Поиск</a:t>
            </a:r>
            <a:r>
              <a:rPr lang="ru-RU" sz="2200" dirty="0">
                <a:latin typeface="Arial" charset="0"/>
              </a:rPr>
              <a:t> релевантных области знаний ИНИР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 и документов.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2. </a:t>
            </a:r>
            <a:r>
              <a:rPr lang="ru-RU" sz="2200" b="1" dirty="0">
                <a:latin typeface="Arial" charset="0"/>
              </a:rPr>
              <a:t>Извлечение информации </a:t>
            </a:r>
            <a:r>
              <a:rPr lang="ru-RU" sz="2200" dirty="0">
                <a:latin typeface="Arial" charset="0"/>
              </a:rPr>
              <a:t>из найденных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 и документов.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3. </a:t>
            </a:r>
            <a:r>
              <a:rPr lang="ru-RU" sz="2200" b="1" dirty="0">
                <a:latin typeface="Arial" charset="0"/>
              </a:rPr>
              <a:t>Занесение</a:t>
            </a:r>
            <a:r>
              <a:rPr lang="ru-RU" sz="2200" dirty="0">
                <a:latin typeface="Arial" charset="0"/>
              </a:rPr>
              <a:t> полученной информации </a:t>
            </a:r>
            <a:r>
              <a:rPr lang="ru-RU" sz="2200" b="1" dirty="0">
                <a:latin typeface="Arial" charset="0"/>
              </a:rPr>
              <a:t>в контент ИНИР</a:t>
            </a:r>
            <a:r>
              <a:rPr lang="ru-RU" sz="2200" dirty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В соответствии с этим </a:t>
            </a:r>
            <a:r>
              <a:rPr lang="ru-RU" sz="2200" b="1" dirty="0">
                <a:latin typeface="Arial" charset="0"/>
              </a:rPr>
              <a:t>подсистема сбора </a:t>
            </a:r>
            <a:r>
              <a:rPr lang="ru-RU" sz="2200" b="1" dirty="0" smtClean="0">
                <a:latin typeface="Arial" charset="0"/>
              </a:rPr>
              <a:t>информации</a:t>
            </a:r>
            <a:r>
              <a:rPr lang="ru-RU" sz="2200" dirty="0" smtClean="0">
                <a:latin typeface="Arial" charset="0"/>
              </a:rPr>
              <a:t> </a:t>
            </a:r>
            <a:r>
              <a:rPr lang="ru-RU" sz="2200" dirty="0">
                <a:latin typeface="Arial" charset="0"/>
              </a:rPr>
              <a:t>включает</a:t>
            </a:r>
            <a:r>
              <a:rPr lang="ru-RU" sz="2200" dirty="0" smtClean="0">
                <a:latin typeface="Arial" charset="0"/>
              </a:rPr>
              <a:t>:</a:t>
            </a:r>
          </a:p>
          <a:p>
            <a:pPr lvl="1">
              <a:spcBef>
                <a:spcPct val="20000"/>
              </a:spcBef>
              <a:spcAft>
                <a:spcPct val="20000"/>
              </a:spcAft>
            </a:pPr>
            <a:r>
              <a:rPr lang="ru-RU" sz="2200" dirty="0" smtClean="0">
                <a:latin typeface="Arial" charset="0"/>
              </a:rPr>
              <a:t>- </a:t>
            </a:r>
            <a:r>
              <a:rPr lang="ru-RU" sz="2200" dirty="0">
                <a:latin typeface="Arial" charset="0"/>
              </a:rPr>
              <a:t>модуль поиска релевантных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, </a:t>
            </a:r>
            <a:br>
              <a:rPr lang="ru-RU" sz="2200" dirty="0">
                <a:latin typeface="Arial" charset="0"/>
              </a:rPr>
            </a:br>
            <a:r>
              <a:rPr lang="ru-RU" sz="2200" dirty="0">
                <a:latin typeface="Arial" charset="0"/>
              </a:rPr>
              <a:t>- модуль извлечения информации из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, </a:t>
            </a:r>
            <a:br>
              <a:rPr lang="ru-RU" sz="2200" dirty="0">
                <a:latin typeface="Arial" charset="0"/>
              </a:rPr>
            </a:br>
            <a:r>
              <a:rPr lang="ru-RU" sz="2200" dirty="0">
                <a:latin typeface="Arial" charset="0"/>
              </a:rPr>
              <a:t>- модуль занесения </a:t>
            </a:r>
            <a:r>
              <a:rPr lang="ru-RU" sz="2200" dirty="0" smtClean="0">
                <a:latin typeface="Arial" charset="0"/>
              </a:rPr>
              <a:t>информации </a:t>
            </a:r>
            <a:r>
              <a:rPr lang="ru-RU" sz="2200" dirty="0">
                <a:latin typeface="Arial" charset="0"/>
              </a:rPr>
              <a:t>в контент </a:t>
            </a:r>
            <a:r>
              <a:rPr lang="ru-RU" sz="2200" dirty="0" smtClean="0">
                <a:latin typeface="Arial" charset="0"/>
              </a:rPr>
              <a:t>ИНИР,</a:t>
            </a:r>
            <a:r>
              <a:rPr lang="ru-RU" sz="2200" dirty="0">
                <a:latin typeface="Arial" charset="0"/>
              </a:rPr>
              <a:t/>
            </a:r>
            <a:br>
              <a:rPr lang="ru-RU" sz="2200" dirty="0">
                <a:latin typeface="Arial" charset="0"/>
              </a:rPr>
            </a:br>
            <a:r>
              <a:rPr lang="ru-RU" sz="2200" dirty="0">
                <a:latin typeface="Arial" charset="0"/>
              </a:rPr>
              <a:t>- базу данных ссылок на </a:t>
            </a:r>
            <a:r>
              <a:rPr lang="ru-RU" sz="2200" dirty="0" err="1">
                <a:latin typeface="Arial" charset="0"/>
              </a:rPr>
              <a:t>интернет-ресурсы</a:t>
            </a:r>
            <a:r>
              <a:rPr lang="ru-RU" sz="2200" dirty="0">
                <a:latin typeface="Arial" charset="0"/>
              </a:rPr>
              <a:t> (БД СИР).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03ADFA6-928A-438F-81EB-9B0DC19B3564}" type="slidenum">
              <a:rPr lang="ru-RU" sz="1400">
                <a:latin typeface="+mn-lt"/>
              </a:rPr>
              <a:pPr algn="r">
                <a:defRPr/>
              </a:pPr>
              <a:t>14</a:t>
            </a:fld>
            <a:endParaRPr lang="ru-RU" sz="1400"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4075" y="44624"/>
            <a:ext cx="6191250" cy="7191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Подсистема сбора онтологической информации из Интернет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9790"/>
            <a:ext cx="7201236" cy="5239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6756EC8-2FE7-4900-85C9-7C67B158FFDC}" type="slidenum">
              <a:rPr lang="ru-RU" sz="1400">
                <a:latin typeface="+mn-lt"/>
              </a:rPr>
              <a:pPr algn="r">
                <a:defRPr/>
              </a:pPr>
              <a:t>15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Поиск релевантных </a:t>
            </a:r>
            <a:r>
              <a:rPr lang="ru-RU" dirty="0" err="1" smtClean="0">
                <a:solidFill>
                  <a:srgbClr val="003399"/>
                </a:solidFill>
              </a:rPr>
              <a:t>интернет-ресурсов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4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При настройке ИНИР </a:t>
            </a:r>
            <a:r>
              <a:rPr lang="ru-RU" sz="2200" dirty="0">
                <a:latin typeface="Arial" charset="0"/>
              </a:rPr>
              <a:t>на область знаний выполняется заполнение БД СИР ссылками на релевантные </a:t>
            </a:r>
            <a:r>
              <a:rPr lang="ru-RU" sz="2200" dirty="0" err="1">
                <a:latin typeface="Arial" charset="0"/>
              </a:rPr>
              <a:t>интернет-ресурсы</a:t>
            </a:r>
            <a:r>
              <a:rPr lang="ru-RU" sz="2200" dirty="0">
                <a:latin typeface="Arial" charset="0"/>
              </a:rPr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Для каждой ссылки </a:t>
            </a:r>
            <a:r>
              <a:rPr lang="ru-RU" sz="2200" dirty="0" smtClean="0">
                <a:latin typeface="Arial" charset="0"/>
              </a:rPr>
              <a:t>указывается </a:t>
            </a:r>
            <a:r>
              <a:rPr lang="ru-RU" sz="2200" i="1" dirty="0">
                <a:latin typeface="Arial" charset="0"/>
              </a:rPr>
              <a:t>класс </a:t>
            </a:r>
            <a:r>
              <a:rPr lang="ru-RU" sz="2200" i="1" dirty="0" smtClean="0">
                <a:latin typeface="Arial" charset="0"/>
              </a:rPr>
              <a:t>онтологии.</a:t>
            </a:r>
            <a:br>
              <a:rPr lang="ru-RU" sz="2200" i="1" dirty="0" smtClean="0">
                <a:latin typeface="Arial" charset="0"/>
              </a:rPr>
            </a:br>
            <a:r>
              <a:rPr lang="ru-RU" sz="2200" dirty="0" smtClean="0">
                <a:latin typeface="Arial" charset="0"/>
              </a:rPr>
              <a:t>С ней также связывается следующая информация:</a:t>
            </a:r>
            <a:br>
              <a:rPr lang="ru-RU" sz="2200" dirty="0" smtClean="0">
                <a:latin typeface="Arial" charset="0"/>
              </a:rPr>
            </a:br>
            <a:r>
              <a:rPr lang="ru-RU" sz="2200" i="1" dirty="0" smtClean="0">
                <a:latin typeface="Arial" charset="0"/>
              </a:rPr>
              <a:t>дата </a:t>
            </a:r>
            <a:r>
              <a:rPr lang="ru-RU" sz="2200" i="1" dirty="0">
                <a:latin typeface="Arial" charset="0"/>
              </a:rPr>
              <a:t>загрузки, частота обновления, периодичность повторной закачки, дата последней проверки, статус обработки</a:t>
            </a:r>
            <a:r>
              <a:rPr lang="ru-RU" sz="2200" dirty="0">
                <a:latin typeface="Arial" charset="0"/>
              </a:rPr>
              <a:t>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Первые четыре параметра вводятся для отслеживания актуальности ресурса, последний – для указания статуса ссылки (</a:t>
            </a:r>
            <a:r>
              <a:rPr lang="ru-RU" sz="2200" i="1" dirty="0">
                <a:latin typeface="Arial" charset="0"/>
              </a:rPr>
              <a:t>релевантная, нерелевантная, необработанная</a:t>
            </a:r>
            <a:r>
              <a:rPr lang="ru-RU" sz="2200" dirty="0">
                <a:latin typeface="Arial" charset="0"/>
              </a:rPr>
              <a:t>).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Список ссылок пополняется </a:t>
            </a:r>
            <a:r>
              <a:rPr lang="ru-RU" sz="2200" dirty="0">
                <a:latin typeface="Arial" charset="0"/>
              </a:rPr>
              <a:t>не только вручную, но и </a:t>
            </a:r>
            <a:r>
              <a:rPr lang="ru-RU" sz="2200" b="1" dirty="0">
                <a:latin typeface="Arial" charset="0"/>
              </a:rPr>
              <a:t>автоматически</a:t>
            </a:r>
            <a:r>
              <a:rPr lang="ru-RU" sz="2200" dirty="0">
                <a:latin typeface="Arial" charset="0"/>
              </a:rPr>
              <a:t> – модулем поиска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6EF35DB-B230-4CC9-B9E0-0AFBA74E322B}" type="slidenum">
              <a:rPr lang="ru-RU" sz="1400">
                <a:latin typeface="+mn-lt"/>
              </a:rPr>
              <a:pPr algn="r">
                <a:defRPr/>
              </a:pPr>
              <a:t>16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Поиск релевантных </a:t>
            </a:r>
            <a:r>
              <a:rPr lang="ru-RU" dirty="0" err="1" smtClean="0">
                <a:solidFill>
                  <a:srgbClr val="003399"/>
                </a:solidFill>
              </a:rPr>
              <a:t>интернет-ресурсов</a:t>
            </a:r>
            <a:r>
              <a:rPr lang="ru-RU" dirty="0" smtClean="0">
                <a:solidFill>
                  <a:srgbClr val="003399"/>
                </a:solidFill>
              </a:rPr>
              <a:t> 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Модуль поиска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 выполняет сбор ссылок на релевантные </a:t>
            </a:r>
            <a:r>
              <a:rPr lang="ru-RU" sz="2200" dirty="0" err="1">
                <a:latin typeface="Arial" charset="0"/>
              </a:rPr>
              <a:t>интернет-ресурсы</a:t>
            </a:r>
            <a:r>
              <a:rPr lang="ru-RU" sz="2200" dirty="0">
                <a:latin typeface="Arial" charset="0"/>
              </a:rPr>
              <a:t> по </a:t>
            </a:r>
            <a:r>
              <a:rPr lang="ru-RU" sz="2200" b="1" dirty="0">
                <a:latin typeface="Arial" charset="0"/>
              </a:rPr>
              <a:t>поисковым запросам</a:t>
            </a:r>
            <a:r>
              <a:rPr lang="ru-RU" sz="2200" dirty="0">
                <a:latin typeface="Arial" charset="0"/>
              </a:rPr>
              <a:t>, сформированным на основе </a:t>
            </a:r>
            <a:r>
              <a:rPr lang="ru-RU" sz="2200" b="1" dirty="0">
                <a:latin typeface="Arial" charset="0"/>
              </a:rPr>
              <a:t>названий классов онтологии и терминов тезауруса</a:t>
            </a:r>
            <a:r>
              <a:rPr lang="ru-RU" sz="2200" dirty="0">
                <a:latin typeface="Arial" charset="0"/>
              </a:rPr>
              <a:t>, представляющих понятия моделируемой области знаний.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Модуль поиска запускается с заданной при настройке ИНИР периодичностью. При этом он обращается к поисковым системам </a:t>
            </a:r>
            <a:r>
              <a:rPr lang="ru-RU" sz="2200" dirty="0" err="1">
                <a:latin typeface="Arial" charset="0"/>
              </a:rPr>
              <a:t>Google</a:t>
            </a:r>
            <a:r>
              <a:rPr lang="ru-RU" sz="2200" dirty="0">
                <a:latin typeface="Arial" charset="0"/>
              </a:rPr>
              <a:t>, Яндекс и </a:t>
            </a:r>
            <a:r>
              <a:rPr lang="ru-RU" sz="2200" dirty="0" err="1">
                <a:latin typeface="Arial" charset="0"/>
              </a:rPr>
              <a:t>Bing</a:t>
            </a:r>
            <a:r>
              <a:rPr lang="ru-RU" sz="2200" dirty="0">
                <a:latin typeface="Arial" charset="0"/>
              </a:rPr>
              <a:t> через их программные интерфейсы, т.е. использует механизм </a:t>
            </a:r>
            <a:r>
              <a:rPr lang="ru-RU" sz="2200" dirty="0" err="1">
                <a:latin typeface="Arial" charset="0"/>
              </a:rPr>
              <a:t>метапоиска</a:t>
            </a:r>
            <a:r>
              <a:rPr lang="ru-RU" sz="2200" dirty="0">
                <a:latin typeface="Arial" charset="0"/>
              </a:rPr>
              <a:t> с последующей фильтрацией дубликатов и нерелевантных ссылок</a:t>
            </a:r>
            <a:r>
              <a:rPr lang="ru-RU" sz="2200" dirty="0" smtClean="0">
                <a:latin typeface="Arial" charset="0"/>
              </a:rPr>
              <a:t>.</a:t>
            </a:r>
            <a:endParaRPr lang="ru-RU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E118428-8130-43B1-A849-985290387BDE}" type="slidenum">
              <a:rPr lang="ru-RU" sz="1400">
                <a:latin typeface="+mn-lt"/>
              </a:rPr>
              <a:pPr algn="r">
                <a:defRPr/>
              </a:pPr>
              <a:t>17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Подход к извлечению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51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 smtClean="0">
                <a:latin typeface="Arial" charset="0"/>
              </a:rPr>
              <a:t>Извлекается </a:t>
            </a:r>
            <a:r>
              <a:rPr lang="ru-RU" sz="2200" b="1" dirty="0">
                <a:latin typeface="Arial" charset="0"/>
              </a:rPr>
              <a:t>информация </a:t>
            </a:r>
            <a:r>
              <a:rPr lang="ru-RU" sz="2200" dirty="0">
                <a:latin typeface="Arial" charset="0"/>
              </a:rPr>
              <a:t>о </a:t>
            </a:r>
            <a:r>
              <a:rPr lang="ru-RU" sz="2200" i="1" dirty="0">
                <a:latin typeface="Arial" charset="0"/>
              </a:rPr>
              <a:t>проектах, организациях, персонах, конференциях и публикациях</a:t>
            </a:r>
            <a:r>
              <a:rPr lang="ru-RU" sz="2200" dirty="0">
                <a:latin typeface="Arial" charset="0"/>
              </a:rPr>
              <a:t>, т.е. обо всех объектах базовых классов </a:t>
            </a:r>
            <a:r>
              <a:rPr lang="ru-RU" sz="2200" b="1" dirty="0">
                <a:latin typeface="Arial" charset="0"/>
              </a:rPr>
              <a:t>онтологии научной деятельности</a:t>
            </a:r>
            <a:r>
              <a:rPr lang="ru-RU" sz="2200" dirty="0">
                <a:latin typeface="Arial" charset="0"/>
              </a:rPr>
              <a:t>, а также об объектах </a:t>
            </a:r>
            <a:r>
              <a:rPr lang="ru-RU" sz="2200" dirty="0" smtClean="0">
                <a:latin typeface="Arial" charset="0"/>
              </a:rPr>
              <a:t>класса </a:t>
            </a:r>
            <a:r>
              <a:rPr lang="ru-RU" sz="2200" i="1" dirty="0">
                <a:latin typeface="Arial" charset="0"/>
              </a:rPr>
              <a:t>Информационный ресурс</a:t>
            </a:r>
            <a:r>
              <a:rPr lang="ru-RU" sz="2200" dirty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 smtClean="0">
                <a:latin typeface="Arial" charset="0"/>
              </a:rPr>
              <a:t>Для </a:t>
            </a:r>
            <a:r>
              <a:rPr lang="ru-RU" sz="2200" b="1" dirty="0">
                <a:latin typeface="Arial" charset="0"/>
              </a:rPr>
              <a:t>каждого </a:t>
            </a:r>
            <a:r>
              <a:rPr lang="ru-RU" sz="2200" dirty="0">
                <a:latin typeface="Arial" charset="0"/>
              </a:rPr>
              <a:t>из этих </a:t>
            </a:r>
            <a:r>
              <a:rPr lang="ru-RU" sz="2200" b="1" dirty="0">
                <a:latin typeface="Arial" charset="0"/>
              </a:rPr>
              <a:t>классов </a:t>
            </a:r>
            <a:r>
              <a:rPr lang="ru-RU" sz="2200" dirty="0">
                <a:latin typeface="Arial" charset="0"/>
              </a:rPr>
              <a:t>создается свой </a:t>
            </a:r>
            <a:r>
              <a:rPr lang="ru-RU" sz="2200" b="1" dirty="0">
                <a:latin typeface="Arial" charset="0"/>
              </a:rPr>
              <a:t>метод извлечения информации</a:t>
            </a:r>
            <a:r>
              <a:rPr lang="ru-RU" sz="2200" dirty="0">
                <a:latin typeface="Arial" charset="0"/>
              </a:rPr>
              <a:t>, включающий набор шаблонов. В шаблонах для каждого типа извлекаемой информации указываются обработчики, реализующие алгоритмы обхода и анализа соответствующих фрагментов </a:t>
            </a:r>
            <a:r>
              <a:rPr lang="ru-RU" sz="2200" dirty="0" smtClean="0">
                <a:latin typeface="Arial" charset="0"/>
              </a:rPr>
              <a:t>интернет-страниц.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 smtClean="0">
                <a:latin typeface="Arial" charset="0"/>
              </a:rPr>
              <a:t>Шаблоны создаются/генерируются </a:t>
            </a:r>
            <a:r>
              <a:rPr lang="ru-RU" sz="2200" b="1" dirty="0">
                <a:latin typeface="Arial" charset="0"/>
              </a:rPr>
              <a:t>на основе онтологии</a:t>
            </a:r>
            <a:r>
              <a:rPr lang="ru-RU" sz="2200" dirty="0">
                <a:latin typeface="Arial" charset="0"/>
              </a:rPr>
              <a:t>. </a:t>
            </a:r>
            <a:r>
              <a:rPr lang="ru-RU" sz="2200" dirty="0" smtClean="0">
                <a:latin typeface="Arial" charset="0"/>
              </a:rPr>
              <a:t/>
            </a:r>
            <a:br>
              <a:rPr lang="ru-RU" sz="2200" dirty="0" smtClean="0">
                <a:latin typeface="Arial" charset="0"/>
              </a:rPr>
            </a:br>
            <a:r>
              <a:rPr lang="ru-RU" sz="2200" dirty="0" smtClean="0">
                <a:latin typeface="Arial" charset="0"/>
              </a:rPr>
              <a:t>Для </a:t>
            </a:r>
            <a:r>
              <a:rPr lang="ru-RU" sz="2200" b="1" dirty="0">
                <a:latin typeface="Arial" charset="0"/>
              </a:rPr>
              <a:t>повышения полноты </a:t>
            </a:r>
            <a:r>
              <a:rPr lang="ru-RU" sz="2200" dirty="0">
                <a:latin typeface="Arial" charset="0"/>
              </a:rPr>
              <a:t>извлечения информации увеличивается </a:t>
            </a:r>
            <a:r>
              <a:rPr lang="ru-RU" sz="2200" b="1" dirty="0">
                <a:latin typeface="Arial" charset="0"/>
              </a:rPr>
              <a:t>вариативность этих шаблонов </a:t>
            </a:r>
            <a:r>
              <a:rPr lang="ru-RU" sz="2200" dirty="0">
                <a:latin typeface="Arial" charset="0"/>
              </a:rPr>
              <a:t>за счет использования в них альтернативных терминов из тезауруса (синонимов и гипонимов).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0426821-74F0-428A-BB79-3EB50333010B}" type="slidenum">
              <a:rPr lang="ru-RU" sz="1400">
                <a:latin typeface="+mn-lt"/>
              </a:rPr>
              <a:pPr algn="r">
                <a:defRPr/>
              </a:pPr>
              <a:t>18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981075"/>
            <a:ext cx="8569325" cy="494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Модуль извлечения информации </a:t>
            </a:r>
            <a:r>
              <a:rPr lang="ru-RU" sz="2200" dirty="0">
                <a:latin typeface="Arial" charset="0"/>
              </a:rPr>
              <a:t>осуществляет анализ </a:t>
            </a:r>
            <a:r>
              <a:rPr lang="ru-RU" sz="2200" dirty="0" err="1">
                <a:latin typeface="Arial" charset="0"/>
              </a:rPr>
              <a:t>интернет-ресурсов</a:t>
            </a:r>
            <a:r>
              <a:rPr lang="ru-RU" sz="2200" dirty="0">
                <a:latin typeface="Arial" charset="0"/>
              </a:rPr>
              <a:t>, которые он скачивает по ссылкам, заданным в БД СИР.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Для облегчения анализа HTML-страница ресурса представляется в виде DOM-дерева в соответствии со стандартом DOM (</a:t>
            </a:r>
            <a:r>
              <a:rPr lang="ru-RU" sz="2200" dirty="0" err="1">
                <a:latin typeface="Arial" charset="0"/>
              </a:rPr>
              <a:t>Document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Object</a:t>
            </a:r>
            <a:r>
              <a:rPr lang="ru-RU" sz="2200" dirty="0">
                <a:latin typeface="Arial" charset="0"/>
              </a:rPr>
              <a:t> </a:t>
            </a:r>
            <a:r>
              <a:rPr lang="ru-RU" sz="2200" dirty="0" err="1">
                <a:latin typeface="Arial" charset="0"/>
              </a:rPr>
              <a:t>Model</a:t>
            </a:r>
            <a:r>
              <a:rPr lang="ru-RU" sz="2200" dirty="0">
                <a:latin typeface="Arial" charset="0"/>
              </a:rPr>
              <a:t>). Анализ DOM-дерева выполняется на основе соответствующего шаблона, при этом определяется релевантность загруженной страницы тематике ИНИР и извлечение описанной этим шаблоном информации.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000" dirty="0">
                <a:latin typeface="Arial" charset="0"/>
              </a:rPr>
              <a:t>Например, </a:t>
            </a:r>
            <a:r>
              <a:rPr lang="ru-RU" sz="2000" dirty="0" err="1">
                <a:latin typeface="Arial" charset="0"/>
              </a:rPr>
              <a:t>интернет-ресурс</a:t>
            </a:r>
            <a:r>
              <a:rPr lang="ru-RU" sz="2000" dirty="0">
                <a:latin typeface="Arial" charset="0"/>
              </a:rPr>
              <a:t>, на котором размещена информация о проекте, может быть представлен сайтом проекта, разделом сайта организации или персоны или публикацией, описывающей проект. Для каждого из этих способов представления на основе класса онтологии </a:t>
            </a:r>
            <a:r>
              <a:rPr lang="ru-RU" sz="2000" i="1" dirty="0">
                <a:latin typeface="Arial" charset="0"/>
              </a:rPr>
              <a:t>Проект</a:t>
            </a:r>
            <a:r>
              <a:rPr lang="ru-RU" sz="2000" dirty="0">
                <a:latin typeface="Arial" charset="0"/>
              </a:rPr>
              <a:t> строится свой шаблон.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ABEF8D0-FA5C-44E7-AEDC-4D1D4CC6AB32}" type="slidenum">
              <a:rPr lang="ru-RU" sz="1400">
                <a:latin typeface="+mn-lt"/>
              </a:rPr>
              <a:pPr algn="r">
                <a:defRPr/>
              </a:pPr>
              <a:t>19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003399"/>
                </a:solidFill>
              </a:rPr>
              <a:t>Описание класса </a:t>
            </a:r>
            <a:r>
              <a:rPr lang="ru-RU" i="1" dirty="0">
                <a:solidFill>
                  <a:srgbClr val="003399"/>
                </a:solidFill>
              </a:rPr>
              <a:t>Проект</a:t>
            </a:r>
          </a:p>
          <a:p>
            <a:pPr eaLnBrk="1" hangingPunct="1">
              <a:defRPr/>
            </a:pP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0825" y="1173749"/>
            <a:ext cx="8569325" cy="52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sz="2200" b="1" i="1" dirty="0" smtClean="0"/>
              <a:t>class</a:t>
            </a:r>
            <a:r>
              <a:rPr lang="en-US" sz="2200" dirty="0" smtClean="0"/>
              <a:t> </a:t>
            </a:r>
            <a:r>
              <a:rPr lang="ru-RU" sz="2200" dirty="0"/>
              <a:t>Проект (</a:t>
            </a:r>
            <a:r>
              <a:rPr lang="ru-RU" sz="2000" i="1" dirty="0"/>
              <a:t>Название</a:t>
            </a:r>
            <a:r>
              <a:rPr lang="ru-RU" sz="2000" dirty="0"/>
              <a:t>: </a:t>
            </a:r>
            <a:r>
              <a:rPr lang="en-US" sz="2000" dirty="0"/>
              <a:t>string</a:t>
            </a:r>
            <a:r>
              <a:rPr lang="ru-RU" sz="2000" dirty="0"/>
              <a:t>; </a:t>
            </a:r>
            <a:r>
              <a:rPr lang="ru-RU" sz="2000" i="1" dirty="0"/>
              <a:t>Аббревиатура</a:t>
            </a:r>
            <a:r>
              <a:rPr lang="ru-RU" sz="2000" dirty="0"/>
              <a:t>: </a:t>
            </a:r>
            <a:r>
              <a:rPr lang="en-US" sz="2000" dirty="0"/>
              <a:t>string</a:t>
            </a:r>
            <a:r>
              <a:rPr lang="ru-RU" sz="2000" dirty="0"/>
              <a:t>; </a:t>
            </a:r>
            <a:r>
              <a:rPr lang="ru-RU" sz="2000" i="1" dirty="0"/>
              <a:t>Описание</a:t>
            </a:r>
            <a:r>
              <a:rPr lang="ru-RU" sz="2000" dirty="0"/>
              <a:t>: </a:t>
            </a:r>
            <a:r>
              <a:rPr lang="en-US" sz="2000" dirty="0"/>
              <a:t>string</a:t>
            </a:r>
            <a:r>
              <a:rPr lang="ru-RU" sz="2000" dirty="0"/>
              <a:t>; </a:t>
            </a:r>
            <a:br>
              <a:rPr lang="ru-RU" sz="2000" dirty="0"/>
            </a:br>
            <a:r>
              <a:rPr lang="ru-RU" sz="2000" dirty="0"/>
              <a:t> 	</a:t>
            </a:r>
            <a:r>
              <a:rPr lang="ru-RU" sz="2000" i="1" dirty="0"/>
              <a:t>Дата начала</a:t>
            </a:r>
            <a:r>
              <a:rPr lang="ru-RU" sz="2000" dirty="0"/>
              <a:t>: </a:t>
            </a:r>
            <a:r>
              <a:rPr lang="en-US" sz="2000" dirty="0"/>
              <a:t>date</a:t>
            </a:r>
            <a:r>
              <a:rPr lang="ru-RU" sz="2000" dirty="0"/>
              <a:t>; </a:t>
            </a:r>
            <a:r>
              <a:rPr lang="ru-RU" sz="2000" i="1" dirty="0"/>
              <a:t>Дата окончания</a:t>
            </a:r>
            <a:r>
              <a:rPr lang="ru-RU" sz="2000" dirty="0"/>
              <a:t>: </a:t>
            </a:r>
            <a:r>
              <a:rPr lang="en-US" sz="2000" dirty="0"/>
              <a:t>date</a:t>
            </a:r>
            <a:r>
              <a:rPr lang="ru-RU" sz="2000" dirty="0"/>
              <a:t>; </a:t>
            </a:r>
            <a:r>
              <a:rPr lang="ru-RU" sz="2000" i="1" dirty="0"/>
              <a:t>Номер</a:t>
            </a:r>
            <a:r>
              <a:rPr lang="ru-RU" sz="2000" dirty="0"/>
              <a:t>: </a:t>
            </a:r>
            <a:r>
              <a:rPr lang="en-US" sz="2000" dirty="0"/>
              <a:t>string</a:t>
            </a:r>
            <a:r>
              <a:rPr lang="ru-RU" sz="2000" dirty="0"/>
              <a:t>; </a:t>
            </a:r>
            <a:r>
              <a:rPr lang="en-US" sz="2000" i="1" dirty="0"/>
              <a:t>URL</a:t>
            </a:r>
            <a:r>
              <a:rPr lang="ru-RU" sz="2000" dirty="0"/>
              <a:t>: </a:t>
            </a:r>
            <a:r>
              <a:rPr lang="en-US" sz="2000" dirty="0"/>
              <a:t>string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 	</a:t>
            </a:r>
            <a:r>
              <a:rPr lang="ru-RU" sz="2000" i="1" dirty="0"/>
              <a:t>Стадия</a:t>
            </a:r>
            <a:r>
              <a:rPr lang="ru-RU" sz="2000" dirty="0"/>
              <a:t>: </a:t>
            </a:r>
            <a:r>
              <a:rPr lang="ru-RU" sz="2000" dirty="0" err="1"/>
              <a:t>Этап_проекта</a:t>
            </a:r>
            <a:r>
              <a:rPr lang="ru-RU" sz="2000" dirty="0"/>
              <a:t>; </a:t>
            </a:r>
            <a:r>
              <a:rPr lang="ru-RU" sz="2000" i="1" dirty="0"/>
              <a:t>Ключевые слова:</a:t>
            </a:r>
            <a:r>
              <a:rPr lang="ru-RU" sz="2000" dirty="0"/>
              <a:t> </a:t>
            </a:r>
            <a:r>
              <a:rPr lang="en-US" sz="2000" dirty="0"/>
              <a:t>set</a:t>
            </a:r>
            <a:r>
              <a:rPr lang="ru-RU" sz="2000" dirty="0"/>
              <a:t>_</a:t>
            </a:r>
            <a:r>
              <a:rPr lang="en-US" sz="2000" dirty="0"/>
              <a:t>of</a:t>
            </a:r>
            <a:r>
              <a:rPr lang="ru-RU" sz="2000" dirty="0"/>
              <a:t>_</a:t>
            </a:r>
            <a:r>
              <a:rPr lang="en-US" sz="2000" dirty="0"/>
              <a:t>string</a:t>
            </a:r>
            <a:r>
              <a:rPr lang="ru-RU" sz="2200" dirty="0"/>
              <a:t>)</a:t>
            </a:r>
          </a:p>
          <a:p>
            <a:r>
              <a:rPr lang="ru-RU" sz="20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Проект_Включает</a:t>
            </a:r>
            <a:r>
              <a:rPr lang="ru-RU" sz="2200" dirty="0"/>
              <a:t> &lt; Проект, Проект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Проект_Поддерживается</a:t>
            </a:r>
            <a:r>
              <a:rPr lang="ru-RU" sz="2200" dirty="0"/>
              <a:t> &lt; Проект, Организация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Задача_Проекта</a:t>
            </a:r>
            <a:r>
              <a:rPr lang="ru-RU" sz="2200" dirty="0"/>
              <a:t> &lt; Проект, Задача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Участник_Проекта</a:t>
            </a:r>
            <a:r>
              <a:rPr lang="ru-RU" sz="2200" dirty="0"/>
              <a:t> &lt; Проект, Персона &gt; (Роль: </a:t>
            </a:r>
            <a:r>
              <a:rPr lang="en-US" sz="2200" dirty="0"/>
              <a:t>set</a:t>
            </a:r>
            <a:r>
              <a:rPr lang="ru-RU" sz="2200" dirty="0"/>
              <a:t>_</a:t>
            </a:r>
            <a:r>
              <a:rPr lang="en-US" sz="2200" dirty="0"/>
              <a:t>of</a:t>
            </a:r>
            <a:r>
              <a:rPr lang="ru-RU" sz="2200" dirty="0"/>
              <a:t>_Роль)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Участник_Проекта_Орг</a:t>
            </a:r>
            <a:r>
              <a:rPr lang="ru-RU" sz="2200" dirty="0"/>
              <a:t> &lt; Проект, Организация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Научное_направление</a:t>
            </a:r>
            <a:r>
              <a:rPr lang="ru-RU" sz="2200" dirty="0"/>
              <a:t> &lt; Проект, </a:t>
            </a:r>
            <a:r>
              <a:rPr lang="ru-RU" sz="2200" dirty="0" err="1"/>
              <a:t>Раздел_науки</a:t>
            </a:r>
            <a:r>
              <a:rPr lang="ru-RU" sz="2200" dirty="0"/>
              <a:t>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Результат_Деятельности</a:t>
            </a:r>
            <a:r>
              <a:rPr lang="ru-RU" sz="2200" dirty="0"/>
              <a:t> &lt; Проект, Результат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Исследует_Объект</a:t>
            </a:r>
            <a:r>
              <a:rPr lang="ru-RU" sz="2200" dirty="0"/>
              <a:t> &lt; Проект, </a:t>
            </a:r>
            <a:r>
              <a:rPr lang="ru-RU" sz="2200" dirty="0" err="1"/>
              <a:t>Объект_исследования</a:t>
            </a:r>
            <a:r>
              <a:rPr lang="ru-RU" sz="2200" dirty="0"/>
              <a:t>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Использует_Метод</a:t>
            </a:r>
            <a:r>
              <a:rPr lang="ru-RU" sz="2200" dirty="0"/>
              <a:t> &lt; Проект, </a:t>
            </a:r>
            <a:r>
              <a:rPr lang="ru-RU" sz="2200" dirty="0" err="1"/>
              <a:t>Метод_исследования</a:t>
            </a:r>
            <a:r>
              <a:rPr lang="ru-RU" sz="2200" dirty="0"/>
              <a:t>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Публикация_о_Проекте</a:t>
            </a:r>
            <a:r>
              <a:rPr lang="ru-RU" sz="2200" dirty="0"/>
              <a:t> &lt; Проект, Публикация &gt;</a:t>
            </a:r>
          </a:p>
          <a:p>
            <a:r>
              <a:rPr lang="ru-RU" sz="2200" b="1" i="1" dirty="0"/>
              <a:t>  </a:t>
            </a:r>
            <a:r>
              <a:rPr lang="ru-RU" sz="2200" b="1" i="1" dirty="0" err="1"/>
              <a:t>relation</a:t>
            </a:r>
            <a:r>
              <a:rPr lang="ru-RU" sz="2200" dirty="0"/>
              <a:t> </a:t>
            </a:r>
            <a:r>
              <a:rPr lang="ru-RU" sz="2200" dirty="0" err="1"/>
              <a:t>Интернет_Ресурс_Проекта</a:t>
            </a:r>
            <a:r>
              <a:rPr lang="ru-RU" sz="2200" dirty="0"/>
              <a:t> &lt; Проект, </a:t>
            </a:r>
            <a:r>
              <a:rPr lang="ru-RU" sz="2200" dirty="0" err="1"/>
              <a:t>Интернет_Ресурс</a:t>
            </a:r>
            <a:r>
              <a:rPr lang="ru-RU" sz="2200" dirty="0"/>
              <a:t> &gt;</a:t>
            </a:r>
          </a:p>
          <a:p>
            <a:endParaRPr lang="ru-RU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3FF9AA8-5F89-4340-8392-75E060DC46E0}" type="slidenum">
              <a:rPr lang="ru-RU" sz="1400">
                <a:latin typeface="+mn-lt"/>
              </a:rPr>
              <a:pPr algn="r">
                <a:defRPr/>
              </a:pPr>
              <a:t>2</a:t>
            </a:fld>
            <a:endParaRPr lang="ru-RU" sz="140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250" y="228600"/>
            <a:ext cx="6840538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Введение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339975" y="1406525"/>
            <a:ext cx="66246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1. </a:t>
            </a:r>
            <a:r>
              <a:rPr lang="ru-RU" sz="2200" dirty="0" smtClean="0">
                <a:latin typeface="Arial" charset="0"/>
              </a:rPr>
              <a:t>В </a:t>
            </a:r>
            <a:r>
              <a:rPr lang="ru-RU" sz="2200" dirty="0">
                <a:latin typeface="Arial" charset="0"/>
              </a:rPr>
              <a:t>мире накоплено громадное количество информации по различным областям знаний, при этом значительная ее часть представлена непосредственно в сети Интернет, </a:t>
            </a:r>
          </a:p>
        </p:txBody>
      </p:sp>
      <p:pic>
        <p:nvPicPr>
          <p:cNvPr id="4101" name="Picture 12" descr="data-flowing-from-comput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96975"/>
            <a:ext cx="18303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755650" y="3860800"/>
            <a:ext cx="5111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>
                <a:latin typeface="Arial" charset="0"/>
              </a:rPr>
              <a:t>но </a:t>
            </a:r>
            <a:r>
              <a:rPr lang="ru-RU" sz="2200" b="1">
                <a:latin typeface="Arial" charset="0"/>
              </a:rPr>
              <a:t>проблема эффективного обеспечения научного сообщества информацией по интересующим его тематикам </a:t>
            </a:r>
            <a:r>
              <a:rPr lang="ru-RU" sz="2200">
                <a:latin typeface="Arial" charset="0"/>
              </a:rPr>
              <a:t>пока не имеет удовлетворительного решения. </a:t>
            </a:r>
          </a:p>
        </p:txBody>
      </p:sp>
      <p:pic>
        <p:nvPicPr>
          <p:cNvPr id="4103" name="Picture 14" descr="drowning in stack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2160587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E641B0B-ED89-46A3-B85B-30256DE9A360}" type="slidenum">
              <a:rPr lang="ru-RU" sz="1400">
                <a:latin typeface="+mn-lt"/>
              </a:rPr>
              <a:pPr algn="r">
                <a:defRPr/>
              </a:pPr>
              <a:t>20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003399"/>
                </a:solidFill>
              </a:rPr>
              <a:t>Шаблон класса </a:t>
            </a:r>
            <a:r>
              <a:rPr lang="ru-RU" i="1" dirty="0">
                <a:solidFill>
                  <a:srgbClr val="003399"/>
                </a:solidFill>
              </a:rPr>
              <a:t>Проект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55" y="981075"/>
            <a:ext cx="85693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&lt;Class </a:t>
            </a:r>
            <a:r>
              <a:rPr lang="en-US" sz="1600" dirty="0"/>
              <a:t>Name= </a:t>
            </a:r>
            <a:r>
              <a:rPr lang="ru-RU" sz="1600" dirty="0"/>
              <a:t>"</a:t>
            </a:r>
            <a:r>
              <a:rPr lang="ru-RU" sz="1800" b="1" dirty="0"/>
              <a:t>Проект</a:t>
            </a:r>
            <a:r>
              <a:rPr lang="ru-RU" sz="1600" dirty="0"/>
              <a:t>"</a:t>
            </a:r>
            <a:r>
              <a:rPr lang="en-US" sz="1600" dirty="0"/>
              <a:t> engine = 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FragmentSearch</a:t>
            </a:r>
            <a:r>
              <a:rPr lang="en-US" sz="1600" dirty="0"/>
              <a:t> </a:t>
            </a:r>
            <a:r>
              <a:rPr lang="ru-RU" sz="1600" dirty="0"/>
              <a:t>"</a:t>
            </a:r>
            <a:r>
              <a:rPr lang="en-US" sz="1600" dirty="0"/>
              <a:t> &gt;</a:t>
            </a:r>
            <a:endParaRPr lang="ru-RU" sz="1600" dirty="0"/>
          </a:p>
          <a:p>
            <a:r>
              <a:rPr lang="en-US" sz="1600" b="1" dirty="0"/>
              <a:t> </a:t>
            </a:r>
            <a:r>
              <a:rPr lang="nb-NO" sz="1600" b="1" dirty="0"/>
              <a:t>&lt; Marker </a:t>
            </a:r>
            <a:r>
              <a:rPr lang="nb-NO" sz="1600" dirty="0"/>
              <a:t>Term</a:t>
            </a:r>
            <a:r>
              <a:rPr lang="nb-NO" sz="1600" b="1" dirty="0"/>
              <a:t> </a:t>
            </a:r>
            <a:r>
              <a:rPr lang="nb-NO" sz="1600" dirty="0"/>
              <a:t>= </a:t>
            </a:r>
            <a:r>
              <a:rPr lang="ru-RU" sz="1600" dirty="0"/>
              <a:t>"О проекте"</a:t>
            </a:r>
            <a:r>
              <a:rPr lang="nb-NO" sz="1600" dirty="0"/>
              <a:t> PType= </a:t>
            </a:r>
            <a:r>
              <a:rPr lang="ru-RU" sz="1600" dirty="0"/>
              <a:t>"</a:t>
            </a:r>
            <a:r>
              <a:rPr lang="nb-NO" sz="1600" dirty="0"/>
              <a:t>Menu/</a:t>
            </a:r>
            <a:r>
              <a:rPr lang="en-US" sz="1600" dirty="0"/>
              <a:t>Head</a:t>
            </a:r>
            <a:r>
              <a:rPr lang="ru-RU" sz="1600" dirty="0"/>
              <a:t>"</a:t>
            </a:r>
            <a:r>
              <a:rPr lang="nb-NO" sz="1600" dirty="0"/>
              <a:t> FragType= </a:t>
            </a:r>
            <a:r>
              <a:rPr lang="ru-RU" sz="1600" dirty="0"/>
              <a:t>"</a:t>
            </a:r>
            <a:r>
              <a:rPr lang="nb-NO" sz="1600" dirty="0"/>
              <a:t>Page/</a:t>
            </a:r>
            <a:r>
              <a:rPr lang="en-US" sz="1600" dirty="0"/>
              <a:t>Block</a:t>
            </a:r>
            <a:r>
              <a:rPr lang="nb-NO" sz="1600" dirty="0"/>
              <a:t> </a:t>
            </a:r>
            <a:r>
              <a:rPr lang="ru-RU" sz="1600" dirty="0"/>
              <a:t>"</a:t>
            </a:r>
            <a:r>
              <a:rPr lang="nb-NO" sz="1600" dirty="0"/>
              <a:t> /&gt;</a:t>
            </a:r>
            <a:endParaRPr lang="ru-RU" sz="1600" dirty="0"/>
          </a:p>
          <a:p>
            <a:r>
              <a:rPr lang="nb-NO" sz="1600" b="1" dirty="0"/>
              <a:t> </a:t>
            </a:r>
            <a:r>
              <a:rPr lang="en-US" sz="1600" b="1" dirty="0"/>
              <a:t>&lt; Marker </a:t>
            </a:r>
            <a:r>
              <a:rPr lang="en-US" sz="1600" dirty="0"/>
              <a:t>Term</a:t>
            </a:r>
            <a:r>
              <a:rPr lang="en-US" sz="1600" b="1" dirty="0"/>
              <a:t> </a:t>
            </a:r>
            <a:r>
              <a:rPr lang="en-US" sz="1600" dirty="0"/>
              <a:t>= </a:t>
            </a:r>
            <a:r>
              <a:rPr lang="ru-RU" sz="1600" dirty="0"/>
              <a:t>"Проект"</a:t>
            </a:r>
            <a:r>
              <a:rPr lang="en-US" sz="1600" dirty="0"/>
              <a:t> </a:t>
            </a:r>
            <a:r>
              <a:rPr lang="en-US" sz="1600" dirty="0" err="1"/>
              <a:t>PType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/>
              <a:t> Head 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FragType</a:t>
            </a:r>
            <a:r>
              <a:rPr lang="en-US" sz="1600" dirty="0"/>
              <a:t>= </a:t>
            </a:r>
            <a:r>
              <a:rPr lang="ru-RU" sz="1600" dirty="0" smtClean="0"/>
              <a:t>"</a:t>
            </a:r>
            <a:r>
              <a:rPr lang="en-US" sz="1600" dirty="0" smtClean="0"/>
              <a:t>Block</a:t>
            </a:r>
            <a:r>
              <a:rPr lang="ru-RU" sz="1600" dirty="0" smtClean="0"/>
              <a:t>"</a:t>
            </a:r>
            <a:r>
              <a:rPr lang="en-US" sz="1600" dirty="0" smtClean="0"/>
              <a:t> </a:t>
            </a:r>
            <a:r>
              <a:rPr lang="en-US" sz="1600" dirty="0"/>
              <a:t>/&gt;</a:t>
            </a:r>
            <a:endParaRPr lang="ru-RU" sz="1600" dirty="0"/>
          </a:p>
          <a:p>
            <a:r>
              <a:rPr lang="en-US" sz="1600" dirty="0"/>
              <a:t>&lt;</a:t>
            </a:r>
            <a:r>
              <a:rPr lang="en-US" sz="1600" b="1" dirty="0" err="1"/>
              <a:t>Attr</a:t>
            </a:r>
            <a:r>
              <a:rPr lang="en-US" sz="1600" dirty="0"/>
              <a:t> Name= </a:t>
            </a:r>
            <a:r>
              <a:rPr lang="ru-RU" sz="1600" dirty="0"/>
              <a:t>"Название"</a:t>
            </a:r>
            <a:r>
              <a:rPr lang="en-US" sz="1600" dirty="0"/>
              <a:t> type= </a:t>
            </a:r>
            <a:r>
              <a:rPr lang="ru-RU" sz="1600" dirty="0"/>
              <a:t>"</a:t>
            </a:r>
            <a:r>
              <a:rPr lang="en-US" sz="1600" dirty="0"/>
              <a:t>string</a:t>
            </a:r>
            <a:r>
              <a:rPr lang="ru-RU" sz="1600" dirty="0"/>
              <a:t>"</a:t>
            </a:r>
            <a:r>
              <a:rPr lang="en-US" sz="1600" dirty="0"/>
              <a:t> engine = </a:t>
            </a:r>
            <a:r>
              <a:rPr lang="ru-RU" sz="1600" dirty="0"/>
              <a:t>"</a:t>
            </a:r>
            <a:r>
              <a:rPr lang="en-US" sz="1600" dirty="0" err="1"/>
              <a:t>NameEntity</a:t>
            </a:r>
            <a:r>
              <a:rPr lang="ru-RU" sz="1600" dirty="0"/>
              <a:t>"</a:t>
            </a:r>
            <a:r>
              <a:rPr lang="en-US" sz="1600" dirty="0"/>
              <a:t> &gt;</a:t>
            </a:r>
            <a:endParaRPr lang="ru-RU" sz="1600" dirty="0"/>
          </a:p>
          <a:p>
            <a:r>
              <a:rPr lang="en-US" sz="1600" dirty="0"/>
              <a:t>	&lt;</a:t>
            </a:r>
            <a:r>
              <a:rPr lang="en-US" sz="1600" b="1" dirty="0"/>
              <a:t>Marker</a:t>
            </a:r>
            <a:r>
              <a:rPr lang="en-US" sz="1600" dirty="0"/>
              <a:t> Term= </a:t>
            </a:r>
            <a:r>
              <a:rPr lang="ru-RU" sz="1600" dirty="0"/>
              <a:t>"Проект"</a:t>
            </a:r>
            <a:r>
              <a:rPr lang="en-US" sz="1600" dirty="0"/>
              <a:t> </a:t>
            </a:r>
            <a:r>
              <a:rPr lang="en-US" sz="1600" dirty="0" err="1"/>
              <a:t>PType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/>
              <a:t>link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 err="1"/>
              <a:t>LinkText</a:t>
            </a:r>
            <a:r>
              <a:rPr lang="ru-RU" sz="1600" dirty="0"/>
              <a:t>"</a:t>
            </a:r>
            <a:r>
              <a:rPr lang="en-US" sz="1600" dirty="0"/>
              <a:t> /&gt; </a:t>
            </a:r>
            <a:endParaRPr lang="ru-RU" sz="1600" dirty="0"/>
          </a:p>
          <a:p>
            <a:r>
              <a:rPr lang="en-US" sz="1600" dirty="0"/>
              <a:t>	&lt;</a:t>
            </a:r>
            <a:r>
              <a:rPr lang="en-US" sz="1600" b="1" dirty="0"/>
              <a:t>Marker</a:t>
            </a:r>
            <a:r>
              <a:rPr lang="en-US" sz="1600" dirty="0"/>
              <a:t> Term= </a:t>
            </a:r>
            <a:r>
              <a:rPr lang="ru-RU" sz="1600" dirty="0"/>
              <a:t>"Проект"</a:t>
            </a:r>
            <a:r>
              <a:rPr lang="en-US" sz="1600" dirty="0"/>
              <a:t> </a:t>
            </a:r>
            <a:r>
              <a:rPr lang="en-US" sz="1600" dirty="0" err="1"/>
              <a:t>PType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/>
              <a:t>sentence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 err="1"/>
              <a:t>QuoteText</a:t>
            </a:r>
            <a:r>
              <a:rPr lang="ru-RU" sz="1600" dirty="0"/>
              <a:t>"</a:t>
            </a:r>
            <a:r>
              <a:rPr lang="en-US" sz="1600" dirty="0"/>
              <a:t> /&gt; </a:t>
            </a:r>
            <a:endParaRPr lang="ru-RU" sz="1600" dirty="0"/>
          </a:p>
          <a:p>
            <a:r>
              <a:rPr lang="en-US" sz="1600" dirty="0"/>
              <a:t>	&lt;</a:t>
            </a:r>
            <a:r>
              <a:rPr lang="en-US" sz="1600" b="1" dirty="0"/>
              <a:t>Marker</a:t>
            </a:r>
            <a:r>
              <a:rPr lang="en-US" sz="1600" dirty="0"/>
              <a:t> Term= </a:t>
            </a:r>
            <a:r>
              <a:rPr lang="ru-RU" sz="1600" dirty="0"/>
              <a:t>"Проект"</a:t>
            </a:r>
            <a:r>
              <a:rPr lang="en-US" sz="1600" dirty="0"/>
              <a:t> </a:t>
            </a:r>
            <a:r>
              <a:rPr lang="en-US" sz="1600" dirty="0" err="1"/>
              <a:t>PType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/>
              <a:t>Head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FragType</a:t>
            </a:r>
            <a:r>
              <a:rPr lang="en-US" sz="1600" dirty="0"/>
              <a:t> = </a:t>
            </a:r>
            <a:r>
              <a:rPr lang="ru-RU" sz="1600" dirty="0"/>
              <a:t>"</a:t>
            </a:r>
            <a:r>
              <a:rPr lang="en-US" sz="1600" dirty="0"/>
              <a:t>Head</a:t>
            </a:r>
            <a:r>
              <a:rPr lang="ru-RU" sz="1600" dirty="0"/>
              <a:t>"</a:t>
            </a:r>
            <a:r>
              <a:rPr lang="en-US" sz="1600" dirty="0"/>
              <a:t> /&gt;</a:t>
            </a:r>
            <a:r>
              <a:rPr lang="ru-RU" sz="1600" dirty="0"/>
              <a:t> </a:t>
            </a:r>
            <a:r>
              <a:rPr lang="en-US" sz="1600" dirty="0"/>
              <a:t>&lt;/</a:t>
            </a:r>
            <a:r>
              <a:rPr lang="en-US" sz="1600" b="1" dirty="0" err="1"/>
              <a:t>Attr</a:t>
            </a:r>
            <a:r>
              <a:rPr lang="en-US" sz="1600" dirty="0"/>
              <a:t>&gt;</a:t>
            </a:r>
            <a:endParaRPr lang="ru-RU" sz="1600" dirty="0"/>
          </a:p>
          <a:p>
            <a:r>
              <a:rPr lang="en-US" sz="1600" dirty="0"/>
              <a:t>&lt; </a:t>
            </a:r>
            <a:r>
              <a:rPr lang="en-US" sz="1600" b="1" dirty="0" err="1"/>
              <a:t>Attr</a:t>
            </a:r>
            <a:r>
              <a:rPr lang="en-US" sz="1600" dirty="0"/>
              <a:t> Name= </a:t>
            </a:r>
            <a:r>
              <a:rPr lang="ru-RU" sz="1600" dirty="0"/>
              <a:t>"Аннотация"</a:t>
            </a:r>
            <a:r>
              <a:rPr lang="en-US" sz="1600" dirty="0"/>
              <a:t> type= </a:t>
            </a:r>
            <a:r>
              <a:rPr lang="ru-RU" sz="1600" dirty="0"/>
              <a:t>"</a:t>
            </a:r>
            <a:r>
              <a:rPr lang="en-US" sz="1600" dirty="0"/>
              <a:t>text</a:t>
            </a:r>
            <a:r>
              <a:rPr lang="ru-RU" sz="1600" dirty="0"/>
              <a:t>"</a:t>
            </a:r>
            <a:r>
              <a:rPr lang="en-US" sz="1600" dirty="0"/>
              <a:t> &gt;</a:t>
            </a:r>
            <a:endParaRPr lang="ru-RU" sz="1600" dirty="0"/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</a:t>
            </a:r>
            <a:r>
              <a:rPr lang="ru-RU" sz="1600" dirty="0"/>
              <a:t>"Аннотация</a:t>
            </a:r>
            <a:r>
              <a:rPr lang="en-US" sz="1600" dirty="0"/>
              <a:t>/</a:t>
            </a:r>
            <a:r>
              <a:rPr lang="ru-RU" sz="1600" dirty="0"/>
              <a:t>Содержание проекта</a:t>
            </a:r>
            <a:r>
              <a:rPr lang="en-US" sz="1600" dirty="0"/>
              <a:t>/</a:t>
            </a:r>
            <a:r>
              <a:rPr lang="ru-RU" sz="1600" dirty="0"/>
              <a:t>Описание проекта</a:t>
            </a:r>
            <a:r>
              <a:rPr lang="en-US" sz="1600" dirty="0"/>
              <a:t>/ </a:t>
            </a:r>
            <a:r>
              <a:rPr lang="ru-RU" sz="1600" dirty="0"/>
              <a:t>О проекте</a:t>
            </a:r>
            <a:r>
              <a:rPr lang="en-US" sz="1600" dirty="0"/>
              <a:t> 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PType</a:t>
            </a:r>
            <a:r>
              <a:rPr lang="en-US" sz="1600" dirty="0"/>
              <a:t> = </a:t>
            </a:r>
            <a:r>
              <a:rPr lang="ru-RU" sz="1600" dirty="0"/>
              <a:t>"</a:t>
            </a:r>
            <a:r>
              <a:rPr lang="en-US" sz="1600" dirty="0"/>
              <a:t>Head</a:t>
            </a:r>
            <a:r>
              <a:rPr lang="ru-RU" sz="1600" dirty="0"/>
              <a:t>"</a:t>
            </a:r>
            <a:r>
              <a:rPr lang="en-US" sz="1600" dirty="0"/>
              <a:t> </a:t>
            </a:r>
            <a:r>
              <a:rPr lang="en-US" sz="1600" dirty="0" err="1"/>
              <a:t>FragType</a:t>
            </a:r>
            <a:r>
              <a:rPr lang="en-US" sz="1600" dirty="0"/>
              <a:t>= </a:t>
            </a:r>
            <a:r>
              <a:rPr lang="ru-RU" sz="1600" dirty="0"/>
              <a:t>"</a:t>
            </a:r>
            <a:r>
              <a:rPr lang="en-US" sz="1600" dirty="0"/>
              <a:t>Block/Page</a:t>
            </a:r>
            <a:r>
              <a:rPr lang="ru-RU" sz="1600" dirty="0"/>
              <a:t>"</a:t>
            </a:r>
            <a:r>
              <a:rPr lang="en-US" sz="1600" dirty="0"/>
              <a:t> /&gt;</a:t>
            </a:r>
            <a:r>
              <a:rPr lang="ru-RU" sz="1600" b="1" dirty="0"/>
              <a:t>&lt;/</a:t>
            </a:r>
            <a:r>
              <a:rPr lang="nb-NO" sz="1600" b="1" dirty="0"/>
              <a:t>Attr</a:t>
            </a:r>
            <a:r>
              <a:rPr lang="ru-RU" sz="1600" b="1" dirty="0"/>
              <a:t>&gt;</a:t>
            </a:r>
          </a:p>
          <a:p>
            <a:r>
              <a:rPr lang="ru-RU" sz="1600" dirty="0"/>
              <a:t>&lt;</a:t>
            </a:r>
            <a:r>
              <a:rPr lang="nb-NO" sz="1600" b="1" dirty="0"/>
              <a:t>Relation</a:t>
            </a:r>
            <a:r>
              <a:rPr lang="nb-NO" sz="1600" dirty="0"/>
              <a:t> Name</a:t>
            </a:r>
            <a:r>
              <a:rPr lang="ru-RU" sz="1600" dirty="0"/>
              <a:t> = "</a:t>
            </a:r>
            <a:r>
              <a:rPr lang="ru-RU" sz="1600" b="1" dirty="0" err="1"/>
              <a:t>Публикация_о_Проекте</a:t>
            </a:r>
            <a:r>
              <a:rPr lang="ru-RU" sz="1600" dirty="0"/>
              <a:t>" &gt;</a:t>
            </a:r>
          </a:p>
          <a:p>
            <a:r>
              <a:rPr lang="ru-RU" sz="1600" dirty="0"/>
              <a:t>&lt;</a:t>
            </a:r>
            <a:r>
              <a:rPr lang="nb-NO" sz="1600" b="1" dirty="0"/>
              <a:t>Marker</a:t>
            </a:r>
            <a:r>
              <a:rPr lang="nb-NO" sz="1600" dirty="0"/>
              <a:t> Term</a:t>
            </a:r>
            <a:r>
              <a:rPr lang="ru-RU" sz="1600" dirty="0"/>
              <a:t> = "Публикации" </a:t>
            </a:r>
            <a:r>
              <a:rPr lang="nb-NO" sz="1600" dirty="0"/>
              <a:t>PType</a:t>
            </a:r>
            <a:r>
              <a:rPr lang="ru-RU" sz="1600" dirty="0"/>
              <a:t>= "</a:t>
            </a:r>
            <a:r>
              <a:rPr lang="nb-NO" sz="1600" dirty="0"/>
              <a:t>Menu/</a:t>
            </a:r>
            <a:r>
              <a:rPr lang="en-US" sz="1600" dirty="0"/>
              <a:t>Head</a:t>
            </a:r>
            <a:r>
              <a:rPr lang="ru-RU" sz="1600" dirty="0"/>
              <a:t>" </a:t>
            </a:r>
            <a:r>
              <a:rPr lang="nb-NO" sz="1600" dirty="0"/>
              <a:t>FragType</a:t>
            </a:r>
            <a:r>
              <a:rPr lang="ru-RU" sz="1600" dirty="0"/>
              <a:t>="</a:t>
            </a:r>
            <a:r>
              <a:rPr lang="nb-NO" sz="1600" dirty="0"/>
              <a:t>Page/</a:t>
            </a:r>
            <a:r>
              <a:rPr lang="en-US" sz="1600" dirty="0"/>
              <a:t>Block</a:t>
            </a:r>
            <a:r>
              <a:rPr lang="ru-RU" sz="1600" dirty="0"/>
              <a:t>" /&gt;</a:t>
            </a:r>
            <a:endParaRPr lang="en-US" sz="1600" dirty="0"/>
          </a:p>
          <a:p>
            <a:r>
              <a:rPr lang="nb-NO" sz="1600" dirty="0"/>
              <a:t>&lt;</a:t>
            </a:r>
            <a:r>
              <a:rPr lang="nb-NO" sz="1600" b="1" dirty="0"/>
              <a:t>Marker</a:t>
            </a:r>
            <a:r>
              <a:rPr lang="nb-NO" sz="1600" dirty="0"/>
              <a:t> Term = "</a:t>
            </a:r>
            <a:r>
              <a:rPr lang="ru-RU" sz="1600" dirty="0"/>
              <a:t>Список</a:t>
            </a:r>
            <a:r>
              <a:rPr lang="nb-NO" sz="1600" dirty="0"/>
              <a:t> </a:t>
            </a:r>
            <a:r>
              <a:rPr lang="ru-RU" sz="1600" dirty="0"/>
              <a:t>публикаций</a:t>
            </a:r>
            <a:r>
              <a:rPr lang="nb-NO" sz="1600" dirty="0"/>
              <a:t>" PType="Menu" FragType="Page" /&gt;</a:t>
            </a:r>
            <a:endParaRPr lang="ru-RU" sz="1600" dirty="0"/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ru-RU" sz="1600" dirty="0"/>
              <a:t>Литература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</a:t>
            </a:r>
            <a:r>
              <a:rPr lang="nb-NO" sz="1600" dirty="0"/>
              <a:t>Menu/</a:t>
            </a:r>
            <a:r>
              <a:rPr lang="en-US" sz="1600" dirty="0"/>
              <a:t>Head" </a:t>
            </a:r>
            <a:r>
              <a:rPr lang="en-US" sz="1600" dirty="0" err="1"/>
              <a:t>FragType</a:t>
            </a:r>
            <a:r>
              <a:rPr lang="en-US" sz="1600" dirty="0"/>
              <a:t>="</a:t>
            </a:r>
            <a:r>
              <a:rPr lang="nb-NO" sz="1600" dirty="0"/>
              <a:t>Page/</a:t>
            </a:r>
            <a:r>
              <a:rPr lang="en-US" sz="1600" dirty="0"/>
              <a:t>Block"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ru-RU" sz="1600" dirty="0"/>
              <a:t>Библиография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</a:t>
            </a:r>
            <a:r>
              <a:rPr lang="nb-NO" sz="1600" dirty="0"/>
              <a:t>Menu/</a:t>
            </a:r>
            <a:r>
              <a:rPr lang="en-US" sz="1600" dirty="0"/>
              <a:t>Head" </a:t>
            </a:r>
            <a:r>
              <a:rPr lang="en-US" sz="1600" dirty="0" err="1"/>
              <a:t>FragType</a:t>
            </a:r>
            <a:r>
              <a:rPr lang="en-US" sz="1600" dirty="0"/>
              <a:t>= "</a:t>
            </a:r>
            <a:r>
              <a:rPr lang="nb-NO" sz="1600" dirty="0"/>
              <a:t>Page/</a:t>
            </a:r>
            <a:r>
              <a:rPr lang="en-US" sz="1600" dirty="0"/>
              <a:t>Block" /&gt;</a:t>
            </a:r>
          </a:p>
          <a:p>
            <a:r>
              <a:rPr lang="en-US" sz="1600" dirty="0"/>
              <a:t>	&lt;</a:t>
            </a:r>
            <a:r>
              <a:rPr lang="en-US" sz="1600" b="1" dirty="0"/>
              <a:t>Object</a:t>
            </a:r>
            <a:r>
              <a:rPr lang="en-US" sz="1600" dirty="0"/>
              <a:t> Name = "</a:t>
            </a:r>
            <a:r>
              <a:rPr lang="ru-RU" sz="1600" dirty="0" smtClean="0"/>
              <a:t>Публикация</a:t>
            </a:r>
            <a:r>
              <a:rPr lang="en-US" sz="1600" dirty="0" smtClean="0"/>
              <a:t>"</a:t>
            </a:r>
            <a:r>
              <a:rPr lang="ru-RU" sz="1600" dirty="0" smtClean="0"/>
              <a:t>  </a:t>
            </a:r>
            <a:r>
              <a:rPr lang="en-US" sz="1600" dirty="0" smtClean="0"/>
              <a:t>engine </a:t>
            </a:r>
            <a:r>
              <a:rPr lang="en-US" sz="1600" dirty="0"/>
              <a:t>="</a:t>
            </a:r>
            <a:r>
              <a:rPr lang="en-US" sz="1600" dirty="0" err="1"/>
              <a:t>PublicationsList</a:t>
            </a:r>
            <a:r>
              <a:rPr lang="en-US" sz="1600" dirty="0"/>
              <a:t>" /&gt;</a:t>
            </a:r>
            <a:r>
              <a:rPr lang="en-US" sz="1600" b="1" dirty="0"/>
              <a:t>&lt;/Relation&gt;</a:t>
            </a:r>
            <a:endParaRPr lang="ru-RU" sz="1600" b="1" dirty="0"/>
          </a:p>
          <a:p>
            <a:r>
              <a:rPr lang="en-US" sz="1600" dirty="0"/>
              <a:t>&lt;</a:t>
            </a:r>
            <a:r>
              <a:rPr lang="en-US" sz="1600" b="1" dirty="0"/>
              <a:t>Relation</a:t>
            </a:r>
            <a:r>
              <a:rPr lang="en-US" sz="1600" dirty="0"/>
              <a:t> Name= "</a:t>
            </a:r>
            <a:r>
              <a:rPr lang="ru-RU" sz="1600" b="1" dirty="0"/>
              <a:t>Участник проекта</a:t>
            </a:r>
            <a:r>
              <a:rPr lang="en-US" sz="1600" dirty="0"/>
              <a:t>" &gt;</a:t>
            </a:r>
            <a:endParaRPr lang="ru-RU" sz="1600" dirty="0"/>
          </a:p>
          <a:p>
            <a:r>
              <a:rPr lang="en-US" sz="1600" dirty="0"/>
              <a:t>	</a:t>
            </a:r>
            <a:r>
              <a:rPr lang="ru-RU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</a:t>
            </a:r>
            <a:r>
              <a:rPr lang="ru-RU" sz="1600" dirty="0"/>
              <a:t>= "Об участниках" </a:t>
            </a:r>
            <a:r>
              <a:rPr lang="en-US" sz="1600" dirty="0" err="1"/>
              <a:t>PType</a:t>
            </a:r>
            <a:r>
              <a:rPr lang="ru-RU" sz="1600" dirty="0"/>
              <a:t>= "</a:t>
            </a:r>
            <a:r>
              <a:rPr lang="en-US" sz="1600" dirty="0"/>
              <a:t>Menu</a:t>
            </a:r>
            <a:r>
              <a:rPr lang="ru-RU" sz="1600" dirty="0"/>
              <a:t>" </a:t>
            </a:r>
            <a:r>
              <a:rPr lang="en-US" sz="1600" dirty="0" err="1"/>
              <a:t>FragType</a:t>
            </a:r>
            <a:r>
              <a:rPr lang="ru-RU" sz="1600" dirty="0"/>
              <a:t>="</a:t>
            </a:r>
            <a:r>
              <a:rPr lang="en-US" sz="1600" dirty="0"/>
              <a:t>Page</a:t>
            </a:r>
            <a:r>
              <a:rPr lang="ru-RU" sz="1600" dirty="0"/>
              <a:t>" /&gt;</a:t>
            </a:r>
          </a:p>
          <a:p>
            <a:r>
              <a:rPr lang="ru-RU" sz="1600" dirty="0"/>
              <a:t>	</a:t>
            </a:r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Term= "</a:t>
            </a:r>
            <a:r>
              <a:rPr lang="ru-RU" sz="1600" dirty="0"/>
              <a:t>Список</a:t>
            </a:r>
            <a:r>
              <a:rPr lang="en-US" sz="1600" dirty="0"/>
              <a:t> </a:t>
            </a:r>
            <a:r>
              <a:rPr lang="ru-RU" sz="1600" dirty="0"/>
              <a:t>участников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"Head" </a:t>
            </a:r>
            <a:r>
              <a:rPr lang="en-US" sz="1600" dirty="0" err="1"/>
              <a:t>FragType</a:t>
            </a:r>
            <a:r>
              <a:rPr lang="en-US" sz="1600" dirty="0"/>
              <a:t>="Block"/&gt;</a:t>
            </a:r>
          </a:p>
          <a:p>
            <a:r>
              <a:rPr lang="en-US" sz="1600" dirty="0"/>
              <a:t>	&lt;</a:t>
            </a:r>
            <a:r>
              <a:rPr lang="en-US" sz="1600" b="1" dirty="0"/>
              <a:t>Marker</a:t>
            </a:r>
            <a:r>
              <a:rPr lang="en-US" sz="1600" dirty="0"/>
              <a:t> Term= "</a:t>
            </a:r>
            <a:r>
              <a:rPr lang="ru-RU" sz="1600" dirty="0"/>
              <a:t>Исполнители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"Head" </a:t>
            </a:r>
            <a:r>
              <a:rPr lang="en-US" sz="1600" dirty="0" err="1"/>
              <a:t>FragType</a:t>
            </a:r>
            <a:r>
              <a:rPr lang="en-US" sz="1600" dirty="0"/>
              <a:t>="Block"/&gt;</a:t>
            </a:r>
          </a:p>
          <a:p>
            <a:r>
              <a:rPr lang="en-US" sz="1600" dirty="0"/>
              <a:t>	&lt;</a:t>
            </a:r>
            <a:r>
              <a:rPr lang="en-US" sz="1600" b="1" dirty="0"/>
              <a:t>Marker</a:t>
            </a:r>
            <a:r>
              <a:rPr lang="en-US" sz="1600" dirty="0"/>
              <a:t> Term= "</a:t>
            </a:r>
            <a:r>
              <a:rPr lang="ru-RU" sz="1600" dirty="0"/>
              <a:t>Участники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"Head" </a:t>
            </a:r>
            <a:r>
              <a:rPr lang="en-US" sz="1600" dirty="0" err="1"/>
              <a:t>FragType</a:t>
            </a:r>
            <a:r>
              <a:rPr lang="en-US" sz="1600" dirty="0"/>
              <a:t>="Block" /&gt;</a:t>
            </a:r>
            <a:r>
              <a:rPr lang="ru-RU" sz="1600" dirty="0"/>
              <a:t> </a:t>
            </a:r>
          </a:p>
          <a:p>
            <a:r>
              <a:rPr lang="en-US" sz="1600" dirty="0"/>
              <a:t>	&lt;</a:t>
            </a:r>
            <a:r>
              <a:rPr lang="en-US" sz="1600" b="1" dirty="0"/>
              <a:t>Object</a:t>
            </a:r>
            <a:r>
              <a:rPr lang="en-US" sz="1600" dirty="0"/>
              <a:t> Name= "</a:t>
            </a:r>
            <a:r>
              <a:rPr lang="ru-RU" sz="1600" dirty="0"/>
              <a:t>Персона</a:t>
            </a:r>
            <a:r>
              <a:rPr lang="en-US" sz="1600" dirty="0"/>
              <a:t>" engine = "</a:t>
            </a:r>
            <a:r>
              <a:rPr lang="en-US" sz="1600" dirty="0" err="1"/>
              <a:t>PersonList</a:t>
            </a:r>
            <a:r>
              <a:rPr lang="en-US" sz="1600" dirty="0"/>
              <a:t>" /&gt;&lt;/</a:t>
            </a:r>
            <a:r>
              <a:rPr lang="en-US" sz="1600" b="1" dirty="0"/>
              <a:t>Relation</a:t>
            </a:r>
            <a:r>
              <a:rPr lang="en-US" sz="1600" dirty="0"/>
              <a:t>&gt; &lt;/</a:t>
            </a:r>
            <a:r>
              <a:rPr lang="en-US" sz="1600" b="1" dirty="0"/>
              <a:t>Class</a:t>
            </a:r>
            <a:r>
              <a:rPr lang="en-US" sz="1600" dirty="0"/>
              <a:t>&gt;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C39471A-2CCD-4D33-9582-D36757FC574C}" type="slidenum">
              <a:rPr lang="ru-RU" sz="1400">
                <a:latin typeface="+mn-lt"/>
              </a:rPr>
              <a:pPr algn="r">
                <a:defRPr/>
              </a:pPr>
              <a:t>21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003399"/>
                </a:solidFill>
              </a:rPr>
              <a:t>Анализ входной страницы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0825" y="1109439"/>
            <a:ext cx="85693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defRPr/>
            </a:pPr>
            <a:r>
              <a:rPr lang="ru-RU" sz="2200" dirty="0">
                <a:latin typeface="Arial" charset="0"/>
              </a:rPr>
              <a:t>Анализ входной страницы, представленной после предварительной обработки в структурированном виде (DOM-дерево), осуществляется обработчиком верхнего уровня, который решает следующие задачи: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charset="0"/>
              </a:rPr>
              <a:t>поиск шаблона, подходящего для данной страницы или ее фрагмента, на основе маркеров блока </a:t>
            </a:r>
            <a:r>
              <a:rPr lang="ru-RU" sz="2200" dirty="0" err="1">
                <a:latin typeface="Arial" charset="0"/>
              </a:rPr>
              <a:t>Class</a:t>
            </a:r>
            <a:r>
              <a:rPr lang="ru-RU" sz="2200" dirty="0">
                <a:latin typeface="Arial" charset="0"/>
              </a:rPr>
              <a:t>;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charset="0"/>
              </a:rPr>
              <a:t>поиск маркерных терминов и извлечение текстовых фрагментов в соответствии с параметрами маркера;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charset="0"/>
              </a:rPr>
              <a:t>вызов специализированных обработчиков, формирование входных данных и обработка результата их работы;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ru-RU" sz="2200" dirty="0">
                <a:latin typeface="Arial" charset="0"/>
              </a:rPr>
              <a:t>формирование объекта заданного онтологического класса и его связей.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B7343942-5ADC-4A47-9433-6D91E40E8536}" type="slidenum">
              <a:rPr lang="ru-RU" sz="1400">
                <a:latin typeface="+mn-lt"/>
              </a:rPr>
              <a:pPr algn="r">
                <a:defRPr/>
              </a:pPr>
              <a:t>22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0825" y="981075"/>
            <a:ext cx="85693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Например, на сайте проекта «Национальный корпус русского языка» (http://www.ruscorpora.ru) в разделе меню «о проекте» можно найти краткое описание проекта, в разделе «участники проекта» – информацию о персонах и организациях, участвующих в проекте, в разделе «публикации» – информацию о публикациях по теме проекта и т.д.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Шаблон, построенный на основе класса </a:t>
            </a:r>
            <a:r>
              <a:rPr lang="ru-RU" sz="2200" i="1" dirty="0">
                <a:latin typeface="Arial" charset="0"/>
              </a:rPr>
              <a:t>Проект</a:t>
            </a:r>
            <a:r>
              <a:rPr lang="ru-RU" sz="2200" dirty="0">
                <a:latin typeface="Arial" charset="0"/>
              </a:rPr>
              <a:t>, позволит извлечь эту информацию со страниц данного сайта. При этом для извлечения информации о публикациях по теме проекта, персонах и организациях, участвующих в проекте, используются обработчики и шаблоны, специально построенные для извлечения информации такого типа и многократно используемые в других шаблонах, соответствующих базовым понятиям онтологии.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621879-AC1B-4EBC-A229-0CEF9AAD8C8F}" type="slidenum">
              <a:rPr lang="ru-RU" sz="1400">
                <a:latin typeface="+mn-lt"/>
              </a:rPr>
              <a:pPr algn="r">
                <a:defRPr/>
              </a:pPr>
              <a:t>23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2" y="1199927"/>
            <a:ext cx="6357938" cy="489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621879-AC1B-4EBC-A229-0CEF9AAD8C8F}" type="slidenum">
              <a:rPr lang="ru-RU" sz="1400">
                <a:latin typeface="+mn-lt"/>
              </a:rPr>
              <a:pPr algn="r">
                <a:defRPr/>
              </a:pPr>
              <a:t>24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75656" y="1196752"/>
            <a:ext cx="6512892" cy="4893469"/>
            <a:chOff x="1587500" y="1196752"/>
            <a:chExt cx="6512892" cy="489346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0" y="1196752"/>
              <a:ext cx="6357938" cy="489346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820" y="2276872"/>
              <a:ext cx="5130572" cy="3813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73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621879-AC1B-4EBC-A229-0CEF9AAD8C8F}" type="slidenum">
              <a:rPr lang="ru-RU" sz="1400">
                <a:latin typeface="+mn-lt"/>
              </a:rPr>
              <a:pPr algn="r">
                <a:defRPr/>
              </a:pPr>
              <a:t>25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36519" cy="47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E621879-AC1B-4EBC-A229-0CEF9AAD8C8F}" type="slidenum">
              <a:rPr lang="ru-RU" sz="1400">
                <a:latin typeface="+mn-lt"/>
              </a:rPr>
              <a:pPr algn="r">
                <a:defRPr/>
              </a:pPr>
              <a:t>26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25" y="1003925"/>
            <a:ext cx="8028831" cy="53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4B4B932-7D6D-4CC9-A1C1-56135077FAC4}" type="slidenum">
              <a:rPr lang="ru-RU" sz="1400">
                <a:latin typeface="+mn-lt"/>
              </a:rPr>
              <a:pPr algn="r">
                <a:defRPr/>
              </a:pPr>
              <a:t>27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92771" y="260648"/>
            <a:ext cx="6695653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Представление извлеченной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976664" cy="54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4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7830C7A-8F76-4B80-B0F4-F18468B95509}" type="slidenum">
              <a:rPr lang="ru-RU" sz="1400">
                <a:latin typeface="+mn-lt"/>
              </a:rPr>
              <a:pPr algn="r">
                <a:defRPr/>
              </a:pPr>
              <a:t>28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9388" y="908050"/>
            <a:ext cx="856932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&lt;</a:t>
            </a:r>
            <a:r>
              <a:rPr lang="en-US" sz="1600" b="1" dirty="0"/>
              <a:t>Clas</a:t>
            </a:r>
            <a:r>
              <a:rPr lang="en-US" sz="1600" dirty="0"/>
              <a:t>s Name= "</a:t>
            </a:r>
            <a:r>
              <a:rPr lang="en-US" sz="1800" b="1" dirty="0" err="1"/>
              <a:t>Организация</a:t>
            </a:r>
            <a:r>
              <a:rPr lang="en-US" sz="1600" dirty="0"/>
              <a:t>" engine = "</a:t>
            </a:r>
            <a:r>
              <a:rPr lang="en-US" sz="1600" dirty="0" err="1"/>
              <a:t>FragmentSearch</a:t>
            </a:r>
            <a:r>
              <a:rPr lang="en-US" sz="1600" dirty="0"/>
              <a:t>" 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Об</a:t>
            </a:r>
            <a:r>
              <a:rPr lang="en-US" sz="1600" dirty="0"/>
              <a:t> </a:t>
            </a:r>
            <a:r>
              <a:rPr lang="en-US" sz="1600" dirty="0" err="1"/>
              <a:t>институте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 &lt;</a:t>
            </a:r>
            <a:r>
              <a:rPr lang="en-US" sz="1600" b="1" dirty="0"/>
              <a:t>Marke</a:t>
            </a:r>
            <a:r>
              <a:rPr lang="en-US" sz="1600" dirty="0"/>
              <a:t>r Term = "</a:t>
            </a:r>
            <a:r>
              <a:rPr lang="en-US" sz="1600" dirty="0" err="1"/>
              <a:t>Институт</a:t>
            </a:r>
            <a:r>
              <a:rPr lang="en-US" sz="1600" dirty="0"/>
              <a:t>/</a:t>
            </a:r>
            <a:r>
              <a:rPr lang="ru-RU" sz="1600" dirty="0"/>
              <a:t>Университет</a:t>
            </a:r>
            <a:r>
              <a:rPr lang="en-US" sz="1600" dirty="0"/>
              <a:t>/</a:t>
            </a:r>
            <a:r>
              <a:rPr lang="ru-RU" sz="1600" dirty="0"/>
              <a:t>Лаборатория</a:t>
            </a:r>
            <a:r>
              <a:rPr lang="en-US" sz="1600" dirty="0"/>
              <a:t>/"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</a:t>
            </a:r>
          </a:p>
          <a:p>
            <a:r>
              <a:rPr lang="en-US" sz="1600" b="1" dirty="0"/>
              <a:t>…</a:t>
            </a:r>
          </a:p>
          <a:p>
            <a:r>
              <a:rPr lang="en-US" sz="1600" dirty="0"/>
              <a:t>&lt;</a:t>
            </a:r>
            <a:r>
              <a:rPr lang="en-US" sz="1600" b="1" dirty="0" err="1"/>
              <a:t>Attr</a:t>
            </a:r>
            <a:r>
              <a:rPr lang="en-US" sz="1600" dirty="0"/>
              <a:t> Name= "</a:t>
            </a:r>
            <a:r>
              <a:rPr lang="en-US" sz="1600" dirty="0" err="1"/>
              <a:t>Описание</a:t>
            </a:r>
            <a:r>
              <a:rPr lang="en-US" sz="1600" dirty="0"/>
              <a:t>" type= "text"&gt;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Общие</a:t>
            </a:r>
            <a:r>
              <a:rPr lang="en-US" sz="1600" dirty="0"/>
              <a:t> </a:t>
            </a:r>
            <a:r>
              <a:rPr lang="en-US" sz="1600" dirty="0" err="1"/>
              <a:t>сведения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"Head" </a:t>
            </a:r>
            <a:r>
              <a:rPr lang="en-US" sz="1600" dirty="0" err="1"/>
              <a:t>FragType</a:t>
            </a:r>
            <a:r>
              <a:rPr lang="en-US" sz="1600" dirty="0"/>
              <a:t>= "Block"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Общая</a:t>
            </a:r>
            <a:r>
              <a:rPr lang="en-US" sz="1600" dirty="0"/>
              <a:t> </a:t>
            </a:r>
            <a:r>
              <a:rPr lang="en-US" sz="1600" dirty="0" err="1"/>
              <a:t>информация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"Head" </a:t>
            </a:r>
            <a:r>
              <a:rPr lang="en-US" sz="1600" dirty="0" err="1"/>
              <a:t>FragType</a:t>
            </a:r>
            <a:r>
              <a:rPr lang="en-US" sz="1600" dirty="0"/>
              <a:t>= "Block"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</a:t>
            </a:r>
            <a:r>
              <a:rPr lang="en-US" sz="1600" dirty="0"/>
              <a:t>r Term = "</a:t>
            </a:r>
            <a:r>
              <a:rPr lang="en-US" sz="1600" dirty="0" err="1"/>
              <a:t>Основная</a:t>
            </a:r>
            <a:r>
              <a:rPr lang="en-US" sz="1600" dirty="0"/>
              <a:t> </a:t>
            </a:r>
            <a:r>
              <a:rPr lang="en-US" sz="1600" dirty="0" err="1"/>
              <a:t>информация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 " Page/Block 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 </a:t>
            </a:r>
            <a:r>
              <a:rPr lang="en-US" sz="1600" dirty="0" err="1"/>
              <a:t>Об</a:t>
            </a:r>
            <a:r>
              <a:rPr lang="en-US" sz="1600" dirty="0"/>
              <a:t> </a:t>
            </a:r>
            <a:r>
              <a:rPr lang="en-US" sz="1600" dirty="0" err="1"/>
              <a:t>институте</a:t>
            </a:r>
            <a:r>
              <a:rPr lang="en-US" sz="1600" dirty="0"/>
              <a:t> 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 "Page/Block"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"О </a:t>
            </a:r>
            <a:r>
              <a:rPr lang="en-US" sz="1600" dirty="0" err="1"/>
              <a:t>нас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 "Block" /&gt;&lt;/</a:t>
            </a:r>
            <a:r>
              <a:rPr lang="en-US" sz="1600" b="1" dirty="0" err="1"/>
              <a:t>Attr</a:t>
            </a:r>
            <a:r>
              <a:rPr lang="en-US" sz="1600" dirty="0"/>
              <a:t>&gt;</a:t>
            </a:r>
          </a:p>
          <a:p>
            <a:r>
              <a:rPr lang="en-US" sz="1600" b="1" dirty="0"/>
              <a:t>…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Relation</a:t>
            </a:r>
            <a:r>
              <a:rPr lang="en-US" sz="1600" dirty="0"/>
              <a:t> Name= "</a:t>
            </a:r>
            <a:r>
              <a:rPr lang="en-US" sz="1600" b="1" dirty="0" err="1"/>
              <a:t>Участник</a:t>
            </a:r>
            <a:r>
              <a:rPr lang="en-US" sz="1600" b="1" dirty="0"/>
              <a:t> </a:t>
            </a:r>
            <a:r>
              <a:rPr lang="en-US" sz="1600" b="1" dirty="0" err="1"/>
              <a:t>проекта_Орг</a:t>
            </a:r>
            <a:r>
              <a:rPr lang="en-US" sz="1600" dirty="0"/>
              <a:t>" 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Проекты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Список</a:t>
            </a:r>
            <a:r>
              <a:rPr lang="en-US" sz="1600" dirty="0"/>
              <a:t> </a:t>
            </a:r>
            <a:r>
              <a:rPr lang="en-US" sz="1600" dirty="0" err="1"/>
              <a:t>проектов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="Block"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Гранты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Прикладные</a:t>
            </a:r>
            <a:r>
              <a:rPr lang="en-US" sz="1600" dirty="0"/>
              <a:t> </a:t>
            </a:r>
            <a:r>
              <a:rPr lang="en-US" sz="1600" dirty="0" err="1"/>
              <a:t>разработки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Практические</a:t>
            </a:r>
            <a:r>
              <a:rPr lang="en-US" sz="1600" dirty="0"/>
              <a:t> </a:t>
            </a:r>
            <a:r>
              <a:rPr lang="en-US" sz="1600" dirty="0" err="1"/>
              <a:t>разработки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Проекты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="Block" /&gt;</a:t>
            </a:r>
          </a:p>
          <a:p>
            <a:r>
              <a:rPr lang="nb-NO" sz="1600" dirty="0"/>
              <a:t>&lt;</a:t>
            </a:r>
            <a:r>
              <a:rPr lang="nb-NO" sz="1600" b="1" dirty="0"/>
              <a:t>Marker</a:t>
            </a:r>
            <a:r>
              <a:rPr lang="nb-NO" sz="1600" dirty="0"/>
              <a:t> Term = </a:t>
            </a:r>
            <a:r>
              <a:rPr lang="en-US" sz="1600" dirty="0"/>
              <a:t>"</a:t>
            </a:r>
            <a:r>
              <a:rPr lang="ru-RU" sz="1600" dirty="0"/>
              <a:t>Исследования</a:t>
            </a:r>
            <a:r>
              <a:rPr lang="en-US" sz="1600" dirty="0"/>
              <a:t>"</a:t>
            </a:r>
            <a:r>
              <a:rPr lang="nb-NO" sz="1600" dirty="0"/>
              <a:t> PType=</a:t>
            </a:r>
            <a:r>
              <a:rPr lang="en-US" sz="1600" dirty="0"/>
              <a:t>"</a:t>
            </a:r>
            <a:r>
              <a:rPr lang="nb-NO" sz="1600" dirty="0"/>
              <a:t>Head</a:t>
            </a:r>
            <a:r>
              <a:rPr lang="en-US" sz="1600" dirty="0"/>
              <a:t>"</a:t>
            </a:r>
            <a:r>
              <a:rPr lang="nb-NO" sz="1600" dirty="0"/>
              <a:t> FragType=</a:t>
            </a:r>
            <a:r>
              <a:rPr lang="en-US" sz="1600" dirty="0"/>
              <a:t>"</a:t>
            </a:r>
            <a:r>
              <a:rPr lang="nb-NO" sz="1600" dirty="0"/>
              <a:t>Block</a:t>
            </a:r>
            <a:r>
              <a:rPr lang="en-US" sz="1600" dirty="0"/>
              <a:t>"</a:t>
            </a:r>
            <a:r>
              <a:rPr lang="nb-NO" sz="1600" dirty="0"/>
              <a:t> /&gt;</a:t>
            </a:r>
          </a:p>
          <a:p>
            <a:r>
              <a:rPr lang="nb-NO" sz="1600" dirty="0"/>
              <a:t>&lt;</a:t>
            </a:r>
            <a:r>
              <a:rPr lang="nb-NO" sz="1600" b="1" dirty="0"/>
              <a:t>Marker</a:t>
            </a:r>
            <a:r>
              <a:rPr lang="nb-NO" sz="1600" dirty="0"/>
              <a:t> Term = </a:t>
            </a:r>
            <a:r>
              <a:rPr lang="en-US" sz="1600" dirty="0"/>
              <a:t>"</a:t>
            </a:r>
            <a:r>
              <a:rPr lang="ru-RU" sz="1600" dirty="0"/>
              <a:t>Программы</a:t>
            </a:r>
            <a:r>
              <a:rPr lang="en-US" sz="1600" dirty="0"/>
              <a:t> </a:t>
            </a:r>
            <a:r>
              <a:rPr lang="ru-RU" sz="1600" dirty="0"/>
              <a:t>и</a:t>
            </a:r>
            <a:r>
              <a:rPr lang="en-US" sz="1600" dirty="0"/>
              <a:t> </a:t>
            </a:r>
            <a:r>
              <a:rPr lang="ru-RU" sz="1600" dirty="0"/>
              <a:t>проекты</a:t>
            </a:r>
            <a:r>
              <a:rPr lang="en-US" sz="1600" dirty="0"/>
              <a:t>"</a:t>
            </a:r>
            <a:r>
              <a:rPr lang="nb-NO" sz="1600" dirty="0"/>
              <a:t> PType=</a:t>
            </a:r>
            <a:r>
              <a:rPr lang="en-US" sz="1600" dirty="0"/>
              <a:t>"</a:t>
            </a:r>
            <a:r>
              <a:rPr lang="nb-NO" sz="1600" dirty="0"/>
              <a:t>Head</a:t>
            </a:r>
            <a:r>
              <a:rPr lang="en-US" sz="1600" dirty="0"/>
              <a:t>"</a:t>
            </a:r>
            <a:r>
              <a:rPr lang="nb-NO" sz="1600" dirty="0"/>
              <a:t> FragType=</a:t>
            </a:r>
            <a:r>
              <a:rPr lang="en-US" sz="1600" dirty="0"/>
              <a:t>"</a:t>
            </a:r>
            <a:r>
              <a:rPr lang="nb-NO" sz="1600" dirty="0"/>
              <a:t>Block</a:t>
            </a:r>
            <a:r>
              <a:rPr lang="en-US" sz="1600" dirty="0"/>
              <a:t>"</a:t>
            </a:r>
            <a:r>
              <a:rPr lang="nb-NO" sz="1600" dirty="0"/>
              <a:t> /&gt;</a:t>
            </a:r>
            <a:endParaRPr lang="en-US" sz="1600" dirty="0"/>
          </a:p>
          <a:p>
            <a:r>
              <a:rPr lang="en-US" sz="1600" dirty="0"/>
              <a:t>&lt;</a:t>
            </a:r>
            <a:r>
              <a:rPr lang="en-US" sz="1600" b="1" dirty="0"/>
              <a:t>Object</a:t>
            </a:r>
            <a:r>
              <a:rPr lang="en-US" sz="1600" dirty="0"/>
              <a:t> Name= "</a:t>
            </a:r>
            <a:r>
              <a:rPr lang="en-US" sz="1600" dirty="0" err="1"/>
              <a:t>Проект</a:t>
            </a:r>
            <a:r>
              <a:rPr lang="en-US" sz="1600" dirty="0"/>
              <a:t>" engine = "</a:t>
            </a:r>
            <a:r>
              <a:rPr lang="en-US" sz="1600" dirty="0" err="1"/>
              <a:t>ProjectsList</a:t>
            </a:r>
            <a:r>
              <a:rPr lang="en-US" sz="1600" dirty="0"/>
              <a:t>" /&gt;</a:t>
            </a:r>
          </a:p>
          <a:p>
            <a:r>
              <a:rPr lang="en-US" sz="1600" dirty="0"/>
              <a:t>&lt;/</a:t>
            </a:r>
            <a:r>
              <a:rPr lang="en-US" sz="1600" b="1" dirty="0"/>
              <a:t>Relation</a:t>
            </a:r>
            <a:r>
              <a:rPr lang="en-US" sz="1600" dirty="0"/>
              <a:t>&gt; &lt;/</a:t>
            </a:r>
            <a:r>
              <a:rPr lang="en-US" sz="1600" b="1" dirty="0"/>
              <a:t>Class</a:t>
            </a:r>
            <a:r>
              <a:rPr lang="en-US" sz="16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321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7830C7A-8F76-4B80-B0F4-F18468B95509}" type="slidenum">
              <a:rPr lang="ru-RU" sz="1400">
                <a:latin typeface="+mn-lt"/>
              </a:rPr>
              <a:pPr algn="r">
                <a:defRPr/>
              </a:pPr>
              <a:t>29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Извлечение информации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55" y="908720"/>
            <a:ext cx="8569325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/>
              <a:t>&lt;Class Name= "</a:t>
            </a:r>
            <a:r>
              <a:rPr lang="en-US" sz="1800" b="1" dirty="0" err="1"/>
              <a:t>Событие</a:t>
            </a:r>
            <a:r>
              <a:rPr lang="en-US" sz="1600" dirty="0"/>
              <a:t>" engine = "</a:t>
            </a:r>
            <a:r>
              <a:rPr lang="en-US" sz="1600" dirty="0" err="1"/>
              <a:t>FragmentSearch</a:t>
            </a:r>
            <a:r>
              <a:rPr lang="en-US" sz="1600" dirty="0"/>
              <a:t>" </a:t>
            </a:r>
            <a:r>
              <a:rPr lang="en-US" sz="1600" dirty="0" smtClean="0"/>
              <a:t>&gt;</a:t>
            </a:r>
            <a:endParaRPr lang="en-US" sz="1400" b="1" dirty="0"/>
          </a:p>
          <a:p>
            <a:r>
              <a:rPr lang="en-US" sz="1600" dirty="0"/>
              <a:t>&lt;</a:t>
            </a:r>
            <a:r>
              <a:rPr lang="en-US" sz="1600" b="1" dirty="0" err="1"/>
              <a:t>Attr</a:t>
            </a:r>
            <a:r>
              <a:rPr lang="en-US" sz="1600" dirty="0"/>
              <a:t> Name= "</a:t>
            </a:r>
            <a:r>
              <a:rPr lang="en-US" sz="1600" dirty="0" err="1"/>
              <a:t>Описание</a:t>
            </a:r>
            <a:r>
              <a:rPr lang="en-US" sz="1600" dirty="0"/>
              <a:t>" type= "text"&gt;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"О </a:t>
            </a:r>
            <a:r>
              <a:rPr lang="en-US" sz="1600" dirty="0" err="1"/>
              <a:t>конференции</a:t>
            </a:r>
            <a:r>
              <a:rPr lang="en-US" sz="1600" dirty="0"/>
              <a:t>/ О </a:t>
            </a:r>
            <a:r>
              <a:rPr lang="en-US" sz="1600" dirty="0" err="1"/>
              <a:t>семинаре</a:t>
            </a:r>
            <a:r>
              <a:rPr lang="en-US" sz="1600" dirty="0"/>
              <a:t>/</a:t>
            </a:r>
            <a:r>
              <a:rPr lang="en-US" sz="1600" dirty="0" err="1"/>
              <a:t>Информационное</a:t>
            </a:r>
            <a:r>
              <a:rPr lang="en-US" sz="1600" dirty="0"/>
              <a:t> </a:t>
            </a:r>
            <a:r>
              <a:rPr lang="en-US" sz="1600" dirty="0" err="1"/>
              <a:t>сообщение</a:t>
            </a:r>
            <a:r>
              <a:rPr lang="en-US" sz="1600" dirty="0"/>
              <a:t>/ </a:t>
            </a:r>
            <a:r>
              <a:rPr lang="en-US" sz="1600" dirty="0" err="1"/>
              <a:t>Информационное</a:t>
            </a:r>
            <a:r>
              <a:rPr lang="en-US" sz="1600" dirty="0"/>
              <a:t> </a:t>
            </a:r>
            <a:r>
              <a:rPr lang="en-US" sz="1600" dirty="0" err="1"/>
              <a:t>письмо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 " Menu/Head" </a:t>
            </a:r>
            <a:r>
              <a:rPr lang="en-US" sz="1600" dirty="0" err="1"/>
              <a:t>FragType</a:t>
            </a:r>
            <a:r>
              <a:rPr lang="en-US" sz="1600" dirty="0"/>
              <a:t>= " Page/Block" /&gt;&lt;/</a:t>
            </a:r>
            <a:r>
              <a:rPr lang="en-US" sz="1600" b="1" dirty="0" err="1"/>
              <a:t>Attr</a:t>
            </a:r>
            <a:r>
              <a:rPr lang="en-US" sz="1600" dirty="0"/>
              <a:t>&gt;</a:t>
            </a:r>
          </a:p>
          <a:p>
            <a:r>
              <a:rPr lang="en-US" sz="1400" b="1" dirty="0"/>
              <a:t>…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Relation</a:t>
            </a:r>
            <a:r>
              <a:rPr lang="en-US" sz="1600" dirty="0"/>
              <a:t> Name= "</a:t>
            </a:r>
            <a:r>
              <a:rPr lang="en-US" sz="1600" b="1" dirty="0" err="1"/>
              <a:t>Персона_Участник_события</a:t>
            </a:r>
            <a:r>
              <a:rPr lang="en-US" sz="1600" dirty="0"/>
              <a:t>" 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Участники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Список</a:t>
            </a:r>
            <a:r>
              <a:rPr lang="en-US" sz="1600" dirty="0"/>
              <a:t> </a:t>
            </a:r>
            <a:r>
              <a:rPr lang="en-US" sz="1600" dirty="0" err="1"/>
              <a:t>участников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Программа</a:t>
            </a:r>
            <a:r>
              <a:rPr lang="en-US" sz="1600" dirty="0"/>
              <a:t> </a:t>
            </a:r>
            <a:r>
              <a:rPr lang="en-US" sz="1600" dirty="0" err="1"/>
              <a:t>конференции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Список</a:t>
            </a:r>
            <a:r>
              <a:rPr lang="en-US" sz="1600" dirty="0"/>
              <a:t> </a:t>
            </a:r>
            <a:r>
              <a:rPr lang="en-US" sz="1600" dirty="0" err="1"/>
              <a:t>докладов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 smtClean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Программный</a:t>
            </a:r>
            <a:r>
              <a:rPr lang="en-US" sz="1600" dirty="0"/>
              <a:t> </a:t>
            </a:r>
            <a:r>
              <a:rPr lang="en-US" sz="1600" dirty="0" err="1"/>
              <a:t>комитет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 smtClean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Организаторы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 &lt;</a:t>
            </a:r>
            <a:r>
              <a:rPr lang="en-US" sz="1600" b="1" dirty="0"/>
              <a:t>Marker </a:t>
            </a:r>
            <a:r>
              <a:rPr lang="en-US" sz="1600" dirty="0"/>
              <a:t>Term = "</a:t>
            </a:r>
            <a:r>
              <a:rPr lang="en-US" sz="1600" dirty="0" err="1"/>
              <a:t>Организационный</a:t>
            </a:r>
            <a:r>
              <a:rPr lang="en-US" sz="1600" dirty="0"/>
              <a:t> </a:t>
            </a:r>
            <a:r>
              <a:rPr lang="en-US" sz="1600" dirty="0" err="1"/>
              <a:t>комитет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Оргкомитет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Члены</a:t>
            </a:r>
            <a:r>
              <a:rPr lang="en-US" sz="1600" dirty="0"/>
              <a:t> </a:t>
            </a:r>
            <a:r>
              <a:rPr lang="en-US" sz="1600" dirty="0" err="1"/>
              <a:t>оргкомитета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 Head 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Секретариат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 Head 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Члены</a:t>
            </a:r>
            <a:r>
              <a:rPr lang="en-US" sz="1600" dirty="0"/>
              <a:t> </a:t>
            </a:r>
            <a:r>
              <a:rPr lang="en-US" sz="1600" dirty="0" err="1"/>
              <a:t>программного</a:t>
            </a:r>
            <a:r>
              <a:rPr lang="en-US" sz="1600" dirty="0"/>
              <a:t> </a:t>
            </a:r>
            <a:r>
              <a:rPr lang="en-US" sz="1600" dirty="0" err="1"/>
              <a:t>комитета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Руководящий</a:t>
            </a:r>
            <a:r>
              <a:rPr lang="en-US" sz="1600" dirty="0"/>
              <a:t> </a:t>
            </a:r>
            <a:r>
              <a:rPr lang="en-US" sz="1600" dirty="0" err="1"/>
              <a:t>комитет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="Menu"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Председатель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Сопредседатели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Marker</a:t>
            </a:r>
            <a:r>
              <a:rPr lang="en-US" sz="1600" dirty="0"/>
              <a:t> Term = "</a:t>
            </a:r>
            <a:r>
              <a:rPr lang="en-US" sz="1600" dirty="0" err="1"/>
              <a:t>Члены</a:t>
            </a:r>
            <a:r>
              <a:rPr lang="en-US" sz="1600" dirty="0"/>
              <a:t> </a:t>
            </a:r>
            <a:r>
              <a:rPr lang="en-US" sz="1600" dirty="0" err="1"/>
              <a:t>руководящего</a:t>
            </a:r>
            <a:r>
              <a:rPr lang="en-US" sz="1600" dirty="0"/>
              <a:t> </a:t>
            </a:r>
            <a:r>
              <a:rPr lang="en-US" sz="1600" dirty="0" err="1"/>
              <a:t>комитета</a:t>
            </a:r>
            <a:r>
              <a:rPr lang="en-US" sz="1600" dirty="0"/>
              <a:t>" </a:t>
            </a:r>
            <a:r>
              <a:rPr lang="en-US" sz="1600" dirty="0" err="1"/>
              <a:t>PType</a:t>
            </a:r>
            <a:r>
              <a:rPr lang="en-US" sz="1600" dirty="0"/>
              <a:t>="Head" </a:t>
            </a:r>
            <a:r>
              <a:rPr lang="en-US" sz="1600" dirty="0" err="1"/>
              <a:t>FragType</a:t>
            </a:r>
            <a:r>
              <a:rPr lang="en-US" sz="1600" dirty="0"/>
              <a:t>="Page" /&gt;</a:t>
            </a:r>
          </a:p>
          <a:p>
            <a:r>
              <a:rPr lang="en-US" sz="1600" dirty="0"/>
              <a:t>&lt;</a:t>
            </a:r>
            <a:r>
              <a:rPr lang="en-US" sz="1600" b="1" dirty="0"/>
              <a:t>Object</a:t>
            </a:r>
            <a:r>
              <a:rPr lang="en-US" sz="1600" dirty="0"/>
              <a:t> Name= "</a:t>
            </a:r>
            <a:r>
              <a:rPr lang="en-US" sz="1600" dirty="0" err="1"/>
              <a:t>Персона</a:t>
            </a:r>
            <a:r>
              <a:rPr lang="en-US" sz="1600" dirty="0"/>
              <a:t>" engine = "</a:t>
            </a:r>
            <a:r>
              <a:rPr lang="en-US" sz="1600" dirty="0" err="1"/>
              <a:t>PersonList</a:t>
            </a:r>
            <a:r>
              <a:rPr lang="en-US" sz="1600" dirty="0"/>
              <a:t>" /&gt;&lt;/</a:t>
            </a:r>
            <a:r>
              <a:rPr lang="en-US" sz="1600" b="1" dirty="0"/>
              <a:t>Relation</a:t>
            </a:r>
            <a:r>
              <a:rPr lang="en-US" sz="1600" dirty="0"/>
              <a:t>&gt; &lt;/</a:t>
            </a:r>
            <a:r>
              <a:rPr lang="en-US" sz="1600" b="1" dirty="0"/>
              <a:t>Class</a:t>
            </a:r>
            <a:r>
              <a:rPr lang="en-US" sz="1600" dirty="0"/>
              <a:t>&gt;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25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F6B4270-3613-4E5E-8975-11DFEFDFEFA5}" type="slidenum">
              <a:rPr lang="ru-RU" sz="1400">
                <a:latin typeface="+mn-lt"/>
              </a:rPr>
              <a:pPr algn="r">
                <a:defRPr/>
              </a:pPr>
              <a:t>3</a:t>
            </a:fld>
            <a:endParaRPr lang="ru-RU" sz="140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250" y="228600"/>
            <a:ext cx="6840538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Введение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5124" name="Picture 1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17954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57550"/>
            <a:ext cx="1427162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6948488" y="2060575"/>
            <a:ext cx="1584325" cy="1085850"/>
            <a:chOff x="4513" y="2136"/>
            <a:chExt cx="1121" cy="886"/>
          </a:xfrm>
        </p:grpSpPr>
        <p:pic>
          <p:nvPicPr>
            <p:cNvPr id="5131" name="Picture 10" descr="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2318"/>
              <a:ext cx="1089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132" name="Object 11"/>
            <p:cNvGraphicFramePr>
              <a:graphicFrameLocks noChangeAspect="1"/>
            </p:cNvGraphicFramePr>
            <p:nvPr/>
          </p:nvGraphicFramePr>
          <p:xfrm>
            <a:off x="4558" y="2136"/>
            <a:ext cx="1076" cy="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Visio" r:id="rId6" imgW="1347858" imgH="835738" progId="Visio.Drawing.11">
                    <p:embed/>
                  </p:oleObj>
                </mc:Choice>
                <mc:Fallback>
                  <p:oleObj name="Visio" r:id="rId6" imgW="1347858" imgH="835738" progId="Visio.Drawing.11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2136"/>
                          <a:ext cx="1076" cy="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00113" y="4881563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2564B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200" dirty="0">
                <a:latin typeface="+mn-lt"/>
              </a:rPr>
              <a:t>недостаточно систематизированы 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55650" y="2066925"/>
            <a:ext cx="5616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3000"/>
              </a:spcAft>
              <a:buClr>
                <a:srgbClr val="2564B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200" dirty="0">
                <a:latin typeface="+mn-lt"/>
              </a:rPr>
              <a:t>слабо формализованы и недостаточно структурированы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700338" y="3286125"/>
            <a:ext cx="54006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1400"/>
              </a:spcAft>
              <a:buClr>
                <a:srgbClr val="2564B1"/>
              </a:buClr>
              <a:buSzPct val="80000"/>
              <a:buFont typeface="Wingdings" pitchFamily="2" charset="2"/>
              <a:buChar char="l"/>
              <a:defRPr/>
            </a:pPr>
            <a:r>
              <a:rPr lang="ru-RU" sz="2200" dirty="0">
                <a:latin typeface="+mn-lt"/>
              </a:rPr>
              <a:t>распределены по различным Интернет-сайтам, электронным библиотекам и архивам</a:t>
            </a:r>
          </a:p>
        </p:txBody>
      </p:sp>
      <p:sp>
        <p:nvSpPr>
          <p:cNvPr id="5130" name="Rectangle 3"/>
          <p:cNvSpPr>
            <a:spLocks noChangeArrowheads="1"/>
          </p:cNvSpPr>
          <p:nvPr/>
        </p:nvSpPr>
        <p:spPr bwMode="auto">
          <a:xfrm>
            <a:off x="323850" y="1125538"/>
            <a:ext cx="841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>
                <a:latin typeface="Arial" charset="0"/>
              </a:rPr>
              <a:t>Это объясняется особенностями представления научных знаний в Интернет, которые</a:t>
            </a:r>
            <a:endParaRPr lang="en-US" sz="2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4587373-E666-4399-970A-69EDAABA46F5}" type="slidenum">
              <a:rPr lang="ru-RU" sz="1400">
                <a:latin typeface="+mn-lt"/>
              </a:rPr>
              <a:pPr algn="r">
                <a:defRPr/>
              </a:pPr>
              <a:t>30</a:t>
            </a:fld>
            <a:endParaRPr lang="ru-RU" sz="1400">
              <a:latin typeface="+mn-lt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052736"/>
            <a:ext cx="8496622" cy="5256584"/>
          </a:xfrm>
          <a:noFill/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ru-RU" sz="2200" dirty="0" smtClean="0"/>
              <a:t>В настоящее время реализован ряд компонентов подсистемы сбора информации из сети Интернет, а именно: модуль поиска релевантных </a:t>
            </a:r>
            <a:r>
              <a:rPr lang="ru-RU" sz="2200" dirty="0" err="1" smtClean="0"/>
              <a:t>интернет-ресурсов</a:t>
            </a:r>
            <a:r>
              <a:rPr lang="ru-RU" sz="2200" dirty="0" smtClean="0"/>
              <a:t>, модуль извлечения информации, база данных ссылок на </a:t>
            </a:r>
            <a:r>
              <a:rPr lang="ru-RU" sz="2200" dirty="0" err="1" smtClean="0"/>
              <a:t>интернет-ресурсы</a:t>
            </a:r>
            <a:r>
              <a:rPr lang="ru-RU" sz="2200" dirty="0" smtClean="0"/>
              <a:t>. </a:t>
            </a:r>
          </a:p>
          <a:p>
            <a:pPr eaLnBrk="1" hangingPunct="1">
              <a:spcAft>
                <a:spcPct val="20000"/>
              </a:spcAft>
            </a:pPr>
            <a:r>
              <a:rPr lang="ru-RU" sz="2200" dirty="0" smtClean="0"/>
              <a:t>Разработаны </a:t>
            </a:r>
            <a:r>
              <a:rPr lang="ru-RU" sz="2200" dirty="0"/>
              <a:t>методы извлечения информации о проектах, организациях и событиях, включая сопутствующие шаблоны и обработчики, реализующие извлечение информации о персонах и публикациях</a:t>
            </a:r>
            <a:r>
              <a:rPr lang="ru-RU" sz="2200" dirty="0" smtClean="0"/>
              <a:t>. </a:t>
            </a:r>
          </a:p>
          <a:p>
            <a:pPr eaLnBrk="1" hangingPunct="1">
              <a:spcAft>
                <a:spcPct val="20000"/>
              </a:spcAft>
            </a:pPr>
            <a:r>
              <a:rPr lang="ru-RU" sz="2200" dirty="0" smtClean="0"/>
              <a:t>Для </a:t>
            </a:r>
            <a:r>
              <a:rPr lang="ru-RU" sz="2200" dirty="0"/>
              <a:t>анализа списков публикаций и персон используются ранее разработанные нами средства генерации формальных описаний научных </a:t>
            </a:r>
            <a:r>
              <a:rPr lang="ru-RU" sz="2200" dirty="0" smtClean="0"/>
              <a:t>статей.</a:t>
            </a:r>
          </a:p>
          <a:p>
            <a:pPr marL="0" indent="0" eaLnBrk="1" hangingPunct="1">
              <a:spcBef>
                <a:spcPts val="1200"/>
              </a:spcBef>
              <a:spcAft>
                <a:spcPct val="20000"/>
              </a:spcAft>
              <a:buNone/>
            </a:pPr>
            <a:r>
              <a:rPr lang="ru-RU" sz="2000" i="1" dirty="0" smtClean="0"/>
              <a:t>     Работа </a:t>
            </a:r>
            <a:r>
              <a:rPr lang="ru-RU" sz="2000" i="1" dirty="0"/>
              <a:t>выполнена при финансовой поддержке РФФИ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     (</a:t>
            </a:r>
            <a:r>
              <a:rPr lang="ru-RU" sz="2000" i="1" dirty="0"/>
              <a:t>проект № 13-07-00422).</a:t>
            </a:r>
          </a:p>
          <a:p>
            <a:pPr marL="0" indent="0" eaLnBrk="1" hangingPunct="1">
              <a:spcAft>
                <a:spcPct val="20000"/>
              </a:spcAft>
              <a:buNone/>
            </a:pPr>
            <a:endParaRPr lang="ru-RU" sz="22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24075" y="188913"/>
            <a:ext cx="6191250" cy="5762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Заключение</a:t>
            </a:r>
            <a:endParaRPr lang="en-GB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FBD1F92-60CF-466E-B4EB-874E32F788D7}" type="slidenum">
              <a:rPr lang="ru-RU" sz="1400">
                <a:latin typeface="+mn-lt"/>
              </a:rPr>
              <a:pPr algn="r">
                <a:defRPr/>
              </a:pPr>
              <a:t>4</a:t>
            </a:fld>
            <a:endParaRPr lang="ru-RU" sz="140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250" y="228600"/>
            <a:ext cx="6840538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Введение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23850" y="981075"/>
            <a:ext cx="8569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>
                <a:latin typeface="Arial" charset="0"/>
              </a:rPr>
              <a:t>Другая причина в том, что современные информационные системы используют довольно </a:t>
            </a:r>
            <a:r>
              <a:rPr lang="ru-RU" sz="2200" b="1">
                <a:latin typeface="Arial" charset="0"/>
              </a:rPr>
              <a:t>ограниченный набор методов представления, поиска и интерпретации информации</a:t>
            </a:r>
            <a:r>
              <a:rPr lang="ru-RU" sz="2200">
                <a:latin typeface="Arial" charset="0"/>
              </a:rPr>
              <a:t>. </a:t>
            </a:r>
            <a:br>
              <a:rPr lang="ru-RU" sz="2200">
                <a:latin typeface="Arial" charset="0"/>
              </a:rPr>
            </a:br>
            <a:r>
              <a:rPr lang="ru-RU" sz="2200">
                <a:latin typeface="Arial" charset="0"/>
              </a:rPr>
              <a:t>В них данные и знания представляются </a:t>
            </a:r>
            <a:endParaRPr lang="en-US" sz="2200">
              <a:latin typeface="Arial" charset="0"/>
            </a:endParaRPr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179388" y="4797425"/>
            <a:ext cx="54006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Aft>
                <a:spcPct val="10000"/>
              </a:spcAft>
              <a:defRPr/>
            </a:pPr>
            <a:r>
              <a:rPr lang="en-US" sz="2000" dirty="0">
                <a:latin typeface="Arial" charset="0"/>
              </a:rPr>
              <a:t>	</a:t>
            </a:r>
            <a:r>
              <a:rPr lang="ru-RU" sz="2000" dirty="0">
                <a:latin typeface="Arial" charset="0"/>
              </a:rPr>
              <a:t>В то время как естественной формой подачи информации для человека является представление в виде </a:t>
            </a:r>
            <a:r>
              <a:rPr lang="ru-RU" sz="2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сети взаимосвязанных фактов</a:t>
            </a:r>
            <a:r>
              <a:rPr lang="ru-RU" sz="2200" dirty="0">
                <a:latin typeface="Arial" charset="0"/>
              </a:rPr>
              <a:t>.</a:t>
            </a:r>
            <a:endParaRPr lang="en-GB" sz="2200" dirty="0">
              <a:latin typeface="Arial" charset="0"/>
            </a:endParaRPr>
          </a:p>
        </p:txBody>
      </p:sp>
      <p:grpSp>
        <p:nvGrpSpPr>
          <p:cNvPr id="6150" name="Group 35"/>
          <p:cNvGrpSpPr>
            <a:grpSpLocks/>
          </p:cNvGrpSpPr>
          <p:nvPr/>
        </p:nvGrpSpPr>
        <p:grpSpPr bwMode="auto">
          <a:xfrm>
            <a:off x="6740525" y="2605088"/>
            <a:ext cx="1233488" cy="895350"/>
            <a:chOff x="9193" y="2109"/>
            <a:chExt cx="915" cy="787"/>
          </a:xfrm>
        </p:grpSpPr>
        <p:pic>
          <p:nvPicPr>
            <p:cNvPr id="6162" name="Picture 29" descr="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3" y="2314"/>
              <a:ext cx="90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6163" name="Object 30"/>
            <p:cNvGraphicFramePr>
              <a:graphicFrameLocks noChangeAspect="1"/>
            </p:cNvGraphicFramePr>
            <p:nvPr/>
          </p:nvGraphicFramePr>
          <p:xfrm>
            <a:off x="9219" y="2109"/>
            <a:ext cx="889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1" name="Visio" r:id="rId4" imgW="1347858" imgH="835738" progId="Visio.Drawing.11">
                    <p:embed/>
                  </p:oleObj>
                </mc:Choice>
                <mc:Fallback>
                  <p:oleObj name="Visio" r:id="rId4" imgW="1347858" imgH="835738" progId="Visio.Drawing.11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19" y="2109"/>
                          <a:ext cx="889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51" name="Object 32"/>
          <p:cNvGraphicFramePr>
            <a:graphicFrameLocks noChangeAspect="1"/>
          </p:cNvGraphicFramePr>
          <p:nvPr/>
        </p:nvGraphicFramePr>
        <p:xfrm>
          <a:off x="611188" y="3789363"/>
          <a:ext cx="1728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" name="Visio" r:id="rId6" imgW="918892" imgH="396839" progId="Visio.Drawing.11">
                  <p:embed/>
                </p:oleObj>
              </mc:Choice>
              <mc:Fallback>
                <p:oleObj name="Visio" r:id="rId6" imgW="918892" imgH="396839" progId="Visio.Drawing.11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789363"/>
                        <a:ext cx="1728787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34925" y="2565400"/>
            <a:ext cx="6265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ct val="10000"/>
              </a:spcAft>
            </a:pP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	</a:t>
            </a:r>
            <a:r>
              <a:rPr lang="ru-RU" sz="2000">
                <a:latin typeface="Arial" charset="0"/>
              </a:rPr>
              <a:t>в виде текстовых документов (в корпоративных информационных системах)</a:t>
            </a:r>
          </a:p>
        </p:txBody>
      </p:sp>
      <p:sp>
        <p:nvSpPr>
          <p:cNvPr id="6153" name="Rectangle 36"/>
          <p:cNvSpPr>
            <a:spLocks noChangeArrowheads="1"/>
          </p:cNvSpPr>
          <p:nvPr/>
        </p:nvSpPr>
        <p:spPr bwMode="auto">
          <a:xfrm>
            <a:off x="2555875" y="3717925"/>
            <a:ext cx="59055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ct val="10000"/>
              </a:spcAft>
            </a:pPr>
            <a:r>
              <a:rPr lang="ru-RU">
                <a:latin typeface="Arial" charset="0"/>
              </a:rPr>
              <a:t>	</a:t>
            </a:r>
            <a:r>
              <a:rPr lang="ru-RU" sz="2000">
                <a:latin typeface="Arial" charset="0"/>
              </a:rPr>
              <a:t>множеством информационных ресурсов</a:t>
            </a:r>
            <a:r>
              <a:rPr lang="en-US" sz="2000">
                <a:latin typeface="Arial" charset="0"/>
              </a:rPr>
              <a:t> </a:t>
            </a:r>
            <a:br>
              <a:rPr lang="en-US" sz="2000">
                <a:latin typeface="Arial" charset="0"/>
              </a:rPr>
            </a:br>
            <a:r>
              <a:rPr lang="ru-RU" sz="2000">
                <a:latin typeface="Arial" charset="0"/>
              </a:rPr>
              <a:t>(в интернет-каталогах и  порталах)</a:t>
            </a:r>
            <a:endParaRPr lang="en-US" sz="2000">
              <a:latin typeface="Arial" charset="0"/>
            </a:endParaRPr>
          </a:p>
        </p:txBody>
      </p:sp>
      <p:grpSp>
        <p:nvGrpSpPr>
          <p:cNvPr id="6154" name="Group 44"/>
          <p:cNvGrpSpPr>
            <a:grpSpLocks/>
          </p:cNvGrpSpPr>
          <p:nvPr/>
        </p:nvGrpSpPr>
        <p:grpSpPr bwMode="auto">
          <a:xfrm>
            <a:off x="5868988" y="4797425"/>
            <a:ext cx="3024187" cy="1243013"/>
            <a:chOff x="113" y="3113"/>
            <a:chExt cx="1905" cy="783"/>
          </a:xfrm>
        </p:grpSpPr>
        <p:graphicFrame>
          <p:nvGraphicFramePr>
            <p:cNvPr id="6155" name="Object 27"/>
            <p:cNvGraphicFramePr>
              <a:graphicFrameLocks noChangeAspect="1"/>
            </p:cNvGraphicFramePr>
            <p:nvPr/>
          </p:nvGraphicFramePr>
          <p:xfrm>
            <a:off x="113" y="3113"/>
            <a:ext cx="1905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13" name="Visio" r:id="rId8" imgW="823774" imgH="318618" progId="Visio.Drawing.11">
                    <p:embed/>
                  </p:oleObj>
                </mc:Choice>
                <mc:Fallback>
                  <p:oleObj name="Visio" r:id="rId8" imgW="823774" imgH="318618" progId="Visio.Drawing.11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3113"/>
                          <a:ext cx="1905" cy="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6" name="Rectangle 37"/>
            <p:cNvSpPr>
              <a:spLocks noChangeArrowheads="1"/>
            </p:cNvSpPr>
            <p:nvPr/>
          </p:nvSpPr>
          <p:spPr bwMode="auto">
            <a:xfrm>
              <a:off x="250" y="3203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F1</a:t>
              </a:r>
              <a:endParaRPr lang="ru-RU" altLang="ja-JP" sz="1600">
                <a:latin typeface="Arial" charset="0"/>
              </a:endParaRPr>
            </a:p>
          </p:txBody>
        </p:sp>
        <p:sp>
          <p:nvSpPr>
            <p:cNvPr id="6157" name="Rectangle 39"/>
            <p:cNvSpPr>
              <a:spLocks noChangeArrowheads="1"/>
            </p:cNvSpPr>
            <p:nvPr/>
          </p:nvSpPr>
          <p:spPr bwMode="auto">
            <a:xfrm>
              <a:off x="885" y="3203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F2</a:t>
              </a:r>
              <a:endParaRPr lang="ru-RU" altLang="ja-JP" sz="1600">
                <a:latin typeface="Arial" charset="0"/>
              </a:endParaRPr>
            </a:p>
          </p:txBody>
        </p:sp>
        <p:sp>
          <p:nvSpPr>
            <p:cNvPr id="6158" name="Rectangle 40"/>
            <p:cNvSpPr>
              <a:spLocks noChangeArrowheads="1"/>
            </p:cNvSpPr>
            <p:nvPr/>
          </p:nvSpPr>
          <p:spPr bwMode="auto">
            <a:xfrm>
              <a:off x="1565" y="3203"/>
              <a:ext cx="3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F3</a:t>
              </a:r>
              <a:endParaRPr lang="ru-RU" altLang="ja-JP" sz="1600">
                <a:latin typeface="Arial" charset="0"/>
              </a:endParaRPr>
            </a:p>
          </p:txBody>
        </p:sp>
        <p:sp>
          <p:nvSpPr>
            <p:cNvPr id="6159" name="Rectangle 41"/>
            <p:cNvSpPr>
              <a:spLocks noChangeArrowheads="1"/>
            </p:cNvSpPr>
            <p:nvPr/>
          </p:nvSpPr>
          <p:spPr bwMode="auto">
            <a:xfrm>
              <a:off x="884" y="3672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Ob1</a:t>
              </a:r>
              <a:endParaRPr lang="ru-RU" altLang="ja-JP" sz="1600">
                <a:latin typeface="Arial" charset="0"/>
              </a:endParaRPr>
            </a:p>
          </p:txBody>
        </p:sp>
        <p:sp>
          <p:nvSpPr>
            <p:cNvPr id="6160" name="Rectangle 42"/>
            <p:cNvSpPr>
              <a:spLocks noChangeArrowheads="1"/>
            </p:cNvSpPr>
            <p:nvPr/>
          </p:nvSpPr>
          <p:spPr bwMode="auto">
            <a:xfrm>
              <a:off x="295" y="3672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Ob2</a:t>
              </a:r>
              <a:endParaRPr lang="ru-RU" altLang="ja-JP" sz="1600">
                <a:latin typeface="Arial" charset="0"/>
              </a:endParaRPr>
            </a:p>
          </p:txBody>
        </p:sp>
        <p:sp>
          <p:nvSpPr>
            <p:cNvPr id="6161" name="Rectangle 43"/>
            <p:cNvSpPr>
              <a:spLocks noChangeArrowheads="1"/>
            </p:cNvSpPr>
            <p:nvPr/>
          </p:nvSpPr>
          <p:spPr bwMode="auto">
            <a:xfrm>
              <a:off x="1474" y="3672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ja-JP" sz="1600">
                  <a:latin typeface="Arial" charset="0"/>
                  <a:ea typeface="ＭＳ Ｐゴシック" pitchFamily="34" charset="-128"/>
                </a:rPr>
                <a:t>Ob3</a:t>
              </a:r>
              <a:endParaRPr lang="ru-RU" altLang="ja-JP" sz="16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3B4FACE-6F97-4A60-900A-6BCE93B60CA0}" type="slidenum">
              <a:rPr lang="ru-RU" sz="1400">
                <a:latin typeface="+mn-lt"/>
              </a:rPr>
              <a:pPr algn="r">
                <a:defRPr/>
              </a:pPr>
              <a:t>5</a:t>
            </a:fld>
            <a:endParaRPr lang="ru-RU" sz="1400"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250" y="228600"/>
            <a:ext cx="6840538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Введение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68313" y="1241425"/>
            <a:ext cx="6480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>
                <a:latin typeface="Arial" charset="0"/>
              </a:rPr>
              <a:t>2. Нерешенной остается и </a:t>
            </a:r>
            <a:r>
              <a:rPr lang="ru-RU" sz="2200" b="1">
                <a:latin typeface="Arial" charset="0"/>
              </a:rPr>
              <a:t>проблема удобного доступа к средствам обработки информации</a:t>
            </a:r>
            <a:r>
              <a:rPr lang="ru-RU" sz="2200">
                <a:latin typeface="Arial" charset="0"/>
              </a:rPr>
              <a:t>. </a:t>
            </a:r>
          </a:p>
        </p:txBody>
      </p:sp>
      <p:graphicFrame>
        <p:nvGraphicFramePr>
          <p:cNvPr id="7173" name="Объект 1"/>
          <p:cNvGraphicFramePr>
            <a:graphicFrameLocks noChangeAspect="1"/>
          </p:cNvGraphicFramePr>
          <p:nvPr/>
        </p:nvGraphicFramePr>
        <p:xfrm>
          <a:off x="179388" y="3252788"/>
          <a:ext cx="1643062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Clip" r:id="rId3" imgW="3848100" imgH="5478463" progId="MS_ClipArt_Gallery.2">
                  <p:embed/>
                </p:oleObj>
              </mc:Choice>
              <mc:Fallback>
                <p:oleObj name="Clip" r:id="rId3" imgW="3848100" imgH="5478463" progId="MS_ClipArt_Gallery.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52788"/>
                        <a:ext cx="1643062" cy="233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2398713" y="3249613"/>
            <a:ext cx="620553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>
                <a:latin typeface="Arial" charset="0"/>
              </a:rPr>
              <a:t>Даже уже реализованные и представленные в Интернет в виде </a:t>
            </a:r>
            <a:r>
              <a:rPr lang="en-US" sz="2200">
                <a:latin typeface="Arial" charset="0"/>
              </a:rPr>
              <a:t>web</a:t>
            </a:r>
            <a:r>
              <a:rPr lang="ru-RU" sz="2200">
                <a:latin typeface="Arial" charset="0"/>
              </a:rPr>
              <a:t>-сервисов методы обработки информации остаются недоступными широкому кругу пользователей из-за отсутствия содержательной информации о них.</a:t>
            </a:r>
          </a:p>
        </p:txBody>
      </p:sp>
      <p:pic>
        <p:nvPicPr>
          <p:cNvPr id="7175" name="Picture 26" descr="Рисунок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47763"/>
            <a:ext cx="132080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B9AD54F-49A5-44B4-BC9E-5D4921230A57}" type="slidenum">
              <a:rPr lang="ru-RU" sz="1400">
                <a:latin typeface="+mn-lt"/>
              </a:rPr>
              <a:pPr algn="r">
                <a:defRPr/>
              </a:pPr>
              <a:t>6</a:t>
            </a:fld>
            <a:endParaRPr lang="ru-RU" sz="1400"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1357951"/>
            <a:ext cx="8569325" cy="408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2200" dirty="0">
                <a:latin typeface="Arial" charset="0"/>
              </a:rPr>
              <a:t>Для информационной поддержки научной и производственной деятельности в требуемых областях знаний предлагается строить </a:t>
            </a:r>
            <a:r>
              <a:rPr lang="ru-RU" sz="2200" b="1" dirty="0">
                <a:latin typeface="Arial" charset="0"/>
              </a:rPr>
              <a:t>тематические интеллектуальные научные </a:t>
            </a:r>
            <a:r>
              <a:rPr lang="ru-RU" sz="2200" b="1" dirty="0" err="1">
                <a:latin typeface="Arial" charset="0"/>
              </a:rPr>
              <a:t>интернет-ресурсы</a:t>
            </a:r>
            <a:r>
              <a:rPr lang="ru-RU" sz="2200" dirty="0">
                <a:latin typeface="Arial" charset="0"/>
              </a:rPr>
              <a:t> (ИНИР). </a:t>
            </a:r>
          </a:p>
          <a:p>
            <a:pPr marL="457200" indent="-457200">
              <a:spcBef>
                <a:spcPts val="0"/>
              </a:spcBef>
              <a:spcAft>
                <a:spcPct val="20000"/>
              </a:spcAft>
              <a:defRPr/>
            </a:pPr>
            <a:endParaRPr lang="ru-RU" sz="2200" b="1" dirty="0" smtClean="0">
              <a:latin typeface="Arial" charset="0"/>
            </a:endParaRPr>
          </a:p>
          <a:p>
            <a:pPr marL="457200" indent="-457200">
              <a:spcBef>
                <a:spcPts val="0"/>
              </a:spcBef>
              <a:spcAft>
                <a:spcPct val="20000"/>
              </a:spcAft>
              <a:defRPr/>
            </a:pPr>
            <a:r>
              <a:rPr lang="ru-RU" sz="2200" b="1" dirty="0" smtClean="0">
                <a:latin typeface="Arial" charset="0"/>
              </a:rPr>
              <a:t>Тематический </a:t>
            </a:r>
            <a:r>
              <a:rPr lang="ru-RU" sz="2200" b="1" dirty="0">
                <a:latin typeface="Arial" charset="0"/>
              </a:rPr>
              <a:t>ИНИР</a:t>
            </a:r>
            <a:r>
              <a:rPr lang="ru-RU" sz="2200" dirty="0">
                <a:latin typeface="Arial" charset="0"/>
              </a:rPr>
              <a:t> представляет собой доступную через Интернет информационную систему, обеспечивающую </a:t>
            </a:r>
          </a:p>
          <a:p>
            <a:pPr marL="457200" indent="-457200">
              <a:spcBef>
                <a:spcPts val="0"/>
              </a:spcBef>
              <a:spcAft>
                <a:spcPct val="20000"/>
              </a:spcAft>
              <a:buFontTx/>
              <a:buAutoNum type="arabicParenBoth"/>
              <a:defRPr/>
            </a:pPr>
            <a:r>
              <a:rPr lang="ru-RU" sz="2200" b="1" dirty="0">
                <a:latin typeface="Arial" charset="0"/>
              </a:rPr>
              <a:t>систематизацию и интеграцию</a:t>
            </a:r>
            <a:r>
              <a:rPr lang="ru-RU" sz="2200" dirty="0">
                <a:latin typeface="Arial" charset="0"/>
              </a:rPr>
              <a:t> научных знаний и информационных ресурсов определенной области знаний, </a:t>
            </a:r>
          </a:p>
          <a:p>
            <a:pPr marL="457200" indent="-457200">
              <a:spcBef>
                <a:spcPts val="0"/>
              </a:spcBef>
              <a:spcAft>
                <a:spcPct val="20000"/>
              </a:spcAft>
              <a:buFontTx/>
              <a:buAutoNum type="arabicParenBoth"/>
              <a:defRPr/>
            </a:pPr>
            <a:r>
              <a:rPr lang="ru-RU" sz="2200" b="1" dirty="0">
                <a:latin typeface="Arial" charset="0"/>
              </a:rPr>
              <a:t>содержательный эффективный доступ</a:t>
            </a:r>
            <a:r>
              <a:rPr lang="ru-RU" sz="2200" dirty="0">
                <a:latin typeface="Arial" charset="0"/>
              </a:rPr>
              <a:t> к ним (поиск и навигацию) и средствам их интеллектуальной </a:t>
            </a:r>
            <a:r>
              <a:rPr lang="ru-RU" sz="2200" dirty="0" smtClean="0">
                <a:latin typeface="Arial" charset="0"/>
              </a:rPr>
              <a:t>обработки.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1050" y="115888"/>
            <a:ext cx="619125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Концепция интеллектуального научного </a:t>
            </a:r>
            <a:r>
              <a:rPr lang="ru-RU" dirty="0" err="1" smtClean="0">
                <a:solidFill>
                  <a:srgbClr val="003399"/>
                </a:solidFill>
              </a:rPr>
              <a:t>интернет-ресурса</a:t>
            </a:r>
            <a:endParaRPr lang="en-GB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0EF0F7-1FDE-4DF4-A546-D9F6F1702756}" type="slidenum">
              <a:rPr lang="ru-RU" sz="1400">
                <a:latin typeface="+mn-lt"/>
              </a:rPr>
              <a:pPr algn="r">
                <a:defRPr/>
              </a:pPr>
              <a:t>7</a:t>
            </a:fld>
            <a:endParaRPr lang="ru-RU" sz="140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51050" y="115888"/>
            <a:ext cx="619125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003399"/>
                </a:solidFill>
              </a:rPr>
              <a:t>Концепция интеллектуального научного </a:t>
            </a:r>
            <a:r>
              <a:rPr lang="ru-RU" dirty="0" err="1" smtClean="0">
                <a:solidFill>
                  <a:srgbClr val="003399"/>
                </a:solidFill>
              </a:rPr>
              <a:t>интернет-ресурса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1365502"/>
            <a:ext cx="8569325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 smtClean="0">
                <a:latin typeface="Arial" charset="0"/>
              </a:rPr>
              <a:t>ИНИР </a:t>
            </a:r>
            <a:r>
              <a:rPr lang="ru-RU" sz="2200" dirty="0">
                <a:latin typeface="Arial" charset="0"/>
              </a:rPr>
              <a:t>базируется на формализмах </a:t>
            </a:r>
            <a:r>
              <a:rPr lang="ru-RU" sz="2200" b="1" dirty="0">
                <a:latin typeface="Arial" charset="0"/>
              </a:rPr>
              <a:t>онтологий</a:t>
            </a:r>
            <a:r>
              <a:rPr lang="ru-RU" sz="2200" dirty="0">
                <a:latin typeface="Arial" charset="0"/>
              </a:rPr>
              <a:t> и </a:t>
            </a:r>
            <a:r>
              <a:rPr lang="ru-RU" sz="2200" b="1" dirty="0">
                <a:latin typeface="Arial" charset="0"/>
              </a:rPr>
              <a:t>семантических сетей</a:t>
            </a:r>
            <a:r>
              <a:rPr lang="ru-RU" sz="2200" dirty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Онтология</a:t>
            </a:r>
            <a:r>
              <a:rPr lang="ru-RU" sz="2200" dirty="0">
                <a:latin typeface="Arial" charset="0"/>
              </a:rPr>
              <a:t> выступает в качестве ядра системы знаний ИНИР.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 smtClean="0">
                <a:latin typeface="Arial" charset="0"/>
              </a:rPr>
              <a:t>Семантическая </a:t>
            </a:r>
            <a:r>
              <a:rPr lang="ru-RU" sz="2200" b="1" dirty="0">
                <a:latin typeface="Arial" charset="0"/>
              </a:rPr>
              <a:t>сеть</a:t>
            </a:r>
            <a:r>
              <a:rPr lang="ru-RU" sz="2200" dirty="0">
                <a:latin typeface="Arial" charset="0"/>
              </a:rPr>
              <a:t> играет в ИНИР роль интеллектуального хранилища </a:t>
            </a:r>
            <a:r>
              <a:rPr lang="ru-RU" sz="2200" dirty="0" smtClean="0">
                <a:latin typeface="Arial" charset="0"/>
              </a:rPr>
              <a:t>данных.</a:t>
            </a:r>
            <a:endParaRPr lang="ru-RU" sz="2200" dirty="0">
              <a:latin typeface="Arial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dirty="0">
                <a:latin typeface="Arial" charset="0"/>
              </a:rPr>
              <a:t>На основе онтологии и семантической сети организуются </a:t>
            </a:r>
            <a:r>
              <a:rPr lang="ru-RU" sz="2200" b="1" dirty="0">
                <a:latin typeface="Arial" charset="0"/>
              </a:rPr>
              <a:t>навигация</a:t>
            </a:r>
            <a:r>
              <a:rPr lang="ru-RU" sz="2200" dirty="0">
                <a:latin typeface="Arial" charset="0"/>
              </a:rPr>
              <a:t> по информационному пространству ИНИР и </a:t>
            </a:r>
            <a:r>
              <a:rPr lang="ru-RU" sz="2200" b="1" dirty="0">
                <a:latin typeface="Arial" charset="0"/>
              </a:rPr>
              <a:t>содержательный поиск</a:t>
            </a:r>
            <a:r>
              <a:rPr lang="ru-RU" sz="2200" dirty="0">
                <a:latin typeface="Arial" charset="0"/>
              </a:rPr>
              <a:t>. </a:t>
            </a: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4184C06-EF2C-450E-BBF7-E7BBAA63EC82}" type="slidenum">
              <a:rPr lang="ru-RU" sz="1400">
                <a:latin typeface="+mn-lt"/>
              </a:rPr>
              <a:pPr algn="r">
                <a:defRPr/>
              </a:pPr>
              <a:t>8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8538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Система знаний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92188"/>
            <a:ext cx="55213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7945438" y="6454775"/>
            <a:ext cx="874712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37997AD-356C-44B2-A5BA-05EF0885002C}" type="slidenum">
              <a:rPr lang="ru-RU" sz="1400">
                <a:latin typeface="+mn-lt"/>
              </a:rPr>
              <a:pPr algn="r">
                <a:defRPr/>
              </a:pPr>
              <a:t>9</a:t>
            </a:fld>
            <a:endParaRPr lang="ru-RU" sz="1400"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68538" y="188913"/>
            <a:ext cx="619125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mtClean="0">
                <a:solidFill>
                  <a:srgbClr val="003399"/>
                </a:solidFill>
              </a:rPr>
              <a:t>Система знаний ИНИР</a:t>
            </a:r>
            <a:endParaRPr lang="en-GB" dirty="0" smtClean="0">
              <a:solidFill>
                <a:srgbClr val="003399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1050925"/>
            <a:ext cx="8569325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Онтология области знаний ИНИР</a:t>
            </a:r>
            <a:r>
              <a:rPr lang="ru-RU" sz="2200" dirty="0">
                <a:latin typeface="Arial" charset="0"/>
              </a:rPr>
              <a:t> строится на основе двух базовых онтологий – </a:t>
            </a:r>
            <a:r>
              <a:rPr lang="ru-RU" sz="2200" b="1" i="1" dirty="0">
                <a:latin typeface="Arial" charset="0"/>
              </a:rPr>
              <a:t>онтологии научной деятельности</a:t>
            </a:r>
            <a:r>
              <a:rPr lang="ru-RU" sz="2200" dirty="0">
                <a:latin typeface="Arial" charset="0"/>
              </a:rPr>
              <a:t> и </a:t>
            </a:r>
            <a:r>
              <a:rPr lang="ru-RU" sz="2200" b="1" i="1" dirty="0">
                <a:latin typeface="Arial" charset="0"/>
              </a:rPr>
              <a:t>онтологии научного знания</a:t>
            </a:r>
            <a:r>
              <a:rPr lang="ru-RU" sz="2200" dirty="0">
                <a:latin typeface="Arial" charset="0"/>
              </a:rPr>
              <a:t>.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Онтология научной деятельности</a:t>
            </a:r>
            <a:r>
              <a:rPr lang="ru-RU" sz="2200" dirty="0">
                <a:latin typeface="Arial" charset="0"/>
              </a:rPr>
              <a:t> включает классы понятий, относящиеся к организации научной и исследовательской деятельности, такие как </a:t>
            </a:r>
            <a:r>
              <a:rPr lang="ru-RU" sz="2200" i="1" dirty="0">
                <a:latin typeface="Arial" charset="0"/>
              </a:rPr>
              <a:t>Проект, </a:t>
            </a:r>
            <a:r>
              <a:rPr lang="ru-RU" sz="2200" i="1" dirty="0" smtClean="0">
                <a:latin typeface="Arial" charset="0"/>
              </a:rPr>
              <a:t>Публикация,</a:t>
            </a:r>
            <a:r>
              <a:rPr lang="ru-RU" sz="2200" dirty="0" smtClean="0">
                <a:latin typeface="Arial" charset="0"/>
              </a:rPr>
              <a:t> </a:t>
            </a:r>
            <a:r>
              <a:rPr lang="ru-RU" sz="2200" i="1" dirty="0" smtClean="0">
                <a:latin typeface="Arial" charset="0"/>
              </a:rPr>
              <a:t>Персона</a:t>
            </a:r>
            <a:r>
              <a:rPr lang="ru-RU" sz="2200" i="1" dirty="0">
                <a:latin typeface="Arial" charset="0"/>
              </a:rPr>
              <a:t>, Организация, </a:t>
            </a:r>
            <a:r>
              <a:rPr lang="ru-RU" sz="2200" i="1" dirty="0" smtClean="0">
                <a:latin typeface="Arial" charset="0"/>
              </a:rPr>
              <a:t>Событие </a:t>
            </a:r>
            <a:r>
              <a:rPr lang="ru-RU" sz="2200" dirty="0" smtClean="0">
                <a:latin typeface="Arial" charset="0"/>
              </a:rPr>
              <a:t>и </a:t>
            </a:r>
            <a:r>
              <a:rPr lang="ru-RU" sz="2200" dirty="0">
                <a:latin typeface="Arial" charset="0"/>
              </a:rPr>
              <a:t>др.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ru-RU" sz="2200" b="1" dirty="0">
                <a:latin typeface="Arial" charset="0"/>
              </a:rPr>
              <a:t>Онтология научного знания</a:t>
            </a:r>
            <a:r>
              <a:rPr lang="ru-RU" sz="2200" dirty="0">
                <a:latin typeface="Arial" charset="0"/>
              </a:rPr>
              <a:t> фиксирует основные содержательные структуры, используемые для построения онтологий конкретных областей знаний: </a:t>
            </a:r>
            <a:r>
              <a:rPr lang="ru-RU" sz="2200" i="1" dirty="0">
                <a:latin typeface="Arial" charset="0"/>
              </a:rPr>
              <a:t>Раздел науки, Метод исследования, Объект исследования, Научный результат</a:t>
            </a:r>
            <a:r>
              <a:rPr lang="ru-RU" sz="2200" dirty="0">
                <a:latin typeface="Arial" charset="0"/>
              </a:rPr>
              <a:t>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4740503</TotalTime>
  <Words>2023</Words>
  <Application>Microsoft Office PowerPoint</Application>
  <PresentationFormat>Экран (4:3)</PresentationFormat>
  <Paragraphs>211</Paragraphs>
  <Slides>30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Default Design</vt:lpstr>
      <vt:lpstr>Специальное оформление</vt:lpstr>
      <vt:lpstr>Visio</vt:lpstr>
      <vt:lpstr>Clip</vt:lpstr>
      <vt:lpstr>Подход к автоматизации сбора тематической информации для систем поддержки научной и производственной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IIMC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eChallenges e2006 PPT Template</dc:title>
  <dc:creator>Miriam Cunningham</dc:creator>
  <cp:lastModifiedBy>zagor</cp:lastModifiedBy>
  <cp:revision>862</cp:revision>
  <dcterms:created xsi:type="dcterms:W3CDTF">2004-09-02T14:06:53Z</dcterms:created>
  <dcterms:modified xsi:type="dcterms:W3CDTF">2014-12-02T17:02:48Z</dcterms:modified>
</cp:coreProperties>
</file>