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62" r:id="rId4"/>
    <p:sldId id="260" r:id="rId5"/>
    <p:sldId id="261" r:id="rId6"/>
    <p:sldId id="271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4" r:id="rId15"/>
    <p:sldId id="265" r:id="rId16"/>
    <p:sldId id="268" r:id="rId17"/>
    <p:sldId id="266" r:id="rId18"/>
    <p:sldId id="264" r:id="rId19"/>
    <p:sldId id="263" r:id="rId20"/>
    <p:sldId id="267" r:id="rId21"/>
    <p:sldId id="312" r:id="rId22"/>
    <p:sldId id="313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4704" autoAdjust="0"/>
  </p:normalViewPr>
  <p:slideViewPr>
    <p:cSldViewPr>
      <p:cViewPr>
        <p:scale>
          <a:sx n="150" d="100"/>
          <a:sy n="150" d="100"/>
        </p:scale>
        <p:origin x="1926" y="28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DOBRYNIN\&#1048;&#1085;&#1090;&#1077;&#1075;&#1088;&#1072;&#1094;&#1080;&#1103;\2014\DICR-14\IndegreeG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DOBRYNIN\&#1048;&#1085;&#1090;&#1077;&#1075;&#1088;&#1072;&#1094;&#1080;&#1103;\2014\DICR-14\OutdegreeGR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Граф о. Фраунгофера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20</c:v>
                </c:pt>
                <c:pt idx="17">
                  <c:v>21</c:v>
                </c:pt>
                <c:pt idx="18">
                  <c:v>24</c:v>
                </c:pt>
                <c:pt idx="19">
                  <c:v>28</c:v>
                </c:pt>
                <c:pt idx="20">
                  <c:v>30</c:v>
                </c:pt>
                <c:pt idx="21">
                  <c:v>39</c:v>
                </c:pt>
                <c:pt idx="22">
                  <c:v>54</c:v>
                </c:pt>
                <c:pt idx="23">
                  <c:v>70</c:v>
                </c:pt>
              </c:numCache>
            </c:num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0</c:v>
                </c:pt>
                <c:pt idx="1">
                  <c:v>7</c:v>
                </c:pt>
                <c:pt idx="2">
                  <c:v>26</c:v>
                </c:pt>
                <c:pt idx="3">
                  <c:v>44</c:v>
                </c:pt>
                <c:pt idx="4">
                  <c:v>51</c:v>
                </c:pt>
                <c:pt idx="5">
                  <c:v>58</c:v>
                </c:pt>
                <c:pt idx="6">
                  <c:v>66</c:v>
                </c:pt>
                <c:pt idx="7">
                  <c:v>67</c:v>
                </c:pt>
                <c:pt idx="8">
                  <c:v>69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  <c:pt idx="12">
                  <c:v>71</c:v>
                </c:pt>
                <c:pt idx="13">
                  <c:v>71</c:v>
                </c:pt>
                <c:pt idx="14">
                  <c:v>71</c:v>
                </c:pt>
                <c:pt idx="15">
                  <c:v>71</c:v>
                </c:pt>
                <c:pt idx="16">
                  <c:v>71</c:v>
                </c:pt>
                <c:pt idx="17">
                  <c:v>71</c:v>
                </c:pt>
                <c:pt idx="18">
                  <c:v>71</c:v>
                </c:pt>
                <c:pt idx="19">
                  <c:v>71</c:v>
                </c:pt>
                <c:pt idx="20">
                  <c:v>71</c:v>
                </c:pt>
                <c:pt idx="21">
                  <c:v>71</c:v>
                </c:pt>
                <c:pt idx="22">
                  <c:v>71</c:v>
                </c:pt>
                <c:pt idx="23">
                  <c:v>72</c:v>
                </c:pt>
              </c:numCache>
            </c:numRef>
          </c:val>
          <c:smooth val="0"/>
        </c:ser>
        <c:ser>
          <c:idx val="1"/>
          <c:order val="1"/>
          <c:tx>
            <c:v>Граф СО РАН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20</c:v>
                </c:pt>
                <c:pt idx="17">
                  <c:v>21</c:v>
                </c:pt>
                <c:pt idx="18">
                  <c:v>24</c:v>
                </c:pt>
                <c:pt idx="19">
                  <c:v>28</c:v>
                </c:pt>
                <c:pt idx="20">
                  <c:v>30</c:v>
                </c:pt>
                <c:pt idx="21">
                  <c:v>39</c:v>
                </c:pt>
                <c:pt idx="22">
                  <c:v>54</c:v>
                </c:pt>
                <c:pt idx="23">
                  <c:v>70</c:v>
                </c:pt>
              </c:numCache>
            </c:numRef>
          </c:cat>
          <c:val>
            <c:numRef>
              <c:f>Лист1!$C$2:$C$24</c:f>
              <c:numCache>
                <c:formatCode>General</c:formatCode>
                <c:ptCount val="23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13</c:v>
                </c:pt>
                <c:pt idx="5">
                  <c:v>21</c:v>
                </c:pt>
                <c:pt idx="6">
                  <c:v>26</c:v>
                </c:pt>
                <c:pt idx="7">
                  <c:v>39</c:v>
                </c:pt>
                <c:pt idx="8">
                  <c:v>49</c:v>
                </c:pt>
                <c:pt idx="9">
                  <c:v>52</c:v>
                </c:pt>
                <c:pt idx="10">
                  <c:v>62</c:v>
                </c:pt>
                <c:pt idx="11">
                  <c:v>69</c:v>
                </c:pt>
                <c:pt idx="12">
                  <c:v>71</c:v>
                </c:pt>
                <c:pt idx="13">
                  <c:v>82</c:v>
                </c:pt>
                <c:pt idx="14">
                  <c:v>85</c:v>
                </c:pt>
                <c:pt idx="15">
                  <c:v>87</c:v>
                </c:pt>
                <c:pt idx="16">
                  <c:v>89</c:v>
                </c:pt>
                <c:pt idx="17">
                  <c:v>90</c:v>
                </c:pt>
                <c:pt idx="18">
                  <c:v>91</c:v>
                </c:pt>
                <c:pt idx="19">
                  <c:v>92</c:v>
                </c:pt>
                <c:pt idx="20">
                  <c:v>93</c:v>
                </c:pt>
                <c:pt idx="21">
                  <c:v>94</c:v>
                </c:pt>
                <c:pt idx="22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v>Граф н.о. Сербии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20</c:v>
                </c:pt>
                <c:pt idx="17">
                  <c:v>21</c:v>
                </c:pt>
                <c:pt idx="18">
                  <c:v>24</c:v>
                </c:pt>
                <c:pt idx="19">
                  <c:v>28</c:v>
                </c:pt>
                <c:pt idx="20">
                  <c:v>30</c:v>
                </c:pt>
                <c:pt idx="21">
                  <c:v>39</c:v>
                </c:pt>
                <c:pt idx="22">
                  <c:v>54</c:v>
                </c:pt>
                <c:pt idx="23">
                  <c:v>70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</c:v>
                </c:pt>
                <c:pt idx="1">
                  <c:v>31</c:v>
                </c:pt>
                <c:pt idx="2">
                  <c:v>48</c:v>
                </c:pt>
                <c:pt idx="3">
                  <c:v>56</c:v>
                </c:pt>
                <c:pt idx="4">
                  <c:v>56</c:v>
                </c:pt>
                <c:pt idx="5">
                  <c:v>58</c:v>
                </c:pt>
                <c:pt idx="6">
                  <c:v>58</c:v>
                </c:pt>
                <c:pt idx="7">
                  <c:v>58</c:v>
                </c:pt>
                <c:pt idx="8">
                  <c:v>58</c:v>
                </c:pt>
                <c:pt idx="9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95264"/>
        <c:axId val="81630272"/>
      </c:lineChart>
      <c:catAx>
        <c:axId val="8359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ru-RU" sz="1400" b="0" i="0" u="none" strike="noStrike" baseline="0" dirty="0" smtClean="0">
                    <a:solidFill>
                      <a:schemeClr val="bg1"/>
                    </a:solidFill>
                  </a:rPr>
                  <a:t>Число входящих в вершины дуг</a:t>
                </a:r>
                <a:endParaRPr lang="en-US" sz="1400" b="0" i="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solidFill>
                <a:schemeClr val="tx1"/>
              </a:solidFill>
            </a:ln>
          </c:spPr>
        </c:title>
        <c:numFmt formatCode="General" sourceLinked="1"/>
        <c:majorTickMark val="out"/>
        <c:minorTickMark val="out"/>
        <c:tickLblPos val="nextTo"/>
        <c:spPr>
          <a:solidFill>
            <a:schemeClr val="tx1"/>
          </a:solidFill>
          <a:ln w="9525"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81630272"/>
        <c:crosses val="autoZero"/>
        <c:auto val="1"/>
        <c:lblAlgn val="ctr"/>
        <c:lblOffset val="100"/>
        <c:noMultiLvlLbl val="0"/>
      </c:catAx>
      <c:valAx>
        <c:axId val="8163027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ru-RU" sz="1400" b="0">
                    <a:solidFill>
                      <a:schemeClr val="bg1"/>
                    </a:solidFill>
                  </a:rPr>
                  <a:t>Число вершин</a:t>
                </a:r>
              </a:p>
            </c:rich>
          </c:tx>
          <c:layout/>
          <c:overlay val="0"/>
          <c:spPr>
            <a:solidFill>
              <a:schemeClr val="tx1"/>
            </a:solidFill>
          </c:sp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3595264"/>
        <c:crosses val="autoZero"/>
        <c:crossBetween val="between"/>
      </c:valAx>
      <c:spPr>
        <a:solidFill>
          <a:schemeClr val="tx1"/>
        </a:solidFill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Text" lastClr="000000"/>
    </a:solidFill>
    <a:ln>
      <a:noFill/>
    </a:ln>
  </c:spPr>
  <c:txPr>
    <a:bodyPr/>
    <a:lstStyle/>
    <a:p>
      <a:pPr>
        <a:defRPr sz="100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Граф о. Фраунгофера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18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71</c:v>
                </c:pt>
                <c:pt idx="25">
                  <c:v>76</c:v>
                </c:pt>
                <c:pt idx="26">
                  <c:v>82</c:v>
                </c:pt>
                <c:pt idx="27">
                  <c:v>84</c:v>
                </c:pt>
                <c:pt idx="28">
                  <c:v>91</c:v>
                </c:pt>
              </c:numCache>
            </c:num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</c:v>
                </c:pt>
                <c:pt idx="1">
                  <c:v>22</c:v>
                </c:pt>
                <c:pt idx="2">
                  <c:v>36</c:v>
                </c:pt>
                <c:pt idx="3">
                  <c:v>45</c:v>
                </c:pt>
                <c:pt idx="4">
                  <c:v>50</c:v>
                </c:pt>
                <c:pt idx="5">
                  <c:v>52</c:v>
                </c:pt>
                <c:pt idx="6">
                  <c:v>58</c:v>
                </c:pt>
                <c:pt idx="7">
                  <c:v>63</c:v>
                </c:pt>
                <c:pt idx="8">
                  <c:v>67</c:v>
                </c:pt>
                <c:pt idx="9">
                  <c:v>69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71</c:v>
                </c:pt>
                <c:pt idx="14">
                  <c:v>71</c:v>
                </c:pt>
                <c:pt idx="15">
                  <c:v>71</c:v>
                </c:pt>
                <c:pt idx="16">
                  <c:v>71</c:v>
                </c:pt>
                <c:pt idx="17">
                  <c:v>71</c:v>
                </c:pt>
                <c:pt idx="18">
                  <c:v>71</c:v>
                </c:pt>
                <c:pt idx="19">
                  <c:v>71</c:v>
                </c:pt>
                <c:pt idx="20">
                  <c:v>71</c:v>
                </c:pt>
                <c:pt idx="21">
                  <c:v>71</c:v>
                </c:pt>
                <c:pt idx="22">
                  <c:v>71</c:v>
                </c:pt>
                <c:pt idx="23">
                  <c:v>71</c:v>
                </c:pt>
                <c:pt idx="24">
                  <c:v>72</c:v>
                </c:pt>
              </c:numCache>
            </c:numRef>
          </c:val>
          <c:smooth val="0"/>
        </c:ser>
        <c:ser>
          <c:idx val="1"/>
          <c:order val="1"/>
          <c:tx>
            <c:v>Граф СО РАН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Лист1!$A$2:$A$30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18</c:v>
                </c:pt>
                <c:pt idx="18">
                  <c:v>25</c:v>
                </c:pt>
                <c:pt idx="19">
                  <c:v>26</c:v>
                </c:pt>
                <c:pt idx="20">
                  <c:v>27</c:v>
                </c:pt>
                <c:pt idx="21">
                  <c:v>42</c:v>
                </c:pt>
                <c:pt idx="22">
                  <c:v>43</c:v>
                </c:pt>
                <c:pt idx="23">
                  <c:v>44</c:v>
                </c:pt>
                <c:pt idx="24">
                  <c:v>71</c:v>
                </c:pt>
                <c:pt idx="25">
                  <c:v>76</c:v>
                </c:pt>
                <c:pt idx="26">
                  <c:v>82</c:v>
                </c:pt>
                <c:pt idx="27">
                  <c:v>84</c:v>
                </c:pt>
                <c:pt idx="28">
                  <c:v>91</c:v>
                </c:pt>
              </c:numCache>
            </c:numRef>
          </c:cat>
          <c:val>
            <c:numRef>
              <c:f>Лист1!$C$2:$C$30</c:f>
              <c:numCache>
                <c:formatCode>General</c:formatCode>
                <c:ptCount val="29"/>
                <c:pt idx="0">
                  <c:v>21</c:v>
                </c:pt>
                <c:pt idx="1">
                  <c:v>31</c:v>
                </c:pt>
                <c:pt idx="2">
                  <c:v>39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62</c:v>
                </c:pt>
                <c:pt idx="7">
                  <c:v>67</c:v>
                </c:pt>
                <c:pt idx="8">
                  <c:v>69</c:v>
                </c:pt>
                <c:pt idx="9">
                  <c:v>72</c:v>
                </c:pt>
                <c:pt idx="10">
                  <c:v>74</c:v>
                </c:pt>
                <c:pt idx="11">
                  <c:v>76</c:v>
                </c:pt>
                <c:pt idx="12">
                  <c:v>78</c:v>
                </c:pt>
                <c:pt idx="13">
                  <c:v>79</c:v>
                </c:pt>
                <c:pt idx="14">
                  <c:v>79</c:v>
                </c:pt>
                <c:pt idx="15">
                  <c:v>81</c:v>
                </c:pt>
                <c:pt idx="16">
                  <c:v>84</c:v>
                </c:pt>
                <c:pt idx="17">
                  <c:v>85</c:v>
                </c:pt>
                <c:pt idx="18">
                  <c:v>86</c:v>
                </c:pt>
                <c:pt idx="19">
                  <c:v>87</c:v>
                </c:pt>
                <c:pt idx="20">
                  <c:v>88</c:v>
                </c:pt>
                <c:pt idx="21">
                  <c:v>88</c:v>
                </c:pt>
                <c:pt idx="22">
                  <c:v>89</c:v>
                </c:pt>
                <c:pt idx="23">
                  <c:v>90</c:v>
                </c:pt>
                <c:pt idx="24">
                  <c:v>90</c:v>
                </c:pt>
                <c:pt idx="25">
                  <c:v>91</c:v>
                </c:pt>
                <c:pt idx="26">
                  <c:v>93</c:v>
                </c:pt>
                <c:pt idx="27">
                  <c:v>94</c:v>
                </c:pt>
                <c:pt idx="28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v>Граф н.о. Сербии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Лист1!$D$2:$D$24</c:f>
              <c:numCache>
                <c:formatCode>General</c:formatCode>
                <c:ptCount val="23"/>
                <c:pt idx="0">
                  <c:v>39</c:v>
                </c:pt>
                <c:pt idx="1">
                  <c:v>48</c:v>
                </c:pt>
                <c:pt idx="2">
                  <c:v>51</c:v>
                </c:pt>
                <c:pt idx="3">
                  <c:v>51</c:v>
                </c:pt>
                <c:pt idx="4">
                  <c:v>53</c:v>
                </c:pt>
                <c:pt idx="5">
                  <c:v>54</c:v>
                </c:pt>
                <c:pt idx="6">
                  <c:v>56</c:v>
                </c:pt>
                <c:pt idx="7">
                  <c:v>56</c:v>
                </c:pt>
                <c:pt idx="8">
                  <c:v>56</c:v>
                </c:pt>
                <c:pt idx="9">
                  <c:v>56</c:v>
                </c:pt>
                <c:pt idx="10">
                  <c:v>57</c:v>
                </c:pt>
                <c:pt idx="11">
                  <c:v>57</c:v>
                </c:pt>
                <c:pt idx="12">
                  <c:v>57</c:v>
                </c:pt>
                <c:pt idx="13">
                  <c:v>57</c:v>
                </c:pt>
                <c:pt idx="14">
                  <c:v>58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58</c:v>
                </c:pt>
                <c:pt idx="19">
                  <c:v>58</c:v>
                </c:pt>
                <c:pt idx="20">
                  <c:v>58</c:v>
                </c:pt>
                <c:pt idx="21">
                  <c:v>59</c:v>
                </c:pt>
                <c:pt idx="22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96800"/>
        <c:axId val="81629120"/>
      </c:lineChart>
      <c:catAx>
        <c:axId val="8359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ru-RU" sz="1400" b="0" i="0" u="none" strike="noStrike" baseline="0" dirty="0" smtClean="0">
                    <a:solidFill>
                      <a:schemeClr val="bg1"/>
                    </a:solidFill>
                  </a:rPr>
                  <a:t>Число выходящих из вершины дуг</a:t>
                </a:r>
                <a:endParaRPr lang="en-US" sz="1400" b="0" i="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solidFill>
                <a:schemeClr val="tx1"/>
              </a:solidFill>
            </a:ln>
          </c:spPr>
        </c:title>
        <c:numFmt formatCode="General" sourceLinked="1"/>
        <c:majorTickMark val="out"/>
        <c:minorTickMark val="out"/>
        <c:tickLblPos val="nextTo"/>
        <c:spPr>
          <a:solidFill>
            <a:schemeClr val="tx1"/>
          </a:solidFill>
          <a:ln w="9525"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81629120"/>
        <c:crosses val="autoZero"/>
        <c:auto val="1"/>
        <c:lblAlgn val="ctr"/>
        <c:lblOffset val="100"/>
        <c:noMultiLvlLbl val="0"/>
      </c:catAx>
      <c:valAx>
        <c:axId val="8162912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ru-RU" sz="1400" b="0">
                    <a:solidFill>
                      <a:schemeClr val="bg1"/>
                    </a:solidFill>
                  </a:rPr>
                  <a:t>Число вершин</a:t>
                </a:r>
              </a:p>
            </c:rich>
          </c:tx>
          <c:layout/>
          <c:overlay val="0"/>
          <c:spPr>
            <a:solidFill>
              <a:schemeClr val="tx1"/>
            </a:solidFill>
          </c:spPr>
        </c:title>
        <c:numFmt formatCode="General" sourceLinked="1"/>
        <c:majorTickMark val="out"/>
        <c:minorTickMark val="out"/>
        <c:tickLblPos val="nextTo"/>
        <c:spPr>
          <a:noFill/>
          <a:ln w="9525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3596800"/>
        <c:crosses val="autoZero"/>
        <c:crossBetween val="between"/>
      </c:valAx>
      <c:spPr>
        <a:solidFill>
          <a:schemeClr val="tx1"/>
        </a:solidFill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Text" lastClr="000000"/>
    </a:solidFill>
    <a:ln>
      <a:noFill/>
    </a:ln>
  </c:spPr>
  <c:txPr>
    <a:bodyPr/>
    <a:lstStyle/>
    <a:p>
      <a:pPr>
        <a:defRPr sz="1000"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Об-во Фраунгофера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Google Sc &gt; 10</c:v>
                </c:pt>
                <c:pt idx="1">
                  <c:v>R &gt; 100</c:v>
                </c:pt>
                <c:pt idx="2">
                  <c:v>S &gt; 100</c:v>
                </c:pt>
                <c:pt idx="3">
                  <c:v>V &gt; 1000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0.66</c:v>
                </c:pt>
                <c:pt idx="2">
                  <c:v>0.95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РАН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Google Sc &gt; 10</c:v>
                </c:pt>
                <c:pt idx="1">
                  <c:v>R &gt; 100</c:v>
                </c:pt>
                <c:pt idx="2">
                  <c:v>S &gt; 100</c:v>
                </c:pt>
                <c:pt idx="3">
                  <c:v>V &gt; 1000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0.38</c:v>
                </c:pt>
                <c:pt idx="1">
                  <c:v>0.45</c:v>
                </c:pt>
                <c:pt idx="2">
                  <c:v>0.84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46208"/>
        <c:axId val="155877376"/>
      </c:barChart>
      <c:catAx>
        <c:axId val="156446208"/>
        <c:scaling>
          <c:orientation val="minMax"/>
        </c:scaling>
        <c:delete val="0"/>
        <c:axPos val="l"/>
        <c:majorTickMark val="out"/>
        <c:minorTickMark val="none"/>
        <c:tickLblPos val="nextTo"/>
        <c:crossAx val="155877376"/>
        <c:crosses val="autoZero"/>
        <c:auto val="1"/>
        <c:lblAlgn val="ctr"/>
        <c:lblOffset val="100"/>
        <c:noMultiLvlLbl val="0"/>
      </c:catAx>
      <c:valAx>
        <c:axId val="155877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644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5BED4-3C18-4034-8283-C70D6285D230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E9D3E-50AB-41DC-AE82-97B0D693DE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4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11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12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13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</a:t>
            </a:r>
            <a:r>
              <a:rPr lang="ru-RU" baseline="0" dirty="0" smtClean="0"/>
              <a:t> вершин по соотношению между их полустепенями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круглых скобках – какие полустепени вершин в найденных веб-коммуникаторах (только различающиеся)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Примеры простых (индекс дуг и диаметр) и более сложной численных характеристик графа (</a:t>
            </a:r>
            <a:r>
              <a:rPr lang="ru-RU" baseline="0" dirty="0" err="1" smtClean="0"/>
              <a:t>коэф</a:t>
            </a:r>
            <a:r>
              <a:rPr lang="ru-RU" baseline="0" dirty="0" smtClean="0"/>
              <a:t>. кластеризации).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Примеры интересующих нас подструктур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Представление</a:t>
            </a:r>
            <a:r>
              <a:rPr lang="ru-RU" baseline="0" dirty="0" smtClean="0"/>
              <a:t> структуры больших сетей в агрегированном виде (основное ядро - сильно связная компонента)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Рост взаимно достижимых вершин (</a:t>
            </a:r>
            <a:r>
              <a:rPr lang="ru-RU" baseline="0" dirty="0" smtClean="0"/>
              <a:t>размер сильно связной компоненты).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расположения</a:t>
            </a:r>
            <a:r>
              <a:rPr lang="ru-RU" baseline="0" dirty="0" smtClean="0"/>
              <a:t> сильно связной компоненты в графе н.о. Сербии (красный цвет вершин и ребер).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E9D3E-50AB-41DC-AE82-97B0D693DE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6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9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BEA84-4F54-4CDA-9322-B20416DC9900}" type="slidenum">
              <a:rPr lang="ru-RU"/>
              <a:pPr/>
              <a:t>10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3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1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6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9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3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6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9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56C4-C540-476D-B7CB-163CC7209649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A49C-5651-483E-BB5F-2F273DB21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черный_soran_2013_ид_радиальные оси_спиральная.jpg"/>
          <p:cNvPicPr>
            <a:picLocks noChangeAspect="1"/>
          </p:cNvPicPr>
          <p:nvPr/>
        </p:nvPicPr>
        <p:blipFill>
          <a:blip r:embed="rId2" cstate="print">
            <a:lum bright="3000"/>
          </a:blip>
          <a:stretch>
            <a:fillRect/>
          </a:stretch>
        </p:blipFill>
        <p:spPr>
          <a:xfrm>
            <a:off x="0" y="1699436"/>
            <a:ext cx="6481338" cy="5143255"/>
          </a:xfrm>
          <a:prstGeom prst="rect">
            <a:avLst/>
          </a:prstGeom>
          <a:effectLst>
            <a:outerShdw blurRad="1270000" dist="50800" dir="5400000" sx="27000" sy="27000" algn="ctr" rotWithShape="0">
              <a:srgbClr val="000000">
                <a:alpha val="92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Построение </a:t>
            </a:r>
            <a:r>
              <a:rPr lang="ru-RU" sz="3200" dirty="0">
                <a:solidFill>
                  <a:schemeClr val="bg1"/>
                </a:solidFill>
              </a:rPr>
              <a:t>и исследование математической модели веб-пространства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501008"/>
            <a:ext cx="4680520" cy="3096344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Шокин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 Ю.И.,  Веснин А.Ю.,  Добрынин А. А.,  Клименко О.А.,  Константинова Е.В., 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Медведев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А.Н., Рычкова Е.В. , Филиппова М.Я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.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ИВТ СО РАН, </a:t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ИМ СО РАН, ИСИ СО РАН,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Central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European University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ea typeface="Cambria Math" pitchFamily="18" charset="0"/>
              </a:rPr>
              <a:t>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a typeface="Cambria Math" pitchFamily="18" charset="0"/>
            </a:endParaRPr>
          </a:p>
          <a:p>
            <a:pPr algn="r"/>
            <a:endParaRPr lang="en-US" sz="800" dirty="0">
              <a:solidFill>
                <a:schemeClr val="bg1">
                  <a:lumMod val="9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71" y="1625076"/>
            <a:ext cx="4986569" cy="4195499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Агротехнический комплекс Сибири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90309"/>
            <a:ext cx="5256584" cy="3265033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Агротехнический </a:t>
            </a:r>
            <a:r>
              <a:rPr lang="ru-RU" dirty="0"/>
              <a:t>комплекс Сибири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22564"/>
            <a:ext cx="5256584" cy="3600522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0" y="5157192"/>
            <a:ext cx="2627784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 РАН, 2013 год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 РАН, Общество Фраунгофера </a:t>
            </a:r>
            <a:endParaRPr lang="ru-RU" dirty="0"/>
          </a:p>
          <a:p>
            <a:endParaRPr lang="ru-RU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1442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636912"/>
            <a:ext cx="367240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7964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rgbClr val="F79646"/>
              </a:solidFill>
              <a:cs typeface="Arial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white"/>
                </a:solidFill>
              </a:rPr>
              <a:t>СО РАН </a:t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и Общество Фраунгофера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4" y="2046847"/>
            <a:ext cx="3888432" cy="30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68052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4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1487" y="1928550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Веб-коммуникаторы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pic>
        <p:nvPicPr>
          <p:cNvPr id="11" name="Рисунок 10" descr="Induc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00808"/>
            <a:ext cx="1346795" cy="879350"/>
          </a:xfrm>
          <a:prstGeom prst="rect">
            <a:avLst/>
          </a:prstGeom>
        </p:spPr>
      </p:pic>
      <p:pic>
        <p:nvPicPr>
          <p:cNvPr id="12" name="Рисунок 11" descr="Transm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9561" y="1702879"/>
            <a:ext cx="1404727" cy="947709"/>
          </a:xfrm>
          <a:prstGeom prst="rect">
            <a:avLst/>
          </a:prstGeom>
        </p:spPr>
      </p:pic>
      <p:pic>
        <p:nvPicPr>
          <p:cNvPr id="13" name="Рисунок 12" descr="Collect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3572" y="1700808"/>
            <a:ext cx="1384492" cy="8766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1196752"/>
            <a:ext cx="619268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Индукторы                Коллекторы                  Посредники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3394154"/>
            <a:ext cx="7632848" cy="23391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                        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число входящих дуг в вершину 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v 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                       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число исходящих дуг из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вершины 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                       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– средняя степень вершин в графе 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G</a:t>
            </a:r>
          </a:p>
          <a:p>
            <a:endParaRPr lang="en-US" i="1" dirty="0"/>
          </a:p>
          <a:p>
            <a:r>
              <a:rPr lang="ru-RU" dirty="0">
                <a:solidFill>
                  <a:srgbClr val="FF0000"/>
                </a:solidFill>
                <a:sym typeface="Symbol"/>
              </a:rPr>
              <a:t>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И</a:t>
            </a:r>
            <a:r>
              <a:rPr lang="x-none" smtClean="0">
                <a:solidFill>
                  <a:srgbClr val="FF0000"/>
                </a:solidFill>
              </a:rPr>
              <a:t>ндуктор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en-US" i="1" dirty="0" err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&lt;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и 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/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c</a:t>
            </a:r>
            <a:r>
              <a:rPr lang="ru-RU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1</a:t>
            </a:r>
            <a:endParaRPr lang="ru-RU" i="1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  <a:sym typeface="Symbol"/>
              </a:rPr>
              <a:t>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К</a:t>
            </a:r>
            <a:r>
              <a:rPr lang="x-none" smtClean="0">
                <a:solidFill>
                  <a:srgbClr val="FF0000"/>
                </a:solidFill>
              </a:rPr>
              <a:t>оллектор</a:t>
            </a:r>
            <a:r>
              <a:rPr lang="ru-RU" dirty="0" smtClean="0">
                <a:solidFill>
                  <a:srgbClr val="FF0000"/>
                </a:solidFill>
              </a:rPr>
              <a:t>:  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),  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&lt;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  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и  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/ 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/>
              </a:rPr>
              <a:t>c</a:t>
            </a:r>
            <a:r>
              <a:rPr lang="ru-RU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2</a:t>
            </a:r>
            <a:endParaRPr lang="ru-RU" i="1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  <a:sym typeface="Symbol"/>
              </a:rPr>
              <a:t>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П</a:t>
            </a:r>
            <a:r>
              <a:rPr lang="x-none" smtClean="0">
                <a:solidFill>
                  <a:srgbClr val="FF0000"/>
                </a:solidFill>
              </a:rPr>
              <a:t>осредник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),  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&gt; 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avr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G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)  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и  </a:t>
            </a:r>
            <a:r>
              <a:rPr lang="x-none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x-none" i="1" smtClean="0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+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– 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deg</a:t>
            </a:r>
            <a:r>
              <a:rPr lang="x-none" baseline="-25000">
                <a:solidFill>
                  <a:schemeClr val="bg1">
                    <a:lumMod val="95000"/>
                  </a:schemeClr>
                </a:solidFill>
              </a:rPr>
              <a:t>–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x-none" i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x-none">
                <a:solidFill>
                  <a:schemeClr val="bg1">
                    <a:lumMod val="95000"/>
                  </a:schemeClr>
                </a:solidFill>
              </a:rPr>
              <a:t>) | ≤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</a:rPr>
              <a:t>3 </a:t>
            </a:r>
            <a:endParaRPr lang="ru-RU" i="1" baseline="-25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62" y="5867980"/>
            <a:ext cx="712879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Веб-коммуникаторы при параметрах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c</a:t>
            </a:r>
            <a:r>
              <a:rPr lang="ru-RU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1</a:t>
            </a:r>
            <a:r>
              <a:rPr lang="ru-RU" i="1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=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sym typeface="Symbol"/>
              </a:rPr>
              <a:t>c</a:t>
            </a:r>
            <a:r>
              <a:rPr lang="ru-RU" baseline="-25000" dirty="0">
                <a:solidFill>
                  <a:schemeClr val="bg1">
                    <a:lumMod val="95000"/>
                  </a:schemeClr>
                </a:solidFill>
                <a:sym typeface="Symbol"/>
              </a:rPr>
              <a:t>2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=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</a:t>
            </a:r>
            <a:r>
              <a:rPr lang="en-US" baseline="-25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=</a:t>
            </a: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4412" y="2699628"/>
            <a:ext cx="645594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Новые организации         Хранение данных            Порталы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Веб-коммуникаторы в графах научных организаций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78331"/>
              </p:ext>
            </p:extLst>
          </p:nvPr>
        </p:nvGraphicFramePr>
        <p:xfrm>
          <a:off x="1519507" y="1052737"/>
          <a:ext cx="6984778" cy="5662539"/>
        </p:xfrm>
        <a:graphic>
          <a:graphicData uri="http://schemas.openxmlformats.org/drawingml/2006/table">
            <a:tbl>
              <a:tblPr/>
              <a:tblGrid>
                <a:gridCol w="1080120"/>
                <a:gridCol w="996332"/>
                <a:gridCol w="982282"/>
                <a:gridCol w="982282"/>
                <a:gridCol w="982282"/>
                <a:gridCol w="980740"/>
                <a:gridCol w="980740"/>
              </a:tblGrid>
              <a:tr h="2482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Фраунгофера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avr</a:t>
                      </a:r>
                      <a:r>
                        <a:rPr lang="ru-RU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(G)</a:t>
                      </a:r>
                      <a:r>
                        <a:rPr lang="ru-RU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= 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4.5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Сибирское  отделение</a:t>
                      </a:r>
                      <a:endParaRPr lang="en-US" sz="1400" dirty="0" smtClean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avr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(G) </a:t>
                      </a:r>
                      <a:r>
                        <a:rPr lang="ru-RU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= 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9.9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Научные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орг.  Сербии</a:t>
                      </a:r>
                      <a:endParaRPr lang="en-US" sz="1400" dirty="0" smtClean="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avr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(G)</a:t>
                      </a:r>
                      <a:r>
                        <a:rPr lang="ru-RU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= </a:t>
                      </a:r>
                      <a:r>
                        <a:rPr lang="en-US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1.8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i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ru-RU" sz="1400" i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,deg</a:t>
                      </a:r>
                      <a:r>
                        <a:rPr lang="ru-RU" sz="1400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i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ru-RU" sz="1400" i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,deg</a:t>
                      </a:r>
                      <a:r>
                        <a:rPr lang="ru-RU" sz="1400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i="1" dirty="0" err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deg</a:t>
                      </a:r>
                      <a:r>
                        <a:rPr lang="ru-RU" sz="1400" i="1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,deg</a:t>
                      </a:r>
                      <a:r>
                        <a:rPr lang="ru-RU" sz="1400" baseline="-250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индуктор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,43)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(1,7)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(14,1)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(2,8)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(2,10)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(3,13)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посредник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(6,6)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(7)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(10,10)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(5)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(2,2)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(6,7)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(11,11)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(2,3)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(7,9)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(4,2)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(9,8)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(5,3)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(70,71)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(10,11)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(11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(1,5)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(6,1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(8,1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,2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9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(9,2)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39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994" marR="38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Induc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561847"/>
            <a:ext cx="886970" cy="579121"/>
          </a:xfrm>
          <a:prstGeom prst="rect">
            <a:avLst/>
          </a:prstGeom>
        </p:spPr>
      </p:pic>
      <p:pic>
        <p:nvPicPr>
          <p:cNvPr id="12" name="Рисунок 11" descr="Transm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6624" y="4124687"/>
            <a:ext cx="890018" cy="600457"/>
          </a:xfrm>
          <a:prstGeom prst="rect">
            <a:avLst/>
          </a:prstGeom>
        </p:spPr>
      </p:pic>
      <p:pic>
        <p:nvPicPr>
          <p:cNvPr id="13" name="Рисунок 12" descr="Collect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6624" y="5679527"/>
            <a:ext cx="88087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Численные характеристики веб-графов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75656" y="3501008"/>
            <a:ext cx="6768752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Диаметр графа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максимальное расстояние между вершинами в графе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sz="1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diam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ru-RU" dirty="0" err="1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966" y="1052736"/>
            <a:ext cx="684076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граф научных орг. СО РАН (95 вершин, 949 дуг)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граф научных орг. общ. Фраунгофера (72 вершины, 321 дуга)</a:t>
            </a: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граф научных орг. Сербии (59 вершин, 106 дуг)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7664" y="4685144"/>
            <a:ext cx="6624736" cy="178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Коэффициент кластеризации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графа показывает как  в среднем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        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заполнена дугами окрестность вершин графа:</a:t>
            </a: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cc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</a:t>
            </a:r>
            <a:r>
              <a:rPr lang="en-US" sz="2400" i="1" baseline="-25000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vV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sz="2400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/|</a:t>
            </a:r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|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где </a:t>
            </a:r>
            <a:r>
              <a:rPr lang="en-US" i="1" dirty="0" err="1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окрестность вершины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 графе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en-US" sz="1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0.03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0.07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dirty="0" smtClean="0">
                <a:solidFill>
                  <a:srgbClr val="FF0000"/>
                </a:solidFill>
              </a:rPr>
              <a:t>0.09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1616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Формула" r:id="rId5" imgW="1612900" imgH="444500" progId="Equation.3">
                  <p:embed/>
                </p:oleObj>
              </mc:Choice>
              <mc:Fallback>
                <p:oleObj name="Формула" r:id="rId5" imgW="1612900" imgH="444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60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16224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Формула" r:id="rId7" imgW="1624895" imgH="444307" progId="Equation.3">
                  <p:embed/>
                </p:oleObj>
              </mc:Choice>
              <mc:Fallback>
                <p:oleObj name="Формула" r:id="rId7" imgW="1624895" imgH="44430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0"/>
          <a:ext cx="16224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Формула" r:id="rId9" imgW="1624895" imgH="444307" progId="Equation.3">
                  <p:embed/>
                </p:oleObj>
              </mc:Choice>
              <mc:Fallback>
                <p:oleObj name="Формула" r:id="rId9" imgW="1624895" imgH="44430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47664" y="2348881"/>
            <a:ext cx="6696744" cy="80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Индекс дуг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графа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с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вершинами и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дугами: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=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1)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algn="ctr"/>
            <a:endParaRPr lang="en-US" sz="1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i="1" baseline="-25000" dirty="0" err="1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0.03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i="1" baseline="-25000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0.06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US" i="1" baseline="-25000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</a:rPr>
              <a:t>0.11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ru-RU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Распределение вершин по полустепени захода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0308519"/>
              </p:ext>
            </p:extLst>
          </p:nvPr>
        </p:nvGraphicFramePr>
        <p:xfrm>
          <a:off x="755576" y="1412776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Распределение вершин по полустепени исхода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65433625"/>
              </p:ext>
            </p:extLst>
          </p:nvPr>
        </p:nvGraphicFramePr>
        <p:xfrm>
          <a:off x="755576" y="1412776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lm\pictures\__Веб-пространства\20131203_soran_2013\черный_soran_2013_без_ид_радиальные оси_спираль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8460432" cy="6691252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Постановка задачи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4005064"/>
            <a:ext cx="5783932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2000" dirty="0" smtClean="0"/>
              <a:t>Работы велись в рамках Интеграционного проекта СО РАН  № 21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«Исследование закономерностей и тенденций развития самоорганизующихся систем на примере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веб-пространства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 биологических 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сообществ»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864" y="1340768"/>
            <a:ext cx="5616624" cy="1323439"/>
          </a:xfrm>
          <a:prstGeom prst="rect">
            <a:avLst/>
          </a:prstGeom>
          <a:solidFill>
            <a:schemeClr val="bg1">
              <a:alpha val="92000"/>
            </a:schemeClr>
          </a:solidFill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Объектом исследования являлось множество сайтов научных сообществ  в России, Германии и Сербии.  Решалась задача построения </a:t>
            </a:r>
            <a:br>
              <a:rPr lang="ru-RU" sz="2000" dirty="0" smtClean="0"/>
            </a:br>
            <a:r>
              <a:rPr lang="ru-RU" sz="2000" dirty="0" smtClean="0"/>
              <a:t>и исследования  модели веб-пространства.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4401" y="3244334"/>
            <a:ext cx="255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8519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Подстуктуры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веб-графах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logo_transparent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16632"/>
            <a:ext cx="1104900" cy="11049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03648" y="1052736"/>
            <a:ext cx="700607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и 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G</a:t>
            </a:r>
            <a:r>
              <a:rPr lang="ru-RU" i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графы научных организаций СО РАН и общества Фраунгофера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1616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0" name="Формула" r:id="rId5" imgW="1612900" imgH="444500" progId="Equation.3">
                  <p:embed/>
                </p:oleObj>
              </mc:Choice>
              <mc:Fallback>
                <p:oleObj name="Формула" r:id="rId5" imgW="16129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60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16224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1" name="Формула" r:id="rId7" imgW="1624895" imgH="444307" progId="Equation.3">
                  <p:embed/>
                </p:oleObj>
              </mc:Choice>
              <mc:Fallback>
                <p:oleObj name="Формула" r:id="rId7" imgW="1624895" imgH="44430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0" y="0"/>
          <a:ext cx="16224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2" name="Формула" r:id="rId9" imgW="1624895" imgH="444307" progId="Equation.3">
                  <p:embed/>
                </p:oleObj>
              </mc:Choice>
              <mc:Fallback>
                <p:oleObj name="Формула" r:id="rId9" imgW="162489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16631" y="1497558"/>
            <a:ext cx="7731833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На максимальных неориентированных полных подграфах может порождаться  </a:t>
            </a:r>
            <a:r>
              <a:rPr lang="ru-RU" dirty="0" smtClean="0">
                <a:solidFill>
                  <a:srgbClr val="FF0000"/>
                </a:solidFill>
              </a:rPr>
              <a:t>сильно связная компонента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или  </a:t>
            </a:r>
            <a:r>
              <a:rPr lang="ru-RU" dirty="0" smtClean="0">
                <a:solidFill>
                  <a:srgbClr val="FF0000"/>
                </a:solidFill>
              </a:rPr>
              <a:t>компактная компонента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</p:txBody>
      </p:sp>
      <p:pic>
        <p:nvPicPr>
          <p:cNvPr id="19" name="Рисунок 18" descr="Cliques_G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59345" y="2276872"/>
            <a:ext cx="5204943" cy="1408802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75194"/>
              </p:ext>
            </p:extLst>
          </p:nvPr>
        </p:nvGraphicFramePr>
        <p:xfrm>
          <a:off x="837816" y="3933056"/>
          <a:ext cx="7550608" cy="2448272"/>
        </p:xfrm>
        <a:graphic>
          <a:graphicData uri="http://schemas.openxmlformats.org/drawingml/2006/table">
            <a:tbl>
              <a:tblPr/>
              <a:tblGrid>
                <a:gridCol w="432048"/>
                <a:gridCol w="2412705"/>
                <a:gridCol w="463957"/>
                <a:gridCol w="530238"/>
                <a:gridCol w="530238"/>
                <a:gridCol w="463957"/>
                <a:gridCol w="530238"/>
                <a:gridCol w="463957"/>
                <a:gridCol w="463957"/>
                <a:gridCol w="463957"/>
                <a:gridCol w="397678"/>
                <a:gridCol w="39767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вершин </a:t>
                      </a:r>
                      <a:r>
                        <a:rPr lang="en-US" sz="1600" baseline="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ru-RU" sz="16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</a:t>
                      </a:r>
                      <a:endParaRPr lang="ru-RU" sz="16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полные</a:t>
                      </a:r>
                      <a:r>
                        <a:rPr lang="en-US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подграфы</a:t>
                      </a:r>
                      <a:r>
                        <a:rPr lang="ru-RU" sz="1600" baseline="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св. компоненты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0118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G</a:t>
                      </a:r>
                      <a:endParaRPr lang="ru-RU" sz="1600" dirty="0" smtClean="0">
                        <a:latin typeface="Consola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полные</a:t>
                      </a:r>
                      <a:r>
                        <a:rPr lang="en-US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подграфы</a:t>
                      </a:r>
                      <a:r>
                        <a:rPr lang="ru-RU" sz="1600" baseline="0" dirty="0" smtClean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175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сильно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св. компоненты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45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компактные компоненты</a:t>
                      </a:r>
                      <a:endParaRPr lang="ru-RU" sz="1600" dirty="0">
                        <a:solidFill>
                          <a:srgbClr val="FF0000"/>
                        </a:solidFill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2F2F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onsola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Проверка гипотезы о существовании кластеров или сообществ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7964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rgbClr val="F79646"/>
              </a:solidFill>
              <a:cs typeface="Arial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1" y="1293813"/>
            <a:ext cx="7145337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Проверка гипотезы о существовании кластеров или сообществ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7964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rgbClr val="F79646"/>
              </a:solidFill>
              <a:cs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3204"/>
            <a:ext cx="913923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Сравнение рейтинга сайтов СО РАН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Общества </a:t>
            </a:r>
            <a:r>
              <a:rPr lang="ru-RU" dirty="0" smtClean="0">
                <a:solidFill>
                  <a:schemeClr val="bg1"/>
                </a:solidFill>
              </a:rPr>
              <a:t>Фраунгофера (ФРГ)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Определение рейтинга сайтов выполнялось </a:t>
            </a:r>
            <a:br>
              <a:rPr lang="ru-RU" sz="18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следующим образом:</a:t>
            </a:r>
          </a:p>
          <a:p>
            <a:pPr marL="0" indent="0"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С 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помощью разработанного программного обеспечения фиксировались параметры:</a:t>
            </a:r>
          </a:p>
          <a:p>
            <a:pPr marL="0" indent="0"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V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 — среднее арифметическое количества внешних ссылок на сайт: 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V = [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V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Яндекс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+V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Google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+V</a:t>
            </a:r>
            <a:r>
              <a:rPr lang="en-US" sz="1800" b="1" baseline="-25000" dirty="0">
                <a:solidFill>
                  <a:schemeClr val="bg1"/>
                </a:solidFill>
                <a:latin typeface="Verdana" pitchFamily="34" charset="0"/>
              </a:rPr>
              <a:t>Bing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]/3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, </a:t>
            </a:r>
            <a:br>
              <a:rPr lang="ru-RU" sz="18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т.е. количество внешних ссылок на сайт определялось последовательно с помощью поисковых систем Яндекс, Google и </a:t>
            </a:r>
            <a:r>
              <a:rPr lang="en-US" sz="1800" dirty="0">
                <a:solidFill>
                  <a:schemeClr val="bg1"/>
                </a:solidFill>
                <a:latin typeface="Verdana" pitchFamily="34" charset="0"/>
              </a:rPr>
              <a:t>Bing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, а затем вычислялось среднее арифметическое. </a:t>
            </a:r>
            <a:endParaRPr lang="ru-RU" sz="18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 — среднее арифметическое количества страниц на сайте:</a:t>
            </a:r>
            <a:br>
              <a:rPr lang="ru-RU" sz="18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S = [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Яндекс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+S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Google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+S</a:t>
            </a:r>
            <a:r>
              <a:rPr lang="en-US" sz="1800" b="1" baseline="-25000" dirty="0">
                <a:solidFill>
                  <a:schemeClr val="bg1"/>
                </a:solidFill>
                <a:latin typeface="Verdana" pitchFamily="34" charset="0"/>
              </a:rPr>
              <a:t> Bing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]/3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ru-RU" sz="18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R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 — среднее арифметическое от количества PDF, DOC, PPT файлов</a:t>
            </a:r>
            <a:br>
              <a:rPr lang="ru-RU" sz="18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 (в сумме): 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R = [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R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Яндекс</a:t>
            </a: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+R</a:t>
            </a:r>
            <a:r>
              <a:rPr lang="ru-RU" sz="1800" b="1" baseline="-25000" dirty="0" err="1">
                <a:solidFill>
                  <a:schemeClr val="bg1"/>
                </a:solidFill>
                <a:latin typeface="Verdana" pitchFamily="34" charset="0"/>
              </a:rPr>
              <a:t>Google</a:t>
            </a:r>
            <a:r>
              <a:rPr lang="ru-RU" sz="1800" b="1" dirty="0">
                <a:solidFill>
                  <a:schemeClr val="bg1"/>
                </a:solidFill>
                <a:latin typeface="Verdana" pitchFamily="34" charset="0"/>
              </a:rPr>
              <a:t>]/2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ru-RU" sz="1800" b="1" dirty="0">
              <a:solidFill>
                <a:schemeClr val="bg1"/>
              </a:solidFill>
              <a:latin typeface="Verdana" pitchFamily="34" charset="0"/>
            </a:endParaRPr>
          </a:p>
          <a:p>
            <a:pPr marL="0" indent="0">
              <a:spcBef>
                <a:spcPct val="40000"/>
              </a:spcBef>
              <a:buNone/>
              <a:defRPr/>
            </a:pPr>
            <a:r>
              <a:rPr lang="ru-RU" sz="1800" b="1" dirty="0" err="1">
                <a:solidFill>
                  <a:schemeClr val="bg1"/>
                </a:solidFill>
                <a:latin typeface="Verdana" pitchFamily="34" charset="0"/>
              </a:rPr>
              <a:t>Sc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 — индексы цитирования, полученные из систем </a:t>
            </a:r>
            <a:br>
              <a:rPr lang="ru-RU" sz="1800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   Индекс цитирования Яндекса и Google </a:t>
            </a:r>
            <a:r>
              <a:rPr lang="ru-RU" sz="1800" dirty="0" err="1" smtClean="0">
                <a:solidFill>
                  <a:schemeClr val="bg1"/>
                </a:solidFill>
                <a:latin typeface="Verdana" pitchFamily="34" charset="0"/>
              </a:rPr>
              <a:t>Scholar</a:t>
            </a: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b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(для Общества Фраунгофера – только </a:t>
            </a:r>
            <a:r>
              <a:rPr lang="ru-RU" sz="1800" dirty="0">
                <a:solidFill>
                  <a:schemeClr val="bg1"/>
                </a:solidFill>
                <a:latin typeface="Verdana" pitchFamily="34" charset="0"/>
              </a:rPr>
              <a:t>Google </a:t>
            </a:r>
            <a:r>
              <a:rPr lang="ru-RU" sz="1800" dirty="0" err="1" smtClean="0">
                <a:solidFill>
                  <a:schemeClr val="bg1"/>
                </a:solidFill>
                <a:latin typeface="Verdana" pitchFamily="34" charset="0"/>
              </a:rPr>
              <a:t>Scholar</a:t>
            </a:r>
            <a:r>
              <a:rPr lang="ru-RU" sz="1800" dirty="0" smtClean="0">
                <a:solidFill>
                  <a:schemeClr val="bg1"/>
                </a:solidFill>
                <a:latin typeface="Verdana" pitchFamily="34" charset="0"/>
              </a:rPr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44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95235"/>
              </p:ext>
            </p:extLst>
          </p:nvPr>
        </p:nvGraphicFramePr>
        <p:xfrm>
          <a:off x="0" y="836712"/>
          <a:ext cx="9036496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2880320"/>
                <a:gridCol w="1872208"/>
                <a:gridCol w="1080120"/>
                <a:gridCol w="1080120"/>
                <a:gridCol w="1008112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сайта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Ссылки </a:t>
                      </a:r>
                      <a:r>
                        <a:rPr lang="en-US" sz="1400" dirty="0" smtClean="0"/>
                        <a:t>(V)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Стр-цы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Файлы (R)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Gl.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Портал Сибирского отделения РАН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www.sbras.ru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37473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140000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14608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634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ГПНТБ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www.spsl.nsc.ru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10439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2013230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ИМ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www.math.nsc.ru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12473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43000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6184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ИЯФ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www.inp.nsk.su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13605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20400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6191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ИВТ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www.ict.nsc.ru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52000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35967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ИЦиГ</a:t>
                      </a:r>
                      <a:r>
                        <a:rPr lang="ru-RU" sz="1400" dirty="0" smtClean="0"/>
                        <a:t>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www.bionet.nsc.ru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19273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26300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ИВМиМГ</a:t>
                      </a:r>
                      <a:r>
                        <a:rPr lang="ru-RU" sz="1400" dirty="0" smtClean="0"/>
                        <a:t>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www.sscc.ru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27133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26167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ИОА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www.iao.ru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64313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21487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НИОХ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www.nioch.nsc.ru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12737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142667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ИСИ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www.iis.nsk.su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5439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135670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ИФ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kirensky.ru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8117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ИК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www.catalysis.ru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38197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19143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Отделение ГПНТБ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www.prometeus.nsc.ru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12169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27633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ЛИН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www.lin.irk.ru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12130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ИТПМ СО РАН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www.itam.nsc.ru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5779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11583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52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Рейтинг сайтов </a:t>
            </a:r>
            <a:r>
              <a:rPr lang="ru-RU" sz="3600" dirty="0">
                <a:solidFill>
                  <a:schemeClr val="bg1"/>
                </a:solidFill>
              </a:rPr>
              <a:t>СО </a:t>
            </a:r>
            <a:r>
              <a:rPr lang="ru-RU" sz="3600" dirty="0" smtClean="0">
                <a:solidFill>
                  <a:schemeClr val="bg1"/>
                </a:solidFill>
              </a:rPr>
              <a:t>РАН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222872"/>
              </p:ext>
            </p:extLst>
          </p:nvPr>
        </p:nvGraphicFramePr>
        <p:xfrm>
          <a:off x="74859" y="836712"/>
          <a:ext cx="9036496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3384376"/>
                <a:gridCol w="2016224"/>
                <a:gridCol w="1008112"/>
                <a:gridCol w="864096"/>
                <a:gridCol w="864096"/>
                <a:gridCol w="504056"/>
              </a:tblGrid>
              <a:tr h="40089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сайта</a:t>
                      </a:r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Ссылки </a:t>
                      </a:r>
                      <a:r>
                        <a:rPr lang="en-US" sz="1400" dirty="0" smtClean="0"/>
                        <a:t>(V)</a:t>
                      </a:r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Стр-цы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Файлы (R)</a:t>
                      </a:r>
                      <a:endParaRPr lang="ru-RU" sz="1400" dirty="0"/>
                    </a:p>
                  </a:txBody>
                  <a:tcPr marL="0" marR="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Gl.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endParaRPr lang="ru-RU" sz="1400" dirty="0"/>
                    </a:p>
                  </a:txBody>
                  <a:tcPr marL="0" marR="0" marT="46800" marB="46800"/>
                </a:tc>
              </a:tr>
              <a:tr h="299703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Fraunhofer</a:t>
                      </a:r>
                      <a:r>
                        <a:rPr lang="en-US" sz="1400" dirty="0" smtClean="0"/>
                        <a:t> Headquarters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7209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16333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1247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624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28802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Systems and Innovation Research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www.isi.fraunhofer.de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1548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3534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1449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464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1137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Open Communication Systems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www.fokus.fraunhofer.de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1165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2456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588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50022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Manufacturing Engineering and Automation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www.ipa.fraunhofer.de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1131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4565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488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01571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Industrial Mathematics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www.itwm.fraunhofer.de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984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3017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865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212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1137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Solar Energy Systems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www.ise.fraunhofer.de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2183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6495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543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1137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Industrial Engineering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www.iao.fraunhofer.de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1287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2199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435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1137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Laser Technology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www.ilt.fraunhofer.de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1072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2343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784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130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311378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Integrated Circuits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www.iis.fraunhofer.de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4806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2309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669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521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50022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Information Center for Planning and Building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www.irb.fraunhofer.de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2163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21078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27822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Factory Operation and Automation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www.iff.fraunhofer.de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1319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2158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52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50022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Algorithms and Scientific Computing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www.scai.fraunhofer.de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798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2116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490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206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27822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Building Physics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www.ibp.fraunhofer.de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985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1519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695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50022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Intelligent Analysis and Information Systems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www.iais.fraunhofer.de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938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2147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220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  <a:tr h="500225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Fr. Inst. for Wind Energy and Energy System Technology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www.iwes.fraunhofer.de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821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2947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391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63</a:t>
                      </a:r>
                      <a:endParaRPr lang="ru-RU" sz="1400" dirty="0"/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52" y="0"/>
            <a:ext cx="8229600" cy="83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Рейтинг сайтов </a:t>
            </a:r>
            <a:r>
              <a:rPr lang="ru-RU" sz="3600" dirty="0">
                <a:solidFill>
                  <a:schemeClr val="bg1"/>
                </a:solidFill>
              </a:rPr>
              <a:t>Общества Фраунгофера (ФРГ) </a:t>
            </a:r>
          </a:p>
        </p:txBody>
      </p:sp>
    </p:spTree>
    <p:extLst>
      <p:ext uri="{BB962C8B-B14F-4D97-AF65-F5344CB8AC3E}">
        <p14:creationId xmlns:p14="http://schemas.microsoft.com/office/powerpoint/2010/main" val="13981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4"/>
            <a:ext cx="9144000" cy="133949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% от общего числа сайтов в рейтинге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330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7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08520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noProof="0" dirty="0" smtClean="0">
                <a:solidFill>
                  <a:schemeClr val="bg1"/>
                </a:solidFill>
              </a:rPr>
              <a:t>П</a:t>
            </a:r>
            <a:r>
              <a:rPr lang="ru-RU" sz="2000" b="1" dirty="0" err="1" smtClean="0">
                <a:solidFill>
                  <a:schemeClr val="bg1"/>
                </a:solidFill>
              </a:rPr>
              <a:t>редставление</a:t>
            </a:r>
            <a:r>
              <a:rPr lang="ru-RU" sz="2000" b="1" dirty="0" smtClean="0">
                <a:solidFill>
                  <a:schemeClr val="bg1"/>
                </a:solidFill>
              </a:rPr>
              <a:t> веб-пространства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виде модели «галстук-бабочка»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20333"/>
            <a:ext cx="1104900" cy="11049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5" y="1460810"/>
            <a:ext cx="8493669" cy="45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3"/>
          <p:cNvSpPr/>
          <p:nvPr/>
        </p:nvSpPr>
        <p:spPr>
          <a:xfrm>
            <a:off x="755576" y="3645024"/>
            <a:ext cx="1728192" cy="64807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Сибирское отделение</a:t>
            </a:r>
            <a:endParaRPr lang="ru-RU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Структура веб-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пространства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научных организаций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модели бабочка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20333"/>
            <a:ext cx="1104900" cy="1104900"/>
          </a:xfrm>
          <a:prstGeom prst="rect">
            <a:avLst/>
          </a:prstGeom>
          <a:noFill/>
        </p:spPr>
      </p:pic>
      <p:sp>
        <p:nvSpPr>
          <p:cNvPr id="21" name="Pentagon 13"/>
          <p:cNvSpPr/>
          <p:nvPr/>
        </p:nvSpPr>
        <p:spPr>
          <a:xfrm>
            <a:off x="755576" y="5546949"/>
            <a:ext cx="1728192" cy="64807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Общество Фраунгофера</a:t>
            </a:r>
            <a:endParaRPr lang="ru-RU" dirty="0"/>
          </a:p>
        </p:txBody>
      </p:sp>
      <p:sp>
        <p:nvSpPr>
          <p:cNvPr id="26" name="Pentagon 13"/>
          <p:cNvSpPr/>
          <p:nvPr/>
        </p:nvSpPr>
        <p:spPr>
          <a:xfrm>
            <a:off x="755577" y="1808820"/>
            <a:ext cx="1728192" cy="648072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Республика Сербия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90591"/>
            <a:ext cx="4176463" cy="157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24744"/>
            <a:ext cx="4149051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0708"/>
            <a:ext cx="4176463" cy="144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76672"/>
            <a:ext cx="9144000" cy="358775"/>
          </a:xfrm>
          <a:prstGeom prst="rect">
            <a:avLst/>
          </a:prstGeom>
          <a:solidFill>
            <a:schemeClr val="accent6"/>
          </a:solidFill>
        </p:spPr>
        <p:txBody>
          <a:bodyPr t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Сильно связная компонента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графе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научных организаций Сербии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120333"/>
            <a:ext cx="1104900" cy="1104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6279703"/>
            <a:ext cx="24482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92D050"/>
                  </a:solidFill>
                </a:ln>
                <a:solidFill>
                  <a:srgbClr val="FFFF00"/>
                </a:solidFill>
              </a:rPr>
              <a:t>IN -&gt; </a:t>
            </a:r>
            <a:r>
              <a:rPr lang="en-US" sz="2400" b="1" dirty="0" smtClean="0">
                <a:ln>
                  <a:solidFill>
                    <a:srgbClr val="92D050"/>
                  </a:solidFill>
                </a:ln>
                <a:solidFill>
                  <a:srgbClr val="FF0000"/>
                </a:solidFill>
              </a:rPr>
              <a:t>SCC </a:t>
            </a:r>
            <a:r>
              <a:rPr lang="en-US" sz="2400" b="1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</a:rPr>
              <a:t>-&gt; OUT</a:t>
            </a:r>
            <a:endParaRPr lang="ru-RU" sz="2400" b="1" dirty="0" err="1" smtClean="0">
              <a:ln>
                <a:solidFill>
                  <a:srgbClr val="92D05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6660232" y="6237312"/>
            <a:ext cx="1656184" cy="216024"/>
          </a:xfrm>
          <a:prstGeom prst="arc">
            <a:avLst>
              <a:gd name="adj1" fmla="val 10763267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6" y="1225233"/>
            <a:ext cx="8208911" cy="50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Академическое веб-пространство Сербии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 descr="сербия_исход_force-2_метки-номер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24744"/>
            <a:ext cx="5256584" cy="5196164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251520" y="3861048"/>
            <a:ext cx="3528392" cy="2879740"/>
          </a:xfrm>
          <a:prstGeom prst="homePlate">
            <a:avLst>
              <a:gd name="adj" fmla="val 5112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53- </a:t>
            </a:r>
            <a:r>
              <a:rPr lang="ru-RU" dirty="0" err="1" smtClean="0"/>
              <a:t>Zajednice</a:t>
            </a:r>
            <a:r>
              <a:rPr lang="ru-RU" dirty="0" smtClean="0"/>
              <a:t> </a:t>
            </a:r>
            <a:r>
              <a:rPr lang="ru-RU" dirty="0" err="1"/>
              <a:t>instituta</a:t>
            </a:r>
            <a:r>
              <a:rPr lang="ru-RU" dirty="0"/>
              <a:t> </a:t>
            </a:r>
            <a:r>
              <a:rPr lang="ru-RU" dirty="0" err="1"/>
              <a:t>Srbije</a:t>
            </a:r>
            <a:r>
              <a:rPr lang="ru-RU" dirty="0"/>
              <a:t> (Сообщество Институт Сербии) </a:t>
            </a:r>
            <a:endParaRPr lang="en-US" dirty="0" smtClean="0"/>
          </a:p>
          <a:p>
            <a:r>
              <a:rPr lang="en-US" dirty="0"/>
              <a:t>10- Serbian Academy of Sciences and </a:t>
            </a:r>
            <a:r>
              <a:rPr lang="en-US" dirty="0" smtClean="0"/>
              <a:t>Arts</a:t>
            </a:r>
          </a:p>
          <a:p>
            <a:r>
              <a:rPr lang="en-US" dirty="0"/>
              <a:t>38  Institute of Economic Sciences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5076"/>
            <a:ext cx="5256584" cy="4195499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Научные организации Сербии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4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Академическое веб-пространство Сербии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F7964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rgbClr val="F7964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1" y="1625076"/>
            <a:ext cx="4328070" cy="4195499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prstClr val="white"/>
                </a:solidFill>
              </a:rPr>
              <a:t>Научные организации Сербии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65448"/>
            <a:ext cx="9144000" cy="358775"/>
          </a:xfrm>
          <a:solidFill>
            <a:schemeClr val="accent6"/>
          </a:solidFill>
        </p:spPr>
        <p:txBody>
          <a:bodyPr tIns="0" bIns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Академическое веб-пространство Сербии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628" name="Picture 4" descr="logo_transpar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88913"/>
            <a:ext cx="1104900" cy="110490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668344" y="6525344"/>
            <a:ext cx="1296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6"/>
                </a:solidFill>
                <a:cs typeface="Arial" charset="0"/>
              </a:rPr>
              <a:t>Новосибирск, 2014</a:t>
            </a:r>
            <a:endParaRPr lang="en-US" sz="800" b="1" dirty="0">
              <a:solidFill>
                <a:schemeClr val="accent6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6279"/>
            <a:ext cx="5256584" cy="3173092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14" name="Pentagon 13"/>
          <p:cNvSpPr/>
          <p:nvPr/>
        </p:nvSpPr>
        <p:spPr>
          <a:xfrm>
            <a:off x="539552" y="5157192"/>
            <a:ext cx="2952328" cy="1224136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Научные организации Сербии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err="1" smtClean="0"/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1412</Words>
  <Application>Microsoft Office PowerPoint</Application>
  <PresentationFormat>Экран (4:3)</PresentationFormat>
  <Paragraphs>490</Paragraphs>
  <Slides>26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Формула</vt:lpstr>
      <vt:lpstr>Построение и исследование математической модели веб-пространства</vt:lpstr>
      <vt:lpstr>Постановка задачи </vt:lpstr>
      <vt:lpstr>Презентация PowerPoint</vt:lpstr>
      <vt:lpstr>Презентация PowerPoint</vt:lpstr>
      <vt:lpstr>Презентация PowerPoint</vt:lpstr>
      <vt:lpstr> Академическое веб-пространство Сербии</vt:lpstr>
      <vt:lpstr> </vt:lpstr>
      <vt:lpstr> Академическое веб-пространство Сербии</vt:lpstr>
      <vt:lpstr> Академическое веб-пространство Сербии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гипотезы о существовании кластеров или сообществ</vt:lpstr>
      <vt:lpstr>Проверка гипотезы о существовании кластеров или сообществ</vt:lpstr>
      <vt:lpstr>Сравнение рейтинга сайтов СО РАН  и Общества Фраунгофера (ФРГ) </vt:lpstr>
      <vt:lpstr>Рейтинг сайтов СО РАН</vt:lpstr>
      <vt:lpstr>Рейтинг сайтов Общества Фраунгофера (ФРГ) </vt:lpstr>
      <vt:lpstr>В % от общего числа сайтов в рейтинге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Веб-пространства</dc:title>
  <dc:subject>Презентация</dc:subject>
  <dc:creator>О.А. Клименко</dc:creator>
  <cp:lastModifiedBy>Ольга</cp:lastModifiedBy>
  <cp:revision>341</cp:revision>
  <dcterms:created xsi:type="dcterms:W3CDTF">2013-09-05T13:38:07Z</dcterms:created>
  <dcterms:modified xsi:type="dcterms:W3CDTF">2014-12-03T16:03:47Z</dcterms:modified>
</cp:coreProperties>
</file>