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6"/>
  </p:notesMasterIdLst>
  <p:sldIdLst>
    <p:sldId id="256" r:id="rId2"/>
    <p:sldId id="348" r:id="rId3"/>
    <p:sldId id="349" r:id="rId4"/>
    <p:sldId id="346" r:id="rId5"/>
    <p:sldId id="308" r:id="rId6"/>
    <p:sldId id="337" r:id="rId7"/>
    <p:sldId id="305" r:id="rId8"/>
    <p:sldId id="322" r:id="rId9"/>
    <p:sldId id="307" r:id="rId10"/>
    <p:sldId id="347" r:id="rId11"/>
    <p:sldId id="323" r:id="rId12"/>
    <p:sldId id="324" r:id="rId13"/>
    <p:sldId id="325" r:id="rId14"/>
    <p:sldId id="315" r:id="rId15"/>
    <p:sldId id="304" r:id="rId16"/>
    <p:sldId id="312" r:id="rId17"/>
    <p:sldId id="316" r:id="rId18"/>
    <p:sldId id="329" r:id="rId19"/>
    <p:sldId id="330" r:id="rId20"/>
    <p:sldId id="350" r:id="rId21"/>
    <p:sldId id="336" r:id="rId22"/>
    <p:sldId id="338" r:id="rId23"/>
    <p:sldId id="340" r:id="rId24"/>
    <p:sldId id="339" r:id="rId25"/>
    <p:sldId id="333" r:id="rId26"/>
    <p:sldId id="331" r:id="rId27"/>
    <p:sldId id="334" r:id="rId28"/>
    <p:sldId id="335" r:id="rId29"/>
    <p:sldId id="342" r:id="rId30"/>
    <p:sldId id="341" r:id="rId31"/>
    <p:sldId id="344" r:id="rId32"/>
    <p:sldId id="345" r:id="rId33"/>
    <p:sldId id="343" r:id="rId34"/>
    <p:sldId id="269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0" autoAdjust="0"/>
    <p:restoredTop sz="89423" autoAdjust="0"/>
  </p:normalViewPr>
  <p:slideViewPr>
    <p:cSldViewPr>
      <p:cViewPr varScale="1">
        <p:scale>
          <a:sx n="89" d="100"/>
          <a:sy n="89" d="100"/>
        </p:scale>
        <p:origin x="1027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032EA55-090F-4B52-96EC-555152B48F97}" type="datetimeFigureOut">
              <a:rPr lang="ru-RU"/>
              <a:pPr>
                <a:defRPr/>
              </a:pPr>
              <a:t>19.12.2015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05BD25B-205B-47E2-80FB-1749BC2A6F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873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574684-D081-4443-BD1B-581AB9BCE4A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142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28E2C-47FE-49A1-B6D6-060C603D05C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026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495943-3F81-40C3-80C0-8BD328D2000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376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0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48DC5F3E-E021-4B3D-8407-E73C11611DCF}" type="datetime1">
              <a:rPr lang="ru-RU"/>
              <a:pPr>
                <a:defRPr/>
              </a:pPr>
              <a:t>19.12.2015</a:t>
            </a:fld>
            <a:endParaRPr lang="ru-RU"/>
          </a:p>
        </p:txBody>
      </p:sp>
      <p:sp>
        <p:nvSpPr>
          <p:cNvPr id="11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www.geliosmi.com</a:t>
            </a:r>
            <a:endParaRPr lang="ru-RU"/>
          </a:p>
        </p:txBody>
      </p:sp>
      <p:sp>
        <p:nvSpPr>
          <p:cNvPr id="12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50240-3263-4845-946F-5AF0470AA2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FCA73-94ED-4D26-B3C5-22F41F18D950}" type="datetime1">
              <a:rPr lang="ru-RU"/>
              <a:pPr>
                <a:defRPr/>
              </a:pPr>
              <a:t>19.12.2015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www.geliosmi.com</a:t>
            </a: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DC5CD-3C9C-4BBF-B886-6B199D9665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Равнобедренный треугольник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94AE4-5D47-46DF-9EC8-6E52A5DD8359}" type="datetime1">
              <a:rPr lang="ru-RU"/>
              <a:pPr>
                <a:defRPr/>
              </a:pPr>
              <a:t>19.12.2015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www.geliosmi.com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004B5-1DD6-43C9-B200-7D7A1D55C3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E1CC0-4936-49E6-99B6-83056DA29D66}" type="datetime1">
              <a:rPr lang="ru-RU"/>
              <a:pPr>
                <a:defRPr/>
              </a:pPr>
              <a:t>19.12.2015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www.geliosmi.com</a:t>
            </a: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2692B-2C50-40F6-9CBA-9CAA17D8C7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546DF-B211-4AD4-A9A9-FB346985EDED}" type="datetime1">
              <a:rPr lang="ru-RU"/>
              <a:pPr>
                <a:defRPr/>
              </a:pPr>
              <a:t>19.12.2015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www.geliosmi.com</a:t>
            </a: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B9A8B-A63C-4BA8-BDEE-3E7593E9A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0BBAA-2626-4AD5-982B-5CBB6698C0D0}" type="datetime1">
              <a:rPr lang="ru-RU"/>
              <a:pPr>
                <a:defRPr/>
              </a:pPr>
              <a:t>19.12.2015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www.geliosmi.com</a:t>
            </a: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F9C05-33F4-4595-A87D-02F88148E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B09DF-951D-4306-ADF4-502BE3B70776}" type="datetime1">
              <a:rPr lang="ru-RU"/>
              <a:pPr>
                <a:defRPr/>
              </a:pPr>
              <a:t>19.12.2015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www.geliosmi.com</a:t>
            </a: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7F66C-BE86-4384-9F5F-59F3F63756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16437-3C2C-4A54-A51A-79B83629194E}" type="datetime1">
              <a:rPr lang="ru-RU"/>
              <a:pPr>
                <a:defRPr/>
              </a:pPr>
              <a:t>19.12.2015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www.geliosmi.com</a:t>
            </a: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96810-672F-4613-AAE8-98094561CE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Равнобедренный треугольник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E8526-4588-4C3B-B706-BE7AF7D2AFE1}" type="datetime1">
              <a:rPr lang="ru-RU"/>
              <a:pPr>
                <a:defRPr/>
              </a:pPr>
              <a:t>19.12.2015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www.geliosmi.com</a:t>
            </a: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12163-E205-41BC-A4FA-CCC4ED7881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Равнобедренный треугольник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8577F-0379-41FA-A65D-65F0FEDDD245}" type="datetime1">
              <a:rPr lang="ru-RU"/>
              <a:pPr>
                <a:defRPr/>
              </a:pPr>
              <a:t>19.12.2015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www.geliosmi.com</a:t>
            </a: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0F96A-DAF6-421F-BEF2-D6AE154934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81D13-9A36-4E66-96C1-AB2CF42D0F59}" type="datetime1">
              <a:rPr lang="ru-RU"/>
              <a:pPr>
                <a:defRPr/>
              </a:pPr>
              <a:t>19.12.2015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www.geliosmi.com</a:t>
            </a: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A12B3-9B52-4EE6-B3FE-B4A4C93F4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7634117-A77D-403C-9C1B-330517A8166C}" type="datetime1">
              <a:rPr lang="ru-RU"/>
              <a:pPr>
                <a:defRPr/>
              </a:pPr>
              <a:t>19.12.2015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www.geliosmi.com</a:t>
            </a: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4199A9A-C2DA-4269-94CD-C8A89E6724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9" r:id="rId2"/>
    <p:sldLayoutId id="2147483684" r:id="rId3"/>
    <p:sldLayoutId id="2147483680" r:id="rId4"/>
    <p:sldLayoutId id="2147483681" r:id="rId5"/>
    <p:sldLayoutId id="2147483685" r:id="rId6"/>
    <p:sldLayoutId id="2147483686" r:id="rId7"/>
    <p:sldLayoutId id="2147483687" r:id="rId8"/>
    <p:sldLayoutId id="2147483688" r:id="rId9"/>
    <p:sldLayoutId id="2147483682" r:id="rId10"/>
    <p:sldLayoutId id="2147483689" r:id="rId11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fontAlgn="base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ts val="400"/>
        </a:spcBef>
        <a:spcAft>
          <a:spcPct val="0"/>
        </a:spcAft>
        <a:buClr>
          <a:srgbClr val="899B74"/>
        </a:buClr>
        <a:buSzPct val="70000"/>
        <a:buFont typeface="Wingdings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88" y="3714750"/>
            <a:ext cx="7286625" cy="1162050"/>
          </a:xfrm>
        </p:spPr>
        <p:txBody>
          <a:bodyPr>
            <a:normAutofit fontScale="90000"/>
          </a:bodyPr>
          <a:lstStyle/>
          <a:p>
            <a:r>
              <a:rPr lang="ru-RU" sz="2400" b="1" dirty="0"/>
              <a:t>ИНТЕРПРЕТАЦИЯ ГЕОФИЗИЧЕСКИХ ДАННЫХ С ИСПОЛЬЗОВАНИЕМ ТЕХНОЛОГИИ </a:t>
            </a:r>
            <a:r>
              <a:rPr lang="en-US" sz="2400" b="1" dirty="0" err="1"/>
              <a:t>GelioSMI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en-US" sz="2400" dirty="0"/>
              <a:t>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i="1" dirty="0"/>
              <a:t>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24039" y="1844824"/>
            <a:ext cx="4193704" cy="376237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/>
              <a:t>Давыденко А. </a:t>
            </a:r>
            <a:r>
              <a:rPr lang="ru-RU" b="1" dirty="0" smtClean="0"/>
              <a:t>Ю.</a:t>
            </a:r>
            <a:endParaRPr lang="ru-RU" dirty="0"/>
          </a:p>
        </p:txBody>
      </p:sp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6084168" y="5033417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Gill Sans MT" pitchFamily="34" charset="0"/>
              </a:rPr>
              <a:t>www.geliosmi.com</a:t>
            </a:r>
            <a:endParaRPr lang="ru-RU" u="sng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23047" b="19531"/>
          <a:stretch>
            <a:fillRect/>
          </a:stretch>
        </p:blipFill>
        <p:spPr bwMode="auto">
          <a:xfrm>
            <a:off x="395536" y="332656"/>
            <a:ext cx="3651888" cy="279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012803" y="236193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aseline="30000" dirty="0"/>
              <a:t>1</a:t>
            </a:r>
            <a:r>
              <a:rPr lang="ru-RU" sz="1400" dirty="0"/>
              <a:t> - Иркутский государственный университет, Иркутск</a:t>
            </a:r>
            <a:br>
              <a:rPr lang="ru-RU" sz="1400" dirty="0"/>
            </a:b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"/>
            <a:ext cx="8229600" cy="990600"/>
          </a:xfrm>
        </p:spPr>
        <p:txBody>
          <a:bodyPr/>
          <a:lstStyle/>
          <a:p>
            <a:pPr algn="ctr"/>
            <a:r>
              <a:rPr lang="ru-RU" dirty="0" smtClean="0"/>
              <a:t>Что дает такая векторизация?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Возможность выявлять особенности незаметные при анализе отдельных признаков.</a:t>
            </a:r>
          </a:p>
          <a:p>
            <a:r>
              <a:rPr lang="ru-RU" dirty="0" smtClean="0"/>
              <a:t>Возможность применять мощный аппарат современного статистического анализа многомерных величин, в </a:t>
            </a:r>
            <a:r>
              <a:rPr lang="ru-RU" dirty="0" err="1" smtClean="0"/>
              <a:t>т.ч</a:t>
            </a:r>
            <a:r>
              <a:rPr lang="ru-RU" dirty="0" smtClean="0"/>
              <a:t>. робастные процедуры оценки многомерных статистик.</a:t>
            </a:r>
          </a:p>
          <a:p>
            <a:r>
              <a:rPr lang="ru-RU" dirty="0" smtClean="0"/>
              <a:t>Решать задачи по выявлению и уменьшению влияния зависимостей между анализируемыми полями.</a:t>
            </a:r>
          </a:p>
          <a:p>
            <a:r>
              <a:rPr lang="ru-RU" dirty="0" smtClean="0"/>
              <a:t>Достаточно эффективно решать задачи по разделению полей на составляющие, отличающиеся пространственно-амплитудными характеристиками.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482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Сгенерированные выборки трехмерных случайных величин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7712" y="1930400"/>
            <a:ext cx="764857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2692B-2C50-40F6-9CBA-9CAA17D8C7D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94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/>
          <a:lstStyle/>
          <a:p>
            <a:pPr algn="ctr"/>
            <a:r>
              <a:rPr lang="ru-RU" sz="2400" dirty="0" smtClean="0"/>
              <a:t>Слабые отличия классов по отдельным признакам, -сильные по их совокупности (1)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927" y="998500"/>
            <a:ext cx="8762145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2692B-2C50-40F6-9CBA-9CAA17D8C7D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78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/>
          <a:lstStyle/>
          <a:p>
            <a:pPr algn="ctr"/>
            <a:r>
              <a:rPr lang="ru-RU" sz="2400" dirty="0" smtClean="0"/>
              <a:t>Слабые отличия классов по отдельным признакам, - сильные по их совокупности (2)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8449" y="1035023"/>
            <a:ext cx="8867101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2692B-2C50-40F6-9CBA-9CAA17D8C7DC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00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/>
              <a:t>Робастные оценки вектора математического ожидания и ковариационной матрицы на основе минимального определителя ковариационной матрицы </a:t>
            </a:r>
            <a:r>
              <a:rPr lang="en-US" sz="2000" dirty="0"/>
              <a:t>MCD</a:t>
            </a:r>
            <a:endParaRPr lang="ru-RU" sz="2000" dirty="0"/>
          </a:p>
        </p:txBody>
      </p:sp>
      <p:pic>
        <p:nvPicPr>
          <p:cNvPr id="5" name="Содержимое 4" descr="MCD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14725"/>
            <a:ext cx="8229600" cy="4146074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38800" y="6492875"/>
            <a:ext cx="35052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www.geliosmi.com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638800" y="6492875"/>
            <a:ext cx="3505200" cy="365125"/>
          </a:xfrm>
        </p:spPr>
        <p:txBody>
          <a:bodyPr/>
          <a:lstStyle/>
          <a:p>
            <a:r>
              <a:rPr lang="en-US" dirty="0" smtClean="0"/>
              <a:t>www.geliosmi.com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56320"/>
          </a:xfrm>
          <a:noFill/>
        </p:spPr>
        <p:txBody>
          <a:bodyPr vert="horz" anchor="b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/>
              <a:t>В робастной многомерной регрессии веса определяют  на основе оценок расстояний </a:t>
            </a:r>
            <a:r>
              <a:rPr lang="ru-RU" sz="2000" dirty="0" err="1"/>
              <a:t>Махаланобиса</a:t>
            </a:r>
            <a:r>
              <a:rPr lang="ru-RU" sz="2000" dirty="0"/>
              <a:t> и ортогональных расстояний (</a:t>
            </a:r>
            <a:r>
              <a:rPr lang="en-US" sz="2000" dirty="0"/>
              <a:t>LTS</a:t>
            </a:r>
            <a:r>
              <a:rPr lang="ru-RU" sz="2000" dirty="0"/>
              <a:t>).</a:t>
            </a:r>
            <a:r>
              <a:rPr lang="en-US" sz="2000" dirty="0"/>
              <a:t> </a:t>
            </a:r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340768"/>
            <a:ext cx="3647619" cy="41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42910" y="5429264"/>
            <a:ext cx="8229600" cy="928694"/>
          </a:xfrm>
          <a:prstGeom prst="rect">
            <a:avLst/>
          </a:prstGeom>
        </p:spPr>
        <p:txBody>
          <a:bodyPr vert="horz" anchor="b" anchorCtr="0">
            <a:normAutofit fontScale="85000" lnSpcReduction="10000"/>
          </a:bodyPr>
          <a:lstStyle/>
          <a:p>
            <a:pPr lvl="0">
              <a:spcBef>
                <a:spcPct val="0"/>
              </a:spcBef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Веса точек 2, 3, 5 существенно меньше (за счет значительных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ортогональных расстояний до своих проекций на плоскость регрессии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, чем точек 1, 4. Точки 1, 4 в свою очередь имеют меньшие веса чем точки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основного множества.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14876" y="1142984"/>
            <a:ext cx="4214842" cy="4143404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lvl="0">
              <a:spcBef>
                <a:spcPct val="0"/>
              </a:spcBef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0" y="895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1714488"/>
            <a:ext cx="3209925" cy="942975"/>
          </a:xfrm>
          <a:prstGeom prst="rect">
            <a:avLst/>
          </a:prstGeom>
          <a:noFill/>
        </p:spPr>
      </p:pic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3071810"/>
            <a:ext cx="1924050" cy="895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07288" cy="684312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sz="2000" dirty="0"/>
              <a:t>Принципиальная схема определения робастных характеристик системы многомерных величин (алгоритмы </a:t>
            </a:r>
            <a:r>
              <a:rPr lang="en-US" sz="2000" dirty="0" err="1"/>
              <a:t>FastMCD</a:t>
            </a:r>
            <a:r>
              <a:rPr lang="en-US" sz="2000" dirty="0"/>
              <a:t>, </a:t>
            </a:r>
            <a:r>
              <a:rPr lang="en-US" sz="2000" dirty="0" err="1"/>
              <a:t>FastLTS</a:t>
            </a:r>
            <a:r>
              <a:rPr lang="ru-RU" sz="2000" dirty="0"/>
              <a:t>)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38800" y="6492875"/>
            <a:ext cx="35052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www.geliosmi.com</a:t>
            </a:r>
            <a:endParaRPr lang="ru-RU" dirty="0"/>
          </a:p>
        </p:txBody>
      </p:sp>
      <p:pic>
        <p:nvPicPr>
          <p:cNvPr id="7" name="Содержимое 6" descr="zPict_6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33241"/>
            <a:ext cx="8229600" cy="49090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0296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sz="2400" dirty="0"/>
              <a:t>Робастная фильтрация геофизических полей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2400" dirty="0" smtClean="0"/>
              <a:t>Осуществляется, как правило, в два этапа:</a:t>
            </a:r>
          </a:p>
          <a:p>
            <a:pPr lvl="1">
              <a:buNone/>
            </a:pPr>
            <a:endParaRPr lang="ru-RU" sz="2400" dirty="0" smtClean="0"/>
          </a:p>
          <a:p>
            <a:pPr marL="731838" lvl="1" indent="-457200">
              <a:buAutoNum type="arabicPeriod"/>
            </a:pPr>
            <a:r>
              <a:rPr lang="ru-RU" sz="2400" dirty="0" smtClean="0"/>
              <a:t>Выделение составляющей поля робастным </a:t>
            </a:r>
            <a:r>
              <a:rPr lang="en-US" sz="2400" dirty="0" smtClean="0"/>
              <a:t>2D</a:t>
            </a:r>
            <a:r>
              <a:rPr lang="ru-RU" sz="2400" dirty="0" smtClean="0"/>
              <a:t> фильтром (</a:t>
            </a:r>
            <a:r>
              <a:rPr lang="ru-RU" sz="2400" dirty="0" err="1" smtClean="0"/>
              <a:t>µ-оценка</a:t>
            </a:r>
            <a:r>
              <a:rPr lang="ru-RU" sz="2400" dirty="0" smtClean="0"/>
              <a:t> на основе функции влияния </a:t>
            </a:r>
            <a:r>
              <a:rPr lang="ru-RU" sz="2400" dirty="0" err="1" smtClean="0"/>
              <a:t>Хампеля</a:t>
            </a:r>
            <a:r>
              <a:rPr lang="ru-RU" sz="2400" dirty="0" smtClean="0"/>
              <a:t>) или фильтрацией методом главных компонент (ФМГК).</a:t>
            </a:r>
          </a:p>
          <a:p>
            <a:pPr marL="1006475" lvl="2" indent="-457200">
              <a:buAutoNum type="arabicPeriod"/>
            </a:pPr>
            <a:endParaRPr lang="ru-RU" sz="1200" dirty="0" smtClean="0"/>
          </a:p>
          <a:p>
            <a:pPr marL="731838" lvl="1" indent="-457200">
              <a:buAutoNum type="arabicPeriod"/>
            </a:pPr>
            <a:r>
              <a:rPr lang="ru-RU" sz="2400" dirty="0" smtClean="0"/>
              <a:t>Корректировка результата на основе робастной регрессии, при которой за прогнозируемую величину принимается фильтруемое поле, а в качестве регрессора векторизованное поле выделенной на первом этапе составляющей.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38800" y="6492875"/>
            <a:ext cx="35052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www.geliosmi.com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94025"/>
            <a:ext cx="8229600" cy="792088"/>
          </a:xfrm>
        </p:spPr>
        <p:txBody>
          <a:bodyPr/>
          <a:lstStyle/>
          <a:p>
            <a:pPr algn="ctr"/>
            <a:r>
              <a:rPr lang="ru-RU" sz="2800" dirty="0" smtClean="0"/>
              <a:t>Обработка данных ДИП-А </a:t>
            </a:r>
            <a:br>
              <a:rPr lang="ru-RU" sz="2800" dirty="0" smtClean="0"/>
            </a:br>
            <a:r>
              <a:rPr lang="ru-RU" sz="2000" dirty="0" smtClean="0"/>
              <a:t>(аэросъемка </a:t>
            </a:r>
            <a:r>
              <a:rPr lang="ru-RU" sz="2000" dirty="0"/>
              <a:t>ГНПП «</a:t>
            </a:r>
            <a:r>
              <a:rPr lang="ru-RU" sz="2000" dirty="0" err="1"/>
              <a:t>Аэрогеофизика</a:t>
            </a:r>
            <a:r>
              <a:rPr lang="ru-RU" sz="2000" dirty="0" smtClean="0"/>
              <a:t>» в Забайкалье</a:t>
            </a:r>
            <a:r>
              <a:rPr lang="ru-RU" sz="2000" dirty="0"/>
              <a:t>)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  <p:pic>
        <p:nvPicPr>
          <p:cNvPr id="5" name="Объект 4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86" y="1173001"/>
            <a:ext cx="5103778" cy="4937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580112" y="1192521"/>
            <a:ext cx="30243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Аппаратура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EM-4H.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 поля -горизонтальная многовитковая рамка (вертикальный магнитный диполь).</a:t>
            </a:r>
            <a:endParaRPr lang="ru-RU" dirty="0"/>
          </a:p>
          <a:p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Измерения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четырех частотах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130, 520, 2080 и 8320 Гц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</a:rPr>
              <a:t>Далее логарифмы эффективных электрических сопротивлений для этих частот обозначены соответственно: </a:t>
            </a:r>
            <a:r>
              <a:rPr lang="en-US" b="1" i="1" dirty="0" smtClean="0">
                <a:latin typeface="Times New Roman" panose="02020603050405020304" pitchFamily="18" charset="0"/>
              </a:rPr>
              <a:t>LnR1, LnR2, LnR3 </a:t>
            </a:r>
            <a:r>
              <a:rPr lang="ru-RU" b="1" i="1" dirty="0" smtClean="0">
                <a:latin typeface="Times New Roman" panose="02020603050405020304" pitchFamily="18" charset="0"/>
              </a:rPr>
              <a:t>и </a:t>
            </a:r>
            <a:r>
              <a:rPr lang="en-US" b="1" i="1" dirty="0" smtClean="0">
                <a:latin typeface="Times New Roman" panose="02020603050405020304" pitchFamily="18" charset="0"/>
              </a:rPr>
              <a:t>LnR4</a:t>
            </a:r>
            <a:r>
              <a:rPr lang="en-US" dirty="0" smtClean="0">
                <a:latin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119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63272" cy="756320"/>
          </a:xfrm>
        </p:spPr>
        <p:txBody>
          <a:bodyPr/>
          <a:lstStyle/>
          <a:p>
            <a:pPr algn="ctr"/>
            <a:r>
              <a:rPr lang="ru-RU" sz="2400" dirty="0" smtClean="0"/>
              <a:t>Поля рельефа и логарифмов эффективных сопротивлений. Сеть 100×100 м 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724150"/>
            <a:ext cx="29718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08" y="1340769"/>
            <a:ext cx="8714272" cy="465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149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68288"/>
          </a:xfrm>
        </p:spPr>
        <p:txBody>
          <a:bodyPr/>
          <a:lstStyle/>
          <a:p>
            <a:pPr algn="ctr"/>
            <a:r>
              <a:rPr lang="ru-RU" dirty="0" smtClean="0"/>
              <a:t>Некоторые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32825" y="620688"/>
            <a:ext cx="8229600" cy="5616624"/>
          </a:xfrm>
        </p:spPr>
        <p:txBody>
          <a:bodyPr/>
          <a:lstStyle/>
          <a:p>
            <a:pPr lvl="0" hangingPunct="0"/>
            <a:r>
              <a:rPr lang="ru-RU" sz="2000" dirty="0" err="1" smtClean="0"/>
              <a:t>Бабаянц</a:t>
            </a:r>
            <a:r>
              <a:rPr lang="ru-RU" sz="2000" dirty="0" smtClean="0"/>
              <a:t> </a:t>
            </a:r>
            <a:r>
              <a:rPr lang="ru-RU" sz="2000" dirty="0"/>
              <a:t>П.С., Трусов А.А., Лаврова Т.Ю. Комплексные аэрогеофизические работы при поисках месторождений урана гидрогенного типа // Разведка и охрана недр. 2011. №7. С. 56-60.</a:t>
            </a:r>
          </a:p>
          <a:p>
            <a:pPr lvl="0" hangingPunct="0"/>
            <a:r>
              <a:rPr lang="ru-RU" sz="2000" dirty="0" err="1"/>
              <a:t>Грайвер</a:t>
            </a:r>
            <a:r>
              <a:rPr lang="ru-RU" sz="2000" dirty="0"/>
              <a:t> А.В. Особенности представления данных и реализации ресурсоемких вычислений в программе обработки и интерпретации геофизических данных </a:t>
            </a:r>
            <a:r>
              <a:rPr lang="ru-RU" sz="2000" dirty="0" err="1"/>
              <a:t>GelioSMI</a:t>
            </a:r>
            <a:r>
              <a:rPr lang="ru-RU" sz="2000" dirty="0"/>
              <a:t> // </a:t>
            </a:r>
            <a:r>
              <a:rPr lang="ru-RU" sz="2000" dirty="0" err="1"/>
              <a:t>Геоинформатика</a:t>
            </a:r>
            <a:r>
              <a:rPr lang="ru-RU" sz="2000" dirty="0"/>
              <a:t>. - 2012. - № 3. – с.20-27.</a:t>
            </a:r>
          </a:p>
          <a:p>
            <a:pPr lvl="0" hangingPunct="0"/>
            <a:r>
              <a:rPr lang="ru-RU" sz="2000" dirty="0" err="1"/>
              <a:t>Грайвер</a:t>
            </a:r>
            <a:r>
              <a:rPr lang="ru-RU" sz="2000" dirty="0"/>
              <a:t> А.В., Давыденко А.Ю. Робастные методы многомерного статистического анализа при изучении структуры геофизических полей» // Материалы 39-й сессии Международного семинара им. </a:t>
            </a:r>
            <a:r>
              <a:rPr lang="ru-RU" sz="2000" dirty="0" err="1"/>
              <a:t>Д.Г.Успенского</a:t>
            </a:r>
            <a:r>
              <a:rPr lang="ru-RU" sz="2000" dirty="0"/>
              <a:t>. Воронеж.: ВГУ, 2012. с. 93–96.</a:t>
            </a:r>
          </a:p>
          <a:p>
            <a:pPr lvl="0"/>
            <a:r>
              <a:rPr lang="ru-RU" sz="2000" dirty="0"/>
              <a:t>Определение физико-геологических характеристик разреза с помощью инверсии данных электроразведки и магниторазведки при поисках подземных вод в условиях многолетней мерзлоты // Давыденко Ю.А., Давыденко А.Ю., Попков П.А., Слепцов С.В. Материалы 42-й сессии Международного семинара им. </a:t>
            </a:r>
            <a:r>
              <a:rPr lang="ru-RU" sz="2000" dirty="0" err="1"/>
              <a:t>Д.Г.Успенского</a:t>
            </a:r>
            <a:r>
              <a:rPr lang="ru-RU" sz="2000" dirty="0"/>
              <a:t>. Пермь: ГИ УФО РАН, 2015. с. 66–69.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899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статистического анализа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Подавление </a:t>
            </a:r>
            <a:r>
              <a:rPr lang="ru-RU" dirty="0"/>
              <a:t>высокочастотные помех в исходных полях и возникающих в ходе обработки.</a:t>
            </a:r>
          </a:p>
          <a:p>
            <a:r>
              <a:rPr lang="ru-RU" dirty="0" smtClean="0"/>
              <a:t>Попытка оценить влияния рельефа (геометрического фактора) на результаты </a:t>
            </a:r>
            <a:r>
              <a:rPr lang="ru-RU" dirty="0" err="1" smtClean="0"/>
              <a:t>АэроДИП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Подавить эффект профильности, проявляющийся в данных площадных съемок.</a:t>
            </a:r>
          </a:p>
          <a:p>
            <a:r>
              <a:rPr lang="ru-RU" dirty="0" smtClean="0"/>
              <a:t>Статистическими способами оценить вклад скин-эффекта в поля эффективных электрических сопротивлений на разных частотах.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608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20080"/>
          </a:xfrm>
        </p:spPr>
        <p:txBody>
          <a:bodyPr/>
          <a:lstStyle/>
          <a:p>
            <a:pPr algn="ctr"/>
            <a:r>
              <a:rPr lang="ru-RU" dirty="0" smtClean="0"/>
              <a:t>Общая последовательность обработки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052736"/>
            <a:ext cx="8496944" cy="5104224"/>
          </a:xfrm>
        </p:spPr>
        <p:txBody>
          <a:bodyPr/>
          <a:lstStyle/>
          <a:p>
            <a:r>
              <a:rPr lang="ru-RU" sz="2400" dirty="0" smtClean="0"/>
              <a:t>Подавление высокочастотной помехи окном малого размера 500×500 м (5×5 т): ФМГК + робастная регрессия.</a:t>
            </a:r>
          </a:p>
          <a:p>
            <a:r>
              <a:rPr lang="ru-RU" sz="2400" dirty="0" smtClean="0"/>
              <a:t>Исключение вариаций полей, связанных с рельефом: ФМГК, </a:t>
            </a:r>
            <a:r>
              <a:rPr lang="ru-RU" sz="2400" dirty="0"/>
              <a:t>робастная </a:t>
            </a:r>
            <a:r>
              <a:rPr lang="ru-RU" sz="2400" dirty="0" smtClean="0"/>
              <a:t>регрессия.</a:t>
            </a:r>
          </a:p>
          <a:p>
            <a:r>
              <a:rPr lang="ru-RU" sz="2400" dirty="0" smtClean="0"/>
              <a:t>Подавление эффекта «профильности» (</a:t>
            </a:r>
            <a:r>
              <a:rPr lang="en-US" sz="2400" dirty="0" smtClean="0"/>
              <a:t>leveling-</a:t>
            </a:r>
            <a:r>
              <a:rPr lang="ru-RU" sz="2400" dirty="0" smtClean="0"/>
              <a:t>эффект): ФМГК и/или робастный 2</a:t>
            </a:r>
            <a:r>
              <a:rPr lang="en-US" sz="2400" dirty="0" smtClean="0"/>
              <a:t>D </a:t>
            </a:r>
            <a:r>
              <a:rPr lang="ru-RU" sz="2400" dirty="0" smtClean="0"/>
              <a:t>фильтр(на </a:t>
            </a:r>
            <a:r>
              <a:rPr lang="ru-RU" sz="2400" dirty="0"/>
              <a:t>основе функции влияния </a:t>
            </a:r>
            <a:r>
              <a:rPr lang="ru-RU" sz="2400" dirty="0" err="1"/>
              <a:t>Хампеля</a:t>
            </a:r>
            <a:r>
              <a:rPr lang="ru-RU" sz="2400" dirty="0" smtClean="0"/>
              <a:t>) +</a:t>
            </a:r>
            <a:r>
              <a:rPr lang="ru-RU" sz="2400" dirty="0"/>
              <a:t> робастная </a:t>
            </a:r>
            <a:r>
              <a:rPr lang="ru-RU" sz="2400" dirty="0" smtClean="0"/>
              <a:t>регрессия.</a:t>
            </a:r>
          </a:p>
          <a:p>
            <a:r>
              <a:rPr lang="ru-RU" sz="2400" dirty="0" smtClean="0"/>
              <a:t>Последовательное исключение коррелируемых вариаций полей высоких частот из более низких (скин-эффект): робастная регрессия.</a:t>
            </a:r>
          </a:p>
          <a:p>
            <a:r>
              <a:rPr lang="ru-RU" sz="2400" dirty="0" smtClean="0"/>
              <a:t>Фильтрация с целью подавления артефактов, проявляющихся или возникающих в процессе обработки: </a:t>
            </a:r>
            <a:r>
              <a:rPr lang="ru-RU" sz="2400" dirty="0"/>
              <a:t>ФМГК + робастная </a:t>
            </a:r>
            <a:r>
              <a:rPr lang="ru-RU" sz="2400" dirty="0" smtClean="0"/>
              <a:t>регрессия.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545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816"/>
            <a:ext cx="8229600" cy="585872"/>
          </a:xfrm>
        </p:spPr>
        <p:txBody>
          <a:bodyPr/>
          <a:lstStyle/>
          <a:p>
            <a:pPr algn="ctr"/>
            <a:r>
              <a:rPr lang="ru-RU" dirty="0"/>
              <a:t>Алгоритм </a:t>
            </a:r>
            <a:r>
              <a:rPr lang="ru-RU" dirty="0" smtClean="0"/>
              <a:t>ФМГК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764704"/>
            <a:ext cx="8229600" cy="5544616"/>
          </a:xfrm>
        </p:spPr>
        <p:txBody>
          <a:bodyPr/>
          <a:lstStyle/>
          <a:p>
            <a:pPr lvl="0"/>
            <a:r>
              <a:rPr lang="ru-RU" sz="2400" dirty="0" smtClean="0"/>
              <a:t>Выбор </a:t>
            </a:r>
            <a:r>
              <a:rPr lang="ru-RU" sz="2400" dirty="0"/>
              <a:t>окна</a:t>
            </a:r>
          </a:p>
          <a:p>
            <a:pPr lvl="0"/>
            <a:r>
              <a:rPr lang="ru-RU" sz="2400" dirty="0"/>
              <a:t>Кластеризация площади на участки с квазистационарным характером полей  методом автоматической классификации (ММП+ метод К-средних).</a:t>
            </a:r>
          </a:p>
          <a:p>
            <a:pPr lvl="0"/>
            <a:r>
              <a:rPr lang="ru-RU" sz="2400" dirty="0"/>
              <a:t>Получение для каждого выделенного класса статистических оценок вектора средних и автоковариационной матрицы.</a:t>
            </a:r>
          </a:p>
          <a:p>
            <a:pPr lvl="0"/>
            <a:r>
              <a:rPr lang="ru-RU" sz="2400" dirty="0"/>
              <a:t>Разложение этой матрицы на собственные значения и соответствующие им собственные векторы.</a:t>
            </a:r>
          </a:p>
          <a:p>
            <a:pPr lvl="0"/>
            <a:r>
              <a:rPr lang="ru-RU" sz="2400" dirty="0"/>
              <a:t>Визуализация собственных векторов и их селекция по критериям, определяемым задачей фильтрации</a:t>
            </a:r>
            <a:r>
              <a:rPr lang="ru-RU" sz="2400" dirty="0" smtClean="0"/>
              <a:t>.</a:t>
            </a:r>
          </a:p>
          <a:p>
            <a:pPr lvl="0"/>
            <a:r>
              <a:rPr lang="ru-RU" sz="2400" dirty="0" smtClean="0"/>
              <a:t>Собственно фильтрация и стыковка результатов с учетом районирования площади.</a:t>
            </a:r>
            <a:endParaRPr lang="ru-RU" sz="2400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763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35280" cy="2196480"/>
          </a:xfrm>
        </p:spPr>
        <p:txBody>
          <a:bodyPr/>
          <a:lstStyle/>
          <a:p>
            <a:pPr algn="ctr"/>
            <a:r>
              <a:rPr lang="ru-RU" dirty="0" smtClean="0"/>
              <a:t>Дифференциация полей по статистическим свойствам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2000" dirty="0" smtClean="0"/>
              <a:t>Первый ряд</a:t>
            </a:r>
            <a:r>
              <a:rPr lang="en-US" sz="2000" dirty="0" smtClean="0"/>
              <a:t>:</a:t>
            </a:r>
            <a:r>
              <a:rPr lang="ru-RU" sz="2000" dirty="0" smtClean="0"/>
              <a:t> поля логарифмов эффективных сопротивлений </a:t>
            </a:r>
            <a:r>
              <a:rPr lang="en-US" sz="2000" dirty="0" smtClean="0"/>
              <a:t>LnR1-LnR4</a:t>
            </a:r>
            <a:br>
              <a:rPr lang="en-US" sz="2000" dirty="0" smtClean="0"/>
            </a:br>
            <a:r>
              <a:rPr lang="ru-RU" sz="2000" dirty="0" smtClean="0"/>
              <a:t>Второй – результат автоматической классификации соответствующих полей</a:t>
            </a: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8229600" cy="340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236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Фильтрация методом главных компонент (ФМГК)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36575" y="1294154"/>
            <a:ext cx="8229600" cy="4855397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716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24936" cy="1008112"/>
          </a:xfrm>
        </p:spPr>
        <p:txBody>
          <a:bodyPr/>
          <a:lstStyle/>
          <a:p>
            <a:pPr algn="ctr"/>
            <a:r>
              <a:rPr lang="ru-RU" sz="2000" dirty="0" smtClean="0"/>
              <a:t>Выделение основной составляющей поля фильтрацией методом главных компонент (ФМГК</a:t>
            </a:r>
            <a:r>
              <a:rPr lang="en-US" sz="2000" dirty="0" smtClean="0"/>
              <a:t>+</a:t>
            </a:r>
            <a:r>
              <a:rPr lang="ru-RU" sz="2000" dirty="0" smtClean="0"/>
              <a:t> «подгонк</a:t>
            </a:r>
            <a:r>
              <a:rPr lang="ru-RU" sz="2000" dirty="0"/>
              <a:t>а</a:t>
            </a:r>
            <a:r>
              <a:rPr lang="ru-RU" sz="2000" dirty="0" smtClean="0"/>
              <a:t>» робастной регрессией) для последующего выявления эффектов, связанных с вариациями рельефа</a:t>
            </a: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352928" cy="506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033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892480" cy="756320"/>
          </a:xfrm>
        </p:spPr>
        <p:txBody>
          <a:bodyPr/>
          <a:lstStyle/>
          <a:p>
            <a:pPr algn="ctr"/>
            <a:r>
              <a:rPr lang="ru-RU" sz="2000" dirty="0" smtClean="0"/>
              <a:t>Вариации эффективных сопротивлений, обусловленные вариациями рельефа (окно 3000×3000 м  (31×31 т)) </a:t>
            </a: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  <p:pic>
        <p:nvPicPr>
          <p:cNvPr id="2061" name="Picture 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094421"/>
            <a:ext cx="7992888" cy="543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068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Регрессии </a:t>
            </a:r>
            <a:r>
              <a:rPr lang="en-US" dirty="0" err="1"/>
              <a:t>LnR</a:t>
            </a:r>
            <a:r>
              <a:rPr lang="ru-RU" dirty="0"/>
              <a:t>4(</a:t>
            </a:r>
            <a:r>
              <a:rPr lang="en-US" dirty="0" smtClean="0"/>
              <a:t>H</a:t>
            </a:r>
            <a:r>
              <a:rPr lang="ru-RU" dirty="0" smtClean="0"/>
              <a:t>) и </a:t>
            </a:r>
            <a:r>
              <a:rPr lang="en-US" dirty="0" err="1"/>
              <a:t>LnR</a:t>
            </a:r>
            <a:r>
              <a:rPr lang="ru-RU" dirty="0"/>
              <a:t>4(</a:t>
            </a:r>
            <a:r>
              <a:rPr lang="en-US" dirty="0"/>
              <a:t>H</a:t>
            </a:r>
            <a:r>
              <a:rPr lang="ru-RU" dirty="0"/>
              <a:t>+</a:t>
            </a:r>
            <a:r>
              <a:rPr lang="en-US" dirty="0"/>
              <a:t>H</a:t>
            </a:r>
            <a:r>
              <a:rPr lang="ru-RU" baseline="30000" dirty="0"/>
              <a:t>2</a:t>
            </a:r>
            <a:r>
              <a:rPr lang="ru-RU" dirty="0"/>
              <a:t>+</a:t>
            </a:r>
            <a:r>
              <a:rPr lang="en-US" dirty="0"/>
              <a:t>H</a:t>
            </a:r>
            <a:r>
              <a:rPr lang="ru-RU" baseline="30000" dirty="0" smtClean="0"/>
              <a:t>3</a:t>
            </a:r>
            <a:r>
              <a:rPr lang="ru-RU" dirty="0" smtClean="0"/>
              <a:t>). Окно 3000×3000 м (31×31т)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  <p:pic>
        <p:nvPicPr>
          <p:cNvPr id="5122" name="Picture 2" descr="C:\Current_Problems\Chernorud_2015-EMZ\AeroDIP_Proc_EMZ2015\Pic_R(H)\Regr_LR4_Rob31x31_Rob31x31(P3)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29600" cy="47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3502" y="4437112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LnR</a:t>
            </a:r>
            <a:r>
              <a:rPr lang="ru-RU" dirty="0"/>
              <a:t>4(</a:t>
            </a:r>
            <a:r>
              <a:rPr lang="en-US" dirty="0"/>
              <a:t>H</a:t>
            </a:r>
            <a:r>
              <a:rPr lang="ru-RU" dirty="0"/>
              <a:t>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76056" y="4365104"/>
            <a:ext cx="1829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LnR</a:t>
            </a:r>
            <a:r>
              <a:rPr lang="ru-RU" dirty="0"/>
              <a:t>4(</a:t>
            </a:r>
            <a:r>
              <a:rPr lang="en-US" dirty="0"/>
              <a:t>H</a:t>
            </a:r>
            <a:r>
              <a:rPr lang="ru-RU" dirty="0"/>
              <a:t>+</a:t>
            </a:r>
            <a:r>
              <a:rPr lang="en-US" dirty="0"/>
              <a:t>H</a:t>
            </a:r>
            <a:r>
              <a:rPr lang="ru-RU" baseline="30000" dirty="0"/>
              <a:t>2</a:t>
            </a:r>
            <a:r>
              <a:rPr lang="ru-RU" dirty="0"/>
              <a:t>+</a:t>
            </a:r>
            <a:r>
              <a:rPr lang="en-US" dirty="0"/>
              <a:t>H</a:t>
            </a:r>
            <a:r>
              <a:rPr lang="ru-RU" baseline="30000" dirty="0"/>
              <a:t>3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424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90600"/>
          </a:xfrm>
        </p:spPr>
        <p:txBody>
          <a:bodyPr/>
          <a:lstStyle/>
          <a:p>
            <a:pPr algn="ctr"/>
            <a:r>
              <a:rPr lang="ru-RU" sz="2400" dirty="0" smtClean="0"/>
              <a:t>Оценка достоверности регрессионных зависимостей на основе </a:t>
            </a:r>
            <a:r>
              <a:rPr lang="en-US" sz="2400" dirty="0" smtClean="0"/>
              <a:t>F-</a:t>
            </a:r>
            <a:r>
              <a:rPr lang="ru-RU" sz="2400" dirty="0" smtClean="0"/>
              <a:t>критерия Фишера</a:t>
            </a:r>
            <a:r>
              <a:rPr lang="ru-RU" sz="2400" dirty="0"/>
              <a:t>. </a:t>
            </a:r>
            <a:r>
              <a:rPr lang="ru-RU" sz="2400" dirty="0" smtClean="0"/>
              <a:t>Окно 3000×3000 </a:t>
            </a:r>
            <a:r>
              <a:rPr lang="ru-RU" sz="2400" dirty="0"/>
              <a:t>м (31×31т)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  <p:pic>
        <p:nvPicPr>
          <p:cNvPr id="2055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04842"/>
            <a:ext cx="8736733" cy="461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149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878551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04392"/>
          </a:xfrm>
        </p:spPr>
        <p:txBody>
          <a:bodyPr/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Первый ряд: вариации логарифмов </a:t>
            </a:r>
            <a:r>
              <a:rPr lang="ru-RU" sz="2000" dirty="0"/>
              <a:t>эффективных сопротивлений</a:t>
            </a:r>
            <a:r>
              <a:rPr lang="ru-RU" sz="2000" dirty="0" smtClean="0"/>
              <a:t>, связанные с рельефом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Второй </a:t>
            </a:r>
            <a:r>
              <a:rPr lang="ru-RU" sz="2000" dirty="0"/>
              <a:t>ряд: </a:t>
            </a:r>
            <a:r>
              <a:rPr lang="ru-RU" sz="2000" dirty="0" smtClean="0"/>
              <a:t>выделенные эффекты «профильности»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05365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332656"/>
            <a:ext cx="8229600" cy="5824304"/>
          </a:xfrm>
        </p:spPr>
        <p:txBody>
          <a:bodyPr/>
          <a:lstStyle/>
          <a:p>
            <a:pPr lvl="0" hangingPunct="0"/>
            <a:r>
              <a:rPr lang="ru-RU" sz="2000" dirty="0" smtClean="0"/>
              <a:t>Технология </a:t>
            </a:r>
            <a:r>
              <a:rPr lang="ru-RU" sz="2000" dirty="0"/>
              <a:t>интерпретации данных площадных геофизических работ в программном комплексе «</a:t>
            </a:r>
            <a:r>
              <a:rPr lang="ru-RU" sz="2000" dirty="0" err="1"/>
              <a:t>GelioSMI</a:t>
            </a:r>
            <a:r>
              <a:rPr lang="ru-RU" sz="2000" dirty="0"/>
              <a:t>» // </a:t>
            </a:r>
            <a:r>
              <a:rPr lang="ru-RU" sz="2000" dirty="0" err="1"/>
              <a:t>Грайвер</a:t>
            </a:r>
            <a:r>
              <a:rPr lang="ru-RU" sz="2000" dirty="0"/>
              <a:t> А.В., Давыденко А.Ю., Попков П.А., Слепцов С.В. Материалы 40-й сессии Международного семинара им. </a:t>
            </a:r>
            <a:r>
              <a:rPr lang="ru-RU" sz="2000" dirty="0" err="1"/>
              <a:t>Д.Г.Успенского</a:t>
            </a:r>
            <a:r>
              <a:rPr lang="ru-RU" sz="2000" dirty="0"/>
              <a:t>. М.: ИФЗРАН, 2013. с. 115–120.</a:t>
            </a:r>
          </a:p>
          <a:p>
            <a:pPr lvl="0" hangingPunct="0"/>
            <a:r>
              <a:rPr lang="ru-RU" sz="2000" dirty="0"/>
              <a:t>Эффект применения робастных методов многомерной статистики при обработке данных </a:t>
            </a:r>
            <a:r>
              <a:rPr lang="ru-RU" sz="2000" dirty="0" err="1"/>
              <a:t>аэроэлектроразведки</a:t>
            </a:r>
            <a:r>
              <a:rPr lang="ru-RU" sz="2000" dirty="0"/>
              <a:t> // Давыденко А. Ю., Давыденко Ю.А., Трусов А.А., </a:t>
            </a:r>
            <a:r>
              <a:rPr lang="ru-RU" sz="2000" dirty="0" err="1"/>
              <a:t>Новопашина</a:t>
            </a:r>
            <a:r>
              <a:rPr lang="ru-RU" sz="2000" dirty="0"/>
              <a:t> А.В. Материалы 40-й сессии Международного семинара им. </a:t>
            </a:r>
            <a:r>
              <a:rPr lang="ru-RU" sz="2000" dirty="0" err="1"/>
              <a:t>Д.Г.Успенского</a:t>
            </a:r>
            <a:r>
              <a:rPr lang="ru-RU" sz="2000" dirty="0"/>
              <a:t>. М.: ИФЗРАН, 2013. с. 115–120.</a:t>
            </a:r>
          </a:p>
          <a:p>
            <a:pPr hangingPunct="0"/>
            <a:r>
              <a:rPr lang="en-US" sz="2000" dirty="0" err="1">
                <a:latin typeface="Calibri" panose="020F0502020204030204" pitchFamily="34" charset="0"/>
              </a:rPr>
              <a:t>Davydenko</a:t>
            </a:r>
            <a:r>
              <a:rPr lang="en-US" sz="2000" dirty="0">
                <a:latin typeface="Calibri" panose="020F0502020204030204" pitchFamily="34" charset="0"/>
              </a:rPr>
              <a:t>, A.Y., </a:t>
            </a:r>
            <a:r>
              <a:rPr lang="en-US" sz="2000" dirty="0" err="1">
                <a:latin typeface="Calibri" panose="020F0502020204030204" pitchFamily="34" charset="0"/>
              </a:rPr>
              <a:t>Grayver</a:t>
            </a:r>
            <a:r>
              <a:rPr lang="en-US" sz="2000" dirty="0">
                <a:latin typeface="Calibri" panose="020F0502020204030204" pitchFamily="34" charset="0"/>
              </a:rPr>
              <a:t>  A.V., 2014. Principal component analysis for filtering and leveling of geophysical data. J. Appl. </a:t>
            </a:r>
            <a:r>
              <a:rPr lang="en-US" sz="2000" dirty="0" err="1">
                <a:latin typeface="Calibri" panose="020F0502020204030204" pitchFamily="34" charset="0"/>
              </a:rPr>
              <a:t>Geophys</a:t>
            </a:r>
            <a:r>
              <a:rPr lang="en-US" sz="2000" dirty="0">
                <a:latin typeface="Calibri" panose="020F0502020204030204" pitchFamily="34" charset="0"/>
              </a:rPr>
              <a:t>. 109, 266–280. </a:t>
            </a:r>
            <a:endParaRPr lang="ru-RU" sz="2000" dirty="0">
              <a:latin typeface="Calibri" panose="020F0502020204030204" pitchFamily="34" charset="0"/>
            </a:endParaRPr>
          </a:p>
          <a:p>
            <a:pPr hangingPunct="0"/>
            <a:r>
              <a:rPr lang="en-US" sz="2000" dirty="0">
                <a:latin typeface="Calibri" panose="020F0502020204030204" pitchFamily="34" charset="0"/>
              </a:rPr>
              <a:t>Hubert M., </a:t>
            </a:r>
            <a:r>
              <a:rPr lang="en-US" sz="2000" dirty="0" err="1">
                <a:latin typeface="Calibri" panose="020F0502020204030204" pitchFamily="34" charset="0"/>
              </a:rPr>
              <a:t>Rousseeuw</a:t>
            </a:r>
            <a:r>
              <a:rPr lang="en-US" sz="2000" dirty="0">
                <a:latin typeface="Calibri" panose="020F0502020204030204" pitchFamily="34" charset="0"/>
              </a:rPr>
              <a:t> P.J., Van </a:t>
            </a:r>
            <a:r>
              <a:rPr lang="en-US" sz="2000" dirty="0" err="1">
                <a:latin typeface="Calibri" panose="020F0502020204030204" pitchFamily="34" charset="0"/>
              </a:rPr>
              <a:t>Aelst</a:t>
            </a:r>
            <a:r>
              <a:rPr lang="en-US" sz="2000" dirty="0">
                <a:latin typeface="Calibri" panose="020F0502020204030204" pitchFamily="34" charset="0"/>
              </a:rPr>
              <a:t> S. High-Breakdown Robust Multivariate Methods //Statistical Science, - 2008. -Vol. 23. - No. 1.- p. 92–119.</a:t>
            </a:r>
            <a:endParaRPr lang="ru-RU" sz="2000" dirty="0">
              <a:latin typeface="Calibri" panose="020F0502020204030204" pitchFamily="34" charset="0"/>
            </a:endParaRPr>
          </a:p>
          <a:p>
            <a:pPr hangingPunct="0"/>
            <a:r>
              <a:rPr lang="en-US" sz="2000" dirty="0">
                <a:latin typeface="Calibri" panose="020F0502020204030204" pitchFamily="34" charset="0"/>
              </a:rPr>
              <a:t>Martin </a:t>
            </a:r>
            <a:r>
              <a:rPr lang="en-US" sz="2000" dirty="0" err="1">
                <a:latin typeface="Calibri" panose="020F0502020204030204" pitchFamily="34" charset="0"/>
              </a:rPr>
              <a:t>Cuma</a:t>
            </a:r>
            <a:r>
              <a:rPr lang="en-US" sz="2000" dirty="0">
                <a:latin typeface="Calibri" panose="020F0502020204030204" pitchFamily="34" charset="0"/>
              </a:rPr>
              <a:t> M</a:t>
            </a:r>
            <a:r>
              <a:rPr lang="en-GB" sz="2000" dirty="0">
                <a:latin typeface="Calibri" panose="020F0502020204030204" pitchFamily="34" charset="0"/>
              </a:rPr>
              <a:t>., </a:t>
            </a:r>
            <a:r>
              <a:rPr lang="en-US" sz="2000" dirty="0">
                <a:latin typeface="Calibri" panose="020F0502020204030204" pitchFamily="34" charset="0"/>
              </a:rPr>
              <a:t>Wilson G</a:t>
            </a:r>
            <a:r>
              <a:rPr lang="en-GB" sz="2000" dirty="0">
                <a:latin typeface="Calibri" panose="020F0502020204030204" pitchFamily="34" charset="0"/>
              </a:rPr>
              <a:t>.</a:t>
            </a:r>
            <a:r>
              <a:rPr lang="en-US" sz="2000" dirty="0">
                <a:latin typeface="Calibri" panose="020F0502020204030204" pitchFamily="34" charset="0"/>
              </a:rPr>
              <a:t>A</a:t>
            </a:r>
            <a:r>
              <a:rPr lang="en-GB" sz="2000" dirty="0">
                <a:latin typeface="Calibri" panose="020F0502020204030204" pitchFamily="34" charset="0"/>
              </a:rPr>
              <a:t>. </a:t>
            </a:r>
            <a:r>
              <a:rPr lang="en-US" sz="2000" dirty="0">
                <a:latin typeface="Calibri" panose="020F0502020204030204" pitchFamily="34" charset="0"/>
              </a:rPr>
              <a:t>and Zhdanov M</a:t>
            </a:r>
            <a:r>
              <a:rPr lang="en-GB" sz="2000" dirty="0">
                <a:latin typeface="Calibri" panose="020F0502020204030204" pitchFamily="34" charset="0"/>
              </a:rPr>
              <a:t>. </a:t>
            </a:r>
            <a:r>
              <a:rPr lang="en-US" sz="2000" dirty="0">
                <a:latin typeface="Calibri" panose="020F0502020204030204" pitchFamily="34" charset="0"/>
              </a:rPr>
              <a:t>Large</a:t>
            </a:r>
            <a:r>
              <a:rPr lang="en-GB" sz="2000" dirty="0">
                <a:latin typeface="Calibri" panose="020F0502020204030204" pitchFamily="34" charset="0"/>
              </a:rPr>
              <a:t>-</a:t>
            </a:r>
            <a:r>
              <a:rPr lang="en-US" sz="2000" dirty="0">
                <a:latin typeface="Calibri" panose="020F0502020204030204" pitchFamily="34" charset="0"/>
              </a:rPr>
              <a:t>scale</a:t>
            </a:r>
            <a:r>
              <a:rPr lang="en-GB" sz="2000" dirty="0">
                <a:latin typeface="Calibri" panose="020F0502020204030204" pitchFamily="34" charset="0"/>
              </a:rPr>
              <a:t> 3</a:t>
            </a:r>
            <a:r>
              <a:rPr lang="en-US" sz="2000" dirty="0">
                <a:latin typeface="Calibri" panose="020F0502020204030204" pitchFamily="34" charset="0"/>
              </a:rPr>
              <a:t>D inversion of potential field data</a:t>
            </a:r>
            <a:r>
              <a:rPr lang="en-GB" sz="2000" dirty="0">
                <a:latin typeface="Calibri" panose="020F0502020204030204" pitchFamily="34" charset="0"/>
              </a:rPr>
              <a:t> // </a:t>
            </a:r>
            <a:r>
              <a:rPr lang="en-US" sz="2000" dirty="0">
                <a:latin typeface="Calibri" panose="020F0502020204030204" pitchFamily="34" charset="0"/>
              </a:rPr>
              <a:t>Geophysical Prospecting</a:t>
            </a:r>
            <a:r>
              <a:rPr lang="en-GB" sz="2000" dirty="0">
                <a:latin typeface="Calibri" panose="020F0502020204030204" pitchFamily="34" charset="0"/>
              </a:rPr>
              <a:t>. - 201</a:t>
            </a:r>
            <a:r>
              <a:rPr lang="en-US" sz="2000" dirty="0">
                <a:latin typeface="Calibri" panose="020F0502020204030204" pitchFamily="34" charset="0"/>
              </a:rPr>
              <a:t>2. - Vol.60. - Issue 6. - p. 1186–1199.</a:t>
            </a:r>
            <a:endParaRPr lang="ru-RU" sz="2000" dirty="0">
              <a:latin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175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340768"/>
          </a:xfrm>
        </p:spPr>
        <p:txBody>
          <a:bodyPr/>
          <a:lstStyle/>
          <a:p>
            <a:r>
              <a:rPr lang="ru-RU" sz="2000" dirty="0" smtClean="0"/>
              <a:t>Первый ряд: </a:t>
            </a:r>
            <a:r>
              <a:rPr lang="en-US" sz="2000" dirty="0"/>
              <a:t>H, </a:t>
            </a:r>
            <a:r>
              <a:rPr lang="en-US" sz="2000" dirty="0" err="1"/>
              <a:t>H</a:t>
            </a:r>
            <a:r>
              <a:rPr lang="en-US" sz="2000" baseline="-25000" dirty="0" err="1"/>
              <a:t>c</a:t>
            </a:r>
            <a:r>
              <a:rPr lang="en-US" sz="2000" dirty="0" err="1"/>
              <a:t>,H</a:t>
            </a:r>
            <a:r>
              <a:rPr lang="en-US" sz="2000" baseline="-25000" dirty="0" err="1"/>
              <a:t>c</a:t>
            </a:r>
            <a:r>
              <a:rPr lang="ru-RU" sz="2000" baseline="30000" dirty="0"/>
              <a:t>2</a:t>
            </a:r>
            <a:r>
              <a:rPr lang="en-US" sz="2000" dirty="0"/>
              <a:t>,</a:t>
            </a:r>
            <a:r>
              <a:rPr lang="en-US" sz="2000" dirty="0" err="1"/>
              <a:t>H</a:t>
            </a:r>
            <a:r>
              <a:rPr lang="en-US" sz="2000" baseline="-25000" dirty="0" err="1"/>
              <a:t>c</a:t>
            </a:r>
            <a:r>
              <a:rPr lang="ru-RU" sz="2000" baseline="30000" dirty="0" smtClean="0"/>
              <a:t>3</a:t>
            </a:r>
            <a:r>
              <a:rPr lang="en-US" sz="2000" baseline="30000" dirty="0" smtClean="0"/>
              <a:t/>
            </a:r>
            <a:br>
              <a:rPr lang="en-US" sz="2000" baseline="30000" dirty="0" smtClean="0"/>
            </a:br>
            <a:r>
              <a:rPr lang="ru-RU" sz="2000" dirty="0" smtClean="0"/>
              <a:t>Второй </a:t>
            </a:r>
            <a:r>
              <a:rPr lang="ru-RU" sz="2000" dirty="0"/>
              <a:t>ряд</a:t>
            </a:r>
            <a:r>
              <a:rPr lang="ru-RU" sz="2000" dirty="0" smtClean="0"/>
              <a:t>: </a:t>
            </a:r>
            <a:r>
              <a:rPr lang="en-US" sz="2000" dirty="0" smtClean="0"/>
              <a:t>LnR1, LnR2 LnR3 LnR4</a:t>
            </a:r>
            <a:br>
              <a:rPr lang="en-US" sz="2000" dirty="0" smtClean="0"/>
            </a:br>
            <a:r>
              <a:rPr lang="ru-RU" sz="2000" dirty="0" smtClean="0"/>
              <a:t>Третий ряд: логарифмы эффективных сопротивлений за вычетом вариаций, связанных с рельефом и эффектом «профильности»</a:t>
            </a: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424936" cy="454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861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2400"/>
            <a:ext cx="8964488" cy="990600"/>
          </a:xfrm>
        </p:spPr>
        <p:txBody>
          <a:bodyPr/>
          <a:lstStyle/>
          <a:p>
            <a:pPr algn="ctr"/>
            <a:r>
              <a:rPr lang="ru-RU" dirty="0" smtClean="0"/>
              <a:t>Последовательное исключение </a:t>
            </a:r>
            <a:br>
              <a:rPr lang="ru-RU" dirty="0" smtClean="0"/>
            </a:br>
            <a:r>
              <a:rPr lang="ru-RU" dirty="0" smtClean="0"/>
              <a:t>скин-эффекта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56196" cy="531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649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Результат снятия скин-эффекта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746173"/>
            <a:ext cx="8857134" cy="39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139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Линейные корреляционные зависимости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4" y="1772816"/>
            <a:ext cx="8766872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527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2009775" y="2487613"/>
            <a:ext cx="50625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>
                <a:latin typeface="Calibri" pitchFamily="34" charset="0"/>
              </a:rPr>
              <a:t>Спасибо за внимание!</a:t>
            </a: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3429000" y="3130550"/>
            <a:ext cx="1933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>
                <a:solidFill>
                  <a:srgbClr val="0000FF"/>
                </a:solidFill>
                <a:latin typeface="Gill Sans MT" pitchFamily="34" charset="0"/>
              </a:rPr>
              <a:t>www.geliosmi.com</a:t>
            </a:r>
            <a:endParaRPr lang="ru-RU" u="sng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  <p:pic>
        <p:nvPicPr>
          <p:cNvPr id="1026" name="Picture 2" descr="C:\Users\user\AppData\Local\Temp\SNAGHTML123b31f0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98140" cy="616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403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0296"/>
          </a:xfrm>
        </p:spPr>
        <p:txBody>
          <a:bodyPr/>
          <a:lstStyle/>
          <a:p>
            <a:pPr algn="ctr"/>
            <a:r>
              <a:rPr lang="ru-RU" sz="2800" dirty="0"/>
              <a:t>Особенности технологии </a:t>
            </a:r>
            <a:r>
              <a:rPr lang="en-US" sz="2800" dirty="0" err="1"/>
              <a:t>GelioSMI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8605464" cy="5040560"/>
          </a:xfrm>
        </p:spPr>
        <p:txBody>
          <a:bodyPr/>
          <a:lstStyle/>
          <a:p>
            <a:pPr lvl="1" algn="just"/>
            <a:r>
              <a:rPr lang="ru-RU" sz="1800" dirty="0" smtClean="0"/>
              <a:t>Векторизации </a:t>
            </a:r>
            <a:r>
              <a:rPr lang="ru-RU" sz="1800" dirty="0"/>
              <a:t>полей с использованием скользящего окна и </a:t>
            </a:r>
            <a:r>
              <a:rPr lang="ru-RU" sz="1800" dirty="0" smtClean="0"/>
              <a:t>применение </a:t>
            </a:r>
            <a:r>
              <a:rPr lang="ru-RU" sz="1800" dirty="0"/>
              <a:t>методов многомерного статистического анализа </a:t>
            </a:r>
            <a:r>
              <a:rPr lang="ru-RU" sz="1800" dirty="0" smtClean="0"/>
              <a:t>(главные компоненты,  независимые компоненты, регрессия) и фильтрации в </a:t>
            </a:r>
            <a:r>
              <a:rPr lang="ru-RU" sz="1800" dirty="0"/>
              <a:t>классическом и робастном </a:t>
            </a:r>
            <a:r>
              <a:rPr lang="ru-RU" sz="1800" dirty="0" smtClean="0"/>
              <a:t>вариантах.</a:t>
            </a:r>
          </a:p>
          <a:p>
            <a:pPr lvl="1" algn="just"/>
            <a:r>
              <a:rPr lang="ru-RU" sz="1800" dirty="0" smtClean="0"/>
              <a:t>Дифференциация </a:t>
            </a:r>
            <a:r>
              <a:rPr lang="ru-RU" sz="1800" dirty="0"/>
              <a:t>(кластеризации) полей на основе </a:t>
            </a:r>
            <a:r>
              <a:rPr lang="ru-RU" sz="1800" dirty="0" smtClean="0"/>
              <a:t>самообучения для выделения компактных </a:t>
            </a:r>
            <a:r>
              <a:rPr lang="ru-RU" sz="1800" dirty="0"/>
              <a:t>и </a:t>
            </a:r>
            <a:r>
              <a:rPr lang="ru-RU" sz="1800" dirty="0" smtClean="0"/>
              <a:t>связных </a:t>
            </a:r>
            <a:r>
              <a:rPr lang="ru-RU" sz="1800" dirty="0"/>
              <a:t>в пространстве </a:t>
            </a:r>
            <a:r>
              <a:rPr lang="ru-RU" sz="1800" dirty="0" smtClean="0"/>
              <a:t>участков </a:t>
            </a:r>
            <a:r>
              <a:rPr lang="ru-RU" sz="1800" dirty="0"/>
              <a:t>поля со стационарными по уровню, дисперсии и автокорреляционным свойствам </a:t>
            </a:r>
            <a:r>
              <a:rPr lang="ru-RU" sz="1800" dirty="0" smtClean="0"/>
              <a:t>характеристикам.</a:t>
            </a:r>
          </a:p>
          <a:p>
            <a:pPr lvl="1" algn="just"/>
            <a:r>
              <a:rPr lang="ru-RU" sz="1800" dirty="0" smtClean="0"/>
              <a:t>Фильтрация полей методом главных компонент (ФМГК), основанная на</a:t>
            </a:r>
            <a:r>
              <a:rPr lang="ru-RU" sz="1800" dirty="0"/>
              <a:t> </a:t>
            </a:r>
            <a:r>
              <a:rPr lang="ru-RU" sz="1800" dirty="0" smtClean="0">
                <a:solidFill>
                  <a:schemeClr val="tx2"/>
                </a:solidFill>
              </a:rPr>
              <a:t>выделение составляющих поля по </a:t>
            </a:r>
            <a:r>
              <a:rPr lang="ru-RU" sz="1800" dirty="0">
                <a:solidFill>
                  <a:schemeClr val="tx2"/>
                </a:solidFill>
              </a:rPr>
              <a:t>спектру собственных векторов, </a:t>
            </a:r>
            <a:r>
              <a:rPr lang="ru-RU" sz="1800" dirty="0" smtClean="0">
                <a:solidFill>
                  <a:schemeClr val="tx2"/>
                </a:solidFill>
              </a:rPr>
              <a:t>отражающему пространственно-амплитудные свойства поля.</a:t>
            </a:r>
          </a:p>
          <a:p>
            <a:pPr lvl="1" algn="just"/>
            <a:r>
              <a:rPr lang="ru-RU" sz="1800" dirty="0" smtClean="0"/>
              <a:t>Выделение составляющих полей на основе сочетания робастных процедур фильтрации и регрессионного анализа.</a:t>
            </a:r>
          </a:p>
          <a:p>
            <a:pPr lvl="1" algn="just"/>
            <a:r>
              <a:rPr lang="ru-RU" sz="1800" dirty="0" smtClean="0"/>
              <a:t>Трёхмерная инверсия </a:t>
            </a:r>
            <a:r>
              <a:rPr lang="ru-RU" sz="1800" dirty="0"/>
              <a:t>потенциальных </a:t>
            </a:r>
            <a:r>
              <a:rPr lang="ru-RU" sz="1800" dirty="0" smtClean="0"/>
              <a:t>полей с определение  пространственного распределения </a:t>
            </a:r>
            <a:r>
              <a:rPr lang="ru-RU" sz="1800" dirty="0"/>
              <a:t>избыточной плотности по данным </a:t>
            </a:r>
            <a:r>
              <a:rPr lang="ru-RU" sz="1800" dirty="0" err="1"/>
              <a:t>гравиразведки</a:t>
            </a:r>
            <a:r>
              <a:rPr lang="ru-RU" sz="1800" dirty="0"/>
              <a:t> и, в зависимости от модели магнитной среды, </a:t>
            </a:r>
            <a:r>
              <a:rPr lang="ru-RU" sz="1800" dirty="0" smtClean="0"/>
              <a:t>составляющих </a:t>
            </a:r>
            <a:r>
              <a:rPr lang="ru-RU" sz="1800" dirty="0"/>
              <a:t>вектора суммарной намагниченности или магнитной </a:t>
            </a:r>
            <a:r>
              <a:rPr lang="ru-RU" sz="1800" dirty="0" smtClean="0"/>
              <a:t>восприимчивости.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38800" y="6492875"/>
            <a:ext cx="35052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www.geliosmi.com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152"/>
            <a:ext cx="8229600" cy="990600"/>
          </a:xfrm>
        </p:spPr>
        <p:txBody>
          <a:bodyPr/>
          <a:lstStyle/>
          <a:p>
            <a:pPr algn="ctr"/>
            <a:r>
              <a:rPr lang="en-US" sz="2800" dirty="0" smtClean="0"/>
              <a:t>3D </a:t>
            </a:r>
            <a:r>
              <a:rPr lang="ru-RU" sz="2800" dirty="0" smtClean="0"/>
              <a:t>инверсия аэромагнитных данных</a:t>
            </a:r>
            <a:br>
              <a:rPr lang="ru-RU" sz="2800" dirty="0" smtClean="0"/>
            </a:br>
            <a:r>
              <a:rPr lang="ru-RU" sz="2800" dirty="0"/>
              <a:t> </a:t>
            </a:r>
            <a:r>
              <a:rPr lang="ru-RU" sz="2800" dirty="0" smtClean="0"/>
              <a:t>(</a:t>
            </a:r>
            <a:r>
              <a:rPr lang="ru-RU" sz="2800" dirty="0" err="1" smtClean="0"/>
              <a:t>Тымпучиканский</a:t>
            </a:r>
            <a:r>
              <a:rPr lang="ru-RU" sz="2800" dirty="0" smtClean="0"/>
              <a:t> лицензионный участок)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8707513" cy="5304885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669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/>
          <a:lstStyle/>
          <a:p>
            <a:pPr algn="ctr"/>
            <a:r>
              <a:rPr lang="ru-RU" sz="2400" dirty="0"/>
              <a:t>Многообразие представления геофизических данных в виде системы многомерных величин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38800" y="6492875"/>
            <a:ext cx="35052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www.geliosmi.com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3528" y="1072137"/>
            <a:ext cx="8804721" cy="5420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017" y="188640"/>
            <a:ext cx="8229600" cy="1476400"/>
          </a:xfrm>
        </p:spPr>
        <p:txBody>
          <a:bodyPr/>
          <a:lstStyle/>
          <a:p>
            <a:pPr algn="ctr"/>
            <a:r>
              <a:rPr lang="ru-RU" sz="2400" dirty="0" smtClean="0"/>
              <a:t>Векторизация поля скользящим окном из трех точек – представление поля (</a:t>
            </a:r>
            <a:r>
              <a:rPr lang="ru-RU" sz="2400" dirty="0"/>
              <a:t>а)</a:t>
            </a:r>
            <a:r>
              <a:rPr lang="ru-RU" sz="2400" dirty="0" smtClean="0"/>
              <a:t> в трехмерном пространстве (</a:t>
            </a:r>
            <a:r>
              <a:rPr lang="en-US" sz="2400" dirty="0"/>
              <a:t>b</a:t>
            </a:r>
            <a:r>
              <a:rPr lang="en-US" sz="2400" dirty="0" smtClean="0"/>
              <a:t>) </a:t>
            </a:r>
            <a:r>
              <a:rPr lang="ru-RU" sz="2400" dirty="0" smtClean="0"/>
              <a:t>отражает </a:t>
            </a:r>
            <a:r>
              <a:rPr lang="ru-RU" sz="2400" dirty="0" err="1" smtClean="0"/>
              <a:t>авткорреляционные</a:t>
            </a:r>
            <a:r>
              <a:rPr lang="ru-RU" sz="2400" dirty="0" smtClean="0"/>
              <a:t> свойства 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2636912"/>
            <a:ext cx="8229600" cy="2972458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www.geliosmi.com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390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zPict_3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980728"/>
            <a:ext cx="6840760" cy="5453389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638800" y="6492875"/>
            <a:ext cx="35052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www.geliosmi.com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/>
          <a:lstStyle/>
          <a:p>
            <a:pPr algn="ctr"/>
            <a:r>
              <a:rPr lang="ru-RU" sz="2000" b="1" dirty="0" smtClean="0"/>
              <a:t>Многообразие представления геофизических данных в виде системы многомерных величин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1941</TotalTime>
  <Words>1222</Words>
  <Application>Microsoft Office PowerPoint</Application>
  <PresentationFormat>Экран (4:3)</PresentationFormat>
  <Paragraphs>121</Paragraphs>
  <Slides>34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Arial</vt:lpstr>
      <vt:lpstr>Bookman Old Style</vt:lpstr>
      <vt:lpstr>Calibri</vt:lpstr>
      <vt:lpstr>Cambria</vt:lpstr>
      <vt:lpstr>Gill Sans MT</vt:lpstr>
      <vt:lpstr>Times New Roman</vt:lpstr>
      <vt:lpstr>Wingdings</vt:lpstr>
      <vt:lpstr>Wingdings 3</vt:lpstr>
      <vt:lpstr>Начальная</vt:lpstr>
      <vt:lpstr>ИНТЕРПРЕТАЦИЯ ГЕОФИЗИЧЕСКИХ ДАННЫХ С ИСПОЛЬЗОВАНИЕМ ТЕХНОЛОГИИ GelioSMI         </vt:lpstr>
      <vt:lpstr>Некоторые источники</vt:lpstr>
      <vt:lpstr>Презентация PowerPoint</vt:lpstr>
      <vt:lpstr>Презентация PowerPoint</vt:lpstr>
      <vt:lpstr>Особенности технологии GelioSMI</vt:lpstr>
      <vt:lpstr>3D инверсия аэромагнитных данных  (Тымпучиканский лицензионный участок)</vt:lpstr>
      <vt:lpstr>Многообразие представления геофизических данных в виде системы многомерных величин</vt:lpstr>
      <vt:lpstr>Векторизация поля скользящим окном из трех точек – представление поля (а) в трехмерном пространстве (b) отражает авткорреляционные свойства </vt:lpstr>
      <vt:lpstr>Многообразие представления геофизических данных в виде системы многомерных величин</vt:lpstr>
      <vt:lpstr>Что дает такая векторизация?</vt:lpstr>
      <vt:lpstr>Сгенерированные выборки трехмерных случайных величин</vt:lpstr>
      <vt:lpstr>Слабые отличия классов по отдельным признакам, -сильные по их совокупности (1)</vt:lpstr>
      <vt:lpstr>Слабые отличия классов по отдельным признакам, - сильные по их совокупности (2)</vt:lpstr>
      <vt:lpstr>Робастные оценки вектора математического ожидания и ковариационной матрицы на основе минимального определителя ковариационной матрицы MCD</vt:lpstr>
      <vt:lpstr>В робастной многомерной регрессии веса определяют  на основе оценок расстояний Махаланобиса и ортогональных расстояний (LTS). </vt:lpstr>
      <vt:lpstr>Принципиальная схема определения робастных характеристик системы многомерных величин (алгоритмы FastMCD, FastLTS) </vt:lpstr>
      <vt:lpstr>Робастная фильтрация геофизических полей</vt:lpstr>
      <vt:lpstr>Обработка данных ДИП-А  (аэросъемка ГНПП «Аэрогеофизика» в Забайкалье)</vt:lpstr>
      <vt:lpstr>Поля рельефа и логарифмов эффективных сопротивлений. Сеть 100×100 м </vt:lpstr>
      <vt:lpstr>Цель статистического анализа</vt:lpstr>
      <vt:lpstr>Общая последовательность обработки</vt:lpstr>
      <vt:lpstr>Алгоритм ФМГК</vt:lpstr>
      <vt:lpstr>Дифференциация полей по статистическим свойствам Первый ряд: поля логарифмов эффективных сопротивлений LnR1-LnR4 Второй – результат автоматической классификации соответствующих полей</vt:lpstr>
      <vt:lpstr>Фильтрация методом главных компонент (ФМГК)</vt:lpstr>
      <vt:lpstr>Выделение основной составляющей поля фильтрацией методом главных компонент (ФМГК+ «подгонка» робастной регрессией) для последующего выявления эффектов, связанных с вариациями рельефа</vt:lpstr>
      <vt:lpstr>Вариации эффективных сопротивлений, обусловленные вариациями рельефа (окно 3000×3000 м  (31×31 т)) </vt:lpstr>
      <vt:lpstr>Регрессии LnR4(H) и LnR4(H+H2+H3). Окно 3000×3000 м (31×31т)</vt:lpstr>
      <vt:lpstr>Оценка достоверности регрессионных зависимостей на основе F-критерия Фишера. Окно 3000×3000 м (31×31т)</vt:lpstr>
      <vt:lpstr> Первый ряд: вариации логарифмов эффективных сопротивлений, связанные с рельефом  Второй ряд: выделенные эффекты «профильности»</vt:lpstr>
      <vt:lpstr>Первый ряд: H, Hc,Hc2,Hc3 Второй ряд: LnR1, LnR2 LnR3 LnR4 Третий ряд: логарифмы эффективных сопротивлений за вычетом вариаций, связанных с рельефом и эффектом «профильности»</vt:lpstr>
      <vt:lpstr>Последовательное исключение  скин-эффекта</vt:lpstr>
      <vt:lpstr>Результат снятия скин-эффекта</vt:lpstr>
      <vt:lpstr>Линейные корреляционные зависимости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Давыденко Александр</cp:lastModifiedBy>
  <cp:revision>210</cp:revision>
  <dcterms:created xsi:type="dcterms:W3CDTF">2010-04-08T08:48:33Z</dcterms:created>
  <dcterms:modified xsi:type="dcterms:W3CDTF">2015-12-19T05:44:35Z</dcterms:modified>
</cp:coreProperties>
</file>