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21"/>
  </p:notesMasterIdLst>
  <p:handoutMasterIdLst>
    <p:handoutMasterId r:id="rId22"/>
  </p:handoutMasterIdLst>
  <p:sldIdLst>
    <p:sldId id="271" r:id="rId2"/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15" r:id="rId20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63" autoAdjust="0"/>
    <p:restoredTop sz="95152" autoAdjust="0"/>
  </p:normalViewPr>
  <p:slideViewPr>
    <p:cSldViewPr>
      <p:cViewPr>
        <p:scale>
          <a:sx n="100" d="100"/>
          <a:sy n="100" d="100"/>
        </p:scale>
        <p:origin x="-1608" y="-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3176"/>
          </a:xfrm>
          <a:prstGeom prst="rect">
            <a:avLst/>
          </a:prstGeom>
        </p:spPr>
        <p:txBody>
          <a:bodyPr vert="horz" lIns="87545" tIns="43772" rIns="87545" bIns="43772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295" y="1"/>
            <a:ext cx="2945862" cy="493176"/>
          </a:xfrm>
          <a:prstGeom prst="rect">
            <a:avLst/>
          </a:prstGeom>
        </p:spPr>
        <p:txBody>
          <a:bodyPr vert="horz" lIns="87545" tIns="43772" rIns="87545" bIns="43772" rtlCol="0"/>
          <a:lstStyle>
            <a:lvl1pPr algn="r">
              <a:defRPr sz="1100"/>
            </a:lvl1pPr>
          </a:lstStyle>
          <a:p>
            <a:fld id="{DAA096CB-179E-4FA9-BDC6-CCC44EE592B1}" type="datetimeFigureOut">
              <a:rPr lang="ru-RU" smtClean="0"/>
              <a:t>04.07.2019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9542"/>
            <a:ext cx="2945862" cy="493176"/>
          </a:xfrm>
          <a:prstGeom prst="rect">
            <a:avLst/>
          </a:prstGeom>
        </p:spPr>
        <p:txBody>
          <a:bodyPr vert="horz" lIns="87545" tIns="43772" rIns="87545" bIns="43772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295" y="9379542"/>
            <a:ext cx="2945862" cy="493176"/>
          </a:xfrm>
          <a:prstGeom prst="rect">
            <a:avLst/>
          </a:prstGeom>
        </p:spPr>
        <p:txBody>
          <a:bodyPr vert="horz" lIns="87545" tIns="43772" rIns="87545" bIns="43772" rtlCol="0" anchor="b"/>
          <a:lstStyle>
            <a:lvl1pPr algn="r">
              <a:defRPr sz="1100"/>
            </a:lvl1pPr>
          </a:lstStyle>
          <a:p>
            <a:fld id="{953553B5-834D-4F87-B05B-0A305E0AD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911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713"/>
          </a:xfrm>
          <a:prstGeom prst="rect">
            <a:avLst/>
          </a:prstGeom>
        </p:spPr>
        <p:txBody>
          <a:bodyPr vert="horz" lIns="94829" tIns="47414" rIns="94829" bIns="474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3713"/>
          </a:xfrm>
          <a:prstGeom prst="rect">
            <a:avLst/>
          </a:prstGeom>
        </p:spPr>
        <p:txBody>
          <a:bodyPr vert="horz" lIns="94829" tIns="47414" rIns="94829" bIns="47414" rtlCol="0"/>
          <a:lstStyle>
            <a:lvl1pPr algn="r">
              <a:defRPr sz="1200"/>
            </a:lvl1pPr>
          </a:lstStyle>
          <a:p>
            <a:fld id="{B6A849DC-B694-4678-9541-195A4FDEC911}" type="datetimeFigureOut">
              <a:rPr lang="ru-RU" smtClean="0"/>
              <a:pPr/>
              <a:t>04.07.2019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29" tIns="47414" rIns="94829" bIns="474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4829" tIns="47414" rIns="94829" bIns="4741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4829" tIns="47414" rIns="94829" bIns="474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4829" tIns="47414" rIns="94829" bIns="47414" rtlCol="0" anchor="b"/>
          <a:lstStyle>
            <a:lvl1pPr algn="r">
              <a:defRPr sz="1200"/>
            </a:lvl1pPr>
          </a:lstStyle>
          <a:p>
            <a:fld id="{92D6BFA8-9C68-4C8C-917E-C1491F74D8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00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6BFA8-9C68-4C8C-917E-C1491F74D8D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240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6BFA8-9C68-4C8C-917E-C1491F74D8D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240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6BFA8-9C68-4C8C-917E-C1491F74D8D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240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30847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B211-B4B3-49E6-80E4-01E289DAD6AD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5F187-D367-4C9A-8ADA-58E455B19E60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834603D6-87FB-4D9D-AFE7-BDF642FB4E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8411-2BB1-4C38-BFAE-8F00158AAB90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834603D6-87FB-4D9D-AFE7-BDF642FB4E4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1A2D-C68C-4B3D-AED4-2AB24525A33A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524A8-FEB0-4E9B-B3DD-A62BD68BB54C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AB03-D25F-4349-A63B-9724D1325590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5A14-C907-4597-B45F-B0F00D0083F9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834603D6-87FB-4D9D-AFE7-BDF642FB4E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FEEEA-9AAB-4C27-8BD8-4DB6AC7C5C29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FF4D0-8634-4067-B70A-7B9E0088F247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834603D6-87FB-4D9D-AFE7-BDF642FB4E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422E-F649-4569-8B1F-BD167C719B0D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834603D6-87FB-4D9D-AFE7-BDF642FB4E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30EA-2556-4E7B-A177-6CAC01BE825B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834603D6-87FB-4D9D-AFE7-BDF642FB4E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1224711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124744"/>
            <a:ext cx="8723376" cy="504056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4"/>
              <a:ext cx="4295776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1"/>
              <a:ext cx="8280401" cy="120967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6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528B196-642D-4D35-8082-222C4A1A89FF}" type="datetime1">
              <a:rPr lang="ru-RU" smtClean="0"/>
              <a:pPr/>
              <a:t>04.07.2019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035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Номер слайда 9"/>
          <p:cNvSpPr txBox="1">
            <a:spLocks/>
          </p:cNvSpPr>
          <p:nvPr userDrawn="1"/>
        </p:nvSpPr>
        <p:spPr>
          <a:xfrm>
            <a:off x="8506146" y="116632"/>
            <a:ext cx="673224" cy="476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4603D6-87FB-4D9D-AFE7-BDF642FB4E49}" type="slidenum">
              <a:rPr 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0872" y="2780928"/>
            <a:ext cx="8229600" cy="1005262"/>
          </a:xfrm>
        </p:spPr>
        <p:txBody>
          <a:bodyPr>
            <a:noAutofit/>
          </a:bodyPr>
          <a:lstStyle/>
          <a:p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Hydraulic fracturing in mining. Protection of a degassing well in a coal seam from air infiltration through the rock mass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4149080"/>
            <a:ext cx="7786742" cy="2596848"/>
          </a:xfrm>
        </p:spPr>
        <p:txBody>
          <a:bodyPr>
            <a:normAutofit/>
          </a:bodyPr>
          <a:lstStyle/>
          <a:p>
            <a:pPr algn="r"/>
            <a:endParaRPr lang="ru-RU" sz="2000" dirty="0" smtClean="0"/>
          </a:p>
          <a:p>
            <a:pPr algn="r"/>
            <a:endParaRPr lang="ru-RU" sz="2000" dirty="0" smtClean="0"/>
          </a:p>
          <a:p>
            <a:pPr algn="ctr">
              <a:spcBef>
                <a:spcPts val="0"/>
              </a:spcBef>
            </a:pPr>
            <a:endParaRPr lang="ru-RU" dirty="0"/>
          </a:p>
          <a:p>
            <a:pPr algn="ctr">
              <a:spcBef>
                <a:spcPts val="0"/>
              </a:spcBef>
            </a:pPr>
            <a:endParaRPr lang="ru-RU" sz="2000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endParaRPr lang="ru-RU" sz="2000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</a:rPr>
              <a:t>Novosibirsk</a:t>
            </a:r>
            <a:endParaRPr lang="ru-RU" sz="2000" dirty="0" smtClean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201</a:t>
            </a:r>
            <a:r>
              <a:rPr lang="en-US" sz="2000" dirty="0" smtClean="0">
                <a:solidFill>
                  <a:schemeClr val="tx1"/>
                </a:solidFill>
              </a:rPr>
              <a:t>9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895470" y="357166"/>
            <a:ext cx="7492954" cy="523207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of Mining SB RAS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Novosibirsk, Russia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0" lang="ru-RU" sz="2400" b="1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en-US" sz="2600" b="1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lvl="0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Azarov</a:t>
            </a:r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A.V,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Patutin</a:t>
            </a:r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A.V.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Shilova</a:t>
            </a:r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T.V., </a:t>
            </a:r>
            <a:r>
              <a:rPr lang="en-US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Serdyukov</a:t>
            </a:r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S.V.</a:t>
            </a:r>
          </a:p>
          <a:p>
            <a:pPr lvl="0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kumimoji="0" lang="en-US" sz="26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lvl="0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work supported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Ministry of Science and Higher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(Russia)</a:t>
            </a:r>
          </a:p>
          <a:p>
            <a:pPr lvl="0" algn="ctr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RFMEFI60417X0172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Рисунок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7367" y="233156"/>
            <a:ext cx="914377" cy="914377"/>
          </a:xfrm>
          <a:prstGeom prst="rect">
            <a:avLst/>
          </a:prstGeom>
        </p:spPr>
      </p:pic>
      <p:sp>
        <p:nvSpPr>
          <p:cNvPr id="11266" name="AutoShape 2" descr="data:image/png;base64,iVBORw0KGgoAAAANSUhEUgAAAGoAAAA+CAYAAADDPo52AAAgAElEQVR4Xu18ebyN5fr+tdfaI3swZ8hMMkaiFIo6KkolQzJUZpmKEGUoMlVmCpEoQsqY0qCZ00SRIWSebezBntfav+u6n3dtOjjn+8fvj+/38zlLsoe13vd57vG6r/t+3rBcvvDf1/96CYT9q6L+pjfqMDcM4JtgX/CVG+bT/xHk/336UU4ucgI5iIwO10/sPUdOnMVv2/dg+x8HsGf/MRw5dhpJ51OQlZWLcH8U4uKjcF3xBFQoVxw1qpZGzRqVULNKJV7P3SMnJwtB3tLvi+DN+YOwHK5B6wjjnXkPrUmr0Lp8PgTT05F9bj+iClVBWFQkcnw5CPBa0VxXgO/P8YUjIqArhyEzPAfRCEeQ3+eGZcCXG4VgWBb/5fvCIuDP5c7CMhHGf3xhfmT6fQgP+PnzAL/mv/x5eG6GXZO70dVtbfZZXjQQzjsGIuDjBjLDMxGVE4WAP2Cfy+V7cny53looW24ll2vyBYIIUnz6TC7v6VaazbVz3dyfff+fFUWRUCA+KY3LytWq+JUuFQxmI1z6QRQSL1zEpq+34rsffsXO3ftx6swFpGcGEeB77P1alSmSgtX3vI6ffyMj/CgQH49KFUrilpsro+mddVHjxopOYdkUgj+Md+IffYR/ZC9BSjFM16NgwriA5G1/YP/Ikag+exrCSl0PX1YmhUxBOm0i6KNWuOGwoA+BrAwkrtuI+NvqI9/1xZEb1DUpLgorV9eViML9iOB7tecAlRmWS8Xyfn5tg+vJlTJlIzJYGQ2Fq3v5ArIGrjksiv/6kc37+mgsYVSqL8Dr8nu/LCAgOfJOWhevEuBadS0f95NLZeXwHhF8f1BGwr//UVG2HlqAT6vhhfSH0rHFUUtUUhTOJafinSXrsHTZF9h38ATfT0uOioafm/XRArUECctzAVNwrk+q0l8/L0ObzA7S21IRoGIKxSXg7ka10Lv3I7i5ZhUzhly+x09PthU4p3OXo2B8ERFI/uYH7HvqKdTcuBphFW/kPa98BXOoPK4349gRbG7eFg0+XoqoUuUQzEpHWGSMFwvc57Jt47w2PVr2nWNid/fMDGTD74/42z3knQF6QDh/rleQSpdH8IbmldyBUwT/eMu392Xpmjn0GypPCvJFRNrPpT7dLxjgmhmBbL//zqMstMiUQ9KhcLkG/syHCGr6443/xMTX38OuvUcRmS8S0dG8qCxUt9JmFSBzaW0WrkLX8gRtmVFWrBAQ5MLC+TcS2TlBpKYlIV9sBJ7u9jCe6dUe4TKqIMWlWEvLljdZ8OX65FEp327Bvj49UfPDlfBVrIRzm75CXIWySP7lJ6Tt2I5CNRogquU9Zi/n572BpJkLEffUkyjQviXCS5dH2LETOLN2FbJPnkF87Too2PxeBCK4j3PJSNq+FzGFw3Fu9WeIadwQhRo3Qs7xEzi1Zj0Cp07w/bUR2+I+CtuPlD+2IfOvIyjcopl5SXh2Ns6u+xL56tWi4fqQefAYIvPH4PT6tQgvnA9FW7ZBOCNAgMqXklO37kLyZ58x9Kch4c4GiLujMaXiVHttRbnoZm4uQUv8wVy5dQSNLYhxry3G3Lc/ouqjEZ0/1iw/jF4WegWVb6QbhRV5ApXtUpD8Qr/zQk7eJ0IBlX5GTwzQy5JTkvDwgw0xZfwAxMYw/Ch9WAy3K9AWgjTacCR9twV/9eyJGutWw1e+HHbf+wB8KSnw17wFMfF+nPlwFYr27I3izz6Nw8NGIbhqJXLuaoESg7shkgL6s30vRFYtgajqtXF+7ScoVPdmVJjyGtL2H8C+1u0QVqIgkBGGuHZtUPy+ptjR/klEVy6DfNVr4gLfn/+W2qg0eSJSdu7Gzkdao/zgwSjRsxuOjH0VRz5cjXobPkLS1n/ieM9n4a9Lxd56KzJ27EbGgUOosuQNRJWphDPvL8feCeNw/V3NkMscfnzVGlTs1Q/XPd3t2oqSJ4VRqs6jXOSSlHyMnWkZORgwdApWrf0eBQoVNI9wrm4ZRIHRyw1MurSqMIZOC5mWo1yeCQsLGBjJkbfZLZhrvPdY7jGMwOtQCefPnscjzRtg5pSBlljD6M0e5nBrkkd99wMOdO+Jqh+vRYQUdc8/4K90Ayq/OcvueWbqbJxeuQrVv92IrCPHKczHUW31YkSWKo09HbsjKiEC5WbNdiZz4Rx+btoclaZMQnTN6th7SyMUe24ABdbTfr27S1dExUSj/Cx3bSSfxLamrVBx7MuIu+8enF+2FIfGv4Zyffth77SpqDJnFuJvvwPJGzbgSLc+KLNyGWJvq2eGtrNla8TXqo5Sw4Zi2+13onTf7ijSvYddNmXdxzg48iXU/PWf11aU/YbCktBN/EIj9KxshrX+z03AynU/oHCR66ggRl8v/eidfnqcgQx/pGWgrMxMZGVkmvf4GLbC+Nc8NEdfAxExYYiJiqHG6KXMCbmWXN29LZcJcIRH4HziCfTv3Rqj6AE5Odm8lhRMY5KilKO+32yKqk6P8lcoj51NmqH4E51Q6ImO5nUpK9fi8JszUOOLz5G2Zw92d+yGqu/NR3jFUtjX+GHEFimCrJo14LuYQmuORMrC91Ckfx8U6/oEdtzZAlUXzkZ4nTpA0jnsbdEW+YsWg69qFQTS0hCVPz9OLl2Owt274PphA83XT744DGdfm49SsyegcNeuZunn136ME7Nnovra1dwD9xUdieOTZyFl8xaUHt4He57oi+rrVyGiVEnKx6SIg81aosLXG66hKG7MFVYegNA3TNr+yAiMmDAPs+asRZHChQnJqQCX8rz3un+oLly8eJHQOoCKFUrgpuoVUaFCaRQpUhgxMZHIJOo6c+Yc9uw5jK1b9+LgoVOIio4hvI/iNanuPFQpuEqw4SdUZyjMSc3Ckvkj0Pj2Wg4NSvFCo0J931FRPXqi2vo1CC9fDrua3EtFPY6CT3S2nVxY9iGOvvkGamz6DOn7dmLn41Tq4vcQUaYQdjW9Dwl16yC3+k00mGRuIAL544rB36ABQ3oY9rV8GBXfXghfrZrIPX8MB5q3R1ztm+z7YFYKo0ws/AXjEF27KuKq1SbooaIGDcbpBUuQMGIgSg96ztZ5Top6ayFuXL2MBhxADNHu8elzkPrtVygxqA92930GtdesRHjJ0sigQ0QQghxpcS8qbPz6WopSLqLAJAgFJSopnML4eOMWdOs/nhZUiJas2oH+pvd4epLHZAToRRmp+Efj2ujc9j7cflttxMVGOy+5yuvUmfNY8+n3mMNcd/RoIuLi4mhtDIMewvOxuMj1ZTAERiI9KYCGt5XFewvGMqTKKHRvrpNKTP1hCw4yB1Vdtwr+smWx5x/NUaxzexTs1MnC5PkPPsKx2bNRXR4lRXXogdor30dE6evxW4tWKHpbHZQcMSJvhYcmTUXC/XcjunAh7G3ZCpUXzENEzZoGtXc+0hZFb6mPYqOGGRoUwjz22uuIb9IQcXVvReLCxfjrjemoMmIk9g15ERVfG4+E5s2RRPBxbMhLqPjFB/SaMoYyd3V6EhElr0P5IcPxa4OmqDp1LGKb32+Okvnb79j9VHfUvnboE1SUHOR8LmmfT0lGq3bPY/+hNETkzySYUI1BKMnCUihPuSszKwexkbl4YWgXdGjbzD4XoA8H6eaXIKlLeFZD0HPCTeLhOHz0DAYMn4wf/vkH4uPiQXnw5Wo2rcLpxc+6LBmL5ozA3Q3rIpteJRDoF5j4+jv82ekJ1KbHRFSsgK23NkKp7k+iWDeFHeaoZctxcPJU1NvyPTJOnML2e+9DgXp1UXzEcOCvA9jVYyBKdmqDuHq34diKJUj9eTtu+vgDljsR+KPp/aixYhGi6EUK80mff4V9vfqjeKdHEFe/IU4tXYFzv2xFnfUrkcX8tqNVO9wwfhyKPtYap6dMxoHZ81Hrq08Q3LMf+9q3RXTTpijaoRMubP4RF9ZvwI1L3kV0tRtwdPwknGEILTfwWfgYTg+8PgkFbm+ECgQpFt/+FZ4H6S2qbwydMbyFR8Rg6ltr8Mr4+ShQoBDhOS3cqwoYmCjMcHoS65+YIOZOHUYvqkVBZ3te6XfJ3wumoXBqZi58oTzIcBcRSdCQkoZOXUbh1+3HEB1LRXrKksvSFKhUP5KSU9Cx7T/w6phehPHpXGWUFcRpB/7E6SXribSehK9IAk4ypMQ1uAUJ9erxloT7W7cj8ZstKPt0FzIHfpxb+QESV36B63p1RsE7GyL1669weikFnZyBiLLFUbZHV0OPgVOncWjREpRp1wpR9L4s5uoAPTj7u0049d5yBJKS4C9TGmWYH6NoIEeXv4/sM2dRoWcfpPG+UQzzh6bMRFzDxohOT8LxcaNRuHM3nP5qM1CgKCp0aQefch+jViSLsRP08qQN38LPvee/szaKMc+GR8VfS1HMCRS+pChFJF7IQMvHhuLwsXOIilLS1+dcRe6z+sqHrJyLmDdtKO5vWo+elYUIoytcjjNryINpLro4ABIqoF14jSAo+G3nYbTpOIzRmYUmEV6ANwlwAypWA6xJ0tIuonLZgvhk3ZsonJDPPJvAkZ6l+BvO66g4F8BQ7cbwQcGG8XfhZixiUhhWeU3VNHoZ9mSqDYtSKXrpJS7Fx0jgI2INGKOhulBQlKumEMN5/ctfen+QITuSRmCRxAvfxqAQ+OjdFxj6TkyajqqbPiGKcjGG8InVNfM/N5EZToPlex1B56THy7C+cne6Sh2VSW/gprnhSCKu9z/8EgOGTEZcQmFu1KE6JccgNyCaJpVIqEvHFhg/ugfDUQZrIFddX/66pLLL1Hf5D7VoT1lDR8/EzDfWIZaK8JOXi8sXi6JF4lGhTAlUrlQGN1YujXvvaYDY/Mx9RkTajpFBoUZbeUAFc32RVEiW+DPJV8wBvxA7Z4JX7awcS4WpNFCBnss9y/DClHmEUgkqgvxMdi6LURbipkiWDGakqrUN6Cg055hBy+tFRwV1DZIBKkF0nSD5zTDyoElr1uLghGm4acMyBOMTuAahY7E0LPVlXFSqokuO1scSJYJRKoe8YYSfqPhqinKhjzcVouJFuvebgLVkIOKZ6IOXFbRaWDa/j48JYN3yaSh7fWGzftEuQoIKeVd/hSppZzaCz0as0nz83ODWHXswd94qVKtZFVUql0TZ0iVQvFgR8oFuwaGXW4vzWIlLHiqAo5+I2BSjKGZXBiVvEEkbrhJALqj3i7Yx8boiPSi+zqmB7xWVS0LUfkWiVeUA1WEok4oJxQKFcCFTV7zzGiRfdREZh7u+5EgPpudnJJ5G+snDiK9andVIJKL4M31exmA8od2bedf4OaJc5XHuJ5yh9hqKEuoTyx2GE6fPo3nrZ3H2Qra5tX5u6JlXJW3JvHIej7W5EzPHPUvITGbC78jFywC7u4mHJkxFxoB7xZeTsyds96/0+/dAZGIkGuTGKWjjz2kMUkaYXMMu5UpmbdKiMYUk7xA7IidgMLcwF8WLi390yyGzTg4xm5/3U+n2U2sHCL44D3GpVFd2n3AkrxOp3uUCuG3K/UsjsE6DlKYfmKfwX6shHdPHiGrdBnlRLn8mns+MiStwaUUFjgxKdyHHST24W/xLPypAV8/N4RuomC83b0XnbmPI4cU6xjjvxUtwwxfJmM+a2g+PtLiTgmQIkPaNG7zEHoRymotRoZes6HI0GPq5VxAbKepZhHU1HJnpWi6XtG5iCglJ1mMh2fGLalsEKBAx9CqKTY78m5GRbUqXbKIjo7jPS6vKySZNanlC+6Bq5VkMiRK+yGnbl/d282IajilL1u/0hSx5Lb+OYtoIvTJoxJkZWcxFDGkxUYiKuBRtgmrFKBJxIRY+9YdoWttgDDAFX1VRislh2dQqE+astz/E6FfeQUFDewbD3Ie4Kl08mjzZh0vHoGrlskYsmkdJWLJkW+6/JCIvVLmYd0lxoXeGhHnl57z7esJ2xiDH8Wgru5TzJgMW/C+Hyo6gsLIoiM0//oEvv/4VuwmRExMvIJt5QyVFbFw0SpYojptvqoImjevghgrX2x0UHRSGjaWUlxhYcZ7r2jyhhYQk4tYjm1e5oNfuP49g0/dbiWJ3IzkpBempmUhOvYh8LOyLXleIPbgyuLNBXdxcq5p5TYDGo4Ub66LLW/gUo+Pt/V89KkfFLHsh8qiBI6fj3aWbkFAgjorwPEoXUHGbmY5KZUth9YpxKJAv2hK41OMk6EKIk+dl8U1BxXKLckRIiZd7Wp4tXPHFJarK8ZA+y4G6h4Tn8qqFu9wsu73aA19+txUzZq3EL7/txcUckrS+SDLxMV7+ZFBTwma54WMILJJQEM2a1ka/vuTtypYmymQfSgSw+lpEI44wMff2lGbcv9WDRg6zpaG8vOXXXXhrwQr25XbhXBKvwVqxWPFiJpuzZGS0D4U+fSY2XwQVVQ4d292HVg82MUWp5eP3+lu59Gg/r2tGcmXok0WKgPWjY8+x+GLT72QMqAjTkxOyj2q+SOu4vX4NLF88QlGCL1pgqHfl9GT/uzyy/o1QvbZO/ke/CQh62zsVRsWUKPQ5Q/CFR2PyjA8xffZ7zEG5iMkfZyFEMDuvjFcYtU8LCxIiBLKQxpxbomhhjH+5H1o0u4UoNo25mrylaUlMCK2de7zcqXJ5zXB6bhppoQmT38b8d9eyXPEhNjqOiE1hM4f1V5aljnAyLJKTDC1AY88SgKJjlCoejxvKl8RLI/qibKnC9Hg1ZJVj1Vx1IfQKReWogUWFsGRlTTMaP/+6H/nyqcN5SX4KC8nJF3H/3fXx9uwh1sAz2sdTjvMqbSgELfRhFqxJqTh06LjVFhZCQvD6f6IaLz4qphcsGG9o0LH8XpvNQg9DFpuDo8cvJCe5AvGFChiizLX6ikui8VnLkgW5bq0GoLJOkHlFIEzGmZXOEoOjAFNffQ6PPHAHQxLb8vREz+wuiw+uLlMhfjYxBT36jsbmbQdQqGAx0mjpVvCHcKnuYS01UXNmHB48YUgVyCldsjhuq1sDW3/dggnjhuGWWhXp0YwMWp+hkat5FPtKgqaZ1PZDLHR/33XUFMUsbZtUDlIuukCW4JH7GmDu9MHE/yJJnTLchi4lfhOM2IeIcGz65ld07jGWfGGU6yvm5bH/iaYkcx/ZiVS0e+ROzJg0kF7AtaqYZR4JcI4hnJ60YPFGDB05CwmFC1j/TAam8KiaL+ViGkNJLgoR6itHJfJaAearWPXTPJiufJFNOiyGhrz83fGoVbUUw5EsO9Jj9xXMBcldOXDuYjqe7P4yShcvhPKVKyKVbaAl733EX7MgN88RiFCI9gzZM3ir46i9bBpsobgIzJz4PE6ePInJM9/FvDdGokalsmRfWPp7QOjK0KdWM+NiBivmlo8NxvZdxxEjRTFvuVijRCxFpeLhZvUxb8YQKoIeZSGBnkfT1WxCKAwqIilRhrO43PTtNnTqIWJXnWCXv0LQ99+pKgQ2pKgL9OTHHmmEGRP7m4Eo+cqyffTy/WTiH207GBfSaTKRvLHhCjEDOchIT8Zdd9RC58dbsnAua5Z64NBRvLt8LT7d+CvZ+wRaAjkGhjcx8hdJD93duCbenjOaSva8NhQulRdpBD6GvP6DpqJwsTi8NLQreg58Hcs+/B4JhVSsc2fyZAIz5TgpRfJxOZsGZHVDPiRE5WL6rIFY9v4a9OragXs4jFlvLMPKZZMQayMN18pRjJlC/JobeKTD8/j1tyP0KNYt3tyEBCp6Jyk1DffeWQeL575grEKYB4vzPOoyyStviIHf9O3W/2+Kmj5hgDElhi/pTf7wfHhxzFx2nddRUIVcGyZXoYPMe+ppdOvcAqNf6Onqmn95TZr+PqbNWoGYWOYjThxZIUtPzUpLwdvzRpEEvolMTzqvFW3eaUM9tPR1n/2Evs++ir69H0LG+WwsWsXuMFtAmekXceD4aeSLikW+yPz0diJi6zQwKqkotzjMuEWHSCPh3fqhu9GxfROUua4AipcsgT6DpvA68RgznKSy97oyR2mogwYkGqRdt1H46ttdBiYUQ0KWrcSckpaOBrUrY+W7rzjko5qDbQlV2oLNWozQlL4P0rIiGMsV+syjYulR9FCVxob+XIEUWpIXEi+pPOR3f/eoARb6FFL8pHJOnEnBg60H4tQFcY0Kh2I8KAj2xhrWuwFLFr5iE0A5snJPW0Huyeosekb7biO41x1sy8RbQzSMiT/pQjI6tG6CqRP6UVFEhySBrdIheEnPDEO7zsPw42+HqYwgOrR6EIvYTrn//rtQ64Zy7LFFYf3Gb/D9TzsQn1AEOcxbvjASB6zdsjR+RrlkEjSkUKmtH2iIt6Y+75gUKvVkYhoe6/giFrw1DJXKlLpWjuIGmVP8zCl9hk7FspXfkDXPbwk5T5QUbjpvUun6glhDFy0QH0uYS0V58wyX10WKlwpNKoa/+v43PNFrIqLyUVEqIi1JuqRmMxUWWzVAY3ExL4fpnZr5u0JRjOFSsta64dMt6Np/HKLjOB7A9QuqKxympp7FrMnP45H7b0eOJo4idG9nBGYqWdxrlB8fbPgGA56ZzZnDWMt3uWQ/sjh2VrFUEVJk7DfFcf5PxiXv5TU++/p3dGG+DWNpUiAuH0Y+3wEvvjgLB48k4qkOTfDG1Bdw7nwSuvYZhx9+3s88GMSkcYNw9NgpjB7zJpuShRmKb0KfLg+gbp3yNC7NFwqZKi9F4XlyngULJmDogE5XV5Q2KQ/wsXqePHMZxk9dwtmIBGONL1ErrEHoeZFUzEcseKvdoILXvNmrpELErXhMMeBZDBVR+PTrH4kkR9Da4gyhuepesvbgr3i4MLa38xVAlI8tDFLbeQOJV1GU6iCNCSiOj3ttKabNWcaaL8H1s5QXcsLZVQ7g0zVTGVaK/FvEcvhEIpo/NNDAACIUFQSj+TVtYcWisRRmJZuQ0hiYxuQGj3oD85dsJDAhWZ11HvPmjsaqNV/g+qJF0LdXG3oMBz2j82Phsk8xfORMvPv2ODS9vSYu0oMmTH2ffOZ61LypFD5bPp1pkcYp+G7zJ/Q2RoTvf9mB2bOXYsmCcVdXlKxfilLBu+Hzn9C173iOblGwIULWCl6FcYY/VtyzpzyDVg80NgpJSThMMMvq3ssKWtUv9Khdfx7EW++sotKIiGTWea6n9zLfWLQK4qvNu3H86AWGCUUDD55ew6PkF1JUl14TsP7LH2n5zAlW7rELkOMn+xCFVyf0RwlCek02yWnNc73l2RKYrxOT0jF02FScVY+JYc8X4F64lotJaZg+aQBaP3ynsRyR9NJsosCHH+dAyo4jyB8bw4GfdNSpdQMhdnX0oIcUY2s+OzvT4P/+wycxYeJsvDljDMEF+3sECAePnMHiZRuQknIKz/frhUJF4nhthmwLrOIFc3GRVFevPhPw7oKXruFRdD2Rr2pX6CYPtX0OqUJRhkhDwufvGf+TuKlOjzXD62OftoX5uLA89UgWRpJ6TIQp+FJl/+/Mu0v/SVi/gUKPz8eQGurwXhn6slnvaNIpwHu0av8ifvqNIYZhVdbpOB1Ny4o54NrEyxnqco1Mz4edsdhAqDxIrIWYdIEUo/04z5KCEUM6oD+9JIt7jGRkOCWyus0g0lGE3sxPAcoqkdC6TfP6mPr6YOQjn0dWjxtWNyEcf3ByuGiRAijGuZGU1GT8deQkPv98G/r3aW39u08//RYPP3CPK33COc7AGioiIhq9+r2OOTOeu4ZHeVOiIjYFStt3eRHfb9lHy2EM9dgA2xu3IisoQnpp3YpXUbyo2iDEi1ZPeSSq2cel8RfrYynkGYtgeDUvX+QKGqvFT+9Qrtnw2Tbmi/zWyjdgoj9/g+cEE+TkwlkqpLEofajtMOzYcwz5OQgqnYhvFNCwYRlvZFijzar2Q8SuTTlZjeP4issHdfRZHyH2hfOp6N/jQbzwXGdr/6se3H/gOFq0e44lDHsImtlIS0XjBlWxcNZoKklksEAS3dTYfcf2y3gk2kxSb19+9yP+3HcMbVo2Q79nX6NsA1jy9utEiwQXmamUKecI+eo3ZAbrxX7XCn0SLit1dTLZIp8+/yOMeWUh81QBg+Gu+hGvxsVQ+0nn0/HCwMfxTJ82Vigqvnojlp7TeHySzYvbui2RX0J5+lbjaGbKVog+1Xcc1n/+C+Jj81+qt64W+qQoKjaNlt6yzfP4Y+8J5OcYVq7mto0KlMYCZBscW2+xNYSIvGXYIm2aV7f3xtUE+qVk7uXC+WT07tocr7/ch0IWagvH3r+OofUTwylUMjgZQGEOTK5ZMR5lSxYlYGEKoPHYbTRTojzA9dgsowEcIC09B2MmzMUD9zVih+I31OUEU4sm9Riyc7Hx6034muhzzAv9mQdnYdq4aypKIULdSnFmPuwh5fNo20G8OMOaCAoRoNyY9W/4dYB5IJ4nKFYQVNxYqRSRkqCtFsZwaYrhF95ol/Mv52Mu/IQ8z7UmchiihH6693sVazZ+R4+KN+8w0kW9pH/xKAt9DC1qYD782DBs/eMgFUUvVE7kPXPovTEcuLmxLA8dcDFGohp4cYjP/jNyWChRBiYBK485hSlsXUxNwgMPNED/7u0IJpij2PQ7evQEuvefinMcDTh0+Cz5wVh8/MEE/luEclOb47JiLZQLPLNVHRVObalw/+rbn5CZnYpWD91vp2IiOJKntbTp8gIh+z34detOTBxzDUXlqOK2+W4hOza4KLhnhs3AkhVfsB4oQGFSEZ7F5bIu0EmFjNQM1L6pDBa9xeENwtusDLaQCUbccGwIMThTtnV7PSQTl6p81Q8MF5GcXZAFtn3qBXxDQJGf1E5uqP1/NY+yOsqBiY7dXyJk/o1eSNCgGQeG4AxafLnrE7Dug8koGBdjICMkwsvrXvV/DCwRQFjYVi2oksF7tzUDveEwncDIJAHb5omXsGvfEa4/HOlpiXhnzlDUrFoVUZF+JMTHeWpx/9jUsfZNJSmES1nyLFFuJ3gkqTDprihGAoXDdDhRQ0QAABYSSURBVFJShYtfh2wyKWNeWYAF89wY2xUFr07lhBSlloGfMPn33UfQ+nF2cXPZDqelaoDE2HJ1J7kEoZtUcn8Nbr2BMXUoSnNWOxhIo1JJx4QGNrzmmqVxxSX9Q6irLYQzcer1519H8frUpfjsy60gvDLrEiBx9IsLixeSWQySQpo5kTmKFq5YKkWNHDcHby7YwN6ZjImC1xmpQBRiCbXXfzAe5ThzodKDFa4XdRUOtRePw/Ra3iEJc1rCelpB5k2dJLGxExpYgF4fHh6DATTepSt4fCdedVsO5swcirfmLUO/p9vhjttucig41Ez6m9rcN9ZVYLgQwtSyVm34Di+9MheFiU47t2+Gm+tWw7jxi7Bs0ctXV5SSvY32GFvAuMqLKA+MoiBmv7WWZGcRBDWpqpTieYiFDsbl1OR0Hk4rgqGDOuCBZg2sr+Jeaj9cFv+tz3PJpnfvPYIVPC2x7IMvcPZsNsuBWIPXofDoQp9oHYWMVDzWqjG5vgFuLE3rY95YsWYTeTeOZhlSFGpjcGYSTyEynTa+L9q3udsQlloSrisnaakYV2c6DN/9vAPbfv8T1TljV4b9o2IcO0sgmHHLZz0nufJ6UoAakquJ1EaNXcDQlYsCPKHxwdJJeLrvKLw88mnUrlmZDIhaKo5IdkHF4qyHN/mlY5HolQcwcuxc/PPnfdxHHHtYp9C7c0skFEvg0GkKaSQ3837lFBKLU41emdsrRKmQZS5KTs3Box2HYycTdiwXFiDik+uauKlQ45TFq7HlLC7s9luqskXfEPXqVkXx4oURzcF6tQQ0CZtK+ukkp2S3/b4bn236CVu27GarIJV9o/xcrNphPAEY9KaZDOY77xV4SU7JRLuHScqS1lGIs9DH2uYvcmstWz/PazMKaMgkQC9lIZnO2feazJ3L3x+HBHKWOvXo96aAjXdTeI+MRtvOI7Fh40+E0QkkoSOstilVohjKX18MvXu2RpkSHN5x2pJT4nxqCp7qPRHJabk4degvbFg3k/fKQIlihRFP+eT14YQyzeQUSy8hmVyNLrBQHPjiDEx/YxVn+Ytw4ioK55PPofdTbVmj7cC4UV3J3le5hkfJRCUcc0/Tgm1G4e2XP/5CxydfoDA4E0Auy47aiAryoLALgy7vaAZPKLEQAUHRwgkoUDCGyZLDi1kBDsuk4My5C7T2i/oEIW1+mwVUW8LueZn1SRGui6sTPj6cPJ7I0NAEsyYOsuQugtgoIzIp/YZNYzj6nuGPlJe8TUJi6E5nWG71UH1MGjMA+WkwIS93lTnIoH+G4aPmkINMYKjLsvlAwenU5GRU5UGCjz+awtzH1ozWwnWERtveWfEp3lm0kSWBH0MGdUSj+hw+9XKqVWtWCijukOEXGLIpKRdJcnkfH61y4AuTsW37X2jS6FZ8+NGXuLFGFcojnB3nGK63r7fWq3mUWY3zVofLHEZTbaBjnF/w0FjvAZNZOfvJV2mwX2HGpulcyPSmbOXyCldE0NbJlJe4Rh/n2HjRCArW2sxKtGbZLoGHGI282lpZkJ6kn6ecu8imWjm8Or4/qlUpZ3Beid+Fr0j2zvajzePDkQF6JnOUASKtiPdMI+dXnyRyRx5eq8Ezw/npvec4P/HJZ1swf9EadgvEtDsQpZl6P899pSadxrTXBqBdyyZWs6mxaEKWcep93HWPp8eiECOG4Hs2J2P96uqqlrRWjxhzJ+s83jkv4qtlyD1dJNnLzySQM5ww/V1czMzFbz//iDdnjsJ1hQpfewopRBU5RTmbs0pdA/vq53OY8Nsft+OZwa/zEPUFxLE4s8/YkRvngd7S3KfdtKP3U1foWhPNTiZ6DIK3sbzaSilEwqLmggQkydxMVEQmHm99N54f9CQKMncE5E2aZ1CPlAVxkO3vCBrSlBnv4+XJi+30iJbEitDtw9odCssZrAl5+I5hJzU5k0wB1cqZRWsZkFtUyPUx551LPI+H7rsdb04f4gYsbe7PjZFJMir+NcV64kwyOj01Eu14KKL7Ey3McN3vtD/t1eFz512uxnQu4CSlgtx1iqPw/qpNGDt2HuYT6d1ap6p1ef3ecdF/czTUY8st/LmxKM0MiJiMjPbjAGmQUWPfwKdf/sKbsO/C+KpPhIY0Q+WDqS0PoXtun0fChvTqLVwhV27FMKFmYxr7QZoevqM+Weae7Xjkpho/wIEUkcaa67PWNlGbwV9V/lJKBAaOeA3vkQwtWKCkse5BgoEgPYYubAoJsCkqjwinB8kDxG3aYQQdjiaNlJiYiPp1y+OduWNRtKC4Q93PxZYQ7Wzb0jwgQ/Zfh06gZ49XcDv7c6OGcW7dwqNIZ9VnnMzifVXqaK1CwXmndA3UOJks4nrnzHkPY18axDDI/heVFE6uMSzMheprKsqlClmC1sf/cRMOWtOKac3hbA2o0tbI84KFq/HHzoNqqxI0xBih69iG0F+vwAxZlkVqcxsrZC0P8q8OeOXw8Ft2Vpq1Vm5vUAuPtf4H7r2rrm3ShjwtpHpCMyvV4KLW5w5l6745XO/4KYswfyFDWpbPGoJSiOKQhVieRDFi1g7PKRJQiWStM0muZmRmoXmz21ho9iAtxpaHTqPYCJdLA5fggMkvL18lsqUxZPgMnDt7Dk/3fgz3NK2fF1syOIchMKV5wvMXknh4LxrHEk+hRPGSOLD/BGbMnI/jZ1Ix7mWekapWxo2Ga05DvTJXcF1bUc49XbsiBGWdC7vVupyiCxGWMzSt+2QzVq3/lkhuJ84TVgbFXtBthfT8vJkZjldLhQb65fI6QSiYHUaBCS1VqVgOTRvfjPua3YrqN5a3RcpLlcDNALzlhNaUNySj1Zr3aDpVucuHb37YijnvrMGWn/YQLV60RCFQpHXIQ5Tn1YLRZ3QAokql6/BEhwfQsc29hgyvqIUMNIW836O95IvMkQb7+VrB8PUOJ5HykSFJYFpI4lGcU2cTUYinFLNpaEeP8sA1FXWUp/PLlLkeBRLy4/4mt6J390eJARz8t5lCydeKb+dx//k5EyG7yEs9l9tUqCkoNKRIDuzdfxi/kPr4dduf2LvvKE6eTWbzLsNqGFmnQoeMOyoq3A65FStagM+YKIeba1Rgq6AyKvEgQBRzhF6K91LMFYWjBzpcve+VEd6yTFkSpk6aq0nI1x+7D+HXX3YSbBzgw0rO2KibdZ1J2RQjK1CZBw9uuaUae043cJZepYcjjkOdYOc7IXt17c28No39RkqT8XK2lUgpm+ve9M3P+Oyrn/H7jkM4k5hsrLneFBebD4U4KnBz9ao8olQVDe+siSLMkdZb4zWkJAPeZtjiFxwyvcr5qNCOvX89iO4gs7daC4Xu1INaBzZPJwivyHPZaQ4de9HUUEpKKvNNBi1KdQ+TPpUUw5yWQNK1AAtU5YrQS2yIzWCoO2ONr7xfXfGFE9jl/3dC89K0bV6Htv3esxpCF1Ax6hI+88elW1sopI7szJVHRPwt1IUCuLtrCAzpql5Q5K3VUFXJEApZeq/YlAzWl8pp0TQOUUxi5t2L4wHsMltIv2wtRmFdZqRX8ShH+OfNeF9mTiErcqJw9ZYr5Fyt427Ln2sAXoP6jFRCZqExsquJ3DrKBs91GTfC6/KrXfwyRXkhwNOFwV372iXkvJzqfcSAuXIYAZAoGmVY74kXlnNCp/7N+yxvSUG8nM2YG5vp3eCSB7kVeL0Bq6k8pKvBTI/cdfmWf/TEGoVajpmJpL78JWWaMVrxrLVII/JiASSXZy0jmkddI/Rd6jmFGEzvJnmOJgkJjqug01+NEwuBu2eTuBOC2rw3fe6FhBBj7j7nCVHMhp3XlTDc59wgvvceE4vYj7+n8FBN4pxdCrWzHF7+9HKryVRIVbtVbnUw/e8uqr25+xooUdi0d2h+0QUME6IZ4SU12VXsxw4N5/Xf8t4rrTsjluHqGUfuFIve7hTgOgdWodrnrWNhLIZbo8276zLXAhNisZ2TOHM2UtQ+7bgrbchVcaaevK078eh7CsTQlY7GaIHeIp28vA06XtYmzPKMzQnTPNMW7bhBNwun5C9Bh2KDtzZvFSHDcLsMvc+t0VmoJ4y8zzvxmiLy1iChOVbl0stbsK3D1UVWxHJPIZbBDkSE0LE+aNpwijICwJNVKGy6+4ZqKsnKvc+pUXJzhhrqnYWK7KvkKB101KfdcRNRIqqcXeeWKM3GvDRm5WC1Sd6ZiLc4tym7kS3Sa3Nr0faEJy00ROfaKvPkYvZkVhUyZ9U7AiwCFHpf6IEzoXpGl/MOjMlsDClpHW7D7hsvVDnJef+3N9l9dFUzBMlWIce6si5IunUo7zivE7iw99t0rqdQL3eHcoorNPievA62F8qsceq8Js9CnDD4c6UKzVPqe6/pqELYRuE8H7vikECI61OeoRBEzYg+Sk8nm01Z5ycq0suO2Vj+8YRu93eLcdyc2t7uPJ9uJZtxa3QQ3x06c5uy9xizIU5Mbq+A52oX5038nCgoQ0OaHfRs4PLCRh5nru+afzIkE56nNJ/Gm23lzivdGpxnW37iHxW28hif7u/lPXuYlIc4HFx3kcSF5FBk8ZQmpbp4Zdf02eEF7fMSSjB71s80emA5SXUS04cV3nr6mEKN26+QtEaxzayuOBVvYVf/4xO/6D1v8hkQa9duwslTiYhlU06jYQP7tUdNPuhDqMqKTwnXjmEqHmvEmLwY64q3WMMsfn8D4W9JPs9oCOI0c24kpZNwKEroZ5r7mzFrGdZ+8gOfXxRFCE3Skm2FGDYTG7Pw7dOrHQ+HyeO8v07cTmjWjQ7Dfj7dbDAniUiQk1LSERad2Yq0SaKHH6yH5wY86ZK4GcOlEGeIlfXVtu378cJL08imx7gDb5RlDBt6RYomoGfXR3A7OwFW59jyFda0AmeKqsW0h0kzFmHt+s2oT6g/4ZX+NgLmToR7Fmn8nwvzdsrQxt38eG3mUnzy+Y9cVxYnmR5Fax7DCaiDTWrpqorSaQ4NGeqQ78J3P+UjdV5H5Srl0frRe/A15/I+ZYOrdr1K+GzNG+zmem1vs5hQCOOidfSRxe7IcQt5FGUp6tQuhw0fTeYwfD5jpk23LqrYK8RGP/vCDMxdsJHniWgQVO7Fi9nY99dp1mGnMHXSM3iy/YPeM/w8wKFcwWtpAEab3b7nEFq0GsJhlwBbFIVQuECMEadqarZq2QDDnuXjC3Ri3dgNL08oxGi9ZLK/++cOPPr4MBIV0ahcroSVDvsPHsfhk4moeWNpGzYtwgI1hDS92Or2QEWpA9B70GTMXbgBze6qg9XLJ7pHvLms471cDDFFce5QBnaCnYQWjwzCoaN8+GROBpo1qYnlC8aY3yrtXFVRml8JSlHUZN9B0/DOB1+SY6uBscM6k17JwZaf9/I4SyRa3FPf2F3XEBQT4Fxay9JwiYZcxk5+l5byIWpXL4M17AfF53eK8rFPZGeNjF/T1I6bpB1OQvLNt9ZRsaXx5epZSM3koh8ciO07DmLk4A4Y/GwH9yAQjSy7eGn3dh7FucG9h9GaR4XOnD+PqWTYOzza1LjJXLqAzukqpIVwVSi9WigWb8xr/pNF8ePdxiGDzw58b/44NGlQHTN4KO2ViUsRFxOHVcteQvUqZY3qCtOJeDdr4Nh/+Qf3MnD4LMxfugFNGt6MDxeOtq60kLS14HWAIi+3MTXwAIGanstXb0LvZ15jw/EGnovOxNnTJ7Fm6UTcVLNSnudfWUeprlHy5sI//mIzug8Yx4KVTALXpGca1atbCb2feJCtgsp5YcQFIY9uUtuBXU8tYMyri/DqjJVcgBQ1gaO/qvpDHnUJdIcOEQx7iYOK7O9cx6nWW2qUp0dl4udt+1Cz2vVY+MYIFCHr7UbS8jgJ8wy1gHSU9Y8/D9l8XzpDhjq0up8Ec5EP4xj1Qi/c27i+67yaR3m5wjzKHWLYzDnxx7qMsZwi1qAMT/pv+XEP9rBf1KhhTSx8axTnzDnlJADA5qQUFcrBoT0MGDqdE7SfoGmjOvhw8cuWX72j2yYly40KzeZlbL7yoFqX3q9i+apPMYtPUPud95o97yOSu90xnNNdeX54tROHLrlqQxHYtfsQT9Gtw8+khf4kgZjMjmlRPgNi9ZJJFGA5U9YlikcLkaIYPUxRi6moD/6uKCM5Q5jLnNqj+cPxPBU1d9HnPMlQACWpFGX6Y6SgEuJ99mSxli0a2Oh0qAgMbcJYBnqUKepxKorMc8kSRfjQEJ405F4uZiRh2OAn8Y+G9S+t16CZQ4IhFnwz2/HtnnyZ3HIU2LvDGd7bFxaLxg0rYfqUQbiuIJ9kwXaKo2CY7EXmmle5RqNOGA54fgYV9TGayqMWj7FusD1NIC8nuq+1Dz8jy659xzmT+CKfrJmFjWun4Ldtu9GDU1i1SKmtXzbRJn+vEfoU97O52RwsXfo5jp2+gKZNbkFDcmEbvtyCQcPn4gTbABNHdEaPzo9aKAodTHb1hCzUPd1kDB++aB7Fg8Vrl7EVzmadnWi0M1R/D32y6GEvcy5j3lrUqVMGX6yZbS3Ip5+fwsNpn+PWWlWZ514huHAPWHSQzkFmAQcdFNj550GOC4zG6XPnMHfac3i0ReM8i9QXOqWhEx6Cj8aCKFQrh2i9VPTmn/5A+65jOQfBJ9HM5pQRH5Q46fWlKFK8ACaP64P77+LsHXtyQTYytfqwoHtoiAEpXl/PhHiGinpryQZ61M346J2XDCmry6DRuTy0ynvbA5NJwk6athQTZyznkEx+lGRuziaIOXM2k2E/Ee8yitzb9LarK8qd2mDPh3do22koVn/wFerdURsvv9gTx46dx9hX3uZFkrFyyStEY5q2kUfJMl26VD0Q5FNJNFH68sTFmDh9GWrXKsMTEa+5kS2FPoUds0PnUUKPOlk3eDQ9av5GHvssynmLRvxdDtZ/8SMVcASNbrnBknOkBjxDE7DePUMetYMe9VC7ofSgHNx6czVULl+Clg4ekclArRvLcZDyIUNZFqbNETyPUo7k/X+gRz3GMTDxcu8uGIU7bq2Gu5r1xZ4DF5hni2LtiilErjxDJQPxOgEOuwraOzDRd8h0vPXeOtzTqC5WvaejPq6S9A6HGg7R+wWC0qiUB9oMsQnfcqULcBw7nyhrkrgXsf/oYXR97G5Mf3Xw1RUlcODIwDD8yWegDh85Bzt2HuP8eZIJ+DpOzD7ZqTl6d3vUCrUQZ2YNOluDkqRCXwRepbVMe/Mj1KpeiiO7PD3PuQMjPgweu6LUCkjrcHLka/xcDs9/TYY5P9sSyQoofLRPHEqSYR8x8Ak04olBZxjytRBmFLXoQt8uTjM93u1FAogIekW6PRdPz2pN4bXu4yTqorkveqhP93eWbujTzv5G8kT7dnTr85qRx1MmPI3m99yOhTyxod6WvPF5gpmunR40gGJ1mkdMCyqEQt8Qzl4sXr4BdzWojUXzRlqJbk1NebC36lA+++Lrn9GHnXI9Ynz25MFodJsao2GYuWAV0fIiVGcnYePqqVdX1N9ixX+/+V8jgStQ3/+alf13IX+TwH8V9X/EIP6rqP8q6v+IBP6PLPP/AWeWCdz0KRhNAAAAAElFTkSuQmCC"/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23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47813" y="5013176"/>
            <a:ext cx="8648374" cy="1800200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2d </a:t>
            </a:r>
            <a:r>
              <a:rPr lang="en-US" sz="1600" dirty="0" smtClean="0"/>
              <a:t>model with </a:t>
            </a:r>
            <a:r>
              <a:rPr lang="en-US" sz="1600" dirty="0"/>
              <a:t>a </a:t>
            </a:r>
            <a:r>
              <a:rPr lang="en-US" sz="1600" dirty="0" smtClean="0"/>
              <a:t>working in </a:t>
            </a:r>
            <a:r>
              <a:rPr lang="en-US" sz="1600" dirty="0"/>
              <a:t>the form of a circle, </a:t>
            </a:r>
            <a:r>
              <a:rPr lang="en-US" sz="1600" dirty="0" smtClean="0"/>
              <a:t>mesh and initial crack</a:t>
            </a: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endParaRPr lang="en-US" sz="1600" dirty="0" smtClean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There is a hydrostatic pressure </a:t>
            </a:r>
            <a:r>
              <a:rPr lang="en-US" sz="1600" dirty="0" err="1"/>
              <a:t>P</a:t>
            </a:r>
            <a:r>
              <a:rPr lang="en-US" sz="1600" baseline="-25000" dirty="0" err="1"/>
              <a:t>h</a:t>
            </a:r>
            <a:r>
              <a:rPr lang="en-US" sz="1600" baseline="-25000" dirty="0"/>
              <a:t> </a:t>
            </a:r>
            <a:r>
              <a:rPr lang="en-US" sz="1600" dirty="0" smtClean="0"/>
              <a:t> inside </a:t>
            </a:r>
            <a:r>
              <a:rPr lang="en-US" sz="1600" dirty="0"/>
              <a:t>the </a:t>
            </a:r>
            <a:r>
              <a:rPr lang="en-US" sz="1600" dirty="0" smtClean="0"/>
              <a:t>model</a:t>
            </a:r>
            <a:r>
              <a:rPr lang="ru-RU" sz="1600" dirty="0" smtClean="0"/>
              <a:t> </a:t>
            </a:r>
            <a:r>
              <a:rPr lang="en-US" sz="1600" dirty="0" smtClean="0"/>
              <a:t>(</a:t>
            </a:r>
            <a:r>
              <a:rPr lang="el-GR" sz="1600" dirty="0" smtClean="0"/>
              <a:t>σ</a:t>
            </a:r>
            <a:r>
              <a:rPr lang="en-US" sz="1600" baseline="-25000" dirty="0" smtClean="0"/>
              <a:t>x</a:t>
            </a:r>
            <a:r>
              <a:rPr lang="ru-RU" sz="1600" baseline="-25000" dirty="0" smtClean="0"/>
              <a:t> </a:t>
            </a:r>
            <a:r>
              <a:rPr lang="en-US" sz="1600" dirty="0" smtClean="0"/>
              <a:t>=</a:t>
            </a:r>
            <a:r>
              <a:rPr lang="el-GR" sz="1600" dirty="0" smtClean="0"/>
              <a:t>σ</a:t>
            </a:r>
            <a:r>
              <a:rPr lang="en-US" sz="1600" baseline="-25000" dirty="0" smtClean="0"/>
              <a:t>y</a:t>
            </a:r>
            <a:r>
              <a:rPr lang="en-US" sz="1600" dirty="0" smtClean="0"/>
              <a:t>)</a:t>
            </a: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 smtClean="0"/>
              <a:t>Underground working </a:t>
            </a:r>
            <a:r>
              <a:rPr lang="en-US" sz="1600" dirty="0"/>
              <a:t>boundary (circle) is </a:t>
            </a:r>
            <a:r>
              <a:rPr lang="en-US" sz="1600" dirty="0" smtClean="0"/>
              <a:t>free</a:t>
            </a: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Viscous fluid flow is set to the </a:t>
            </a:r>
            <a:r>
              <a:rPr lang="en-US" sz="1600" dirty="0" smtClean="0"/>
              <a:t>initial crack; </a:t>
            </a:r>
            <a:r>
              <a:rPr lang="en-US" sz="1600" dirty="0" err="1" smtClean="0"/>
              <a:t>Poiseuille</a:t>
            </a:r>
            <a:r>
              <a:rPr lang="en-US" sz="1600" dirty="0" smtClean="0"/>
              <a:t> </a:t>
            </a:r>
            <a:r>
              <a:rPr lang="en-US" sz="1600" dirty="0"/>
              <a:t>flow model within the </a:t>
            </a:r>
            <a:r>
              <a:rPr lang="en-US" sz="1600" dirty="0" smtClean="0"/>
              <a:t>crack</a:t>
            </a:r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 smtClean="0"/>
              <a:t>The </a:t>
            </a:r>
            <a:r>
              <a:rPr lang="en-US" sz="1600" dirty="0"/>
              <a:t>medium is elastic, </a:t>
            </a:r>
            <a:r>
              <a:rPr lang="en-US" sz="1600" dirty="0" smtClean="0"/>
              <a:t>homogeneous; </a:t>
            </a:r>
            <a:r>
              <a:rPr lang="en-US" sz="1600" dirty="0" smtClean="0"/>
              <a:t>plane strain problem</a:t>
            </a: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endParaRPr lang="en-US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Description </a:t>
            </a:r>
            <a:r>
              <a:rPr lang="en-US" dirty="0"/>
              <a:t>of the problem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63" y="1988840"/>
            <a:ext cx="8423902" cy="2972759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251520" y="1401728"/>
            <a:ext cx="8712968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In order to calculate the trajectory of crack propagation during its formation near the underground </a:t>
            </a:r>
            <a:r>
              <a:rPr lang="en-US" sz="1600" dirty="0" smtClean="0"/>
              <a:t>working numerical </a:t>
            </a:r>
            <a:r>
              <a:rPr lang="en-US" sz="1600" dirty="0"/>
              <a:t>modeling was </a:t>
            </a:r>
            <a:r>
              <a:rPr lang="en-US" sz="1600" dirty="0" smtClean="0"/>
              <a:t>performed</a:t>
            </a:r>
          </a:p>
        </p:txBody>
      </p:sp>
    </p:spTree>
    <p:extLst>
      <p:ext uri="{BB962C8B-B14F-4D97-AF65-F5344CB8AC3E}">
        <p14:creationId xmlns:p14="http://schemas.microsoft.com/office/powerpoint/2010/main" val="205899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47813" y="1556792"/>
            <a:ext cx="8648374" cy="1800200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Modeling crack </a:t>
            </a:r>
            <a:r>
              <a:rPr lang="en-US" sz="1600" dirty="0" smtClean="0"/>
              <a:t>propagation based </a:t>
            </a:r>
            <a:r>
              <a:rPr lang="en-US" sz="1600" dirty="0"/>
              <a:t>on:</a:t>
            </a:r>
          </a:p>
          <a:p>
            <a:pPr marL="4763" indent="0">
              <a:spcBef>
                <a:spcPts val="0"/>
              </a:spcBef>
              <a:buNone/>
            </a:pPr>
            <a:endParaRPr lang="en-US" sz="1600" dirty="0"/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600" dirty="0" err="1"/>
              <a:t>eXtended</a:t>
            </a:r>
            <a:r>
              <a:rPr lang="en-US" sz="1600" dirty="0"/>
              <a:t> Finite Element Method (XFEM) is used to model the propagation of the fracture and the flow of the fracturing fluid. XFEM is intended for discontinuities/fractures </a:t>
            </a:r>
            <a:r>
              <a:rPr lang="en-US" sz="1600" dirty="0" smtClean="0"/>
              <a:t>modeling </a:t>
            </a:r>
            <a:r>
              <a:rPr lang="en-US" sz="1600" dirty="0"/>
              <a:t>and is  based on the concept of local nodal enrichment functions and phantom </a:t>
            </a:r>
            <a:r>
              <a:rPr lang="en-US" sz="1600" dirty="0" smtClean="0"/>
              <a:t>nodes</a:t>
            </a:r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600" dirty="0" smtClean="0"/>
              <a:t>Cohesive </a:t>
            </a:r>
            <a:r>
              <a:rPr lang="en-US" sz="1600" dirty="0"/>
              <a:t>zone model (CZM) </a:t>
            </a:r>
            <a:r>
              <a:rPr lang="en-US" sz="1600" dirty="0" smtClean="0"/>
              <a:t>was </a:t>
            </a:r>
            <a:r>
              <a:rPr lang="en-US" sz="1600" dirty="0"/>
              <a:t>used to model the softening of the </a:t>
            </a:r>
            <a:r>
              <a:rPr lang="en-US" sz="1600" dirty="0" smtClean="0"/>
              <a:t>rock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 We used the implementation of these approaches in the </a:t>
            </a:r>
            <a:r>
              <a:rPr lang="en-US" sz="1600" dirty="0"/>
              <a:t>ABAQUS </a:t>
            </a:r>
            <a:r>
              <a:rPr lang="en-US" sz="1600" dirty="0" smtClean="0"/>
              <a:t>software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of hydraulic fracturing </a:t>
            </a:r>
            <a:r>
              <a:rPr lang="en-US" dirty="0" smtClean="0"/>
              <a:t>close to underground working</a:t>
            </a:r>
            <a:endParaRPr lang="ru-RU" dirty="0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1407679" y="3789040"/>
            <a:ext cx="2228217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/>
              <a:t>Cohesive zone model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295" y="4292781"/>
            <a:ext cx="3225064" cy="23471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75" y="4250106"/>
            <a:ext cx="3907875" cy="2432515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5580112" y="3789040"/>
            <a:ext cx="3096344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/>
              <a:t>Bilinear law of material softening</a:t>
            </a:r>
          </a:p>
        </p:txBody>
      </p:sp>
    </p:spTree>
    <p:extLst>
      <p:ext uri="{BB962C8B-B14F-4D97-AF65-F5344CB8AC3E}">
        <p14:creationId xmlns:p14="http://schemas.microsoft.com/office/powerpoint/2010/main" val="320662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47813" y="5688632"/>
            <a:ext cx="8648374" cy="1052736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Near </a:t>
            </a:r>
            <a:r>
              <a:rPr lang="en-US" sz="1600" dirty="0" smtClean="0"/>
              <a:t>the underground </a:t>
            </a:r>
            <a:r>
              <a:rPr lang="en-US" sz="1600" dirty="0" smtClean="0"/>
              <a:t>excavation </a:t>
            </a:r>
            <a:r>
              <a:rPr lang="en-US" sz="1600" dirty="0"/>
              <a:t>the crack trajectory depends on the ratio of external stresses and </a:t>
            </a:r>
            <a:r>
              <a:rPr lang="en-US" sz="1600" dirty="0" smtClean="0"/>
              <a:t>tensile stress </a:t>
            </a:r>
            <a:r>
              <a:rPr lang="el-GR" sz="1600" dirty="0"/>
              <a:t>σ</a:t>
            </a:r>
            <a:r>
              <a:rPr lang="ru-RU" sz="1600" baseline="-25000" dirty="0"/>
              <a:t>с</a:t>
            </a: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 smtClean="0"/>
              <a:t>At non-uniform stress field </a:t>
            </a:r>
            <a:r>
              <a:rPr lang="en-US" sz="1600" dirty="0"/>
              <a:t>the trajectory of crack </a:t>
            </a:r>
            <a:r>
              <a:rPr lang="en-US" sz="1600" dirty="0" smtClean="0"/>
              <a:t>propagation also </a:t>
            </a:r>
            <a:r>
              <a:rPr lang="en-US" sz="1600" dirty="0"/>
              <a:t>depends on the direction of the </a:t>
            </a:r>
            <a:r>
              <a:rPr lang="en-US" sz="1600" dirty="0" smtClean="0"/>
              <a:t>principal stresses</a:t>
            </a:r>
            <a:endParaRPr lang="en-US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of </a:t>
            </a:r>
            <a:r>
              <a:rPr lang="en-US" dirty="0" smtClean="0"/>
              <a:t>working </a:t>
            </a:r>
            <a:r>
              <a:rPr lang="en-US" dirty="0"/>
              <a:t>on the crack </a:t>
            </a:r>
            <a:r>
              <a:rPr lang="en-US" dirty="0" smtClean="0"/>
              <a:t>path</a:t>
            </a:r>
            <a:endParaRPr lang="ru-RU" dirty="0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1407679" y="1163114"/>
            <a:ext cx="6692713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Hydrostatic pressure inside the model was 0, 3.5, 15 bar 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948" y="3732403"/>
            <a:ext cx="3126019" cy="18807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706" y="1523154"/>
            <a:ext cx="3126017" cy="18807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04" y="1523155"/>
            <a:ext cx="3132891" cy="18849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04" y="3732403"/>
            <a:ext cx="3142134" cy="1890475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1403648" y="3429000"/>
            <a:ext cx="6692713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Hydrostatic pressure inside the model was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15 bar 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0925" y="1799238"/>
            <a:ext cx="5309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15 bar</a:t>
            </a:r>
            <a:endParaRPr lang="ru-RU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2013200" y="1564181"/>
            <a:ext cx="489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0 bar</a:t>
            </a:r>
            <a:endParaRPr lang="ru-RU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3313956" y="3726428"/>
            <a:ext cx="6062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d=0.5R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00437" y="3720204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d=R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26754" y="3723248"/>
            <a:ext cx="5004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d=2R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74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47813" y="5680298"/>
            <a:ext cx="8788683" cy="1052736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Asymmetrical opening of cracks due to the free </a:t>
            </a:r>
            <a:r>
              <a:rPr lang="en-US" sz="1600" dirty="0" smtClean="0"/>
              <a:t>working’s boundaries leads </a:t>
            </a:r>
            <a:r>
              <a:rPr lang="en-US" sz="1600" dirty="0"/>
              <a:t>to an increase in screen </a:t>
            </a:r>
            <a:r>
              <a:rPr lang="en-US" sz="1600" dirty="0" smtClean="0"/>
              <a:t>volume</a:t>
            </a: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 smtClean="0"/>
              <a:t>The cross-section of the working is </a:t>
            </a:r>
            <a:r>
              <a:rPr lang="en-US" sz="1600" dirty="0"/>
              <a:t>deformed by a fracture </a:t>
            </a:r>
            <a:r>
              <a:rPr lang="en-US" sz="1600" dirty="0" smtClean="0"/>
              <a:t>influence (rock breakdowns </a:t>
            </a:r>
            <a:r>
              <a:rPr lang="en-US" sz="1600" dirty="0"/>
              <a:t>are possible</a:t>
            </a:r>
            <a:r>
              <a:rPr lang="en-US" sz="1600" dirty="0" smtClean="0"/>
              <a:t>)</a:t>
            </a:r>
          </a:p>
          <a:p>
            <a:pPr marL="4763" indent="0" algn="r">
              <a:spcBef>
                <a:spcPts val="0"/>
              </a:spcBef>
              <a:buNone/>
            </a:pPr>
            <a:r>
              <a:rPr lang="en-US" sz="1600" u="sng" dirty="0" smtClean="0"/>
              <a:t>Note: openings and deformations are not in scale!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of </a:t>
            </a:r>
            <a:r>
              <a:rPr lang="en-US" dirty="0" smtClean="0"/>
              <a:t>working </a:t>
            </a:r>
            <a:r>
              <a:rPr lang="en-US" dirty="0"/>
              <a:t>on the crack </a:t>
            </a:r>
            <a:r>
              <a:rPr lang="en-US" dirty="0" smtClean="0"/>
              <a:t>opening</a:t>
            </a:r>
            <a:endParaRPr lang="ru-RU" dirty="0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1107197" y="1163114"/>
            <a:ext cx="7065203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Cracks that form the impervious </a:t>
            </a:r>
            <a:r>
              <a:rPr lang="en-US" sz="1400" b="1" dirty="0"/>
              <a:t>screen (parallel to the </a:t>
            </a:r>
            <a:r>
              <a:rPr lang="en-US" sz="1400" b="1" dirty="0" smtClean="0"/>
              <a:t>sides of </a:t>
            </a:r>
            <a:r>
              <a:rPr lang="en-US" sz="1400" b="1" dirty="0"/>
              <a:t>underground working)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1200219" y="3429000"/>
            <a:ext cx="6692713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Horizontal cracks </a:t>
            </a:r>
            <a:r>
              <a:rPr lang="en-US" sz="1400" b="1" dirty="0" smtClean="0"/>
              <a:t>propagating in the direction of underground working</a:t>
            </a:r>
            <a:endParaRPr lang="en-US" sz="14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75259"/>
            <a:ext cx="3111386" cy="18719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727894"/>
            <a:ext cx="3111386" cy="18719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782" y="1486368"/>
            <a:ext cx="3143671" cy="18914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784" y="3717032"/>
            <a:ext cx="3143670" cy="189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6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161279" y="5184576"/>
            <a:ext cx="5881631" cy="1052736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The smaller </a:t>
            </a:r>
            <a:r>
              <a:rPr lang="el-GR" sz="1600" dirty="0"/>
              <a:t>σ</a:t>
            </a:r>
            <a:r>
              <a:rPr lang="ru-RU" sz="1600" baseline="-25000" dirty="0"/>
              <a:t>с</a:t>
            </a:r>
            <a:r>
              <a:rPr lang="ru-RU" sz="1600" dirty="0"/>
              <a:t> </a:t>
            </a:r>
            <a:r>
              <a:rPr lang="en-US" sz="1600" dirty="0" smtClean="0"/>
              <a:t>/ </a:t>
            </a:r>
            <a:r>
              <a:rPr lang="en-US" sz="1600" dirty="0" err="1"/>
              <a:t>P</a:t>
            </a:r>
            <a:r>
              <a:rPr lang="en-US" sz="1600" baseline="-25000" dirty="0" err="1"/>
              <a:t>h</a:t>
            </a:r>
            <a:r>
              <a:rPr lang="en-US" sz="1600" dirty="0" smtClean="0"/>
              <a:t> ratio, </a:t>
            </a:r>
            <a:r>
              <a:rPr lang="en-US" sz="1600" dirty="0"/>
              <a:t>the </a:t>
            </a:r>
            <a:r>
              <a:rPr lang="en-US" sz="1600" dirty="0" smtClean="0"/>
              <a:t>greater the distance from the underground working at which the crack deviation begins.</a:t>
            </a: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For large values, the crack </a:t>
            </a:r>
            <a:r>
              <a:rPr lang="en-US" sz="1600" dirty="0" smtClean="0"/>
              <a:t>begins to grow into the working.</a:t>
            </a: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From a certain injection volume the crack stops growing</a:t>
            </a:r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in length. At the same time, its opening and deformation of the area between the fracture and the development increases.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Impact of </a:t>
            </a:r>
            <a:r>
              <a:rPr lang="en-US" sz="2800" dirty="0" smtClean="0"/>
              <a:t>working </a:t>
            </a:r>
            <a:r>
              <a:rPr lang="en-US" sz="2800" dirty="0"/>
              <a:t>on c</a:t>
            </a:r>
            <a:r>
              <a:rPr lang="en-US" sz="2800" dirty="0" smtClean="0"/>
              <a:t>racks that grow in its direction</a:t>
            </a:r>
            <a:endParaRPr lang="ru-RU" sz="2800" dirty="0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910001" y="1102549"/>
            <a:ext cx="1539859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Trajectories</a:t>
            </a:r>
            <a:endParaRPr lang="en-US" sz="14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62" y="1415853"/>
            <a:ext cx="2560103" cy="23601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62" y="3882684"/>
            <a:ext cx="2560103" cy="23546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279" y="1394242"/>
            <a:ext cx="2850717" cy="172590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5889" y="1394242"/>
            <a:ext cx="2917021" cy="17259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2860" y="3199491"/>
            <a:ext cx="2941873" cy="176149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5889" y="3199491"/>
            <a:ext cx="2937851" cy="1761492"/>
          </a:xfrm>
          <a:prstGeom prst="rect">
            <a:avLst/>
          </a:prstGeom>
        </p:spPr>
      </p:pic>
      <p:sp>
        <p:nvSpPr>
          <p:cNvPr id="23" name="Объект 2"/>
          <p:cNvSpPr txBox="1">
            <a:spLocks/>
          </p:cNvSpPr>
          <p:nvPr/>
        </p:nvSpPr>
        <p:spPr>
          <a:xfrm>
            <a:off x="3688854" y="1081311"/>
            <a:ext cx="1927590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Vertical displacements</a:t>
            </a:r>
            <a:endParaRPr lang="en-US" sz="1400" b="1" dirty="0"/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107504" y="6237312"/>
            <a:ext cx="2808311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l-GR" sz="1400" b="1" dirty="0" smtClean="0"/>
              <a:t>σ</a:t>
            </a:r>
            <a:r>
              <a:rPr lang="ru-RU" sz="1400" b="1" baseline="-25000" dirty="0" smtClean="0"/>
              <a:t>с</a:t>
            </a:r>
            <a:r>
              <a:rPr lang="ru-RU" sz="1400" b="1" dirty="0" smtClean="0"/>
              <a:t> </a:t>
            </a:r>
            <a:r>
              <a:rPr lang="en-US" sz="1400" b="1" dirty="0" smtClean="0"/>
              <a:t>to </a:t>
            </a:r>
            <a:r>
              <a:rPr lang="en-US" sz="1400" b="1" dirty="0" err="1"/>
              <a:t>P</a:t>
            </a:r>
            <a:r>
              <a:rPr lang="en-US" sz="1400" b="1" baseline="-25000" dirty="0" err="1"/>
              <a:t>h</a:t>
            </a:r>
            <a:r>
              <a:rPr lang="en-US" sz="1400" b="1" baseline="-25000" dirty="0"/>
              <a:t> </a:t>
            </a:r>
            <a:r>
              <a:rPr lang="en-US" sz="1400" b="1" dirty="0" smtClean="0"/>
              <a:t> ratio: 1 – 0.125; 2 – 0.25; </a:t>
            </a:r>
            <a:br>
              <a:rPr lang="en-US" sz="1400" b="1" dirty="0" smtClean="0"/>
            </a:br>
            <a:r>
              <a:rPr lang="en-US" sz="1400" b="1" dirty="0" smtClean="0"/>
              <a:t>	  3 </a:t>
            </a:r>
            <a:r>
              <a:rPr lang="en-US" sz="1400" b="1" dirty="0"/>
              <a:t>– </a:t>
            </a:r>
            <a:r>
              <a:rPr lang="en-US" sz="1400" b="1" dirty="0" smtClean="0"/>
              <a:t>0.5</a:t>
            </a:r>
            <a:r>
              <a:rPr lang="en-US" sz="1400" b="1" dirty="0"/>
              <a:t>; </a:t>
            </a:r>
            <a:r>
              <a:rPr lang="en-US" sz="1400" b="1" dirty="0" smtClean="0"/>
              <a:t>4 </a:t>
            </a:r>
            <a:r>
              <a:rPr lang="en-US" sz="1400" b="1" dirty="0"/>
              <a:t>– </a:t>
            </a:r>
            <a:r>
              <a:rPr lang="en-US" sz="1400" b="1" dirty="0" smtClean="0"/>
              <a:t>1.0; 5 – 2.0</a:t>
            </a:r>
          </a:p>
          <a:p>
            <a:pPr marL="4763" indent="0">
              <a:buNone/>
            </a:pPr>
            <a:endParaRPr lang="en-US" sz="1400" b="1" dirty="0" smtClean="0"/>
          </a:p>
          <a:p>
            <a:pPr marL="4763" indent="0">
              <a:buNone/>
            </a:pPr>
            <a:endParaRPr lang="en-US" sz="1400" b="1" dirty="0" smtClean="0"/>
          </a:p>
          <a:p>
            <a:pPr marL="4763" indent="0">
              <a:buNone/>
            </a:pP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6588224" y="1083499"/>
            <a:ext cx="2160240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Horizontal displacements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1946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95536" y="1447800"/>
            <a:ext cx="8466144" cy="4573488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buNone/>
            </a:pPr>
            <a:r>
              <a:rPr lang="en-US" sz="2000" dirty="0"/>
              <a:t>The success of the </a:t>
            </a:r>
            <a:r>
              <a:rPr lang="en-US" sz="2000" dirty="0" smtClean="0"/>
              <a:t>HF operation in most cases determined by </a:t>
            </a:r>
            <a:r>
              <a:rPr lang="en-US" sz="2000" dirty="0"/>
              <a:t>the </a:t>
            </a:r>
            <a:r>
              <a:rPr lang="en-US" sz="2000" dirty="0" smtClean="0"/>
              <a:t>fluid. </a:t>
            </a:r>
            <a:r>
              <a:rPr lang="en-US" sz="2000" dirty="0"/>
              <a:t>The development and study of the properties of such fluids is an important task in creating technologies based on </a:t>
            </a:r>
            <a:r>
              <a:rPr lang="en-US" sz="2000" dirty="0" smtClean="0"/>
              <a:t>HF.</a:t>
            </a:r>
          </a:p>
          <a:p>
            <a:pPr marL="4763" indent="0">
              <a:spcBef>
                <a:spcPts val="0"/>
              </a:spcBef>
              <a:buNone/>
            </a:pPr>
            <a:endParaRPr lang="en-US" sz="2000" dirty="0" smtClean="0"/>
          </a:p>
          <a:p>
            <a:pPr marL="4763" indent="0">
              <a:spcBef>
                <a:spcPts val="0"/>
              </a:spcBef>
              <a:buNone/>
            </a:pPr>
            <a:endParaRPr lang="en-US" sz="20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2000" b="1" u="sng" dirty="0" smtClean="0"/>
              <a:t>Basic requirements</a:t>
            </a:r>
            <a:r>
              <a:rPr lang="en-US" sz="2000" b="1" u="sng" dirty="0"/>
              <a:t>:</a:t>
            </a:r>
          </a:p>
          <a:p>
            <a:pPr marL="4763" indent="0">
              <a:spcBef>
                <a:spcPts val="0"/>
              </a:spcBef>
              <a:buNone/>
            </a:pPr>
            <a:r>
              <a:rPr lang="en-US" sz="2000" dirty="0" smtClean="0"/>
              <a:t>Low </a:t>
            </a:r>
            <a:r>
              <a:rPr lang="en-US" sz="2000" dirty="0"/>
              <a:t>viscosity </a:t>
            </a:r>
            <a:r>
              <a:rPr lang="en-US" sz="2000" dirty="0" smtClean="0"/>
              <a:t>of injected chemical compositions</a:t>
            </a:r>
            <a:endParaRPr lang="en-US" sz="20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2000" dirty="0"/>
              <a:t>Reliable </a:t>
            </a:r>
            <a:r>
              <a:rPr lang="en-US" sz="2000" dirty="0" smtClean="0"/>
              <a:t>insulation – no </a:t>
            </a:r>
            <a:r>
              <a:rPr lang="en-US" sz="2000" dirty="0"/>
              <a:t>permeable "windows" in the screen </a:t>
            </a:r>
            <a:r>
              <a:rPr lang="en-US" sz="2000" dirty="0" smtClean="0"/>
              <a:t>under rock pressure</a:t>
            </a:r>
            <a:endParaRPr lang="en-US" sz="2000" dirty="0"/>
          </a:p>
          <a:p>
            <a:pPr marL="4763" indent="0">
              <a:spcBef>
                <a:spcPts val="0"/>
              </a:spcBef>
              <a:buNone/>
            </a:pPr>
            <a:endParaRPr lang="en-US" sz="20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2000" dirty="0"/>
              <a:t>Two methods and compositions for filling the </a:t>
            </a:r>
            <a:r>
              <a:rPr lang="en-US" sz="2000" dirty="0" smtClean="0"/>
              <a:t>protective screen </a:t>
            </a:r>
            <a:r>
              <a:rPr lang="en-US" sz="2000" dirty="0"/>
              <a:t>have been developed:</a:t>
            </a:r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dirty="0"/>
              <a:t>Solid filler based on organic resin without </a:t>
            </a:r>
            <a:r>
              <a:rPr lang="en-US" sz="2000" dirty="0" err="1" smtClean="0"/>
              <a:t>proppant</a:t>
            </a:r>
            <a:endParaRPr lang="en-US" sz="2000" dirty="0" smtClean="0"/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dirty="0" smtClean="0"/>
              <a:t>Elastic </a:t>
            </a:r>
            <a:r>
              <a:rPr lang="en-US" sz="2000" dirty="0"/>
              <a:t>filler based on acrylate resins with light </a:t>
            </a:r>
            <a:r>
              <a:rPr lang="en-US" sz="2000" dirty="0" err="1" smtClean="0"/>
              <a:t>proppant</a:t>
            </a:r>
            <a:endParaRPr lang="en-US" sz="2000" dirty="0" smtClean="0"/>
          </a:p>
          <a:p>
            <a:pPr marL="4763" indent="0">
              <a:spcBef>
                <a:spcPts val="0"/>
              </a:spcBef>
              <a:buNone/>
            </a:pPr>
            <a:endParaRPr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Fluids </a:t>
            </a:r>
            <a:r>
              <a:rPr lang="en-US" dirty="0"/>
              <a:t>for creating screens by the </a:t>
            </a:r>
            <a:r>
              <a:rPr lang="en-US" dirty="0" smtClean="0"/>
              <a:t>HF method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14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57338" y="6270029"/>
            <a:ext cx="8648374" cy="509439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The screen with solid filler retains continuity and insulating properties when exposed to superheated steam (for example, when thermo-mining viscous oils)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4312"/>
            <a:ext cx="8229600" cy="786416"/>
          </a:xfrm>
        </p:spPr>
        <p:txBody>
          <a:bodyPr>
            <a:normAutofit/>
          </a:bodyPr>
          <a:lstStyle/>
          <a:p>
            <a:r>
              <a:rPr lang="en-US" dirty="0" smtClean="0"/>
              <a:t>Protection screen with solid filler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27" y="2020693"/>
            <a:ext cx="1303019" cy="17373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51" y="2007588"/>
            <a:ext cx="2308050" cy="17337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" y="4083528"/>
            <a:ext cx="3676137" cy="22151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905" y="4083528"/>
            <a:ext cx="3458243" cy="2231125"/>
          </a:xfrm>
          <a:prstGeom prst="rect">
            <a:avLst/>
          </a:prstGeom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333053" y="1130077"/>
            <a:ext cx="8648374" cy="620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spcBef>
                <a:spcPts val="0"/>
              </a:spcBef>
              <a:buNone/>
            </a:pPr>
            <a:r>
              <a:rPr lang="en-US" sz="1600" b="1" dirty="0"/>
              <a:t>2-component organic </a:t>
            </a:r>
            <a:r>
              <a:rPr lang="en-US" sz="1600" b="1" dirty="0" smtClean="0"/>
              <a:t>composition</a:t>
            </a: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The components of the composition are pumped through separate channels in the </a:t>
            </a:r>
            <a:r>
              <a:rPr lang="en-US" sz="1600" dirty="0" smtClean="0"/>
              <a:t>fracturing interval</a:t>
            </a:r>
            <a:r>
              <a:rPr lang="en-US" sz="1600" dirty="0"/>
              <a:t>, where they mix and enter the </a:t>
            </a:r>
            <a:r>
              <a:rPr lang="en-US" sz="1600" dirty="0" smtClean="0"/>
              <a:t>crack. Within </a:t>
            </a:r>
            <a:r>
              <a:rPr lang="en-US" sz="1600" dirty="0"/>
              <a:t>2-4 minutes a solid polymer is formed.</a:t>
            </a: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 rot="16200000">
            <a:off x="-667612" y="2621622"/>
            <a:ext cx="1944215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A and B</a:t>
            </a:r>
            <a:r>
              <a:rPr lang="ru-RU" sz="1400" b="1" dirty="0" smtClean="0"/>
              <a:t> </a:t>
            </a:r>
            <a:r>
              <a:rPr lang="en-US" sz="1400" b="1" dirty="0"/>
              <a:t>c</a:t>
            </a:r>
            <a:r>
              <a:rPr lang="en-US" sz="1400" b="1" dirty="0" smtClean="0"/>
              <a:t>omponents</a:t>
            </a:r>
            <a:endParaRPr lang="en-US" sz="1400" b="1" dirty="0"/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 rot="16200000">
            <a:off x="1306696" y="2500978"/>
            <a:ext cx="1251827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Samples</a:t>
            </a:r>
            <a:endParaRPr lang="en-US" sz="1400" b="1" dirty="0"/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549077" y="3794373"/>
            <a:ext cx="3359547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Components viscosity on temperature</a:t>
            </a:r>
            <a:endParaRPr lang="en-US" sz="1400" b="1" dirty="0"/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4941565" y="3794373"/>
            <a:ext cx="2135411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Strength certificate</a:t>
            </a:r>
            <a:endParaRPr lang="en-US" sz="1400" b="1" dirty="0"/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7749877" y="4717823"/>
            <a:ext cx="1159541" cy="588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E = 255 </a:t>
            </a:r>
            <a:r>
              <a:rPr lang="ru-RU" sz="1400" b="1" dirty="0" smtClean="0"/>
              <a:t>МПа</a:t>
            </a:r>
          </a:p>
          <a:p>
            <a:pPr marL="4763" indent="0">
              <a:buNone/>
            </a:pPr>
            <a:r>
              <a:rPr lang="el-GR" sz="1400" b="1" dirty="0" smtClean="0"/>
              <a:t>σ</a:t>
            </a:r>
            <a:r>
              <a:rPr lang="ru-RU" sz="1400" b="1" baseline="-25000" dirty="0" smtClean="0"/>
              <a:t>1</a:t>
            </a:r>
            <a:r>
              <a:rPr lang="ru-RU" sz="1400" b="1" dirty="0" smtClean="0"/>
              <a:t> = 4.3 МПа</a:t>
            </a:r>
          </a:p>
          <a:p>
            <a:pPr marL="4763" indent="0">
              <a:buNone/>
            </a:pPr>
            <a:endParaRPr lang="en-US" sz="14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112790"/>
              </p:ext>
            </p:extLst>
          </p:nvPr>
        </p:nvGraphicFramePr>
        <p:xfrm>
          <a:off x="4574112" y="2085231"/>
          <a:ext cx="4399901" cy="1524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88184"/>
                <a:gridCol w="1211717"/>
              </a:tblGrid>
              <a:tr h="11799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The</a:t>
                      </a:r>
                      <a:r>
                        <a:rPr lang="en-US" sz="1400" baseline="0" dirty="0" smtClean="0"/>
                        <a:t> start time of the reaction at 25°C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</a:t>
                      </a:r>
                      <a:r>
                        <a:rPr lang="en-US" sz="1400" dirty="0" smtClean="0"/>
                        <a:t>’15” – 2’30”</a:t>
                      </a:r>
                      <a:endParaRPr lang="ru-RU" sz="1400" dirty="0"/>
                    </a:p>
                  </a:txBody>
                  <a:tcPr/>
                </a:tc>
              </a:tr>
              <a:tr h="1903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Setting time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3’30” – 4’00”</a:t>
                      </a:r>
                      <a:endParaRPr lang="ru-RU" sz="1400" dirty="0"/>
                    </a:p>
                  </a:txBody>
                  <a:tcPr/>
                </a:tc>
              </a:tr>
              <a:tr h="1903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Foaming factor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</a:tr>
              <a:tr h="1903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Max. reaction temperature,</a:t>
                      </a:r>
                      <a:r>
                        <a:rPr lang="en-US" sz="1400" baseline="0" dirty="0" smtClean="0"/>
                        <a:t> °C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45</a:t>
                      </a:r>
                      <a:endParaRPr lang="ru-RU" sz="1400" dirty="0"/>
                    </a:p>
                  </a:txBody>
                  <a:tcPr/>
                </a:tc>
              </a:tr>
              <a:tr h="1903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Density</a:t>
                      </a:r>
                      <a:r>
                        <a:rPr lang="en-US" sz="1400" baseline="0" dirty="0" smtClean="0"/>
                        <a:t> at 25°C for A and B, kg/m</a:t>
                      </a:r>
                      <a:r>
                        <a:rPr lang="en-US" sz="1400" baseline="30000" dirty="0" smtClean="0"/>
                        <a:t>3</a:t>
                      </a:r>
                      <a:endParaRPr lang="ru-RU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1380 / 1164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 useBgFill="1">
        <p:nvSpPr>
          <p:cNvPr id="15" name="Объект 2"/>
          <p:cNvSpPr txBox="1">
            <a:spLocks/>
          </p:cNvSpPr>
          <p:nvPr/>
        </p:nvSpPr>
        <p:spPr>
          <a:xfrm>
            <a:off x="912292" y="4113046"/>
            <a:ext cx="792088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050" b="1" dirty="0" err="1" smtClean="0"/>
              <a:t>visc</a:t>
            </a:r>
            <a:r>
              <a:rPr lang="en-US" sz="1050" b="1" dirty="0" smtClean="0"/>
              <a:t>, </a:t>
            </a:r>
            <a:r>
              <a:rPr lang="en-US" sz="1050" b="1" dirty="0" err="1" smtClean="0"/>
              <a:t>mPas</a:t>
            </a:r>
            <a:r>
              <a:rPr lang="en-US" sz="1050" b="1" dirty="0" smtClean="0"/>
              <a:t> </a:t>
            </a:r>
          </a:p>
        </p:txBody>
      </p:sp>
      <p:sp useBgFill="1">
        <p:nvSpPr>
          <p:cNvPr id="19" name="Объект 2"/>
          <p:cNvSpPr txBox="1">
            <a:spLocks/>
          </p:cNvSpPr>
          <p:nvPr/>
        </p:nvSpPr>
        <p:spPr>
          <a:xfrm>
            <a:off x="4931321" y="4089772"/>
            <a:ext cx="792088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spcBef>
                <a:spcPts val="0"/>
              </a:spcBef>
              <a:buFont typeface="Symbol" pitchFamily="18" charset="2"/>
              <a:buNone/>
            </a:pPr>
            <a:r>
              <a:rPr lang="el-GR" sz="1050" b="1" dirty="0" smtClean="0">
                <a:latin typeface="Times New Roman"/>
                <a:cs typeface="Times New Roman"/>
              </a:rPr>
              <a:t>τ</a:t>
            </a:r>
            <a:r>
              <a:rPr lang="en-US" sz="1050" b="1" dirty="0" smtClean="0"/>
              <a:t>, </a:t>
            </a:r>
            <a:r>
              <a:rPr lang="en-US" sz="1050" b="1" dirty="0" err="1" smtClean="0"/>
              <a:t>MPa</a:t>
            </a:r>
            <a:endParaRPr lang="en-US" sz="1050" b="1" dirty="0" smtClean="0"/>
          </a:p>
        </p:txBody>
      </p:sp>
      <p:sp useBgFill="1">
        <p:nvSpPr>
          <p:cNvPr id="25" name="Объект 2"/>
          <p:cNvSpPr txBox="1">
            <a:spLocks/>
          </p:cNvSpPr>
          <p:nvPr/>
        </p:nvSpPr>
        <p:spPr>
          <a:xfrm>
            <a:off x="1350475" y="5426060"/>
            <a:ext cx="792088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050" b="1" dirty="0" smtClean="0"/>
              <a:t>comp B </a:t>
            </a:r>
          </a:p>
        </p:txBody>
      </p:sp>
      <p:sp useBgFill="1">
        <p:nvSpPr>
          <p:cNvPr id="26" name="Объект 2"/>
          <p:cNvSpPr txBox="1">
            <a:spLocks/>
          </p:cNvSpPr>
          <p:nvPr/>
        </p:nvSpPr>
        <p:spPr>
          <a:xfrm>
            <a:off x="1461004" y="6152592"/>
            <a:ext cx="1670835" cy="108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endParaRPr lang="en-US" sz="1050" b="1" dirty="0" smtClean="0"/>
          </a:p>
        </p:txBody>
      </p:sp>
      <p:sp useBgFill="1">
        <p:nvSpPr>
          <p:cNvPr id="27" name="Объект 2"/>
          <p:cNvSpPr txBox="1">
            <a:spLocks/>
          </p:cNvSpPr>
          <p:nvPr/>
        </p:nvSpPr>
        <p:spPr>
          <a:xfrm>
            <a:off x="101736" y="4966568"/>
            <a:ext cx="667106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050" b="1" dirty="0" smtClean="0"/>
              <a:t>comp A </a:t>
            </a:r>
          </a:p>
        </p:txBody>
      </p:sp>
      <p:sp useBgFill="1">
        <p:nvSpPr>
          <p:cNvPr id="28" name="Объект 2"/>
          <p:cNvSpPr txBox="1">
            <a:spLocks/>
          </p:cNvSpPr>
          <p:nvPr/>
        </p:nvSpPr>
        <p:spPr>
          <a:xfrm>
            <a:off x="7020272" y="5300563"/>
            <a:ext cx="648072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spcBef>
                <a:spcPts val="0"/>
              </a:spcBef>
              <a:buFont typeface="Symbol" pitchFamily="18" charset="2"/>
              <a:buNone/>
            </a:pPr>
            <a:r>
              <a:rPr lang="el-GR" sz="1050" b="1" dirty="0" smtClean="0">
                <a:latin typeface="Times New Roman"/>
                <a:cs typeface="Times New Roman"/>
              </a:rPr>
              <a:t>σ</a:t>
            </a:r>
            <a:r>
              <a:rPr lang="en-US" sz="1050" b="1" dirty="0" smtClean="0"/>
              <a:t>, </a:t>
            </a:r>
            <a:r>
              <a:rPr lang="en-US" sz="1050" b="1" dirty="0" err="1" smtClean="0"/>
              <a:t>MPa</a:t>
            </a:r>
            <a:endParaRPr lang="en-US" sz="1050" b="1" dirty="0" smtClean="0"/>
          </a:p>
        </p:txBody>
      </p:sp>
      <p:sp useBgFill="1">
        <p:nvSpPr>
          <p:cNvPr id="29" name="Объект 2"/>
          <p:cNvSpPr txBox="1">
            <a:spLocks/>
          </p:cNvSpPr>
          <p:nvPr/>
        </p:nvSpPr>
        <p:spPr>
          <a:xfrm>
            <a:off x="4716016" y="5824314"/>
            <a:ext cx="2360960" cy="4489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endParaRPr lang="en-US" sz="1050" b="1" dirty="0" smtClean="0"/>
          </a:p>
        </p:txBody>
      </p:sp>
    </p:spTree>
    <p:extLst>
      <p:ext uri="{BB962C8B-B14F-4D97-AF65-F5344CB8AC3E}">
        <p14:creationId xmlns:p14="http://schemas.microsoft.com/office/powerpoint/2010/main" val="8517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659276" cy="1052736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buNone/>
            </a:pPr>
            <a:r>
              <a:rPr lang="en-US" sz="1600" b="1" dirty="0"/>
              <a:t>2-component acrylate composition with light </a:t>
            </a:r>
            <a:r>
              <a:rPr lang="en-US" sz="1600" b="1" dirty="0" err="1"/>
              <a:t>proppant</a:t>
            </a:r>
            <a:endParaRPr lang="en-US" sz="1600" b="1" dirty="0"/>
          </a:p>
          <a:p>
            <a:pPr marL="4763" indent="0">
              <a:spcBef>
                <a:spcPts val="0"/>
              </a:spcBef>
              <a:buNone/>
            </a:pP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 smtClean="0"/>
              <a:t>The </a:t>
            </a:r>
            <a:r>
              <a:rPr lang="en-US" sz="1600" dirty="0"/>
              <a:t>presence of solid inclusions (</a:t>
            </a:r>
            <a:r>
              <a:rPr lang="en-US" sz="1600" dirty="0" err="1"/>
              <a:t>proppant</a:t>
            </a:r>
            <a:r>
              <a:rPr lang="en-US" sz="1600" dirty="0" smtClean="0"/>
              <a:t>) gives the following additional properties:</a:t>
            </a:r>
            <a:endParaRPr lang="en-US" sz="1600" dirty="0"/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600" dirty="0" smtClean="0"/>
              <a:t>prevents the screen from closing under </a:t>
            </a:r>
            <a:r>
              <a:rPr lang="en-US" sz="1600" dirty="0"/>
              <a:t>the influence of </a:t>
            </a:r>
            <a:r>
              <a:rPr lang="en-US" sz="1600" dirty="0" smtClean="0"/>
              <a:t>compressive rock stresses</a:t>
            </a:r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600" dirty="0" smtClean="0"/>
              <a:t>gives </a:t>
            </a:r>
            <a:r>
              <a:rPr lang="en-US" sz="1600" dirty="0"/>
              <a:t>a low shear strength to the screen with an elastic </a:t>
            </a:r>
            <a:r>
              <a:rPr lang="en-US" sz="1600" dirty="0" smtClean="0"/>
              <a:t>filler. This allows to stop </a:t>
            </a:r>
            <a:r>
              <a:rPr lang="en-US" sz="1600" dirty="0"/>
              <a:t>cracks developing towards </a:t>
            </a:r>
            <a:r>
              <a:rPr lang="en-US" sz="1600" dirty="0" smtClean="0"/>
              <a:t>underground working (e.g. during </a:t>
            </a:r>
            <a:r>
              <a:rPr lang="en-US" sz="1600" dirty="0"/>
              <a:t>intensification of coal gas recovery)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86416"/>
          </a:xfrm>
        </p:spPr>
        <p:txBody>
          <a:bodyPr>
            <a:noAutofit/>
          </a:bodyPr>
          <a:lstStyle/>
          <a:p>
            <a:r>
              <a:rPr lang="en-US" dirty="0"/>
              <a:t>Protection screen with </a:t>
            </a:r>
            <a:r>
              <a:rPr lang="en-US" dirty="0" smtClean="0"/>
              <a:t>elastic filler</a:t>
            </a:r>
            <a:endParaRPr lang="ru-RU" dirty="0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305504" y="3068960"/>
            <a:ext cx="1539859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Component A</a:t>
            </a:r>
            <a:endParaRPr lang="en-US" sz="1400" b="1" dirty="0"/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2118395" y="3243739"/>
            <a:ext cx="1927590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buNone/>
            </a:pPr>
            <a:r>
              <a:rPr lang="en-US" sz="1400" b="1" dirty="0" err="1"/>
              <a:t>Proppant</a:t>
            </a:r>
            <a:r>
              <a:rPr lang="en-US" sz="1400" b="1" dirty="0"/>
              <a:t> –</a:t>
            </a:r>
            <a:r>
              <a:rPr lang="en-US" sz="1400" b="1" dirty="0" smtClean="0"/>
              <a:t> </a:t>
            </a:r>
            <a:r>
              <a:rPr lang="en-US" sz="1400" b="1" dirty="0"/>
              <a:t>hollow </a:t>
            </a:r>
            <a:r>
              <a:rPr lang="en-US" sz="1400" b="1" dirty="0" err="1"/>
              <a:t>aluminosilicate</a:t>
            </a:r>
            <a:r>
              <a:rPr lang="en-US" sz="1400" b="1" dirty="0"/>
              <a:t> microspheres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008" y="4057557"/>
            <a:ext cx="2212628" cy="21864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520" y="4067547"/>
            <a:ext cx="2346568" cy="21764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04" y="3475397"/>
            <a:ext cx="1594810" cy="30191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163" y="3782234"/>
            <a:ext cx="2009317" cy="2675508"/>
          </a:xfrm>
          <a:prstGeom prst="rect">
            <a:avLst/>
          </a:prstGeom>
        </p:spPr>
      </p:pic>
      <p:sp>
        <p:nvSpPr>
          <p:cNvPr id="24" name="Объект 2"/>
          <p:cNvSpPr txBox="1">
            <a:spLocks/>
          </p:cNvSpPr>
          <p:nvPr/>
        </p:nvSpPr>
        <p:spPr>
          <a:xfrm>
            <a:off x="4463008" y="3356992"/>
            <a:ext cx="2089540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buNone/>
            </a:pPr>
            <a:r>
              <a:rPr lang="en-US" sz="1400" b="1" dirty="0"/>
              <a:t>Component </a:t>
            </a:r>
            <a:r>
              <a:rPr lang="en-US" sz="1400" b="1" dirty="0" smtClean="0"/>
              <a:t>B – oxidizer and </a:t>
            </a:r>
            <a:r>
              <a:rPr lang="en-US" sz="1400" b="1" dirty="0" err="1" smtClean="0"/>
              <a:t>proppant</a:t>
            </a:r>
            <a:r>
              <a:rPr lang="en-US" sz="1400" b="1" dirty="0" smtClean="0"/>
              <a:t> mixture</a:t>
            </a:r>
          </a:p>
          <a:p>
            <a:pPr marL="4763" indent="0" algn="ctr">
              <a:buNone/>
            </a:pPr>
            <a:r>
              <a:rPr lang="en-US" sz="1400" b="1" dirty="0" smtClean="0"/>
              <a:t>(dissolved in water)</a:t>
            </a:r>
            <a:endParaRPr lang="en-US" sz="1400" b="1" dirty="0"/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6794723" y="3068960"/>
            <a:ext cx="2089540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buNone/>
            </a:pPr>
            <a:r>
              <a:rPr lang="en-US" sz="1400" b="1" dirty="0" smtClean="0"/>
              <a:t>Final sample of elastic composition with </a:t>
            </a:r>
            <a:r>
              <a:rPr lang="en-US" sz="1400" b="1" dirty="0" err="1" smtClean="0"/>
              <a:t>proppant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2196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23528" y="4680520"/>
            <a:ext cx="5326051" cy="1052736"/>
          </a:xfrm>
        </p:spPr>
        <p:txBody>
          <a:bodyPr>
            <a:noAutofit/>
          </a:bodyPr>
          <a:lstStyle/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600" dirty="0"/>
              <a:t>Diamond Core Drilling </a:t>
            </a:r>
            <a:r>
              <a:rPr lang="en-US" sz="1600" dirty="0" smtClean="0"/>
              <a:t>Machine</a:t>
            </a:r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600" dirty="0" smtClean="0"/>
              <a:t>Gas </a:t>
            </a:r>
            <a:r>
              <a:rPr lang="en-US" sz="1600" dirty="0"/>
              <a:t>power station (for </a:t>
            </a:r>
            <a:r>
              <a:rPr lang="en-US" sz="1600" dirty="0" smtClean="0"/>
              <a:t>quarries)</a:t>
            </a:r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600" dirty="0" smtClean="0"/>
              <a:t>Air </a:t>
            </a:r>
            <a:r>
              <a:rPr lang="en-US" sz="1600" dirty="0"/>
              <a:t>compressor (for </a:t>
            </a:r>
            <a:r>
              <a:rPr lang="en-US" sz="1600" dirty="0" smtClean="0"/>
              <a:t>quarries)</a:t>
            </a:r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600" dirty="0" smtClean="0"/>
              <a:t>Dual-channel </a:t>
            </a:r>
            <a:r>
              <a:rPr lang="en-US" sz="1600" dirty="0"/>
              <a:t>high-pressure pump for pumping aqueous solution and polymer </a:t>
            </a:r>
            <a:r>
              <a:rPr lang="en-US" sz="1600" dirty="0" smtClean="0"/>
              <a:t>compositions</a:t>
            </a:r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600" dirty="0" err="1" smtClean="0"/>
              <a:t>Fracking</a:t>
            </a:r>
            <a:r>
              <a:rPr lang="en-US" sz="1600" dirty="0" smtClean="0"/>
              <a:t> tools</a:t>
            </a:r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600" dirty="0" smtClean="0"/>
              <a:t>High </a:t>
            </a:r>
            <a:r>
              <a:rPr lang="en-US" sz="1600" dirty="0"/>
              <a:t>pressure hoses, </a:t>
            </a:r>
            <a:r>
              <a:rPr lang="en-US" sz="1600" dirty="0" smtClean="0"/>
              <a:t>cables</a:t>
            </a:r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600" dirty="0" smtClean="0"/>
              <a:t>Fluid </a:t>
            </a:r>
            <a:r>
              <a:rPr lang="en-US" sz="1600" dirty="0"/>
              <a:t>tanks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86416"/>
          </a:xfrm>
        </p:spPr>
        <p:txBody>
          <a:bodyPr>
            <a:noAutofit/>
          </a:bodyPr>
          <a:lstStyle/>
          <a:p>
            <a:r>
              <a:rPr lang="en-US" dirty="0"/>
              <a:t>Set of equipment for small-scale </a:t>
            </a:r>
            <a:r>
              <a:rPr lang="en-US" dirty="0" smtClean="0"/>
              <a:t>HF</a:t>
            </a:r>
            <a:endParaRPr lang="ru-RU" dirty="0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928166" y="4395867"/>
            <a:ext cx="3312369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Set of equipment for small-scale HF</a:t>
            </a:r>
            <a:endParaRPr lang="en-US" sz="14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27" y="1340768"/>
            <a:ext cx="4512418" cy="30082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733" y="1484784"/>
            <a:ext cx="3687766" cy="24585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523" y="4019496"/>
            <a:ext cx="1872785" cy="27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8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5536" y="2060848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US" sz="1600" b="1" dirty="0" smtClean="0">
                <a:cs typeface="Arial" pitchFamily="34" charset="0"/>
              </a:rPr>
              <a:t>Anton V. </a:t>
            </a:r>
            <a:r>
              <a:rPr lang="en-US" sz="1600" b="1" dirty="0" err="1" smtClean="0">
                <a:cs typeface="Arial" pitchFamily="34" charset="0"/>
              </a:rPr>
              <a:t>Azarov</a:t>
            </a:r>
            <a:endParaRPr lang="en-US" sz="1600" b="1" dirty="0" smtClean="0">
              <a:cs typeface="Arial" pitchFamily="34" charset="0"/>
            </a:endParaRPr>
          </a:p>
          <a:p>
            <a:pPr marL="82296" indent="0">
              <a:buNone/>
            </a:pPr>
            <a:r>
              <a:rPr lang="en-US" sz="1600" dirty="0" smtClean="0">
                <a:cs typeface="Arial" pitchFamily="34" charset="0"/>
              </a:rPr>
              <a:t>Junior Researcher</a:t>
            </a:r>
          </a:p>
          <a:p>
            <a:pPr marL="82296" indent="0">
              <a:buNone/>
            </a:pPr>
            <a:r>
              <a:rPr lang="en-US" sz="1600" u="sng" dirty="0" smtClean="0">
                <a:cs typeface="Arial" pitchFamily="34" charset="0"/>
              </a:rPr>
              <a:t>antonazv@mail.ru</a:t>
            </a:r>
            <a:endParaRPr lang="en-US" sz="1600" u="sng" dirty="0">
              <a:cs typeface="Arial" pitchFamily="34" charset="0"/>
            </a:endParaRPr>
          </a:p>
          <a:p>
            <a:pPr marL="82296" indent="0">
              <a:buNone/>
            </a:pPr>
            <a:endParaRPr lang="en-US" sz="1600" b="1" dirty="0" smtClean="0">
              <a:cs typeface="Arial" pitchFamily="34" charset="0"/>
            </a:endParaRPr>
          </a:p>
          <a:p>
            <a:pPr marL="82296" indent="0">
              <a:buNone/>
            </a:pPr>
            <a:r>
              <a:rPr lang="en-US" sz="1600" b="1" dirty="0" err="1" smtClean="0">
                <a:cs typeface="Arial" pitchFamily="34" charset="0"/>
              </a:rPr>
              <a:t>Andrey</a:t>
            </a:r>
            <a:r>
              <a:rPr lang="en-US" sz="1600" b="1" dirty="0" smtClean="0">
                <a:cs typeface="Arial" pitchFamily="34" charset="0"/>
              </a:rPr>
              <a:t> V. </a:t>
            </a:r>
            <a:r>
              <a:rPr lang="en-US" sz="1600" b="1" dirty="0" err="1" smtClean="0">
                <a:cs typeface="Arial" pitchFamily="34" charset="0"/>
              </a:rPr>
              <a:t>Patutin</a:t>
            </a:r>
            <a:endParaRPr lang="en-US" sz="1600" b="1" dirty="0" smtClean="0">
              <a:cs typeface="Arial" pitchFamily="34" charset="0"/>
            </a:endParaRPr>
          </a:p>
          <a:p>
            <a:pPr marL="82296" indent="0">
              <a:buNone/>
            </a:pPr>
            <a:r>
              <a:rPr lang="en-US" sz="1600" dirty="0" smtClean="0">
                <a:cs typeface="Arial" pitchFamily="34" charset="0"/>
              </a:rPr>
              <a:t>PhD in Technical Sciences	                			</a:t>
            </a:r>
          </a:p>
          <a:p>
            <a:pPr marL="82296"/>
            <a:r>
              <a:rPr lang="en-US" sz="1600" dirty="0">
                <a:cs typeface="Arial" pitchFamily="34" charset="0"/>
              </a:rPr>
              <a:t>Senior Researcher</a:t>
            </a:r>
            <a:endParaRPr lang="en-US" sz="1600" u="sng" dirty="0" smtClean="0">
              <a:cs typeface="Arial" pitchFamily="34" charset="0"/>
            </a:endParaRPr>
          </a:p>
          <a:p>
            <a:pPr marL="82296"/>
            <a:r>
              <a:rPr lang="en-US" sz="1600" u="sng" dirty="0" smtClean="0">
                <a:cs typeface="Arial" pitchFamily="34" charset="0"/>
              </a:rPr>
              <a:t>andrey.patutin@gmail.com</a:t>
            </a:r>
          </a:p>
          <a:p>
            <a:pPr marL="82296"/>
            <a:endParaRPr lang="en-US" sz="1600" dirty="0">
              <a:cs typeface="Arial" pitchFamily="34" charset="0"/>
            </a:endParaRPr>
          </a:p>
          <a:p>
            <a:pPr marL="82296" indent="0">
              <a:buNone/>
            </a:pPr>
            <a:r>
              <a:rPr lang="en-US" sz="1600" b="1" dirty="0" smtClean="0">
                <a:cs typeface="Arial" pitchFamily="34" charset="0"/>
              </a:rPr>
              <a:t>Tatyana V</a:t>
            </a:r>
            <a:r>
              <a:rPr lang="en-US" sz="1600" b="1" dirty="0">
                <a:cs typeface="Arial" pitchFamily="34" charset="0"/>
              </a:rPr>
              <a:t>. </a:t>
            </a:r>
            <a:r>
              <a:rPr lang="en-US" sz="1600" b="1" dirty="0" err="1" smtClean="0">
                <a:cs typeface="Arial" pitchFamily="34" charset="0"/>
              </a:rPr>
              <a:t>Shilova</a:t>
            </a:r>
            <a:endParaRPr lang="en-US" sz="1600" b="1" dirty="0">
              <a:cs typeface="Arial" pitchFamily="34" charset="0"/>
            </a:endParaRPr>
          </a:p>
          <a:p>
            <a:pPr marL="82296" indent="0">
              <a:buNone/>
            </a:pPr>
            <a:r>
              <a:rPr lang="en-US" sz="1600" dirty="0">
                <a:cs typeface="Arial" pitchFamily="34" charset="0"/>
              </a:rPr>
              <a:t>PhD in Technical Sciences	                			</a:t>
            </a:r>
          </a:p>
          <a:p>
            <a:pPr marL="82296"/>
            <a:r>
              <a:rPr lang="en-US" sz="1600" dirty="0" smtClean="0">
                <a:cs typeface="Arial" pitchFamily="34" charset="0"/>
              </a:rPr>
              <a:t>Researcher</a:t>
            </a:r>
            <a:endParaRPr lang="en-US" sz="1600" u="sng" dirty="0">
              <a:cs typeface="Arial" pitchFamily="34" charset="0"/>
            </a:endParaRPr>
          </a:p>
          <a:p>
            <a:pPr marL="82296"/>
            <a:r>
              <a:rPr lang="en-US" sz="1600" u="sng" dirty="0">
                <a:cs typeface="Arial" pitchFamily="34" charset="0"/>
              </a:rPr>
              <a:t>shilovatanya@yandex.ru</a:t>
            </a:r>
          </a:p>
          <a:p>
            <a:pPr marL="82296"/>
            <a:endParaRPr lang="en-US" sz="1600" u="sng" dirty="0" smtClean="0">
              <a:cs typeface="Arial" pitchFamily="34" charset="0"/>
            </a:endParaRPr>
          </a:p>
          <a:p>
            <a:pPr marL="82296"/>
            <a:r>
              <a:rPr lang="en-US" sz="1600" b="1" dirty="0" smtClean="0">
                <a:cs typeface="Arial" pitchFamily="34" charset="0"/>
              </a:rPr>
              <a:t>Sergey </a:t>
            </a:r>
            <a:r>
              <a:rPr lang="en-US" sz="1600" b="1" dirty="0">
                <a:cs typeface="Arial" pitchFamily="34" charset="0"/>
              </a:rPr>
              <a:t>V. </a:t>
            </a:r>
            <a:r>
              <a:rPr lang="en-US" sz="1600" b="1" dirty="0" err="1">
                <a:cs typeface="Arial" pitchFamily="34" charset="0"/>
              </a:rPr>
              <a:t>Serdyukov</a:t>
            </a:r>
            <a:endParaRPr lang="en-US" sz="1600" u="sng" dirty="0" smtClean="0">
              <a:cs typeface="Arial" pitchFamily="34" charset="0"/>
            </a:endParaRPr>
          </a:p>
          <a:p>
            <a:pPr marL="82296"/>
            <a:r>
              <a:rPr lang="en-US" sz="1600" dirty="0" err="1">
                <a:cs typeface="Arial" pitchFamily="34" charset="0"/>
              </a:rPr>
              <a:t>Dr</a:t>
            </a:r>
            <a:r>
              <a:rPr lang="en-US" sz="1600" dirty="0">
                <a:cs typeface="Arial" pitchFamily="34" charset="0"/>
              </a:rPr>
              <a:t> in Technical </a:t>
            </a:r>
            <a:r>
              <a:rPr lang="en-US" sz="1600" dirty="0" smtClean="0">
                <a:cs typeface="Arial" pitchFamily="34" charset="0"/>
              </a:rPr>
              <a:t>Sciences</a:t>
            </a:r>
          </a:p>
          <a:p>
            <a:pPr marL="82296"/>
            <a:r>
              <a:rPr lang="en-US" sz="1600" dirty="0">
                <a:cs typeface="Arial" pitchFamily="34" charset="0"/>
              </a:rPr>
              <a:t>Head of the </a:t>
            </a:r>
            <a:r>
              <a:rPr lang="en-US" sz="1600" dirty="0" smtClean="0">
                <a:cs typeface="Arial" pitchFamily="34" charset="0"/>
              </a:rPr>
              <a:t>Laboratory</a:t>
            </a:r>
          </a:p>
          <a:p>
            <a:pPr marL="82296"/>
            <a:r>
              <a:rPr lang="en-US" sz="1600" u="sng" dirty="0" smtClean="0">
                <a:cs typeface="Arial" pitchFamily="34" charset="0"/>
              </a:rPr>
              <a:t>ss3032@yandex.ru</a:t>
            </a:r>
            <a:endParaRPr lang="en-US" sz="1600" u="sng" dirty="0"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0173"/>
            <a:ext cx="8229600" cy="786416"/>
          </a:xfrm>
        </p:spPr>
        <p:txBody>
          <a:bodyPr>
            <a:noAutofit/>
          </a:bodyPr>
          <a:lstStyle/>
          <a:p>
            <a:r>
              <a:rPr lang="en-US" sz="5400" dirty="0" smtClean="0"/>
              <a:t>Thank you!</a:t>
            </a:r>
            <a:endParaRPr lang="ru-RU" sz="5400" dirty="0"/>
          </a:p>
        </p:txBody>
      </p:sp>
      <p:pic>
        <p:nvPicPr>
          <p:cNvPr id="4100" name="Picture 4" descr="D:\JOB\01_КОНФЕРЕНЦИИ И СТАТЬИ\2017.07.20.EUROCK Czech\ИГ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48880"/>
            <a:ext cx="4894423" cy="36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1414517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buNone/>
            </a:pPr>
            <a:r>
              <a:rPr lang="en-US" b="1" dirty="0">
                <a:cs typeface="Arial" pitchFamily="34" charset="0"/>
              </a:rPr>
              <a:t>Lab of Physical Methods of Impact on the Rock </a:t>
            </a:r>
            <a:r>
              <a:rPr lang="en-US" b="1" dirty="0" smtClean="0">
                <a:cs typeface="Arial" pitchFamily="34" charset="0"/>
              </a:rPr>
              <a:t>Mass</a:t>
            </a:r>
          </a:p>
          <a:p>
            <a:pPr marL="82296" indent="0" algn="ctr">
              <a:buNone/>
            </a:pPr>
            <a:r>
              <a:rPr lang="en-US" dirty="0" err="1" smtClean="0">
                <a:cs typeface="Arial" pitchFamily="34" charset="0"/>
              </a:rPr>
              <a:t>Chinakal</a:t>
            </a:r>
            <a:r>
              <a:rPr lang="en-US" dirty="0" smtClean="0">
                <a:cs typeface="Arial" pitchFamily="34" charset="0"/>
              </a:rPr>
              <a:t> Institute </a:t>
            </a:r>
            <a:r>
              <a:rPr lang="en-US" dirty="0">
                <a:cs typeface="Arial" pitchFamily="34" charset="0"/>
              </a:rPr>
              <a:t>of Mining SB </a:t>
            </a:r>
            <a:r>
              <a:rPr lang="en-US" dirty="0" smtClean="0">
                <a:cs typeface="Arial" pitchFamily="34" charset="0"/>
              </a:rPr>
              <a:t>RAS, Novosibirsk</a:t>
            </a:r>
            <a:r>
              <a:rPr lang="en-US" dirty="0">
                <a:cs typeface="Arial" pitchFamily="34" charset="0"/>
              </a:rPr>
              <a:t>, Russia</a:t>
            </a:r>
            <a:endParaRPr lang="ru-RU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0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26336" y="1447800"/>
            <a:ext cx="8394136" cy="4285456"/>
          </a:xfrm>
        </p:spPr>
        <p:txBody>
          <a:bodyPr>
            <a:noAutofit/>
          </a:bodyPr>
          <a:lstStyle/>
          <a:p>
            <a:pPr marL="347663" indent="-342900">
              <a:spcBef>
                <a:spcPts val="0"/>
              </a:spcBef>
              <a:buFont typeface="Wingdings" pitchFamily="2" charset="2"/>
              <a:buChar char="v"/>
            </a:pPr>
            <a:r>
              <a:rPr lang="en-US" dirty="0" smtClean="0"/>
              <a:t>Features </a:t>
            </a:r>
            <a:r>
              <a:rPr lang="en-US" dirty="0"/>
              <a:t>of the </a:t>
            </a:r>
            <a:r>
              <a:rPr lang="en-US" dirty="0" smtClean="0"/>
              <a:t>HF</a:t>
            </a:r>
            <a:r>
              <a:rPr lang="ru-RU" dirty="0" smtClean="0"/>
              <a:t> </a:t>
            </a:r>
            <a:r>
              <a:rPr lang="en-US" dirty="0" smtClean="0"/>
              <a:t>method application in </a:t>
            </a:r>
            <a:r>
              <a:rPr lang="en-US" dirty="0"/>
              <a:t>the development of solid </a:t>
            </a:r>
            <a:r>
              <a:rPr lang="en-US" dirty="0" smtClean="0"/>
              <a:t>mineral deposits</a:t>
            </a:r>
            <a:endParaRPr lang="en-US" dirty="0" smtClean="0"/>
          </a:p>
          <a:p>
            <a:pPr marL="347663" indent="-342900">
              <a:spcBef>
                <a:spcPts val="0"/>
              </a:spcBef>
              <a:buFont typeface="Wingdings" pitchFamily="2" charset="2"/>
              <a:buChar char="v"/>
            </a:pPr>
            <a:r>
              <a:rPr lang="en-US" dirty="0" smtClean="0"/>
              <a:t>HF in underground conditions:</a:t>
            </a:r>
          </a:p>
          <a:p>
            <a:pPr marL="4763" indent="0"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– weakening of hard roof of coal seam</a:t>
            </a:r>
          </a:p>
          <a:p>
            <a:pPr marL="4763" indent="0"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– </a:t>
            </a:r>
            <a:r>
              <a:rPr lang="en-US" dirty="0"/>
              <a:t>intensification </a:t>
            </a:r>
            <a:r>
              <a:rPr lang="en-US" dirty="0" smtClean="0"/>
              <a:t>of coal methane recovery</a:t>
            </a:r>
          </a:p>
          <a:p>
            <a:pPr marL="4763" indent="0"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– </a:t>
            </a:r>
            <a:r>
              <a:rPr lang="en-US" dirty="0"/>
              <a:t>protection </a:t>
            </a:r>
            <a:r>
              <a:rPr lang="en-US" dirty="0" smtClean="0"/>
              <a:t>of underground workings by impermeable 	   screens</a:t>
            </a:r>
          </a:p>
          <a:p>
            <a:pPr marL="347663" indent="-342900">
              <a:spcBef>
                <a:spcPts val="0"/>
              </a:spcBef>
              <a:buFont typeface="Wingdings" pitchFamily="2" charset="2"/>
              <a:buChar char="v"/>
            </a:pPr>
            <a:r>
              <a:rPr lang="en-US" dirty="0" smtClean="0"/>
              <a:t>Underground workings protection:</a:t>
            </a:r>
          </a:p>
          <a:p>
            <a:pPr marL="4763" indent="0">
              <a:spcBef>
                <a:spcPts val="0"/>
              </a:spcBef>
              <a:buNone/>
            </a:pPr>
            <a:r>
              <a:rPr lang="en-US" dirty="0"/>
              <a:t>	 – </a:t>
            </a:r>
            <a:r>
              <a:rPr lang="en-US" dirty="0" smtClean="0"/>
              <a:t>methods </a:t>
            </a:r>
            <a:r>
              <a:rPr lang="en-US" dirty="0" smtClean="0"/>
              <a:t>for transverse </a:t>
            </a:r>
            <a:r>
              <a:rPr lang="en-US" dirty="0" smtClean="0"/>
              <a:t>crack </a:t>
            </a:r>
            <a:r>
              <a:rPr lang="en-US" dirty="0" smtClean="0"/>
              <a:t>formation</a:t>
            </a:r>
          </a:p>
          <a:p>
            <a:pPr marL="4763" indent="0">
              <a:spcBef>
                <a:spcPts val="0"/>
              </a:spcBef>
              <a:buNone/>
            </a:pPr>
            <a:r>
              <a:rPr lang="en-US" dirty="0"/>
              <a:t>	 – </a:t>
            </a:r>
            <a:r>
              <a:rPr lang="en-US" dirty="0" smtClean="0"/>
              <a:t>hydraulic </a:t>
            </a:r>
            <a:r>
              <a:rPr lang="en-US" dirty="0" smtClean="0"/>
              <a:t>fracture propagation close </a:t>
            </a:r>
            <a:r>
              <a:rPr lang="en-US" dirty="0"/>
              <a:t>to </a:t>
            </a:r>
            <a:r>
              <a:rPr lang="en-US" dirty="0" smtClean="0"/>
              <a:t>the </a:t>
            </a:r>
            <a:r>
              <a:rPr lang="en-US" dirty="0" smtClean="0"/>
              <a:t>   	 	    mine (numerical modeling)</a:t>
            </a:r>
            <a:endParaRPr lang="en-US" dirty="0"/>
          </a:p>
          <a:p>
            <a:pPr marL="4763" indent="0">
              <a:spcBef>
                <a:spcPts val="0"/>
              </a:spcBef>
              <a:buNone/>
            </a:pPr>
            <a:r>
              <a:rPr lang="en-US" dirty="0" smtClean="0"/>
              <a:t>	</a:t>
            </a:r>
            <a:r>
              <a:rPr lang="en-US" dirty="0"/>
              <a:t> – </a:t>
            </a:r>
            <a:r>
              <a:rPr lang="en-US" dirty="0" smtClean="0"/>
              <a:t>fluids </a:t>
            </a:r>
            <a:r>
              <a:rPr lang="en-US" dirty="0"/>
              <a:t>for creating </a:t>
            </a:r>
            <a:r>
              <a:rPr lang="en-US" dirty="0" smtClean="0"/>
              <a:t>protective screens </a:t>
            </a:r>
            <a:r>
              <a:rPr lang="en-US" dirty="0"/>
              <a:t>by the HF </a:t>
            </a:r>
            <a:r>
              <a:rPr lang="en-US" dirty="0" smtClean="0"/>
              <a:t>	 	    method</a:t>
            </a: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567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26336" y="1447800"/>
            <a:ext cx="8394136" cy="4573488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buNone/>
            </a:pPr>
            <a:r>
              <a:rPr lang="en-US" sz="1800" dirty="0" smtClean="0"/>
              <a:t>Rock failure </a:t>
            </a:r>
            <a:r>
              <a:rPr lang="en-US" sz="1800" dirty="0"/>
              <a:t>– </a:t>
            </a:r>
            <a:r>
              <a:rPr lang="en-US" sz="1800" dirty="0" smtClean="0"/>
              <a:t>fracturing of monolithic </a:t>
            </a:r>
            <a:r>
              <a:rPr lang="en-US" sz="1800" dirty="0"/>
              <a:t>hard rock</a:t>
            </a:r>
            <a:endParaRPr lang="en-US" sz="1800" dirty="0" smtClean="0"/>
          </a:p>
          <a:p>
            <a:pPr marL="347663" indent="-342900">
              <a:spcBef>
                <a:spcPts val="0"/>
              </a:spcBef>
              <a:buFont typeface="Wingdings" pitchFamily="2" charset="2"/>
              <a:buChar char="v"/>
            </a:pPr>
            <a:r>
              <a:rPr lang="en-US" sz="1800" dirty="0" smtClean="0"/>
              <a:t>weakening of hard roof of coal seam</a:t>
            </a:r>
          </a:p>
          <a:p>
            <a:pPr marL="347663" indent="-342900">
              <a:spcBef>
                <a:spcPts val="0"/>
              </a:spcBef>
              <a:buFont typeface="Wingdings" pitchFamily="2" charset="2"/>
              <a:buChar char="v"/>
            </a:pPr>
            <a:r>
              <a:rPr lang="en-US" sz="1800" dirty="0"/>
              <a:t>destruction of large rock fragments (quarries)</a:t>
            </a:r>
            <a:endParaRPr lang="en-US" sz="1800" dirty="0" smtClean="0"/>
          </a:p>
          <a:p>
            <a:pPr marL="4763" indent="0">
              <a:spcBef>
                <a:spcPts val="0"/>
              </a:spcBef>
              <a:buNone/>
            </a:pPr>
            <a:endParaRPr lang="en-US" sz="1800" dirty="0" smtClean="0"/>
          </a:p>
          <a:p>
            <a:pPr marL="4763" indent="0">
              <a:spcBef>
                <a:spcPts val="0"/>
              </a:spcBef>
              <a:buNone/>
            </a:pPr>
            <a:r>
              <a:rPr lang="en-US" sz="1800" dirty="0" smtClean="0"/>
              <a:t>Creating channels </a:t>
            </a:r>
            <a:r>
              <a:rPr lang="en-US" sz="1800" dirty="0"/>
              <a:t>to intensify the injection </a:t>
            </a:r>
            <a:r>
              <a:rPr lang="en-US" sz="1800" dirty="0" smtClean="0"/>
              <a:t>and/or drainage of </a:t>
            </a:r>
            <a:r>
              <a:rPr lang="en-US" sz="1800" dirty="0"/>
              <a:t>fluids </a:t>
            </a:r>
            <a:endParaRPr lang="en-US" sz="1800" dirty="0" smtClean="0"/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800" dirty="0" smtClean="0"/>
              <a:t>coal degassing</a:t>
            </a:r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800" dirty="0" smtClean="0"/>
              <a:t>underground </a:t>
            </a:r>
            <a:r>
              <a:rPr lang="en-US" sz="1800" dirty="0"/>
              <a:t>leaching of </a:t>
            </a:r>
            <a:r>
              <a:rPr lang="en-US" sz="1800" dirty="0" smtClean="0"/>
              <a:t>metals, extraction </a:t>
            </a:r>
            <a:r>
              <a:rPr lang="en-US" sz="1800" dirty="0"/>
              <a:t>of viscous </a:t>
            </a:r>
            <a:r>
              <a:rPr lang="en-US" sz="1800" dirty="0" smtClean="0"/>
              <a:t>oils by </a:t>
            </a:r>
            <a:r>
              <a:rPr lang="en-US" sz="1800" dirty="0"/>
              <a:t>thermo-mining </a:t>
            </a:r>
            <a:r>
              <a:rPr lang="en-US" sz="1800" dirty="0" smtClean="0"/>
              <a:t> method</a:t>
            </a:r>
            <a:endParaRPr lang="en-US" sz="1800" dirty="0"/>
          </a:p>
          <a:p>
            <a:pPr marL="4763" indent="0">
              <a:spcBef>
                <a:spcPts val="0"/>
              </a:spcBef>
              <a:buNone/>
            </a:pPr>
            <a:endParaRPr lang="en-US" sz="18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1800" dirty="0"/>
              <a:t>Creation of impervious screens in the rock massif for isolation of mine workings from the zones of anthropogenic impact</a:t>
            </a:r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800" dirty="0"/>
              <a:t>protection of degassing wells in the coal from air suction from </a:t>
            </a:r>
            <a:r>
              <a:rPr lang="en-US" sz="1800" dirty="0" smtClean="0"/>
              <a:t>the working’s atmosphere</a:t>
            </a:r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800" dirty="0" smtClean="0"/>
              <a:t>protection </a:t>
            </a:r>
            <a:r>
              <a:rPr lang="en-US" sz="1800" dirty="0"/>
              <a:t>of underground galleries from steam breakthrough through rocks around production </a:t>
            </a:r>
            <a:r>
              <a:rPr lang="en-US" sz="1800" dirty="0" smtClean="0"/>
              <a:t>wells</a:t>
            </a:r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800" dirty="0" smtClean="0"/>
              <a:t>elimination </a:t>
            </a:r>
            <a:r>
              <a:rPr lang="en-US" sz="1800" dirty="0"/>
              <a:t>of water breakthroughs in the </a:t>
            </a:r>
            <a:r>
              <a:rPr lang="en-US" sz="1800" dirty="0" smtClean="0"/>
              <a:t>underground workings</a:t>
            </a:r>
            <a:endParaRPr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Hydraulic fracturing in mining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739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02093" y="4052438"/>
            <a:ext cx="5476315" cy="1800200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buNone/>
            </a:pPr>
            <a:r>
              <a:rPr lang="en-US" sz="1600" b="1" u="sng" dirty="0" smtClean="0"/>
              <a:t>Purpose:</a:t>
            </a:r>
            <a:endParaRPr lang="en-US" sz="1600" dirty="0" smtClean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 smtClean="0"/>
              <a:t>Creation </a:t>
            </a:r>
            <a:r>
              <a:rPr lang="en-US" sz="1600" dirty="0"/>
              <a:t>of cracks in the roof of the coal </a:t>
            </a:r>
            <a:r>
              <a:rPr lang="en-US" sz="1600" dirty="0" smtClean="0"/>
              <a:t>seam for its controlled collapse</a:t>
            </a: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endParaRPr lang="en-US" sz="1600" b="1" u="sng" dirty="0" smtClean="0"/>
          </a:p>
          <a:p>
            <a:pPr marL="4763" indent="0">
              <a:spcBef>
                <a:spcPts val="0"/>
              </a:spcBef>
              <a:buNone/>
            </a:pPr>
            <a:r>
              <a:rPr lang="en-US" sz="1600" b="1" u="sng" dirty="0" smtClean="0"/>
              <a:t>Characteristics:</a:t>
            </a:r>
            <a:endParaRPr lang="en-US" sz="1600" b="1" u="sng" dirty="0"/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600" dirty="0" smtClean="0"/>
              <a:t>transverse fracturing at </a:t>
            </a:r>
            <a:r>
              <a:rPr lang="en-US" sz="1600" dirty="0"/>
              <a:t>the bottom of </a:t>
            </a:r>
            <a:r>
              <a:rPr lang="en-US" sz="1600" dirty="0" smtClean="0"/>
              <a:t>borehole with a length of up </a:t>
            </a:r>
            <a:r>
              <a:rPr lang="en-US" sz="1600" dirty="0"/>
              <a:t>to </a:t>
            </a:r>
            <a:r>
              <a:rPr lang="en-US" sz="1600" dirty="0" smtClean="0"/>
              <a:t>30 m</a:t>
            </a:r>
            <a:endParaRPr lang="en-US" sz="1600" dirty="0"/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600" dirty="0"/>
              <a:t>the initiating </a:t>
            </a:r>
            <a:r>
              <a:rPr lang="en-US" sz="1600" dirty="0" smtClean="0"/>
              <a:t>slot of </a:t>
            </a:r>
            <a:r>
              <a:rPr lang="en-US" sz="1600" dirty="0"/>
              <a:t>a </a:t>
            </a:r>
            <a:r>
              <a:rPr lang="en-US" sz="1600" dirty="0" smtClean="0"/>
              <a:t>transverse orientation </a:t>
            </a:r>
            <a:r>
              <a:rPr lang="en-US" sz="1600" dirty="0"/>
              <a:t>is cut on the borehole </a:t>
            </a:r>
            <a:r>
              <a:rPr lang="en-US" sz="1600" dirty="0" smtClean="0"/>
              <a:t>wall</a:t>
            </a:r>
          </a:p>
          <a:p>
            <a:pPr marL="290513" indent="-285750">
              <a:spcBef>
                <a:spcPts val="0"/>
              </a:spcBef>
              <a:buFont typeface="Wingdings" pitchFamily="2" charset="2"/>
              <a:buChar char="v"/>
            </a:pPr>
            <a:r>
              <a:rPr lang="en-US" sz="1600" dirty="0"/>
              <a:t>h</a:t>
            </a:r>
            <a:r>
              <a:rPr lang="en-US" sz="1600" dirty="0" smtClean="0"/>
              <a:t>ydraulic </a:t>
            </a:r>
            <a:r>
              <a:rPr lang="en-US" sz="1600" dirty="0"/>
              <a:t>fracturing is carried out with water, rarely with 15% hydrochloric acid </a:t>
            </a:r>
            <a:r>
              <a:rPr lang="en-US" sz="1600" dirty="0" smtClean="0"/>
              <a:t>solution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Weakening </a:t>
            </a:r>
            <a:r>
              <a:rPr lang="en-US" dirty="0"/>
              <a:t>of hard roof of coal </a:t>
            </a:r>
            <a:r>
              <a:rPr lang="en-US" dirty="0" smtClean="0"/>
              <a:t>seam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16" y="1152148"/>
            <a:ext cx="4256742" cy="2472964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894861" y="3555347"/>
            <a:ext cx="3173083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Font typeface="Symbol" pitchFamily="18" charset="2"/>
              <a:buNone/>
            </a:pPr>
            <a:r>
              <a:rPr lang="en-US" sz="1400" b="1" dirty="0" smtClean="0"/>
              <a:t>1 – powered </a:t>
            </a:r>
            <a:r>
              <a:rPr lang="en-US" sz="1400" b="1" dirty="0" smtClean="0"/>
              <a:t>roof support with shearer;</a:t>
            </a:r>
            <a:br>
              <a:rPr lang="en-US" sz="1400" b="1" dirty="0" smtClean="0"/>
            </a:br>
            <a:r>
              <a:rPr lang="en-US" sz="1400" b="1" dirty="0" smtClean="0"/>
              <a:t>2</a:t>
            </a:r>
            <a:r>
              <a:rPr lang="en-US" sz="1400" b="1" dirty="0" smtClean="0"/>
              <a:t>, 4 – borehole; 3, 5 – fracture</a:t>
            </a:r>
          </a:p>
          <a:p>
            <a:pPr marL="4763" indent="0">
              <a:buFont typeface="Symbol" pitchFamily="18" charset="2"/>
              <a:buNone/>
            </a:pPr>
            <a:endParaRPr lang="en-US" sz="1600" b="1" dirty="0" smtClean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24694" y="2730128"/>
            <a:ext cx="665629" cy="3600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600" b="1" dirty="0" smtClean="0"/>
              <a:t>coal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34531" y="2276872"/>
            <a:ext cx="665629" cy="3600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600" b="1" dirty="0" smtClean="0"/>
              <a:t>roof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5837991" y="1450339"/>
            <a:ext cx="2987582" cy="2666235"/>
            <a:chOff x="5860293" y="1196752"/>
            <a:chExt cx="2987582" cy="266623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0293" y="1196752"/>
              <a:ext cx="2672147" cy="2666235"/>
            </a:xfrm>
            <a:prstGeom prst="rect">
              <a:avLst/>
            </a:prstGeom>
          </p:spPr>
        </p:pic>
        <p:sp>
          <p:nvSpPr>
            <p:cNvPr id="13" name="Объект 2"/>
            <p:cNvSpPr txBox="1">
              <a:spLocks/>
            </p:cNvSpPr>
            <p:nvPr/>
          </p:nvSpPr>
          <p:spPr>
            <a:xfrm>
              <a:off x="6282635" y="2708920"/>
              <a:ext cx="665629" cy="36004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763" indent="0" algn="ctr">
                <a:spcBef>
                  <a:spcPts val="0"/>
                </a:spcBef>
                <a:buFont typeface="Symbol" pitchFamily="18" charset="2"/>
                <a:buNone/>
              </a:pPr>
              <a:r>
                <a:rPr lang="en-US" sz="1600" b="1" dirty="0" smtClean="0"/>
                <a:t>coal</a:t>
              </a:r>
            </a:p>
          </p:txBody>
        </p:sp>
        <p:sp>
          <p:nvSpPr>
            <p:cNvPr id="14" name="Объект 2"/>
            <p:cNvSpPr txBox="1">
              <a:spLocks/>
            </p:cNvSpPr>
            <p:nvPr/>
          </p:nvSpPr>
          <p:spPr>
            <a:xfrm>
              <a:off x="7911772" y="2758233"/>
              <a:ext cx="936103" cy="36004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763" indent="0" algn="ctr">
                <a:spcBef>
                  <a:spcPts val="0"/>
                </a:spcBef>
                <a:buFont typeface="Symbol" pitchFamily="18" charset="2"/>
                <a:buNone/>
              </a:pPr>
              <a:r>
                <a:rPr lang="en-US" sz="1600" b="1" dirty="0" smtClean="0"/>
                <a:t>working</a:t>
              </a:r>
            </a:p>
          </p:txBody>
        </p:sp>
        <p:cxnSp>
          <p:nvCxnSpPr>
            <p:cNvPr id="15" name="Прямая со стрелкой 14"/>
            <p:cNvCxnSpPr/>
            <p:nvPr/>
          </p:nvCxnSpPr>
          <p:spPr>
            <a:xfrm flipH="1">
              <a:off x="7718050" y="3046265"/>
              <a:ext cx="553762" cy="409353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Объект 2"/>
          <p:cNvSpPr txBox="1">
            <a:spLocks/>
          </p:cNvSpPr>
          <p:nvPr/>
        </p:nvSpPr>
        <p:spPr>
          <a:xfrm>
            <a:off x="6112005" y="4165339"/>
            <a:ext cx="2204411" cy="343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Font typeface="Symbol" pitchFamily="18" charset="2"/>
              <a:buNone/>
            </a:pPr>
            <a:r>
              <a:rPr lang="en-US" sz="1400" b="1" dirty="0" smtClean="0"/>
              <a:t>2 – slot former; 3 – packer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6161735" y="6469595"/>
            <a:ext cx="2874761" cy="343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(</a:t>
            </a:r>
            <a:r>
              <a:rPr lang="en-US" sz="1400" b="1" i="1" dirty="0" err="1" smtClean="0"/>
              <a:t>Klishin</a:t>
            </a:r>
            <a:r>
              <a:rPr lang="en-US" sz="1400" b="1" i="1" dirty="0" smtClean="0"/>
              <a:t> et al., 2011; </a:t>
            </a:r>
            <a:r>
              <a:rPr lang="en-US" sz="1400" b="1" i="1" dirty="0"/>
              <a:t>He et al., </a:t>
            </a:r>
            <a:r>
              <a:rPr lang="en-US" sz="1400" b="1" i="1" dirty="0" smtClean="0"/>
              <a:t>2012</a:t>
            </a:r>
            <a:r>
              <a:rPr lang="en-US" sz="1400" b="1" dirty="0" smtClean="0"/>
              <a:t>)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4598" y="4585660"/>
            <a:ext cx="914278" cy="179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5563" y="4307667"/>
            <a:ext cx="1739696" cy="2370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1509564" y="3228216"/>
            <a:ext cx="936103" cy="3600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600" b="1" dirty="0" smtClean="0"/>
              <a:t>working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 flipV="1">
            <a:off x="1486808" y="2934412"/>
            <a:ext cx="420896" cy="36544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1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47813" y="1556792"/>
            <a:ext cx="4972259" cy="1800200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buNone/>
            </a:pPr>
            <a:r>
              <a:rPr lang="en-US" sz="1600" dirty="0" smtClean="0"/>
              <a:t>Usually hydraulic </a:t>
            </a:r>
            <a:r>
              <a:rPr lang="en-US" sz="1600" dirty="0"/>
              <a:t>fracturing is carried out with water in uncased </a:t>
            </a:r>
            <a:r>
              <a:rPr lang="en-US" sz="1600" dirty="0" smtClean="0"/>
              <a:t>boreholes without </a:t>
            </a:r>
            <a:r>
              <a:rPr lang="en-US" sz="1600" dirty="0" err="1"/>
              <a:t>proppant</a:t>
            </a:r>
            <a:r>
              <a:rPr lang="en-US" sz="1600" dirty="0"/>
              <a:t>. Boreholes are drilled from mine workings up to 100 m long. At the mouth there is a casing up to 30 m long. The annulus is filled with polymer.</a:t>
            </a:r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There are </a:t>
            </a:r>
            <a:r>
              <a:rPr lang="en-US" sz="1600" dirty="0" smtClean="0"/>
              <a:t>some developments for in-mine hydraulic multi-fracturing along </a:t>
            </a:r>
            <a:r>
              <a:rPr lang="en-US" sz="1600" dirty="0"/>
              <a:t>or across wells, mostly without </a:t>
            </a:r>
            <a:r>
              <a:rPr lang="en-US" sz="1600" dirty="0" err="1"/>
              <a:t>proppants</a:t>
            </a:r>
            <a:r>
              <a:rPr lang="en-US" sz="1600" dirty="0"/>
              <a:t>. The main problem is low strength of coal, </a:t>
            </a:r>
            <a:r>
              <a:rPr lang="en-US" sz="1600" dirty="0" smtClean="0"/>
              <a:t>borehole collapse</a:t>
            </a:r>
            <a:r>
              <a:rPr lang="en-US" sz="1600" dirty="0"/>
              <a:t>, equipment sticking, complexity of sealing </a:t>
            </a:r>
            <a:r>
              <a:rPr lang="en-US" sz="1600" dirty="0" smtClean="0"/>
              <a:t>fracturing intervals </a:t>
            </a:r>
            <a:r>
              <a:rPr lang="en-US" sz="1600" dirty="0"/>
              <a:t>due to the variability of the </a:t>
            </a:r>
            <a:r>
              <a:rPr lang="en-US" sz="1600" dirty="0" smtClean="0"/>
              <a:t>borehole profile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Intensification of coal </a:t>
            </a:r>
            <a:r>
              <a:rPr lang="en-US" dirty="0" smtClean="0"/>
              <a:t>degassing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584" y="2204864"/>
            <a:ext cx="3458912" cy="380414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76" y="4484828"/>
            <a:ext cx="4337940" cy="1752484"/>
          </a:xfrm>
          <a:prstGeom prst="rect">
            <a:avLst/>
          </a:prstGeom>
        </p:spPr>
      </p:pic>
      <p:sp>
        <p:nvSpPr>
          <p:cNvPr id="25" name="Объект 2"/>
          <p:cNvSpPr txBox="1">
            <a:spLocks/>
          </p:cNvSpPr>
          <p:nvPr/>
        </p:nvSpPr>
        <p:spPr>
          <a:xfrm>
            <a:off x="5504648" y="6036669"/>
            <a:ext cx="3386904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None/>
            </a:pPr>
            <a:r>
              <a:rPr lang="ru-RU" sz="1400" b="1" dirty="0" smtClean="0"/>
              <a:t>2 </a:t>
            </a:r>
            <a:r>
              <a:rPr lang="ru-RU" sz="1400" b="1" dirty="0"/>
              <a:t>- </a:t>
            </a:r>
            <a:r>
              <a:rPr lang="en-US" sz="1400" b="1" dirty="0" smtClean="0"/>
              <a:t>degassing well</a:t>
            </a:r>
            <a:r>
              <a:rPr lang="ru-RU" sz="1400" b="1" dirty="0" smtClean="0"/>
              <a:t>;</a:t>
            </a:r>
            <a:r>
              <a:rPr lang="ru-RU" sz="1400" b="1" dirty="0"/>
              <a:t> 3 - </a:t>
            </a:r>
            <a:r>
              <a:rPr lang="en-US" sz="1400" b="1" dirty="0" smtClean="0"/>
              <a:t>HF well</a:t>
            </a:r>
            <a:r>
              <a:rPr lang="ru-RU" sz="1400" b="1" dirty="0" smtClean="0"/>
              <a:t>;</a:t>
            </a:r>
            <a:endParaRPr lang="en-US" sz="1400" b="1" dirty="0"/>
          </a:p>
          <a:p>
            <a:pPr marL="4763" indent="0" algn="ctr">
              <a:spcBef>
                <a:spcPts val="0"/>
              </a:spcBef>
              <a:buNone/>
            </a:pPr>
            <a:r>
              <a:rPr lang="ru-RU" sz="1400" b="1" dirty="0" smtClean="0"/>
              <a:t>4 </a:t>
            </a:r>
            <a:r>
              <a:rPr lang="ru-RU" sz="1400" b="1" dirty="0"/>
              <a:t>- </a:t>
            </a:r>
            <a:r>
              <a:rPr lang="en-US" sz="1400" b="1" dirty="0" smtClean="0"/>
              <a:t>degassing pipeline</a:t>
            </a:r>
            <a:endParaRPr lang="en-US" sz="1600" b="1" dirty="0" smtClean="0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5580112" y="1515547"/>
            <a:ext cx="3312368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buNone/>
            </a:pPr>
            <a:r>
              <a:rPr lang="en-US" sz="1400" b="1" dirty="0"/>
              <a:t>Typical degassing scheme with hydraulic fracturing through </a:t>
            </a:r>
            <a:r>
              <a:rPr lang="en-US" sz="1400" b="1" dirty="0" smtClean="0"/>
              <a:t>boreholes underground working</a:t>
            </a:r>
            <a:endParaRPr lang="en-US" sz="1600" b="1" dirty="0" smtClean="0"/>
          </a:p>
        </p:txBody>
      </p:sp>
      <p:sp useBgFill="1">
        <p:nvSpPr>
          <p:cNvPr id="9" name="Объект 2"/>
          <p:cNvSpPr txBox="1">
            <a:spLocks/>
          </p:cNvSpPr>
          <p:nvPr/>
        </p:nvSpPr>
        <p:spPr>
          <a:xfrm>
            <a:off x="164038" y="4437112"/>
            <a:ext cx="615921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r">
              <a:spcBef>
                <a:spcPts val="0"/>
              </a:spcBef>
              <a:buFont typeface="Symbol" pitchFamily="18" charset="2"/>
              <a:buNone/>
            </a:pPr>
            <a:r>
              <a:rPr lang="en-US" sz="1050" b="1" i="1" dirty="0" smtClean="0"/>
              <a:t>D</a:t>
            </a:r>
            <a:r>
              <a:rPr lang="en-US" sz="1050" b="1" dirty="0" smtClean="0"/>
              <a:t>, mm</a:t>
            </a:r>
          </a:p>
        </p:txBody>
      </p:sp>
      <p:sp useBgFill="1">
        <p:nvSpPr>
          <p:cNvPr id="11" name="Объект 2"/>
          <p:cNvSpPr txBox="1">
            <a:spLocks/>
          </p:cNvSpPr>
          <p:nvPr/>
        </p:nvSpPr>
        <p:spPr>
          <a:xfrm>
            <a:off x="3657028" y="5926745"/>
            <a:ext cx="432048" cy="183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spcBef>
                <a:spcPts val="0"/>
              </a:spcBef>
              <a:buFont typeface="Symbol" pitchFamily="18" charset="2"/>
              <a:buNone/>
            </a:pPr>
            <a:r>
              <a:rPr lang="en-US" sz="1050" b="1" i="1" dirty="0" smtClean="0"/>
              <a:t>L</a:t>
            </a:r>
            <a:r>
              <a:rPr lang="en-US" sz="1050" b="1" dirty="0" smtClean="0"/>
              <a:t>, m</a:t>
            </a:r>
          </a:p>
        </p:txBody>
      </p:sp>
    </p:spTree>
    <p:extLst>
      <p:ext uri="{BB962C8B-B14F-4D97-AF65-F5344CB8AC3E}">
        <p14:creationId xmlns:p14="http://schemas.microsoft.com/office/powerpoint/2010/main" val="257668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137424" y="1844824"/>
            <a:ext cx="4827064" cy="1800200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Low-volume hydraulic fracturing </a:t>
            </a:r>
            <a:r>
              <a:rPr lang="en-US" sz="1600" dirty="0" smtClean="0"/>
              <a:t>is carried out to </a:t>
            </a:r>
            <a:r>
              <a:rPr lang="en-US" sz="1600" dirty="0"/>
              <a:t>eliminate the hydrodynamic connection between the mine workings and the </a:t>
            </a:r>
            <a:r>
              <a:rPr lang="en-US" sz="1600" dirty="0" smtClean="0"/>
              <a:t>vacuum zone of </a:t>
            </a:r>
            <a:r>
              <a:rPr lang="en-US" sz="1600" dirty="0"/>
              <a:t>the degassing </a:t>
            </a:r>
            <a:r>
              <a:rPr lang="en-US" sz="1600" dirty="0" smtClean="0"/>
              <a:t>borehole (</a:t>
            </a:r>
            <a:r>
              <a:rPr lang="en-US" sz="1600" dirty="0"/>
              <a:t>through disturbed rocks in the vicinity of the mine and the well</a:t>
            </a:r>
            <a:r>
              <a:rPr lang="en-US" sz="1600" dirty="0" smtClean="0"/>
              <a:t>)</a:t>
            </a:r>
          </a:p>
          <a:p>
            <a:pPr marL="4763" indent="0">
              <a:spcBef>
                <a:spcPts val="0"/>
              </a:spcBef>
              <a:buNone/>
            </a:pP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It is made from an additional </a:t>
            </a:r>
            <a:r>
              <a:rPr lang="en-US" sz="1600" dirty="0" smtClean="0"/>
              <a:t>borehole </a:t>
            </a:r>
            <a:r>
              <a:rPr lang="en-US" sz="1600" dirty="0"/>
              <a:t>2–10 m deep with the formation of a transverse crack with a radius of 3–5 m.</a:t>
            </a:r>
          </a:p>
          <a:p>
            <a:pPr marL="4763" indent="0">
              <a:spcBef>
                <a:spcPts val="0"/>
              </a:spcBef>
              <a:buNone/>
            </a:pPr>
            <a:endParaRPr lang="en-US" sz="1600" dirty="0" smtClean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 smtClean="0"/>
              <a:t>The </a:t>
            </a:r>
            <a:r>
              <a:rPr lang="en-US" sz="1600" dirty="0"/>
              <a:t>cavity of the crack is filled with insulating composition.</a:t>
            </a:r>
            <a:endParaRPr lang="en-US" sz="1600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Protection of underground workings</a:t>
            </a:r>
            <a:endParaRPr lang="ru-RU" dirty="0"/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1547664" y="5209230"/>
            <a:ext cx="6768752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The main tasks that need to be solved at the same time:</a:t>
            </a:r>
          </a:p>
          <a:p>
            <a:pPr>
              <a:buFont typeface="Wingdings" pitchFamily="2" charset="2"/>
              <a:buChar char="v"/>
            </a:pPr>
            <a:r>
              <a:rPr lang="en-US" sz="1400" dirty="0"/>
              <a:t>Creating a transverse crack at the bottom of a </a:t>
            </a:r>
            <a:r>
              <a:rPr lang="en-US" sz="1400" dirty="0" smtClean="0"/>
              <a:t>well</a:t>
            </a:r>
          </a:p>
          <a:p>
            <a:pPr>
              <a:buFont typeface="Wingdings" pitchFamily="2" charset="2"/>
              <a:buChar char="v"/>
            </a:pPr>
            <a:r>
              <a:rPr lang="en-US" sz="1400" dirty="0" smtClean="0"/>
              <a:t>Accounting for the </a:t>
            </a:r>
            <a:r>
              <a:rPr lang="en-US" sz="1400" dirty="0"/>
              <a:t>influence of mine workings on the fracture </a:t>
            </a:r>
            <a:r>
              <a:rPr lang="en-US" sz="1400" dirty="0" smtClean="0"/>
              <a:t>shape</a:t>
            </a:r>
          </a:p>
          <a:p>
            <a:pPr>
              <a:buFont typeface="Wingdings" pitchFamily="2" charset="2"/>
              <a:buChar char="v"/>
            </a:pPr>
            <a:r>
              <a:rPr lang="en-US" sz="1400" dirty="0" smtClean="0"/>
              <a:t>Hydraulic </a:t>
            </a:r>
            <a:r>
              <a:rPr lang="en-US" sz="1400" dirty="0"/>
              <a:t>fracturing </a:t>
            </a:r>
            <a:r>
              <a:rPr lang="en-US" sz="1400" dirty="0" smtClean="0"/>
              <a:t>fluids</a:t>
            </a:r>
          </a:p>
          <a:p>
            <a:pPr>
              <a:buFont typeface="Wingdings" pitchFamily="2" charset="2"/>
              <a:buChar char="v"/>
            </a:pPr>
            <a:r>
              <a:rPr lang="en-US" sz="1400" dirty="0" smtClean="0"/>
              <a:t>Technical </a:t>
            </a:r>
            <a:r>
              <a:rPr lang="en-US" sz="1400" dirty="0"/>
              <a:t>solutions for low-volume </a:t>
            </a:r>
            <a:r>
              <a:rPr lang="en-US" sz="1400" dirty="0" smtClean="0"/>
              <a:t>fracturing, especially </a:t>
            </a:r>
            <a:r>
              <a:rPr lang="en-US" sz="1400" dirty="0"/>
              <a:t>in terms of efficient </a:t>
            </a:r>
            <a:r>
              <a:rPr lang="en-US" sz="1400" dirty="0" smtClean="0"/>
              <a:t>sealing of </a:t>
            </a:r>
            <a:r>
              <a:rPr lang="en-US" sz="1400" dirty="0"/>
              <a:t>the fracture interval </a:t>
            </a:r>
            <a:endParaRPr lang="en-US" sz="16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50" y="1688272"/>
            <a:ext cx="3705386" cy="3377141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899592" y="1348202"/>
            <a:ext cx="2856242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Formation a protection screen</a:t>
            </a:r>
            <a:endParaRPr lang="en-US" sz="1600" b="1" dirty="0" smtClean="0"/>
          </a:p>
        </p:txBody>
      </p:sp>
      <p:sp useBgFill="1">
        <p:nvSpPr>
          <p:cNvPr id="8" name="Объект 2"/>
          <p:cNvSpPr txBox="1">
            <a:spLocks/>
          </p:cNvSpPr>
          <p:nvPr/>
        </p:nvSpPr>
        <p:spPr>
          <a:xfrm>
            <a:off x="366961" y="3225840"/>
            <a:ext cx="1116000" cy="386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050" dirty="0" smtClean="0"/>
              <a:t>Underground working</a:t>
            </a:r>
          </a:p>
        </p:txBody>
      </p:sp>
      <p:sp useBgFill="1">
        <p:nvSpPr>
          <p:cNvPr id="10" name="Объект 2"/>
          <p:cNvSpPr txBox="1">
            <a:spLocks/>
          </p:cNvSpPr>
          <p:nvPr/>
        </p:nvSpPr>
        <p:spPr>
          <a:xfrm rot="16200000">
            <a:off x="1446013" y="2695858"/>
            <a:ext cx="792088" cy="25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050" kern="0" dirty="0" smtClean="0"/>
              <a:t>screen</a:t>
            </a:r>
          </a:p>
        </p:txBody>
      </p:sp>
      <p:sp useBgFill="1">
        <p:nvSpPr>
          <p:cNvPr id="12" name="Объект 2"/>
          <p:cNvSpPr txBox="1">
            <a:spLocks/>
          </p:cNvSpPr>
          <p:nvPr/>
        </p:nvSpPr>
        <p:spPr>
          <a:xfrm>
            <a:off x="739689" y="3848511"/>
            <a:ext cx="740271" cy="235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050" dirty="0" smtClean="0"/>
              <a:t>borehole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32" y="3812122"/>
            <a:ext cx="41433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1429894" y="3747031"/>
            <a:ext cx="235539" cy="18272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Объект 2"/>
          <p:cNvSpPr txBox="1">
            <a:spLocks/>
          </p:cNvSpPr>
          <p:nvPr/>
        </p:nvSpPr>
        <p:spPr>
          <a:xfrm>
            <a:off x="2555776" y="4712608"/>
            <a:ext cx="1224136" cy="235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050" dirty="0" smtClean="0"/>
              <a:t>rock massif</a:t>
            </a:r>
          </a:p>
        </p:txBody>
      </p:sp>
      <p:sp useBgFill="1">
        <p:nvSpPr>
          <p:cNvPr id="15" name="Объект 2"/>
          <p:cNvSpPr txBox="1">
            <a:spLocks/>
          </p:cNvSpPr>
          <p:nvPr/>
        </p:nvSpPr>
        <p:spPr>
          <a:xfrm>
            <a:off x="2822600" y="3397049"/>
            <a:ext cx="1162670" cy="235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050" dirty="0" smtClean="0"/>
              <a:t>degassing well</a:t>
            </a:r>
          </a:p>
        </p:txBody>
      </p:sp>
      <p:sp useBgFill="1">
        <p:nvSpPr>
          <p:cNvPr id="16" name="Объект 2"/>
          <p:cNvSpPr txBox="1">
            <a:spLocks/>
          </p:cNvSpPr>
          <p:nvPr/>
        </p:nvSpPr>
        <p:spPr>
          <a:xfrm>
            <a:off x="2700065" y="2438513"/>
            <a:ext cx="1205885" cy="348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None/>
            </a:pPr>
            <a:r>
              <a:rPr lang="en-US" sz="1050" dirty="0"/>
              <a:t>anthropogenic impact zone</a:t>
            </a:r>
            <a:endParaRPr lang="en-US" sz="1050" dirty="0" smtClean="0"/>
          </a:p>
        </p:txBody>
      </p:sp>
    </p:spTree>
    <p:extLst>
      <p:ext uri="{BB962C8B-B14F-4D97-AF65-F5344CB8AC3E}">
        <p14:creationId xmlns:p14="http://schemas.microsoft.com/office/powerpoint/2010/main" val="184934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47813" y="3758277"/>
            <a:ext cx="4180171" cy="1800200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The method is based on cutting an annular </a:t>
            </a:r>
            <a:r>
              <a:rPr lang="en-US" sz="1600" dirty="0" smtClean="0"/>
              <a:t>slot with the depth </a:t>
            </a:r>
            <a:r>
              <a:rPr lang="en-US" sz="1600" dirty="0"/>
              <a:t>of </a:t>
            </a:r>
            <a:r>
              <a:rPr lang="en-US" sz="1600" dirty="0" smtClean="0"/>
              <a:t>up to one radius of the borehole</a:t>
            </a: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Mechanical </a:t>
            </a:r>
            <a:r>
              <a:rPr lang="en-US" sz="1600" dirty="0" smtClean="0"/>
              <a:t>cutting tools are </a:t>
            </a:r>
            <a:r>
              <a:rPr lang="en-US" sz="1600" dirty="0"/>
              <a:t>used </a:t>
            </a:r>
            <a:r>
              <a:rPr lang="en-US" sz="1600" dirty="0" smtClean="0"/>
              <a:t>which is very energy consuming. </a:t>
            </a:r>
            <a:r>
              <a:rPr lang="en-US" sz="1600" dirty="0"/>
              <a:t>Usually these </a:t>
            </a:r>
            <a:r>
              <a:rPr lang="en-US" sz="1600" dirty="0" smtClean="0"/>
              <a:t>tools are </a:t>
            </a:r>
            <a:r>
              <a:rPr lang="en-US" sz="1600" dirty="0"/>
              <a:t>installed on the drill string instead of </a:t>
            </a:r>
            <a:r>
              <a:rPr lang="en-US" sz="1600" dirty="0" smtClean="0"/>
              <a:t>the drill </a:t>
            </a:r>
            <a:r>
              <a:rPr lang="en-US" sz="1600" dirty="0"/>
              <a:t>bit, which leads to </a:t>
            </a:r>
            <a:r>
              <a:rPr lang="en-US" sz="1600" dirty="0" smtClean="0"/>
              <a:t>ineffective use </a:t>
            </a:r>
            <a:r>
              <a:rPr lang="en-US" sz="1600" dirty="0"/>
              <a:t>of the drilling </a:t>
            </a:r>
            <a:r>
              <a:rPr lang="en-US" sz="1600" dirty="0" smtClean="0"/>
              <a:t>rig</a:t>
            </a:r>
          </a:p>
          <a:p>
            <a:pPr marL="4763" indent="0">
              <a:spcBef>
                <a:spcPts val="0"/>
              </a:spcBef>
              <a:buNone/>
            </a:pP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 smtClean="0"/>
              <a:t>For HF operation a packer </a:t>
            </a:r>
            <a:r>
              <a:rPr lang="en-US" sz="1600" dirty="0"/>
              <a:t>on the pipe with a support on the drilling </a:t>
            </a:r>
            <a:r>
              <a:rPr lang="en-US" sz="1600" dirty="0" smtClean="0"/>
              <a:t>rig is used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Transverse </a:t>
            </a:r>
            <a:r>
              <a:rPr lang="en-US" dirty="0"/>
              <a:t>fracture </a:t>
            </a:r>
            <a:r>
              <a:rPr lang="en-US" dirty="0" smtClean="0"/>
              <a:t>formation at </a:t>
            </a:r>
            <a:r>
              <a:rPr lang="en-US" dirty="0"/>
              <a:t>the bottom of a </a:t>
            </a:r>
            <a:r>
              <a:rPr lang="en-US" dirty="0" smtClean="0"/>
              <a:t>borehole</a:t>
            </a:r>
            <a:endParaRPr lang="ru-RU" dirty="0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399567" y="3387755"/>
            <a:ext cx="3748005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Standard method with borehole wall’s cutting</a:t>
            </a:r>
            <a:endParaRPr lang="en-US" sz="1600" b="1" dirty="0" smtClean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90" y="1508094"/>
            <a:ext cx="3633843" cy="18630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657" y="1487116"/>
            <a:ext cx="4129996" cy="1916759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5792547" y="3387755"/>
            <a:ext cx="2451861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Method with anchoring</a:t>
            </a:r>
            <a:endParaRPr lang="en-US" sz="1600" b="1" dirty="0" smtClean="0"/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4716016" y="3766180"/>
            <a:ext cx="4180171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The fracture is formed due to additional tangential loading of the </a:t>
            </a:r>
            <a:r>
              <a:rPr lang="en-US" sz="1600" dirty="0" smtClean="0"/>
              <a:t>borehole’s walls </a:t>
            </a:r>
            <a:r>
              <a:rPr lang="en-US" sz="1600" dirty="0"/>
              <a:t>with an anchor. An additional tangential load arises by pushing the packer with </a:t>
            </a:r>
            <a:r>
              <a:rPr lang="en-US" sz="1600" dirty="0" smtClean="0"/>
              <a:t>working fluid in </a:t>
            </a:r>
            <a:r>
              <a:rPr lang="en-US" sz="1600" dirty="0"/>
              <a:t>the </a:t>
            </a:r>
            <a:r>
              <a:rPr lang="en-US" sz="1600" dirty="0" smtClean="0"/>
              <a:t>fracturing interval</a:t>
            </a: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/>
              <a:t>It is carried out in one operation without a drilling machine. Instead of a column of </a:t>
            </a:r>
            <a:r>
              <a:rPr lang="en-US" sz="1600" dirty="0" smtClean="0"/>
              <a:t>pipes flexible </a:t>
            </a:r>
            <a:r>
              <a:rPr lang="en-US" sz="1600" dirty="0"/>
              <a:t>high-pressure </a:t>
            </a:r>
            <a:r>
              <a:rPr lang="en-US" sz="1600" dirty="0" smtClean="0"/>
              <a:t>hoses are used</a:t>
            </a: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endParaRPr lang="en-US" sz="1600" dirty="0"/>
          </a:p>
          <a:p>
            <a:pPr marL="4763" indent="0">
              <a:spcBef>
                <a:spcPts val="0"/>
              </a:spcBef>
              <a:buNone/>
            </a:pPr>
            <a:r>
              <a:rPr lang="en-US" sz="1600" dirty="0" smtClean="0"/>
              <a:t>This approach has some simplicity </a:t>
            </a:r>
            <a:r>
              <a:rPr lang="en-US" sz="1600" dirty="0"/>
              <a:t>of </a:t>
            </a:r>
            <a:r>
              <a:rPr lang="en-US" sz="1600" dirty="0" smtClean="0"/>
              <a:t>technical solutions when 2-component fluids are used</a:t>
            </a:r>
          </a:p>
        </p:txBody>
      </p:sp>
      <p:sp useBgFill="1">
        <p:nvSpPr>
          <p:cNvPr id="9" name="Объект 2"/>
          <p:cNvSpPr txBox="1">
            <a:spLocks/>
          </p:cNvSpPr>
          <p:nvPr/>
        </p:nvSpPr>
        <p:spPr>
          <a:xfrm>
            <a:off x="1203628" y="1805628"/>
            <a:ext cx="936104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050" b="1" dirty="0" smtClean="0"/>
              <a:t>drill string</a:t>
            </a:r>
          </a:p>
        </p:txBody>
      </p:sp>
      <p:sp useBgFill="1">
        <p:nvSpPr>
          <p:cNvPr id="10" name="Объект 2"/>
          <p:cNvSpPr txBox="1">
            <a:spLocks/>
          </p:cNvSpPr>
          <p:nvPr/>
        </p:nvSpPr>
        <p:spPr>
          <a:xfrm>
            <a:off x="2265948" y="1801436"/>
            <a:ext cx="786263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050" b="1" dirty="0" smtClean="0"/>
              <a:t>packer</a:t>
            </a:r>
          </a:p>
        </p:txBody>
      </p:sp>
      <p:sp useBgFill="1">
        <p:nvSpPr>
          <p:cNvPr id="11" name="Объект 2"/>
          <p:cNvSpPr txBox="1">
            <a:spLocks/>
          </p:cNvSpPr>
          <p:nvPr/>
        </p:nvSpPr>
        <p:spPr>
          <a:xfrm>
            <a:off x="3517297" y="1830584"/>
            <a:ext cx="421871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050" b="1" dirty="0" smtClean="0"/>
              <a:t>slot</a:t>
            </a:r>
          </a:p>
        </p:txBody>
      </p:sp>
      <p:sp useBgFill="1">
        <p:nvSpPr>
          <p:cNvPr id="16" name="Объект 2"/>
          <p:cNvSpPr txBox="1">
            <a:spLocks/>
          </p:cNvSpPr>
          <p:nvPr/>
        </p:nvSpPr>
        <p:spPr>
          <a:xfrm>
            <a:off x="5405616" y="1779360"/>
            <a:ext cx="936104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050" b="1" dirty="0" smtClean="0"/>
              <a:t>HP hoses</a:t>
            </a:r>
          </a:p>
        </p:txBody>
      </p:sp>
      <p:sp useBgFill="1">
        <p:nvSpPr>
          <p:cNvPr id="17" name="Объект 2"/>
          <p:cNvSpPr txBox="1">
            <a:spLocks/>
          </p:cNvSpPr>
          <p:nvPr/>
        </p:nvSpPr>
        <p:spPr>
          <a:xfrm>
            <a:off x="6444208" y="1775168"/>
            <a:ext cx="786263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050" b="1" dirty="0" smtClean="0"/>
              <a:t>packer</a:t>
            </a:r>
          </a:p>
        </p:txBody>
      </p:sp>
      <p:sp useBgFill="1">
        <p:nvSpPr>
          <p:cNvPr id="18" name="Объект 2"/>
          <p:cNvSpPr txBox="1">
            <a:spLocks/>
          </p:cNvSpPr>
          <p:nvPr/>
        </p:nvSpPr>
        <p:spPr>
          <a:xfrm>
            <a:off x="7359518" y="1773836"/>
            <a:ext cx="634958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r>
              <a:rPr lang="en-US" sz="1050" b="1" dirty="0" smtClean="0"/>
              <a:t>anchor</a:t>
            </a:r>
          </a:p>
        </p:txBody>
      </p:sp>
      <p:sp useBgFill="1">
        <p:nvSpPr>
          <p:cNvPr id="19" name="Объект 2"/>
          <p:cNvSpPr txBox="1">
            <a:spLocks/>
          </p:cNvSpPr>
          <p:nvPr/>
        </p:nvSpPr>
        <p:spPr>
          <a:xfrm>
            <a:off x="887976" y="1487116"/>
            <a:ext cx="3051192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endParaRPr lang="en-US" sz="1050" b="1" dirty="0" smtClean="0"/>
          </a:p>
        </p:txBody>
      </p:sp>
      <p:sp useBgFill="1">
        <p:nvSpPr>
          <p:cNvPr id="21" name="Объект 2"/>
          <p:cNvSpPr txBox="1">
            <a:spLocks/>
          </p:cNvSpPr>
          <p:nvPr/>
        </p:nvSpPr>
        <p:spPr>
          <a:xfrm>
            <a:off x="5299514" y="1508094"/>
            <a:ext cx="3168352" cy="2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Font typeface="Symbol" pitchFamily="18" charset="2"/>
              <a:buNone/>
            </a:pPr>
            <a:endParaRPr lang="en-US" sz="1050" b="1" dirty="0" smtClean="0"/>
          </a:p>
        </p:txBody>
      </p:sp>
    </p:spTree>
    <p:extLst>
      <p:ext uri="{BB962C8B-B14F-4D97-AF65-F5344CB8AC3E}">
        <p14:creationId xmlns:p14="http://schemas.microsoft.com/office/powerpoint/2010/main" val="206879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4549720" cy="708563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buNone/>
            </a:pPr>
            <a:r>
              <a:rPr lang="en-US" sz="1400" dirty="0"/>
              <a:t>A comparative analysis of the two methods was carried out through the known equations for the </a:t>
            </a:r>
            <a:r>
              <a:rPr lang="en-US" sz="1400" dirty="0" smtClean="0"/>
              <a:t>fracturing pressure </a:t>
            </a:r>
            <a:r>
              <a:rPr lang="en-US" sz="1400" dirty="0"/>
              <a:t>expressed through the </a:t>
            </a:r>
            <a:r>
              <a:rPr lang="en-US" sz="1400" dirty="0" smtClean="0"/>
              <a:t>stress intensity coefficients</a:t>
            </a:r>
            <a:endParaRPr lang="en-US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Comparative evaluation of transverse </a:t>
            </a:r>
            <a:r>
              <a:rPr lang="en-US" dirty="0" smtClean="0"/>
              <a:t>fracturing methods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399871" y="2204864"/>
            <a:ext cx="4100121" cy="1974391"/>
            <a:chOff x="180760" y="1790461"/>
            <a:chExt cx="4100121" cy="197439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326" y="1790461"/>
              <a:ext cx="3954555" cy="1974391"/>
            </a:xfrm>
            <a:prstGeom prst="rect">
              <a:avLst/>
            </a:prstGeom>
          </p:spPr>
        </p:pic>
        <p:sp useBgFill="1">
          <p:nvSpPr>
            <p:cNvPr id="8" name="Объект 2"/>
            <p:cNvSpPr txBox="1">
              <a:spLocks/>
            </p:cNvSpPr>
            <p:nvPr/>
          </p:nvSpPr>
          <p:spPr>
            <a:xfrm>
              <a:off x="180760" y="1911728"/>
              <a:ext cx="792088" cy="21602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763" indent="0" algn="ctr">
                <a:spcBef>
                  <a:spcPts val="0"/>
                </a:spcBef>
                <a:buFont typeface="Symbol" pitchFamily="18" charset="2"/>
                <a:buNone/>
              </a:pPr>
              <a:r>
                <a:rPr lang="en-US" sz="1050" b="1" dirty="0" smtClean="0"/>
                <a:t>up to 1.5 R</a:t>
              </a:r>
            </a:p>
          </p:txBody>
        </p:sp>
        <p:sp useBgFill="1">
          <p:nvSpPr>
            <p:cNvPr id="10" name="Объект 2"/>
            <p:cNvSpPr txBox="1">
              <a:spLocks/>
            </p:cNvSpPr>
            <p:nvPr/>
          </p:nvSpPr>
          <p:spPr>
            <a:xfrm>
              <a:off x="2515518" y="2045078"/>
              <a:ext cx="792088" cy="21602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763" indent="0" algn="ctr">
                <a:spcBef>
                  <a:spcPts val="0"/>
                </a:spcBef>
                <a:buFont typeface="Symbol" pitchFamily="18" charset="2"/>
                <a:buNone/>
              </a:pPr>
              <a:r>
                <a:rPr lang="en-US" sz="1050" b="1" dirty="0" smtClean="0"/>
                <a:t>10 mm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7246" y="5236634"/>
            <a:ext cx="4733994" cy="1537769"/>
            <a:chOff x="67246" y="5120034"/>
            <a:chExt cx="4733994" cy="1537769"/>
          </a:xfrm>
        </p:grpSpPr>
        <p:pic>
          <p:nvPicPr>
            <p:cNvPr id="11" name="Рисунок 10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979" y="5120034"/>
              <a:ext cx="4703261" cy="1537769"/>
            </a:xfrm>
            <a:prstGeom prst="rect">
              <a:avLst/>
            </a:prstGeom>
          </p:spPr>
        </p:pic>
        <p:sp useBgFill="1">
          <p:nvSpPr>
            <p:cNvPr id="12" name="Объект 2"/>
            <p:cNvSpPr txBox="1">
              <a:spLocks/>
            </p:cNvSpPr>
            <p:nvPr/>
          </p:nvSpPr>
          <p:spPr>
            <a:xfrm>
              <a:off x="67246" y="5157192"/>
              <a:ext cx="249408" cy="21602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Symbol" pitchFamily="18" charset="2"/>
                <a:buNone/>
              </a:pPr>
              <a:r>
                <a:rPr lang="en-US" sz="1050" b="1" dirty="0" smtClean="0"/>
                <a:t>a</a:t>
              </a:r>
            </a:p>
          </p:txBody>
        </p:sp>
        <p:sp useBgFill="1">
          <p:nvSpPr>
            <p:cNvPr id="13" name="Объект 2"/>
            <p:cNvSpPr txBox="1">
              <a:spLocks/>
            </p:cNvSpPr>
            <p:nvPr/>
          </p:nvSpPr>
          <p:spPr>
            <a:xfrm>
              <a:off x="1628180" y="5166717"/>
              <a:ext cx="249408" cy="21602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Symbol" pitchFamily="18" charset="2"/>
                <a:buNone/>
              </a:pPr>
              <a:r>
                <a:rPr lang="en-US" sz="1050" b="1" dirty="0" smtClean="0"/>
                <a:t>b</a:t>
              </a:r>
            </a:p>
          </p:txBody>
        </p:sp>
        <p:sp useBgFill="1">
          <p:nvSpPr>
            <p:cNvPr id="16" name="Объект 2"/>
            <p:cNvSpPr txBox="1">
              <a:spLocks/>
            </p:cNvSpPr>
            <p:nvPr/>
          </p:nvSpPr>
          <p:spPr>
            <a:xfrm>
              <a:off x="3191672" y="5160367"/>
              <a:ext cx="249408" cy="21602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Symbol" pitchFamily="18" charset="2"/>
                <a:buNone/>
              </a:pPr>
              <a:r>
                <a:rPr lang="en-US" sz="1050" b="1" dirty="0" smtClean="0"/>
                <a:t>c</a:t>
              </a:r>
            </a:p>
          </p:txBody>
        </p:sp>
      </p:grpSp>
      <p:sp>
        <p:nvSpPr>
          <p:cNvPr id="20" name="Объект 2"/>
          <p:cNvSpPr txBox="1">
            <a:spLocks/>
          </p:cNvSpPr>
          <p:nvPr/>
        </p:nvSpPr>
        <p:spPr>
          <a:xfrm>
            <a:off x="5004048" y="1720918"/>
            <a:ext cx="3888432" cy="699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None/>
            </a:pPr>
            <a:r>
              <a:rPr lang="en-US" sz="1600" dirty="0"/>
              <a:t>Calculation of </a:t>
            </a:r>
            <a:r>
              <a:rPr lang="en-US" sz="1600" dirty="0" smtClean="0"/>
              <a:t>the fracturing pressure at slot </a:t>
            </a:r>
            <a:r>
              <a:rPr lang="en-US" sz="1600" dirty="0"/>
              <a:t>and anchor </a:t>
            </a:r>
            <a:r>
              <a:rPr lang="en-US" sz="1600" dirty="0" smtClean="0"/>
              <a:t>methods</a:t>
            </a:r>
            <a:endParaRPr lang="en-US" sz="16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5004048" y="2420888"/>
            <a:ext cx="3907482" cy="2905720"/>
            <a:chOff x="4912990" y="2420888"/>
            <a:chExt cx="3907482" cy="290572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4912990" y="2420888"/>
              <a:ext cx="3907482" cy="2905720"/>
              <a:chOff x="4912990" y="2420888"/>
              <a:chExt cx="3907482" cy="2905720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33319" y="2440614"/>
                <a:ext cx="3845140" cy="2834115"/>
              </a:xfrm>
              <a:prstGeom prst="rect">
                <a:avLst/>
              </a:prstGeom>
            </p:spPr>
          </p:pic>
          <p:sp useBgFill="1">
            <p:nvSpPr>
              <p:cNvPr id="18" name="Объект 2"/>
              <p:cNvSpPr txBox="1">
                <a:spLocks/>
              </p:cNvSpPr>
              <p:nvPr/>
            </p:nvSpPr>
            <p:spPr>
              <a:xfrm>
                <a:off x="4933319" y="5037422"/>
                <a:ext cx="3887153" cy="28918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7432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5663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46304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78308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10312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42316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Font typeface="Symbol" pitchFamily="18" charset="2"/>
                  <a:buNone/>
                </a:pPr>
                <a:r>
                  <a:rPr lang="en-US" sz="1050" b="1" dirty="0" smtClean="0"/>
                  <a:t>borehole radius, mm</a:t>
                </a:r>
              </a:p>
            </p:txBody>
          </p:sp>
          <p:sp useBgFill="1">
            <p:nvSpPr>
              <p:cNvPr id="19" name="Объект 2"/>
              <p:cNvSpPr txBox="1">
                <a:spLocks/>
              </p:cNvSpPr>
              <p:nvPr/>
            </p:nvSpPr>
            <p:spPr>
              <a:xfrm rot="16200000" flipH="1">
                <a:off x="3730266" y="3603612"/>
                <a:ext cx="2654634" cy="28918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74320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76263" indent="-27432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5663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46304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Symbol" pitchFamily="18" charset="2"/>
                  <a:buChar char=""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78308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10312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42316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indent="-228600" algn="l" defTabSz="914400" rtl="0" eaLnBrk="1" latinLnBrk="0" hangingPunct="1">
                  <a:spcBef>
                    <a:spcPts val="384"/>
                  </a:spcBef>
                  <a:buClr>
                    <a:schemeClr val="accent1"/>
                  </a:buClr>
                  <a:buFont typeface="Symbol" pitchFamily="18" charset="2"/>
                  <a:buChar char="*"/>
                  <a:defRPr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spcBef>
                    <a:spcPts val="0"/>
                  </a:spcBef>
                  <a:buFont typeface="Symbol" pitchFamily="18" charset="2"/>
                  <a:buNone/>
                </a:pPr>
                <a:r>
                  <a:rPr lang="en-US" sz="1050" b="1" dirty="0" smtClean="0"/>
                  <a:t>fracturing pressure, </a:t>
                </a:r>
                <a:r>
                  <a:rPr lang="en-US" sz="1050" b="1" dirty="0" err="1" smtClean="0"/>
                  <a:t>MPa</a:t>
                </a:r>
                <a:endParaRPr lang="en-US" sz="1050" b="1" dirty="0" smtClean="0"/>
              </a:p>
            </p:txBody>
          </p:sp>
        </p:grpSp>
        <p:sp useBgFill="1">
          <p:nvSpPr>
            <p:cNvPr id="21" name="Объект 2"/>
            <p:cNvSpPr txBox="1">
              <a:spLocks/>
            </p:cNvSpPr>
            <p:nvPr/>
          </p:nvSpPr>
          <p:spPr>
            <a:xfrm>
              <a:off x="8028384" y="2662312"/>
              <a:ext cx="648072" cy="252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763" indent="0" algn="ctr">
                <a:spcBef>
                  <a:spcPts val="0"/>
                </a:spcBef>
                <a:buFont typeface="Symbol" pitchFamily="18" charset="2"/>
                <a:buNone/>
              </a:pPr>
              <a:r>
                <a:rPr lang="en-US" sz="1050" b="1" dirty="0" smtClean="0"/>
                <a:t>slot</a:t>
              </a:r>
            </a:p>
          </p:txBody>
        </p:sp>
        <p:sp useBgFill="1">
          <p:nvSpPr>
            <p:cNvPr id="22" name="Объект 2"/>
            <p:cNvSpPr txBox="1">
              <a:spLocks/>
            </p:cNvSpPr>
            <p:nvPr/>
          </p:nvSpPr>
          <p:spPr>
            <a:xfrm>
              <a:off x="8032353" y="2903514"/>
              <a:ext cx="648072" cy="252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74320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76263" indent="-27432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5663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46304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Symbol" pitchFamily="18" charset="2"/>
                <a:buChar char="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78308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10312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42316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743200" indent="-228600" algn="l" defTabSz="914400" rtl="0" eaLnBrk="1" latinLnBrk="0" hangingPunct="1">
                <a:spcBef>
                  <a:spcPts val="384"/>
                </a:spcBef>
                <a:buClr>
                  <a:schemeClr val="accent1"/>
                </a:buClr>
                <a:buFont typeface="Symbol" pitchFamily="18" charset="2"/>
                <a:buChar char="*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763" indent="0" algn="ctr">
                <a:spcBef>
                  <a:spcPts val="0"/>
                </a:spcBef>
                <a:buFont typeface="Symbol" pitchFamily="18" charset="2"/>
                <a:buNone/>
              </a:pPr>
              <a:r>
                <a:rPr lang="en-US" sz="1050" b="1" dirty="0" smtClean="0"/>
                <a:t>anchor</a:t>
              </a:r>
            </a:p>
          </p:txBody>
        </p:sp>
      </p:grpSp>
      <p:sp>
        <p:nvSpPr>
          <p:cNvPr id="24" name="Объект 2"/>
          <p:cNvSpPr txBox="1">
            <a:spLocks/>
          </p:cNvSpPr>
          <p:nvPr/>
        </p:nvSpPr>
        <p:spPr>
          <a:xfrm>
            <a:off x="191949" y="4169455"/>
            <a:ext cx="4812099" cy="627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spcBef>
                <a:spcPts val="0"/>
              </a:spcBef>
              <a:buFont typeface="Symbol" pitchFamily="18" charset="2"/>
              <a:buNone/>
            </a:pPr>
            <a:r>
              <a:rPr lang="en-US" sz="1400" dirty="0" smtClean="0"/>
              <a:t>Models of disk cracks that are loaded:</a:t>
            </a:r>
          </a:p>
          <a:p>
            <a:pPr marL="4763" indent="0">
              <a:spcBef>
                <a:spcPts val="0"/>
              </a:spcBef>
              <a:buNone/>
            </a:pPr>
            <a:r>
              <a:rPr lang="en-US" sz="1400" dirty="0" smtClean="0"/>
              <a:t>a </a:t>
            </a:r>
            <a:r>
              <a:rPr lang="en-US" sz="1400" dirty="0"/>
              <a:t>– force </a:t>
            </a:r>
            <a:r>
              <a:rPr lang="en-US" sz="1400" dirty="0" err="1" smtClean="0"/>
              <a:t>S</a:t>
            </a:r>
            <a:r>
              <a:rPr lang="en-US" sz="1400" baseline="-25000" dirty="0" err="1" smtClean="0"/>
              <a:t>p</a:t>
            </a:r>
            <a:r>
              <a:rPr lang="en-US" sz="1400" dirty="0" smtClean="0"/>
              <a:t> distributed </a:t>
            </a:r>
            <a:r>
              <a:rPr lang="en-US" sz="1400" dirty="0"/>
              <a:t>on the </a:t>
            </a:r>
            <a:r>
              <a:rPr lang="en-US" sz="1400" dirty="0" smtClean="0"/>
              <a:t>circle</a:t>
            </a:r>
            <a:r>
              <a:rPr lang="ru-RU" sz="1400" dirty="0" smtClean="0"/>
              <a:t> </a:t>
            </a:r>
            <a:r>
              <a:rPr lang="en-US" sz="1400" dirty="0" smtClean="0"/>
              <a:t>R</a:t>
            </a:r>
          </a:p>
          <a:p>
            <a:pPr marL="4763" indent="0">
              <a:spcBef>
                <a:spcPts val="0"/>
              </a:spcBef>
              <a:buNone/>
            </a:pPr>
            <a:r>
              <a:rPr lang="en-US" sz="1400" dirty="0"/>
              <a:t>b</a:t>
            </a:r>
            <a:r>
              <a:rPr lang="ru-RU" sz="1400" dirty="0" smtClean="0"/>
              <a:t> – </a:t>
            </a:r>
            <a:r>
              <a:rPr lang="en-US" sz="1400" dirty="0"/>
              <a:t>internal pressure </a:t>
            </a:r>
            <a:r>
              <a:rPr lang="en-US" sz="1400" dirty="0" smtClean="0"/>
              <a:t>P on </a:t>
            </a:r>
            <a:r>
              <a:rPr lang="en-US" sz="1400" dirty="0"/>
              <a:t>the surface of the </a:t>
            </a:r>
            <a:r>
              <a:rPr lang="en-US" sz="1400" dirty="0" smtClean="0"/>
              <a:t>disk R</a:t>
            </a:r>
            <a:endParaRPr lang="ru-RU" sz="1400" dirty="0" smtClean="0"/>
          </a:p>
          <a:p>
            <a:pPr marL="4763" indent="0">
              <a:spcBef>
                <a:spcPts val="0"/>
              </a:spcBef>
              <a:buNone/>
            </a:pPr>
            <a:r>
              <a:rPr lang="ru-RU" sz="1400" dirty="0" smtClean="0"/>
              <a:t>с – </a:t>
            </a:r>
            <a:r>
              <a:rPr lang="en-US" sz="1400" dirty="0"/>
              <a:t>internal pressure </a:t>
            </a:r>
            <a:r>
              <a:rPr lang="en-US" sz="1400" dirty="0" smtClean="0"/>
              <a:t>P on </a:t>
            </a:r>
            <a:r>
              <a:rPr lang="en-US" sz="1400" dirty="0"/>
              <a:t>the surface of the annular disk area</a:t>
            </a:r>
            <a:endParaRPr lang="ru-RU" sz="1400" dirty="0" smtClean="0"/>
          </a:p>
          <a:p>
            <a:pPr marL="4763" indent="0">
              <a:spcBef>
                <a:spcPts val="0"/>
              </a:spcBef>
              <a:buFont typeface="Symbol" pitchFamily="18" charset="2"/>
              <a:buNone/>
            </a:pPr>
            <a:endParaRPr lang="en-US" sz="1400" dirty="0" smtClean="0"/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5076056" y="5301208"/>
            <a:ext cx="3888432" cy="699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spcBef>
                <a:spcPts val="0"/>
              </a:spcBef>
              <a:buNone/>
            </a:pPr>
            <a:r>
              <a:rPr lang="en-US" sz="1600" dirty="0"/>
              <a:t>The presented graphs show that the </a:t>
            </a:r>
            <a:r>
              <a:rPr lang="en-US" sz="1600" dirty="0" smtClean="0"/>
              <a:t>fracturing pressure </a:t>
            </a:r>
            <a:r>
              <a:rPr lang="en-US" sz="1600" dirty="0"/>
              <a:t>according to the scheme with an anchor is lower than under the scheme with a </a:t>
            </a:r>
            <a:r>
              <a:rPr lang="en-US" sz="1600" dirty="0" smtClean="0"/>
              <a:t>slot for </a:t>
            </a:r>
            <a:r>
              <a:rPr lang="en-US" sz="1600" dirty="0"/>
              <a:t>all considered values of R</a:t>
            </a:r>
          </a:p>
        </p:txBody>
      </p:sp>
    </p:spTree>
    <p:extLst>
      <p:ext uri="{BB962C8B-B14F-4D97-AF65-F5344CB8AC3E}">
        <p14:creationId xmlns:p14="http://schemas.microsoft.com/office/powerpoint/2010/main" val="58623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Transverse hydraulic fracturing with anchoring</a:t>
            </a:r>
            <a:endParaRPr lang="ru-RU" dirty="0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1691680" y="1340768"/>
            <a:ext cx="3240360" cy="4012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Fracturing </a:t>
            </a:r>
            <a:r>
              <a:rPr lang="en-US" sz="1400" b="1" dirty="0" smtClean="0"/>
              <a:t>tool with </a:t>
            </a:r>
            <a:r>
              <a:rPr lang="en-US" sz="1400" b="1" dirty="0" smtClean="0"/>
              <a:t>anchor</a:t>
            </a:r>
            <a:r>
              <a:rPr lang="ru-RU" sz="1400" b="1" dirty="0" smtClean="0"/>
              <a:t> (</a:t>
            </a:r>
            <a:r>
              <a:rPr lang="en-US" sz="1400" b="1" dirty="0" smtClean="0"/>
              <a:t>prototype</a:t>
            </a:r>
            <a:r>
              <a:rPr lang="ru-RU" sz="1400" b="1" dirty="0" smtClean="0"/>
              <a:t>)</a:t>
            </a:r>
            <a:endParaRPr lang="en-US" sz="1600" b="1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0" y="3353416"/>
            <a:ext cx="5779509" cy="10486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0" y="1662309"/>
            <a:ext cx="5706351" cy="14491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717" y="1515405"/>
            <a:ext cx="2128799" cy="11943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145" y="2864683"/>
            <a:ext cx="2155371" cy="14419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958" y="4608541"/>
            <a:ext cx="2855476" cy="20197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695" y="4608542"/>
            <a:ext cx="3029591" cy="2019727"/>
          </a:xfrm>
          <a:prstGeom prst="rect">
            <a:avLst/>
          </a:prstGeom>
        </p:spPr>
      </p:pic>
      <p:sp>
        <p:nvSpPr>
          <p:cNvPr id="19" name="Объект 2"/>
          <p:cNvSpPr txBox="1">
            <a:spLocks/>
          </p:cNvSpPr>
          <p:nvPr/>
        </p:nvSpPr>
        <p:spPr>
          <a:xfrm>
            <a:off x="6156176" y="1899194"/>
            <a:ext cx="764969" cy="449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buNone/>
            </a:pPr>
            <a:r>
              <a:rPr lang="en-US" sz="1400" b="1" dirty="0" smtClean="0"/>
              <a:t>Anchor</a:t>
            </a:r>
            <a:endParaRPr lang="en-US" sz="1600" b="1" dirty="0" smtClean="0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6041896" y="3275146"/>
            <a:ext cx="1008112" cy="449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 algn="ctr">
              <a:buNone/>
            </a:pPr>
            <a:r>
              <a:rPr lang="en-US" sz="1400" b="1" dirty="0" smtClean="0"/>
              <a:t>Anchor</a:t>
            </a:r>
          </a:p>
          <a:p>
            <a:pPr marL="4763" indent="0" algn="ctr">
              <a:buNone/>
            </a:pPr>
            <a:r>
              <a:rPr lang="en-US" sz="1050" b="1" dirty="0" smtClean="0"/>
              <a:t>improved modification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979713" y="6302260"/>
            <a:ext cx="1152127" cy="276042"/>
          </a:xfrm>
        </p:spPr>
        <p:txBody>
          <a:bodyPr>
            <a:noAutofit/>
          </a:bodyPr>
          <a:lstStyle/>
          <a:p>
            <a:pPr marL="4763" indent="0">
              <a:spcBef>
                <a:spcPts val="0"/>
              </a:spcBef>
              <a:buNone/>
            </a:pPr>
            <a:r>
              <a:rPr lang="en-US" sz="1600" b="1" dirty="0" err="1" smtClean="0">
                <a:solidFill>
                  <a:schemeClr val="bg1"/>
                </a:solidFill>
              </a:rPr>
              <a:t>Plexiglass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3350022" y="6299795"/>
            <a:ext cx="1152127" cy="276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spcBef>
                <a:spcPts val="0"/>
              </a:spcBef>
              <a:buFont typeface="Symbol" pitchFamily="18" charset="2"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Sandstone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3" name="Picture 2" descr="C:\JOB_2018.05.11\09_ФОТО\2016.08.03 Мраморный карьер\DSC_011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5" t="1692" r="7193" b="432"/>
          <a:stretch/>
        </p:blipFill>
        <p:spPr bwMode="auto">
          <a:xfrm>
            <a:off x="6353150" y="4608542"/>
            <a:ext cx="2631143" cy="201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бъект 2"/>
          <p:cNvSpPr txBox="1">
            <a:spLocks/>
          </p:cNvSpPr>
          <p:nvPr/>
        </p:nvSpPr>
        <p:spPr>
          <a:xfrm>
            <a:off x="6387059" y="6318845"/>
            <a:ext cx="864096" cy="276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3" indent="0">
              <a:spcBef>
                <a:spcPts val="0"/>
              </a:spcBef>
              <a:buFont typeface="Symbol" pitchFamily="18" charset="2"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Marble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3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11143</TotalTime>
  <Words>1696</Words>
  <Application>Microsoft Office PowerPoint</Application>
  <PresentationFormat>Экран (4:3)</PresentationFormat>
  <Paragraphs>253</Paragraphs>
  <Slides>19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Hydraulic fracturing in mining. Protection of a degassing well in a coal seam from air infiltration through the rock mass</vt:lpstr>
      <vt:lpstr>Outline</vt:lpstr>
      <vt:lpstr>Hydraulic fracturing in mining</vt:lpstr>
      <vt:lpstr>Weakening of hard roof of coal seam</vt:lpstr>
      <vt:lpstr>Intensification of coal degassing</vt:lpstr>
      <vt:lpstr>Protection of underground workings</vt:lpstr>
      <vt:lpstr>Transverse fracture formation at the bottom of a borehole</vt:lpstr>
      <vt:lpstr>Comparative evaluation of transverse fracturing methods</vt:lpstr>
      <vt:lpstr>Transverse hydraulic fracturing with anchoring</vt:lpstr>
      <vt:lpstr>Description of the problem</vt:lpstr>
      <vt:lpstr>Simulation of hydraulic fracturing close to underground working</vt:lpstr>
      <vt:lpstr>Impact of working on the crack path</vt:lpstr>
      <vt:lpstr>Impact of working on the crack opening</vt:lpstr>
      <vt:lpstr>Impact of working on cracks that grow in its direction</vt:lpstr>
      <vt:lpstr>Fluids for creating screens by the HF method</vt:lpstr>
      <vt:lpstr>Protection screen with solid filler</vt:lpstr>
      <vt:lpstr>Protection screen with elastic filler</vt:lpstr>
      <vt:lpstr>Set of equipment for small-scale HF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Sergey V. Serdyukov</dc:creator>
  <cp:lastModifiedBy>AERO</cp:lastModifiedBy>
  <cp:revision>902</cp:revision>
  <cp:lastPrinted>2019-07-04T10:00:39Z</cp:lastPrinted>
  <dcterms:created xsi:type="dcterms:W3CDTF">2011-11-27T12:54:51Z</dcterms:created>
  <dcterms:modified xsi:type="dcterms:W3CDTF">2019-07-04T18:44:47Z</dcterms:modified>
</cp:coreProperties>
</file>