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56" r:id="rId2"/>
    <p:sldId id="266" r:id="rId3"/>
    <p:sldId id="258" r:id="rId4"/>
    <p:sldId id="268" r:id="rId5"/>
    <p:sldId id="269" r:id="rId6"/>
    <p:sldId id="270" r:id="rId7"/>
    <p:sldId id="267" r:id="rId8"/>
    <p:sldId id="263" r:id="rId9"/>
    <p:sldId id="262" r:id="rId10"/>
    <p:sldId id="261" r:id="rId11"/>
    <p:sldId id="271" r:id="rId12"/>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7908AF51-AE22-4FD4-8467-A0D85A251C1D}">
          <p14:sldIdLst>
            <p14:sldId id="256"/>
            <p14:sldId id="266"/>
            <p14:sldId id="258"/>
            <p14:sldId id="268"/>
            <p14:sldId id="269"/>
            <p14:sldId id="270"/>
            <p14:sldId id="267"/>
            <p14:sldId id="263"/>
            <p14:sldId id="262"/>
            <p14:sldId id="261"/>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2" autoAdjust="0"/>
  </p:normalViewPr>
  <p:slideViewPr>
    <p:cSldViewPr>
      <p:cViewPr>
        <p:scale>
          <a:sx n="50" d="100"/>
          <a:sy n="50" d="100"/>
        </p:scale>
        <p:origin x="-1272" y="-118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F970F8-8CC3-45F9-ADAB-7772B5B62905}" type="datetimeFigureOut">
              <a:rPr lang="ru-RU" smtClean="0"/>
              <a:t>02.07.2019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30428D-2AC0-4474-B94A-BA054EF2EDE1}" type="slidenum">
              <a:rPr lang="ru-RU" smtClean="0"/>
              <a:t>‹#›</a:t>
            </a:fld>
            <a:endParaRPr lang="ru-RU"/>
          </a:p>
        </p:txBody>
      </p:sp>
    </p:spTree>
    <p:extLst>
      <p:ext uri="{BB962C8B-B14F-4D97-AF65-F5344CB8AC3E}">
        <p14:creationId xmlns:p14="http://schemas.microsoft.com/office/powerpoint/2010/main" val="412635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6030428D-2AC0-4474-B94A-BA054EF2EDE1}" type="slidenum">
              <a:rPr lang="ru-RU" smtClean="0"/>
              <a:t>3</a:t>
            </a:fld>
            <a:endParaRPr lang="ru-RU"/>
          </a:p>
        </p:txBody>
      </p:sp>
    </p:spTree>
    <p:extLst>
      <p:ext uri="{BB962C8B-B14F-4D97-AF65-F5344CB8AC3E}">
        <p14:creationId xmlns:p14="http://schemas.microsoft.com/office/powerpoint/2010/main" val="377026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52316"/>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2400300"/>
            <a:ext cx="6400800" cy="120015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2F1B213E-2456-4A50-AB4D-15FFC4517000}" type="datetime1">
              <a:rPr lang="ru-RU" smtClean="0"/>
              <a:t>02.07.2019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97C91606-5789-49A0-A4A7-E704B733862A}" type="slidenum">
              <a:rPr lang="ru-RU" smtClean="0"/>
              <a:t>‹#›</a:t>
            </a:fld>
            <a:endParaRPr lang="ru-RU"/>
          </a:p>
        </p:txBody>
      </p:sp>
      <p:sp>
        <p:nvSpPr>
          <p:cNvPr id="7" name="Прямоугольник 6"/>
          <p:cNvSpPr/>
          <p:nvPr/>
        </p:nvSpPr>
        <p:spPr>
          <a:xfrm>
            <a:off x="62932" y="1086978"/>
            <a:ext cx="9021537" cy="1145512"/>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2" y="1047540"/>
            <a:ext cx="9021537" cy="90435"/>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2" y="2232487"/>
            <a:ext cx="9021537" cy="82899"/>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129448"/>
            <a:ext cx="8229600" cy="1102519"/>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0460D5B-C171-453B-99A9-6B7662CABB4A}"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91606-5789-49A0-A4A7-E704B733862A}"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1"/>
            <a:ext cx="2011680" cy="4388644"/>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05980"/>
            <a:ext cx="5562600" cy="4388644"/>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2716D5-EFD5-4D57-B5FC-F8B778C61F4A}"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91606-5789-49A0-A4A7-E704B733862A}"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887D8381-1534-492B-BA26-9497D0495E55}" type="datetime1">
              <a:rPr lang="ru-RU" smtClean="0"/>
              <a:t>02.07.2019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91606-5789-49A0-A4A7-E704B733862A}" type="slidenum">
              <a:rPr lang="ru-RU" smtClean="0"/>
              <a:t>‹#›</a:t>
            </a:fld>
            <a:endParaRPr lang="ru-RU"/>
          </a:p>
        </p:txBody>
      </p:sp>
      <p:sp>
        <p:nvSpPr>
          <p:cNvPr id="8" name="Объект 7"/>
          <p:cNvSpPr>
            <a:spLocks noGrp="1"/>
          </p:cNvSpPr>
          <p:nvPr>
            <p:ph sz="quarter" idx="1"/>
          </p:nvPr>
        </p:nvSpPr>
        <p:spPr>
          <a:xfrm>
            <a:off x="914400" y="1085850"/>
            <a:ext cx="7772400" cy="3429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52316"/>
            <a:ext cx="9013372" cy="501915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714376"/>
            <a:ext cx="7772400" cy="1021556"/>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1910953"/>
            <a:ext cx="7772400" cy="1003697"/>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6755E380-7C0C-4CAC-BE54-D8FA59435BF1}" type="datetime1">
              <a:rPr lang="ru-RU" smtClean="0"/>
              <a:t>02.07.2019</a:t>
            </a:fld>
            <a:endParaRPr lang="ru-RU"/>
          </a:p>
        </p:txBody>
      </p:sp>
      <p:sp>
        <p:nvSpPr>
          <p:cNvPr id="5" name="Нижний колонтитул 4"/>
          <p:cNvSpPr>
            <a:spLocks noGrp="1"/>
          </p:cNvSpPr>
          <p:nvPr>
            <p:ph type="ftr" sz="quarter" idx="11"/>
          </p:nvPr>
        </p:nvSpPr>
        <p:spPr>
          <a:xfrm>
            <a:off x="800100" y="4629150"/>
            <a:ext cx="4000500" cy="342900"/>
          </a:xfrm>
        </p:spPr>
        <p:txBody>
          <a:bodyPr/>
          <a:lstStyle/>
          <a:p>
            <a:endParaRPr lang="ru-RU"/>
          </a:p>
        </p:txBody>
      </p:sp>
      <p:sp>
        <p:nvSpPr>
          <p:cNvPr id="7" name="Прямоугольник 6"/>
          <p:cNvSpPr/>
          <p:nvPr/>
        </p:nvSpPr>
        <p:spPr>
          <a:xfrm flipV="1">
            <a:off x="69413" y="1782623"/>
            <a:ext cx="9013515"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1756107"/>
            <a:ext cx="9013781"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1851660"/>
            <a:ext cx="9014621" cy="3429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4656582"/>
            <a:ext cx="457200" cy="342900"/>
          </a:xfrm>
        </p:spPr>
        <p:txBody>
          <a:bodyPr/>
          <a:lstStyle/>
          <a:p>
            <a:fld id="{97C91606-5789-49A0-A4A7-E704B733862A}"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90A8310-6A21-4FB4-A52A-6AA0250F4B6F}" type="datetime1">
              <a:rPr lang="ru-RU" smtClean="0"/>
              <a:t>02.07.2019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C91606-5789-49A0-A4A7-E704B733862A}" type="slidenum">
              <a:rPr lang="ru-RU" smtClean="0"/>
              <a:t>‹#›</a:t>
            </a:fld>
            <a:endParaRPr lang="ru-RU"/>
          </a:p>
        </p:txBody>
      </p:sp>
      <p:sp>
        <p:nvSpPr>
          <p:cNvPr id="9" name="Объект 8"/>
          <p:cNvSpPr>
            <a:spLocks noGrp="1"/>
          </p:cNvSpPr>
          <p:nvPr>
            <p:ph sz="quarter" idx="1"/>
          </p:nvPr>
        </p:nvSpPr>
        <p:spPr>
          <a:xfrm>
            <a:off x="914400" y="1085850"/>
            <a:ext cx="3749040" cy="3429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933950" y="1085850"/>
            <a:ext cx="3749040" cy="3429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04788"/>
            <a:ext cx="7772400" cy="85725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085850"/>
            <a:ext cx="3733800" cy="5715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ADB504AE-203F-41E3-B9F9-A92852E8505B}" type="datetime1">
              <a:rPr lang="ru-RU" smtClean="0"/>
              <a:t>02.07.2019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C91606-5789-49A0-A4A7-E704B733862A}" type="slidenum">
              <a:rPr lang="ru-RU" smtClean="0"/>
              <a:t>‹#›</a:t>
            </a:fld>
            <a:endParaRPr lang="ru-RU"/>
          </a:p>
        </p:txBody>
      </p:sp>
      <p:sp>
        <p:nvSpPr>
          <p:cNvPr id="11" name="Объект 10"/>
          <p:cNvSpPr>
            <a:spLocks noGrp="1"/>
          </p:cNvSpPr>
          <p:nvPr>
            <p:ph sz="half" idx="2"/>
          </p:nvPr>
        </p:nvSpPr>
        <p:spPr>
          <a:xfrm>
            <a:off x="914400" y="1685925"/>
            <a:ext cx="3733800" cy="291465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4"/>
          </p:nvPr>
        </p:nvSpPr>
        <p:spPr>
          <a:xfrm>
            <a:off x="4953000" y="1685925"/>
            <a:ext cx="3733800" cy="291465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37297728-F0F9-43C3-AB0D-3404574FD83D}" type="datetime1">
              <a:rPr lang="ru-RU" smtClean="0"/>
              <a:t>02.07.2019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C91606-5789-49A0-A4A7-E704B733862A}"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CAAEFD-E51A-4F29-A7AD-3C90DC9F5B71}" type="datetime1">
              <a:rPr lang="ru-RU" smtClean="0"/>
              <a:t>02.07.2019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C91606-5789-49A0-A4A7-E704B733862A}"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51435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04788"/>
            <a:ext cx="7772400" cy="85725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200150"/>
            <a:ext cx="1905000" cy="337185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46EB1BB-E410-49E5-BDF4-D073EC7E3694}" type="datetime1">
              <a:rPr lang="ru-RU" smtClean="0"/>
              <a:t>02.07.2019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C91606-5789-49A0-A4A7-E704B733862A}" type="slidenum">
              <a:rPr lang="ru-RU" smtClean="0"/>
              <a:t>‹#›</a:t>
            </a:fld>
            <a:endParaRPr lang="ru-RU"/>
          </a:p>
        </p:txBody>
      </p:sp>
      <p:sp>
        <p:nvSpPr>
          <p:cNvPr id="11" name="Объект 10"/>
          <p:cNvSpPr>
            <a:spLocks noGrp="1"/>
          </p:cNvSpPr>
          <p:nvPr>
            <p:ph sz="quarter" idx="1"/>
          </p:nvPr>
        </p:nvSpPr>
        <p:spPr>
          <a:xfrm>
            <a:off x="2971800" y="1200150"/>
            <a:ext cx="5715000" cy="337185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3675413"/>
            <a:ext cx="7315200" cy="391716"/>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4084369"/>
            <a:ext cx="7315200" cy="51435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2AB021F-6375-436A-9C96-29DB88F2DB65}" type="datetime1">
              <a:rPr lang="ru-RU" smtClean="0"/>
              <a:t>02.07.2019</a:t>
            </a:fld>
            <a:endParaRPr lang="ru-RU"/>
          </a:p>
        </p:txBody>
      </p:sp>
      <p:sp>
        <p:nvSpPr>
          <p:cNvPr id="6" name="Нижний колонтитул 5"/>
          <p:cNvSpPr>
            <a:spLocks noGrp="1"/>
          </p:cNvSpPr>
          <p:nvPr>
            <p:ph type="ftr" sz="quarter" idx="11"/>
          </p:nvPr>
        </p:nvSpPr>
        <p:spPr>
          <a:xfrm>
            <a:off x="914400" y="4629150"/>
            <a:ext cx="3886200" cy="342900"/>
          </a:xfrm>
        </p:spPr>
        <p:txBody>
          <a:bodyPr/>
          <a:lstStyle/>
          <a:p>
            <a:endParaRPr lang="ru-RU"/>
          </a:p>
        </p:txBody>
      </p:sp>
      <p:sp>
        <p:nvSpPr>
          <p:cNvPr id="7" name="Номер слайда 6"/>
          <p:cNvSpPr>
            <a:spLocks noGrp="1"/>
          </p:cNvSpPr>
          <p:nvPr>
            <p:ph type="sldNum" sz="quarter" idx="12"/>
          </p:nvPr>
        </p:nvSpPr>
        <p:spPr>
          <a:xfrm>
            <a:off x="146304" y="4656582"/>
            <a:ext cx="457200" cy="342900"/>
          </a:xfrm>
        </p:spPr>
        <p:txBody>
          <a:bodyPr/>
          <a:lstStyle/>
          <a:p>
            <a:fld id="{97C91606-5789-49A0-A4A7-E704B733862A}" type="slidenum">
              <a:rPr lang="ru-RU" smtClean="0"/>
              <a:t>‹#›</a:t>
            </a:fld>
            <a:endParaRPr lang="ru-RU"/>
          </a:p>
        </p:txBody>
      </p:sp>
      <p:sp>
        <p:nvSpPr>
          <p:cNvPr id="11" name="Прямоугольник 10"/>
          <p:cNvSpPr/>
          <p:nvPr/>
        </p:nvSpPr>
        <p:spPr>
          <a:xfrm flipV="1">
            <a:off x="68307" y="3512666"/>
            <a:ext cx="9006840" cy="6858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9" y="3487856"/>
            <a:ext cx="9006639" cy="3428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1" y="3579919"/>
            <a:ext cx="9006637" cy="3660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9" y="50006"/>
            <a:ext cx="9001873" cy="3436144"/>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51435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52316"/>
            <a:ext cx="9013372" cy="5020056"/>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05978"/>
            <a:ext cx="7772400" cy="85725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085850"/>
            <a:ext cx="7772400" cy="3429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4643437"/>
            <a:ext cx="2476500" cy="357188"/>
          </a:xfrm>
          <a:prstGeom prst="rect">
            <a:avLst/>
          </a:prstGeom>
        </p:spPr>
        <p:txBody>
          <a:bodyPr anchor="ctr" anchorCtr="0"/>
          <a:lstStyle>
            <a:lvl1pPr algn="r" eaLnBrk="1" latinLnBrk="0" hangingPunct="1">
              <a:defRPr kumimoji="0" sz="1400">
                <a:solidFill>
                  <a:schemeClr val="tx2"/>
                </a:solidFill>
              </a:defRPr>
            </a:lvl1pPr>
          </a:lstStyle>
          <a:p>
            <a:fld id="{6295F9A9-4DC4-474C-B54B-7245914B61E0}" type="datetime1">
              <a:rPr lang="ru-RU" smtClean="0"/>
              <a:t>02.07.2019</a:t>
            </a:fld>
            <a:endParaRPr lang="ru-RU"/>
          </a:p>
        </p:txBody>
      </p:sp>
      <p:sp>
        <p:nvSpPr>
          <p:cNvPr id="3" name="Нижний колонтитул 2"/>
          <p:cNvSpPr>
            <a:spLocks noGrp="1"/>
          </p:cNvSpPr>
          <p:nvPr>
            <p:ph type="ftr" sz="quarter" idx="3"/>
          </p:nvPr>
        </p:nvSpPr>
        <p:spPr>
          <a:xfrm>
            <a:off x="914400" y="4629150"/>
            <a:ext cx="3962400" cy="3429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4657725"/>
            <a:ext cx="457200" cy="3429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7C91606-5789-49A0-A4A7-E704B733862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5.bin"/><Relationship Id="rId18" Type="http://schemas.openxmlformats.org/officeDocument/2006/relationships/image" Target="../media/image16.wmf"/><Relationship Id="rId3" Type="http://schemas.openxmlformats.org/officeDocument/2006/relationships/image" Target="../media/image20.jpeg"/><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3.wmf"/><Relationship Id="rId17" Type="http://schemas.openxmlformats.org/officeDocument/2006/relationships/oleObject" Target="../embeddings/oleObject7.bin"/><Relationship Id="rId2" Type="http://schemas.openxmlformats.org/officeDocument/2006/relationships/slideLayout" Target="../slideLayouts/slideLayout2.xml"/><Relationship Id="rId16" Type="http://schemas.openxmlformats.org/officeDocument/2006/relationships/image" Target="../media/image15.wmf"/><Relationship Id="rId20" Type="http://schemas.openxmlformats.org/officeDocument/2006/relationships/image" Target="../media/image17.wmf"/><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4.bin"/><Relationship Id="rId24" Type="http://schemas.openxmlformats.org/officeDocument/2006/relationships/image" Target="../media/image19.wmf"/><Relationship Id="rId5" Type="http://schemas.openxmlformats.org/officeDocument/2006/relationships/oleObject" Target="../embeddings/oleObject1.bin"/><Relationship Id="rId15" Type="http://schemas.openxmlformats.org/officeDocument/2006/relationships/oleObject" Target="../embeddings/oleObject6.bin"/><Relationship Id="rId23" Type="http://schemas.openxmlformats.org/officeDocument/2006/relationships/oleObject" Target="../embeddings/oleObject10.bin"/><Relationship Id="rId10" Type="http://schemas.openxmlformats.org/officeDocument/2006/relationships/image" Target="../media/image12.wmf"/><Relationship Id="rId19" Type="http://schemas.openxmlformats.org/officeDocument/2006/relationships/oleObject" Target="../embeddings/oleObject8.bin"/><Relationship Id="rId4" Type="http://schemas.openxmlformats.org/officeDocument/2006/relationships/image" Target="../media/image21.jpeg"/><Relationship Id="rId9" Type="http://schemas.openxmlformats.org/officeDocument/2006/relationships/oleObject" Target="../embeddings/oleObject3.bin"/><Relationship Id="rId14" Type="http://schemas.openxmlformats.org/officeDocument/2006/relationships/image" Target="../media/image14.wmf"/><Relationship Id="rId22"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1600" y="1275606"/>
            <a:ext cx="7272808" cy="830997"/>
          </a:xfrm>
          <a:prstGeom prst="rect">
            <a:avLst/>
          </a:prstGeom>
        </p:spPr>
        <p:txBody>
          <a:bodyPr wrap="square">
            <a:spAutoFit/>
          </a:bodyPr>
          <a:lstStyle/>
          <a:p>
            <a:pPr algn="ctr"/>
            <a:r>
              <a:rPr lang="en-US" sz="2400" dirty="0"/>
              <a:t>Hydraulic fracturing of concrete cylinders in a non-uniform stress field</a:t>
            </a:r>
            <a:endParaRPr lang="ru-RU" sz="2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5705" y="257897"/>
            <a:ext cx="8532440" cy="646331"/>
          </a:xfrm>
          <a:prstGeom prst="rect">
            <a:avLst/>
          </a:prstGeom>
        </p:spPr>
        <p:txBody>
          <a:bodyPr wrap="square">
            <a:spAutoFit/>
          </a:bodyPr>
          <a:lstStyle/>
          <a:p>
            <a:pPr algn="ctr"/>
            <a:r>
              <a:rPr lang="en-US" b="1" dirty="0"/>
              <a:t>Coupled thermo-hydro-mechanical problems of fracture </a:t>
            </a:r>
            <a:r>
              <a:rPr lang="en-US" b="1" dirty="0" smtClean="0"/>
              <a:t>mechanics, 2019, July 1-5 Novosibirsk, Russia</a:t>
            </a:r>
            <a:endParaRPr lang="en-US" b="1" dirty="0"/>
          </a:p>
        </p:txBody>
      </p:sp>
      <p:sp>
        <p:nvSpPr>
          <p:cNvPr id="6" name="Прямоугольник 5"/>
          <p:cNvSpPr/>
          <p:nvPr/>
        </p:nvSpPr>
        <p:spPr>
          <a:xfrm>
            <a:off x="755576" y="3222040"/>
            <a:ext cx="8496944" cy="400110"/>
          </a:xfrm>
          <a:prstGeom prst="rect">
            <a:avLst/>
          </a:prstGeom>
        </p:spPr>
        <p:txBody>
          <a:bodyPr wrap="square">
            <a:spAutoFit/>
          </a:bodyPr>
          <a:lstStyle/>
          <a:p>
            <a:r>
              <a:rPr lang="en-US" sz="2000" u="sng" dirty="0" err="1" smtClean="0"/>
              <a:t>Valerii</a:t>
            </a:r>
            <a:r>
              <a:rPr lang="en-US" sz="2000" u="sng" dirty="0" smtClean="0"/>
              <a:t> A</a:t>
            </a:r>
            <a:r>
              <a:rPr lang="ru-RU" sz="2000" u="sng" dirty="0"/>
              <a:t>. </a:t>
            </a:r>
            <a:r>
              <a:rPr lang="en-US" sz="2000" u="sng" dirty="0" smtClean="0"/>
              <a:t> </a:t>
            </a:r>
            <a:r>
              <a:rPr lang="en-US" sz="2000" u="sng" dirty="0" smtClean="0"/>
              <a:t>Blinov</a:t>
            </a:r>
            <a:r>
              <a:rPr lang="en-US" sz="2000" u="sng" baseline="30000" dirty="0" smtClean="0"/>
              <a:t>1</a:t>
            </a:r>
            <a:r>
              <a:rPr lang="en-US" sz="2000" dirty="0" smtClean="0"/>
              <a:t>, Mikhail A. </a:t>
            </a:r>
            <a:r>
              <a:rPr lang="en-US" sz="2000" dirty="0" smtClean="0"/>
              <a:t>Legan</a:t>
            </a:r>
            <a:r>
              <a:rPr lang="en-US" sz="2000" baseline="30000" dirty="0" smtClean="0"/>
              <a:t>1</a:t>
            </a:r>
            <a:r>
              <a:rPr lang="en-US" sz="2000" dirty="0" smtClean="0"/>
              <a:t>, Alexey N</a:t>
            </a:r>
            <a:r>
              <a:rPr lang="en-US" sz="2000" dirty="0"/>
              <a:t>. </a:t>
            </a:r>
            <a:r>
              <a:rPr lang="en-US" sz="2000" dirty="0" smtClean="0"/>
              <a:t>Novoselov</a:t>
            </a:r>
            <a:r>
              <a:rPr lang="en-US" sz="2000" baseline="30000" dirty="0"/>
              <a:t>1</a:t>
            </a:r>
            <a:endParaRPr lang="ru-RU" sz="2000" dirty="0"/>
          </a:p>
        </p:txBody>
      </p:sp>
      <p:sp>
        <p:nvSpPr>
          <p:cNvPr id="7" name="Прямоугольник 6"/>
          <p:cNvSpPr/>
          <p:nvPr/>
        </p:nvSpPr>
        <p:spPr>
          <a:xfrm>
            <a:off x="683568" y="3624987"/>
            <a:ext cx="7996714" cy="923330"/>
          </a:xfrm>
          <a:prstGeom prst="rect">
            <a:avLst/>
          </a:prstGeom>
        </p:spPr>
        <p:txBody>
          <a:bodyPr wrap="square">
            <a:spAutoFit/>
          </a:bodyPr>
          <a:lstStyle/>
          <a:p>
            <a:r>
              <a:rPr lang="ru-RU" baseline="30000" dirty="0"/>
              <a:t>1 </a:t>
            </a:r>
            <a:r>
              <a:rPr lang="en-GB" i="1" dirty="0" err="1"/>
              <a:t>Lavrentyev</a:t>
            </a:r>
            <a:r>
              <a:rPr lang="en-GB" i="1" dirty="0"/>
              <a:t> Institute of Hydrodynamics, Siberian branch of the Russian Academy of Sciences, </a:t>
            </a:r>
            <a:r>
              <a:rPr lang="en-GB" i="1" dirty="0" err="1"/>
              <a:t>Lavrentyev</a:t>
            </a:r>
            <a:r>
              <a:rPr lang="en-GB" i="1" dirty="0"/>
              <a:t> </a:t>
            </a:r>
            <a:r>
              <a:rPr lang="en-GB" i="1" dirty="0" err="1"/>
              <a:t>ave.</a:t>
            </a:r>
            <a:r>
              <a:rPr lang="en-GB" i="1" dirty="0"/>
              <a:t> 15, Novosibirsk, 630090, Russia</a:t>
            </a:r>
            <a:endParaRPr lang="ru-RU" dirty="0"/>
          </a:p>
          <a:p>
            <a:endParaRPr lang="ru-RU" i="1" dirty="0"/>
          </a:p>
        </p:txBody>
      </p:sp>
      <p:sp>
        <p:nvSpPr>
          <p:cNvPr id="2" name="Номер слайда 1"/>
          <p:cNvSpPr>
            <a:spLocks noGrp="1"/>
          </p:cNvSpPr>
          <p:nvPr>
            <p:ph type="sldNum" sz="quarter" idx="12"/>
          </p:nvPr>
        </p:nvSpPr>
        <p:spPr/>
        <p:txBody>
          <a:bodyPr/>
          <a:lstStyle/>
          <a:p>
            <a:fld id="{97C91606-5789-49A0-A4A7-E704B733862A}" type="slidenum">
              <a:rPr lang="ru-RU" smtClean="0"/>
              <a:t>1</a:t>
            </a:fld>
            <a:endParaRPr lang="ru-RU"/>
          </a:p>
        </p:txBody>
      </p:sp>
    </p:spTree>
    <p:extLst>
      <p:ext uri="{BB962C8B-B14F-4D97-AF65-F5344CB8AC3E}">
        <p14:creationId xmlns:p14="http://schemas.microsoft.com/office/powerpoint/2010/main" val="1718741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7C91606-5789-49A0-A4A7-E704B733862A}" type="slidenum">
              <a:rPr lang="ru-RU" smtClean="0"/>
              <a:t>10</a:t>
            </a:fld>
            <a:endParaRPr lang="ru-RU"/>
          </a:p>
        </p:txBody>
      </p:sp>
      <p:sp>
        <p:nvSpPr>
          <p:cNvPr id="5" name="TextBox 4"/>
          <p:cNvSpPr txBox="1"/>
          <p:nvPr/>
        </p:nvSpPr>
        <p:spPr>
          <a:xfrm>
            <a:off x="3779912" y="192638"/>
            <a:ext cx="1236236" cy="369332"/>
          </a:xfrm>
          <a:prstGeom prst="rect">
            <a:avLst/>
          </a:prstGeom>
          <a:noFill/>
        </p:spPr>
        <p:txBody>
          <a:bodyPr wrap="none" rtlCol="0">
            <a:spAutoFit/>
          </a:bodyPr>
          <a:lstStyle/>
          <a:p>
            <a:r>
              <a:rPr lang="en-US" dirty="0" smtClean="0">
                <a:latin typeface="Times New Roman" pitchFamily="18" charset="0"/>
                <a:cs typeface="Times New Roman" pitchFamily="18" charset="0"/>
              </a:rPr>
              <a:t>Conclusion</a:t>
            </a:r>
            <a:endParaRPr lang="ru-RU" dirty="0">
              <a:latin typeface="Times New Roman" pitchFamily="18" charset="0"/>
              <a:cs typeface="Times New Roman" pitchFamily="18" charset="0"/>
            </a:endParaRPr>
          </a:p>
        </p:txBody>
      </p:sp>
      <p:sp>
        <p:nvSpPr>
          <p:cNvPr id="6" name="TextBox 5"/>
          <p:cNvSpPr txBox="1"/>
          <p:nvPr/>
        </p:nvSpPr>
        <p:spPr>
          <a:xfrm>
            <a:off x="467544" y="561970"/>
            <a:ext cx="8424936" cy="2800767"/>
          </a:xfrm>
          <a:prstGeom prst="rect">
            <a:avLst/>
          </a:prstGeom>
          <a:noFill/>
        </p:spPr>
        <p:txBody>
          <a:bodyPr wrap="square" rtlCol="0">
            <a:spAutoFit/>
          </a:bodyPr>
          <a:lstStyle/>
          <a:p>
            <a:pPr indent="360000"/>
            <a:r>
              <a:rPr lang="en-US" sz="1600" dirty="0" smtClean="0">
                <a:latin typeface="Times New Roman" panose="02020603050405020304" pitchFamily="18" charset="0"/>
                <a:cs typeface="Times New Roman" panose="02020603050405020304" pitchFamily="18" charset="0"/>
              </a:rPr>
              <a:t>An </a:t>
            </a:r>
            <a:r>
              <a:rPr lang="en-US" sz="1600" dirty="0">
                <a:latin typeface="Times New Roman" panose="02020603050405020304" pitchFamily="18" charset="0"/>
                <a:cs typeface="Times New Roman" panose="02020603050405020304" pitchFamily="18" charset="0"/>
              </a:rPr>
              <a:t>experimental study of hydraulic fracturing of thick-walled concrete cylinders compressed along the diameter with holes located in the center of the cylinder and displaced from the center was carried out on a modified installation. The cylinders were made of concrete based on sand and high alumina cement grade 40. The </a:t>
            </a:r>
            <a:r>
              <a:rPr lang="en-US" sz="1600" dirty="0" err="1">
                <a:latin typeface="Times New Roman" panose="02020603050405020304" pitchFamily="18" charset="0"/>
                <a:cs typeface="Times New Roman" panose="02020603050405020304" pitchFamily="18" charset="0"/>
              </a:rPr>
              <a:t>Zwick</a:t>
            </a:r>
            <a:r>
              <a:rPr lang="en-US" sz="1600" dirty="0">
                <a:latin typeface="Times New Roman" panose="02020603050405020304" pitchFamily="18" charset="0"/>
                <a:cs typeface="Times New Roman" panose="02020603050405020304" pitchFamily="18" charset="0"/>
              </a:rPr>
              <a:t> / </a:t>
            </a:r>
            <a:r>
              <a:rPr lang="en-US" sz="1600" dirty="0" err="1">
                <a:latin typeface="Times New Roman" panose="02020603050405020304" pitchFamily="18" charset="0"/>
                <a:cs typeface="Times New Roman" panose="02020603050405020304" pitchFamily="18" charset="0"/>
              </a:rPr>
              <a:t>Roell</a:t>
            </a:r>
            <a:r>
              <a:rPr lang="en-US" sz="1600" dirty="0">
                <a:latin typeface="Times New Roman" panose="02020603050405020304" pitchFamily="18" charset="0"/>
                <a:cs typeface="Times New Roman" panose="02020603050405020304" pitchFamily="18" charset="0"/>
              </a:rPr>
              <a:t> Z100 universal testing machine performed experiments on the destruction of concrete under conditions of bending. With the help of the boundary element method, the local maximum stress criterion and the gradient fracture criterion, fracture simulation in non-uniform stress fields was carried out. It is established that the local maximum stress criterion gives significantly lower values of the breakdown pressure during hydraulic fracturing. It is shown that using the gradient criterion, it is possible to obtain a satisfactory agreement between the results of calculations and experimental data on hydraulic fracturing in non-uniform stress fields. Experimental study showed scale effect in concrete specimens with stress concentrators.</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991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7C91606-5789-49A0-A4A7-E704B733862A}" type="slidenum">
              <a:rPr lang="ru-RU" smtClean="0"/>
              <a:t>11</a:t>
            </a:fld>
            <a:endParaRPr lang="ru-RU"/>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95486"/>
            <a:ext cx="5047520" cy="4783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683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7C91606-5789-49A0-A4A7-E704B733862A}" type="slidenum">
              <a:rPr lang="ru-RU" smtClean="0"/>
              <a:t>2</a:t>
            </a:fld>
            <a:endParaRPr lang="ru-RU"/>
          </a:p>
        </p:txBody>
      </p:sp>
      <p:sp>
        <p:nvSpPr>
          <p:cNvPr id="5" name="Прямоугольник 4"/>
          <p:cNvSpPr/>
          <p:nvPr/>
        </p:nvSpPr>
        <p:spPr>
          <a:xfrm>
            <a:off x="251520" y="972563"/>
            <a:ext cx="8496944" cy="1477328"/>
          </a:xfrm>
          <a:prstGeom prst="rect">
            <a:avLst/>
          </a:prstGeom>
        </p:spPr>
        <p:txBody>
          <a:bodyPr wrap="square">
            <a:spAutoFit/>
          </a:bodyPr>
          <a:lstStyle/>
          <a:p>
            <a:pPr indent="457200" algn="just"/>
            <a:r>
              <a:rPr lang="ru-RU" dirty="0" err="1" smtClean="0"/>
              <a:t>An</a:t>
            </a:r>
            <a:r>
              <a:rPr lang="ru-RU" dirty="0" smtClean="0"/>
              <a:t> </a:t>
            </a:r>
            <a:r>
              <a:rPr lang="ru-RU" dirty="0" err="1"/>
              <a:t>experimental</a:t>
            </a:r>
            <a:r>
              <a:rPr lang="ru-RU" dirty="0"/>
              <a:t> </a:t>
            </a:r>
            <a:r>
              <a:rPr lang="ru-RU" dirty="0" err="1"/>
              <a:t>study</a:t>
            </a:r>
            <a:r>
              <a:rPr lang="ru-RU" dirty="0"/>
              <a:t> </a:t>
            </a:r>
            <a:r>
              <a:rPr lang="ru-RU" dirty="0" err="1"/>
              <a:t>of</a:t>
            </a:r>
            <a:r>
              <a:rPr lang="ru-RU" dirty="0"/>
              <a:t> </a:t>
            </a:r>
            <a:r>
              <a:rPr lang="ru-RU" dirty="0" err="1"/>
              <a:t>the</a:t>
            </a:r>
            <a:r>
              <a:rPr lang="ru-RU" dirty="0"/>
              <a:t> </a:t>
            </a:r>
            <a:r>
              <a:rPr lang="ru-RU" dirty="0" err="1"/>
              <a:t>hydraulic</a:t>
            </a:r>
            <a:r>
              <a:rPr lang="ru-RU" dirty="0"/>
              <a:t> </a:t>
            </a:r>
            <a:r>
              <a:rPr lang="ru-RU" dirty="0" err="1"/>
              <a:t>fracture</a:t>
            </a:r>
            <a:r>
              <a:rPr lang="ru-RU" dirty="0"/>
              <a:t> </a:t>
            </a:r>
            <a:r>
              <a:rPr lang="ru-RU" dirty="0" err="1"/>
              <a:t>of</a:t>
            </a:r>
            <a:r>
              <a:rPr lang="ru-RU" dirty="0"/>
              <a:t> </a:t>
            </a:r>
            <a:r>
              <a:rPr lang="ru-RU" dirty="0" err="1"/>
              <a:t>thick-walled</a:t>
            </a:r>
            <a:r>
              <a:rPr lang="ru-RU" dirty="0"/>
              <a:t> </a:t>
            </a:r>
            <a:r>
              <a:rPr lang="ru-RU" dirty="0" err="1"/>
              <a:t>cylinders</a:t>
            </a:r>
            <a:r>
              <a:rPr lang="ru-RU" dirty="0"/>
              <a:t> </a:t>
            </a:r>
            <a:r>
              <a:rPr lang="ru-RU" dirty="0" err="1"/>
              <a:t>with</a:t>
            </a:r>
            <a:r>
              <a:rPr lang="ru-RU" dirty="0"/>
              <a:t> </a:t>
            </a:r>
            <a:r>
              <a:rPr lang="ru-RU" dirty="0" err="1"/>
              <a:t>the</a:t>
            </a:r>
            <a:r>
              <a:rPr lang="ru-RU" dirty="0"/>
              <a:t> </a:t>
            </a:r>
            <a:r>
              <a:rPr lang="ru-RU" dirty="0" err="1"/>
              <a:t>application</a:t>
            </a:r>
            <a:r>
              <a:rPr lang="ru-RU" dirty="0"/>
              <a:t> </a:t>
            </a:r>
            <a:r>
              <a:rPr lang="ru-RU" dirty="0" err="1"/>
              <a:t>of</a:t>
            </a:r>
            <a:r>
              <a:rPr lang="ru-RU" dirty="0"/>
              <a:t> a </a:t>
            </a:r>
            <a:r>
              <a:rPr lang="ru-RU" dirty="0" err="1"/>
              <a:t>diametrical</a:t>
            </a:r>
            <a:r>
              <a:rPr lang="ru-RU" dirty="0"/>
              <a:t> </a:t>
            </a:r>
            <a:r>
              <a:rPr lang="ru-RU" dirty="0" err="1"/>
              <a:t>load</a:t>
            </a:r>
            <a:r>
              <a:rPr lang="ru-RU" dirty="0"/>
              <a:t> </a:t>
            </a:r>
            <a:r>
              <a:rPr lang="ru-RU" dirty="0" err="1"/>
              <a:t>was</a:t>
            </a:r>
            <a:r>
              <a:rPr lang="ru-RU" dirty="0"/>
              <a:t> </a:t>
            </a:r>
            <a:r>
              <a:rPr lang="ru-RU" dirty="0" err="1"/>
              <a:t>carried</a:t>
            </a:r>
            <a:r>
              <a:rPr lang="ru-RU" dirty="0"/>
              <a:t> </a:t>
            </a:r>
            <a:r>
              <a:rPr lang="ru-RU" dirty="0" err="1"/>
              <a:t>out</a:t>
            </a:r>
            <a:r>
              <a:rPr lang="ru-RU" dirty="0"/>
              <a:t> </a:t>
            </a:r>
            <a:r>
              <a:rPr lang="ru-RU" dirty="0" err="1"/>
              <a:t>on</a:t>
            </a:r>
            <a:r>
              <a:rPr lang="ru-RU" dirty="0"/>
              <a:t> </a:t>
            </a:r>
            <a:r>
              <a:rPr lang="ru-RU" dirty="0" err="1"/>
              <a:t>specimens</a:t>
            </a:r>
            <a:r>
              <a:rPr lang="ru-RU" dirty="0"/>
              <a:t> </a:t>
            </a:r>
            <a:r>
              <a:rPr lang="ru-RU" dirty="0" err="1"/>
              <a:t>in</a:t>
            </a:r>
            <a:r>
              <a:rPr lang="ru-RU" dirty="0"/>
              <a:t> </a:t>
            </a:r>
            <a:r>
              <a:rPr lang="ru-RU" dirty="0" err="1"/>
              <a:t>the</a:t>
            </a:r>
            <a:r>
              <a:rPr lang="ru-RU" dirty="0"/>
              <a:t> </a:t>
            </a:r>
            <a:r>
              <a:rPr lang="ru-RU" dirty="0" err="1"/>
              <a:t>form</a:t>
            </a:r>
            <a:r>
              <a:rPr lang="ru-RU" dirty="0"/>
              <a:t> </a:t>
            </a:r>
            <a:r>
              <a:rPr lang="ru-RU" dirty="0" err="1"/>
              <a:t>of</a:t>
            </a:r>
            <a:r>
              <a:rPr lang="ru-RU" dirty="0"/>
              <a:t> </a:t>
            </a:r>
            <a:r>
              <a:rPr lang="ru-RU" dirty="0" err="1"/>
              <a:t>cylinders</a:t>
            </a:r>
            <a:r>
              <a:rPr lang="ru-RU" dirty="0"/>
              <a:t> </a:t>
            </a:r>
            <a:r>
              <a:rPr lang="ru-RU" dirty="0" err="1"/>
              <a:t>with</a:t>
            </a:r>
            <a:r>
              <a:rPr lang="ru-RU" dirty="0"/>
              <a:t> a </a:t>
            </a:r>
            <a:r>
              <a:rPr lang="ru-RU" dirty="0" err="1"/>
              <a:t>central</a:t>
            </a:r>
            <a:r>
              <a:rPr lang="ru-RU" dirty="0"/>
              <a:t> </a:t>
            </a:r>
            <a:r>
              <a:rPr lang="ru-RU" dirty="0" err="1"/>
              <a:t>circular</a:t>
            </a:r>
            <a:r>
              <a:rPr lang="ru-RU" dirty="0"/>
              <a:t> hole </a:t>
            </a:r>
            <a:r>
              <a:rPr lang="ru-RU" dirty="0" err="1"/>
              <a:t>and</a:t>
            </a:r>
            <a:r>
              <a:rPr lang="ru-RU" dirty="0"/>
              <a:t> a </a:t>
            </a:r>
            <a:r>
              <a:rPr lang="ru-RU" dirty="0" err="1"/>
              <a:t>circular</a:t>
            </a:r>
            <a:r>
              <a:rPr lang="ru-RU" dirty="0"/>
              <a:t> hole </a:t>
            </a:r>
            <a:r>
              <a:rPr lang="ru-RU" dirty="0" err="1"/>
              <a:t>located</a:t>
            </a:r>
            <a:r>
              <a:rPr lang="ru-RU" dirty="0"/>
              <a:t> </a:t>
            </a:r>
            <a:r>
              <a:rPr lang="ru-RU" dirty="0" err="1"/>
              <a:t>at</a:t>
            </a:r>
            <a:r>
              <a:rPr lang="ru-RU" dirty="0"/>
              <a:t> a </a:t>
            </a:r>
            <a:r>
              <a:rPr lang="ru-RU" dirty="0" err="1"/>
              <a:t>distance</a:t>
            </a:r>
            <a:r>
              <a:rPr lang="ru-RU" dirty="0"/>
              <a:t> </a:t>
            </a:r>
            <a:r>
              <a:rPr lang="ru-RU" dirty="0" err="1"/>
              <a:t>of</a:t>
            </a:r>
            <a:r>
              <a:rPr lang="ru-RU" dirty="0"/>
              <a:t> </a:t>
            </a:r>
            <a:r>
              <a:rPr lang="ru-RU" dirty="0" err="1"/>
              <a:t>half</a:t>
            </a:r>
            <a:r>
              <a:rPr lang="ru-RU" dirty="0"/>
              <a:t> </a:t>
            </a:r>
            <a:r>
              <a:rPr lang="ru-RU" dirty="0" err="1"/>
              <a:t>the</a:t>
            </a:r>
            <a:r>
              <a:rPr lang="ru-RU" dirty="0"/>
              <a:t> </a:t>
            </a:r>
            <a:r>
              <a:rPr lang="ru-RU" dirty="0" err="1"/>
              <a:t>radius</a:t>
            </a:r>
            <a:r>
              <a:rPr lang="ru-RU" dirty="0"/>
              <a:t> </a:t>
            </a:r>
            <a:r>
              <a:rPr lang="ru-RU" dirty="0" err="1"/>
              <a:t>from</a:t>
            </a:r>
            <a:r>
              <a:rPr lang="ru-RU" dirty="0"/>
              <a:t> </a:t>
            </a:r>
            <a:r>
              <a:rPr lang="ru-RU" dirty="0" err="1"/>
              <a:t>the</a:t>
            </a:r>
            <a:r>
              <a:rPr lang="ru-RU" dirty="0"/>
              <a:t> center </a:t>
            </a:r>
            <a:r>
              <a:rPr lang="ru-RU" dirty="0" err="1"/>
              <a:t>of</a:t>
            </a:r>
            <a:r>
              <a:rPr lang="ru-RU" dirty="0"/>
              <a:t> </a:t>
            </a:r>
            <a:r>
              <a:rPr lang="ru-RU" dirty="0" err="1"/>
              <a:t>the</a:t>
            </a:r>
            <a:r>
              <a:rPr lang="ru-RU" dirty="0"/>
              <a:t> </a:t>
            </a:r>
            <a:r>
              <a:rPr lang="ru-RU" dirty="0" err="1"/>
              <a:t>cylinder</a:t>
            </a:r>
            <a:r>
              <a:rPr lang="ru-RU" dirty="0"/>
              <a:t> </a:t>
            </a:r>
            <a:r>
              <a:rPr lang="ru-RU" dirty="0" err="1"/>
              <a:t>at</a:t>
            </a:r>
            <a:r>
              <a:rPr lang="ru-RU" dirty="0"/>
              <a:t> </a:t>
            </a:r>
            <a:r>
              <a:rPr lang="ru-RU" dirty="0" err="1"/>
              <a:t>an</a:t>
            </a:r>
            <a:r>
              <a:rPr lang="ru-RU" dirty="0"/>
              <a:t> </a:t>
            </a:r>
            <a:r>
              <a:rPr lang="ru-RU" dirty="0" err="1"/>
              <a:t>angle</a:t>
            </a:r>
            <a:r>
              <a:rPr lang="ru-RU" dirty="0"/>
              <a:t> </a:t>
            </a:r>
            <a:r>
              <a:rPr lang="ru-RU" dirty="0" err="1"/>
              <a:t>of</a:t>
            </a:r>
            <a:r>
              <a:rPr lang="ru-RU" dirty="0"/>
              <a:t> 45 </a:t>
            </a:r>
            <a:r>
              <a:rPr lang="ru-RU" dirty="0" err="1"/>
              <a:t>degrees</a:t>
            </a:r>
            <a:r>
              <a:rPr lang="ru-RU" dirty="0"/>
              <a:t> </a:t>
            </a:r>
            <a:r>
              <a:rPr lang="ru-RU" dirty="0" err="1"/>
              <a:t>to</a:t>
            </a:r>
            <a:r>
              <a:rPr lang="ru-RU" dirty="0"/>
              <a:t> </a:t>
            </a:r>
            <a:r>
              <a:rPr lang="ru-RU" dirty="0" err="1"/>
              <a:t>the</a:t>
            </a:r>
            <a:r>
              <a:rPr lang="ru-RU" dirty="0"/>
              <a:t> </a:t>
            </a:r>
            <a:r>
              <a:rPr lang="ru-RU" dirty="0" err="1"/>
              <a:t>load</a:t>
            </a:r>
            <a:r>
              <a:rPr lang="ru-RU" dirty="0"/>
              <a:t> </a:t>
            </a:r>
            <a:r>
              <a:rPr lang="ru-RU" dirty="0" err="1"/>
              <a:t>application</a:t>
            </a:r>
            <a:r>
              <a:rPr lang="ru-RU" dirty="0"/>
              <a:t> </a:t>
            </a:r>
            <a:r>
              <a:rPr lang="ru-RU" dirty="0" err="1"/>
              <a:t>line</a:t>
            </a:r>
            <a:r>
              <a:rPr lang="ru-RU" dirty="0"/>
              <a:t>. </a:t>
            </a:r>
            <a:endParaRPr lang="ru-RU" dirty="0"/>
          </a:p>
        </p:txBody>
      </p:sp>
      <p:sp>
        <p:nvSpPr>
          <p:cNvPr id="6" name="Прямоугольник 5"/>
          <p:cNvSpPr/>
          <p:nvPr/>
        </p:nvSpPr>
        <p:spPr>
          <a:xfrm>
            <a:off x="251520" y="2499741"/>
            <a:ext cx="8496944" cy="1200329"/>
          </a:xfrm>
          <a:prstGeom prst="rect">
            <a:avLst/>
          </a:prstGeom>
        </p:spPr>
        <p:txBody>
          <a:bodyPr wrap="square">
            <a:spAutoFit/>
          </a:bodyPr>
          <a:lstStyle/>
          <a:p>
            <a:pPr indent="457200" algn="just"/>
            <a:r>
              <a:rPr lang="ru-RU" dirty="0" err="1"/>
              <a:t>The</a:t>
            </a:r>
            <a:r>
              <a:rPr lang="ru-RU" dirty="0"/>
              <a:t> </a:t>
            </a:r>
            <a:r>
              <a:rPr lang="ru-RU" dirty="0" err="1"/>
              <a:t>modeling</a:t>
            </a:r>
            <a:r>
              <a:rPr lang="ru-RU" dirty="0"/>
              <a:t> </a:t>
            </a:r>
            <a:r>
              <a:rPr lang="ru-RU" dirty="0" err="1"/>
              <a:t>of</a:t>
            </a:r>
            <a:r>
              <a:rPr lang="ru-RU" dirty="0"/>
              <a:t> </a:t>
            </a:r>
            <a:r>
              <a:rPr lang="ru-RU" dirty="0" err="1"/>
              <a:t>the</a:t>
            </a:r>
            <a:r>
              <a:rPr lang="ru-RU" dirty="0"/>
              <a:t> </a:t>
            </a:r>
            <a:r>
              <a:rPr lang="ru-RU" dirty="0" err="1"/>
              <a:t>fracturing</a:t>
            </a:r>
            <a:r>
              <a:rPr lang="ru-RU" dirty="0"/>
              <a:t> </a:t>
            </a:r>
            <a:r>
              <a:rPr lang="ru-RU" dirty="0" err="1"/>
              <a:t>process</a:t>
            </a:r>
            <a:r>
              <a:rPr lang="ru-RU" dirty="0"/>
              <a:t> </a:t>
            </a:r>
            <a:r>
              <a:rPr lang="ru-RU" dirty="0" err="1"/>
              <a:t>taking</a:t>
            </a:r>
            <a:r>
              <a:rPr lang="ru-RU" dirty="0"/>
              <a:t> </a:t>
            </a:r>
            <a:r>
              <a:rPr lang="ru-RU" dirty="0" err="1"/>
              <a:t>into</a:t>
            </a:r>
            <a:r>
              <a:rPr lang="ru-RU" dirty="0"/>
              <a:t> </a:t>
            </a:r>
            <a:r>
              <a:rPr lang="ru-RU" dirty="0" err="1"/>
              <a:t>account</a:t>
            </a:r>
            <a:r>
              <a:rPr lang="ru-RU" dirty="0"/>
              <a:t> </a:t>
            </a:r>
            <a:r>
              <a:rPr lang="ru-RU" dirty="0" err="1"/>
              <a:t>the</a:t>
            </a:r>
            <a:r>
              <a:rPr lang="ru-RU" dirty="0"/>
              <a:t> </a:t>
            </a:r>
            <a:r>
              <a:rPr lang="ru-RU" dirty="0" err="1"/>
              <a:t>inhomogeneity</a:t>
            </a:r>
            <a:r>
              <a:rPr lang="ru-RU" dirty="0"/>
              <a:t> </a:t>
            </a:r>
            <a:r>
              <a:rPr lang="ru-RU" dirty="0" err="1"/>
              <a:t>of</a:t>
            </a:r>
            <a:r>
              <a:rPr lang="ru-RU" dirty="0"/>
              <a:t> </a:t>
            </a:r>
            <a:r>
              <a:rPr lang="ru-RU" dirty="0" err="1"/>
              <a:t>the</a:t>
            </a:r>
            <a:r>
              <a:rPr lang="ru-RU" dirty="0"/>
              <a:t> </a:t>
            </a:r>
            <a:r>
              <a:rPr lang="ru-RU" dirty="0" err="1"/>
              <a:t>stress</a:t>
            </a:r>
            <a:r>
              <a:rPr lang="ru-RU" dirty="0"/>
              <a:t> </a:t>
            </a:r>
            <a:r>
              <a:rPr lang="ru-RU" dirty="0" err="1"/>
              <a:t>state</a:t>
            </a:r>
            <a:r>
              <a:rPr lang="ru-RU" dirty="0"/>
              <a:t> </a:t>
            </a:r>
            <a:r>
              <a:rPr lang="ru-RU" dirty="0" err="1"/>
              <a:t>near</a:t>
            </a:r>
            <a:r>
              <a:rPr lang="ru-RU" dirty="0"/>
              <a:t> </a:t>
            </a:r>
            <a:r>
              <a:rPr lang="ru-RU" dirty="0" err="1"/>
              <a:t>the</a:t>
            </a:r>
            <a:r>
              <a:rPr lang="ru-RU" dirty="0"/>
              <a:t> hole </a:t>
            </a:r>
            <a:r>
              <a:rPr lang="ru-RU" dirty="0" err="1"/>
              <a:t>was</a:t>
            </a:r>
            <a:r>
              <a:rPr lang="ru-RU" dirty="0"/>
              <a:t> </a:t>
            </a:r>
            <a:r>
              <a:rPr lang="ru-RU" dirty="0" err="1"/>
              <a:t>carried</a:t>
            </a:r>
            <a:r>
              <a:rPr lang="ru-RU" dirty="0"/>
              <a:t> </a:t>
            </a:r>
            <a:r>
              <a:rPr lang="ru-RU" dirty="0" err="1"/>
              <a:t>out</a:t>
            </a:r>
            <a:r>
              <a:rPr lang="ru-RU" dirty="0"/>
              <a:t> </a:t>
            </a:r>
            <a:r>
              <a:rPr lang="ru-RU" dirty="0" err="1"/>
              <a:t>using</a:t>
            </a:r>
            <a:r>
              <a:rPr lang="ru-RU" dirty="0"/>
              <a:t> </a:t>
            </a:r>
            <a:r>
              <a:rPr lang="ru-RU" dirty="0" err="1"/>
              <a:t>the</a:t>
            </a:r>
            <a:r>
              <a:rPr lang="ru-RU" dirty="0"/>
              <a:t> </a:t>
            </a:r>
            <a:r>
              <a:rPr lang="ru-RU" dirty="0" err="1"/>
              <a:t>boundary</a:t>
            </a:r>
            <a:r>
              <a:rPr lang="ru-RU" dirty="0"/>
              <a:t> </a:t>
            </a:r>
            <a:r>
              <a:rPr lang="ru-RU" dirty="0" err="1"/>
              <a:t>elements</a:t>
            </a:r>
            <a:r>
              <a:rPr lang="ru-RU" dirty="0"/>
              <a:t> </a:t>
            </a:r>
            <a:r>
              <a:rPr lang="ru-RU" dirty="0" err="1"/>
              <a:t>method</a:t>
            </a:r>
            <a:r>
              <a:rPr lang="ru-RU" dirty="0"/>
              <a:t> (</a:t>
            </a:r>
            <a:r>
              <a:rPr lang="ru-RU" dirty="0" err="1"/>
              <a:t>in</a:t>
            </a:r>
            <a:r>
              <a:rPr lang="ru-RU" dirty="0"/>
              <a:t> </a:t>
            </a:r>
            <a:r>
              <a:rPr lang="ru-RU" dirty="0" err="1"/>
              <a:t>the</a:t>
            </a:r>
            <a:r>
              <a:rPr lang="ru-RU" dirty="0"/>
              <a:t> </a:t>
            </a:r>
            <a:r>
              <a:rPr lang="ru-RU" dirty="0" err="1"/>
              <a:t>variant</a:t>
            </a:r>
            <a:r>
              <a:rPr lang="ru-RU" dirty="0"/>
              <a:t> </a:t>
            </a:r>
            <a:r>
              <a:rPr lang="ru-RU" dirty="0" err="1"/>
              <a:t>of</a:t>
            </a:r>
            <a:r>
              <a:rPr lang="ru-RU" dirty="0"/>
              <a:t> </a:t>
            </a:r>
            <a:r>
              <a:rPr lang="ru-RU" dirty="0" err="1"/>
              <a:t>the</a:t>
            </a:r>
            <a:r>
              <a:rPr lang="ru-RU" dirty="0"/>
              <a:t> fictitious </a:t>
            </a:r>
            <a:r>
              <a:rPr lang="ru-RU" dirty="0" err="1"/>
              <a:t>load</a:t>
            </a:r>
            <a:r>
              <a:rPr lang="ru-RU" dirty="0"/>
              <a:t> </a:t>
            </a:r>
            <a:r>
              <a:rPr lang="ru-RU" dirty="0" err="1"/>
              <a:t>method</a:t>
            </a:r>
            <a:r>
              <a:rPr lang="ru-RU" dirty="0"/>
              <a:t>) </a:t>
            </a:r>
            <a:r>
              <a:rPr lang="ru-RU" dirty="0" err="1"/>
              <a:t>and</a:t>
            </a:r>
            <a:r>
              <a:rPr lang="ru-RU" dirty="0"/>
              <a:t> </a:t>
            </a:r>
            <a:r>
              <a:rPr lang="ru-RU" dirty="0" err="1"/>
              <a:t>the</a:t>
            </a:r>
            <a:r>
              <a:rPr lang="ru-RU" dirty="0"/>
              <a:t> </a:t>
            </a:r>
            <a:r>
              <a:rPr lang="ru-RU" dirty="0" err="1"/>
              <a:t>gradient</a:t>
            </a:r>
            <a:r>
              <a:rPr lang="ru-RU" dirty="0"/>
              <a:t> </a:t>
            </a:r>
            <a:r>
              <a:rPr lang="ru-RU" dirty="0" err="1"/>
              <a:t>fracture</a:t>
            </a:r>
            <a:r>
              <a:rPr lang="ru-RU" dirty="0"/>
              <a:t> </a:t>
            </a:r>
            <a:r>
              <a:rPr lang="ru-RU" dirty="0" err="1"/>
              <a:t>criterion</a:t>
            </a:r>
            <a:r>
              <a:rPr lang="ru-RU" dirty="0"/>
              <a:t>. </a:t>
            </a:r>
            <a:r>
              <a:rPr lang="ru-RU" dirty="0" err="1"/>
              <a:t>Calculation</a:t>
            </a:r>
            <a:r>
              <a:rPr lang="ru-RU" dirty="0"/>
              <a:t> </a:t>
            </a:r>
            <a:r>
              <a:rPr lang="ru-RU" dirty="0" err="1"/>
              <a:t>results</a:t>
            </a:r>
            <a:r>
              <a:rPr lang="ru-RU" dirty="0"/>
              <a:t> </a:t>
            </a:r>
            <a:r>
              <a:rPr lang="ru-RU" dirty="0" err="1"/>
              <a:t>of</a:t>
            </a:r>
            <a:r>
              <a:rPr lang="ru-RU" dirty="0"/>
              <a:t> </a:t>
            </a:r>
            <a:r>
              <a:rPr lang="ru-RU" dirty="0" err="1"/>
              <a:t>the</a:t>
            </a:r>
            <a:r>
              <a:rPr lang="ru-RU" dirty="0"/>
              <a:t> </a:t>
            </a:r>
            <a:r>
              <a:rPr lang="ru-RU" dirty="0" err="1"/>
              <a:t>ultimate</a:t>
            </a:r>
            <a:r>
              <a:rPr lang="ru-RU" dirty="0"/>
              <a:t> </a:t>
            </a:r>
            <a:r>
              <a:rPr lang="ru-RU" dirty="0" err="1"/>
              <a:t>pressure</a:t>
            </a:r>
            <a:r>
              <a:rPr lang="ru-RU" dirty="0"/>
              <a:t> </a:t>
            </a:r>
            <a:r>
              <a:rPr lang="ru-RU" dirty="0" err="1"/>
              <a:t>were</a:t>
            </a:r>
            <a:r>
              <a:rPr lang="ru-RU" dirty="0"/>
              <a:t> </a:t>
            </a:r>
            <a:r>
              <a:rPr lang="ru-RU" dirty="0" err="1"/>
              <a:t>compared</a:t>
            </a:r>
            <a:r>
              <a:rPr lang="ru-RU" dirty="0"/>
              <a:t> </a:t>
            </a:r>
            <a:r>
              <a:rPr lang="ru-RU" dirty="0" err="1"/>
              <a:t>with</a:t>
            </a:r>
            <a:r>
              <a:rPr lang="ru-RU" dirty="0"/>
              <a:t> </a:t>
            </a:r>
            <a:r>
              <a:rPr lang="ru-RU" dirty="0" err="1"/>
              <a:t>experimental</a:t>
            </a:r>
            <a:r>
              <a:rPr lang="ru-RU" dirty="0"/>
              <a:t> </a:t>
            </a:r>
            <a:r>
              <a:rPr lang="ru-RU" dirty="0" err="1"/>
              <a:t>data</a:t>
            </a:r>
            <a:r>
              <a:rPr lang="ru-RU" dirty="0"/>
              <a:t>. </a:t>
            </a:r>
            <a:endParaRPr lang="ru-RU" dirty="0"/>
          </a:p>
        </p:txBody>
      </p:sp>
      <p:sp>
        <p:nvSpPr>
          <p:cNvPr id="7" name="Прямоугольник 6"/>
          <p:cNvSpPr/>
          <p:nvPr/>
        </p:nvSpPr>
        <p:spPr>
          <a:xfrm>
            <a:off x="3707904" y="339502"/>
            <a:ext cx="1928733" cy="369332"/>
          </a:xfrm>
          <a:prstGeom prst="rect">
            <a:avLst/>
          </a:prstGeom>
        </p:spPr>
        <p:txBody>
          <a:bodyPr wrap="none">
            <a:spAutoFit/>
          </a:bodyPr>
          <a:lstStyle/>
          <a:p>
            <a:r>
              <a:rPr lang="en-US" dirty="0" smtClean="0">
                <a:latin typeface="Times New Roman" panose="02020603050405020304" pitchFamily="18" charset="0"/>
                <a:cs typeface="Times New Roman" panose="02020603050405020304" pitchFamily="18" charset="0"/>
              </a:rPr>
              <a:t>INTRODUCTION</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09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5444" y="3795886"/>
            <a:ext cx="8280920" cy="830997"/>
          </a:xfrm>
          <a:prstGeom prst="rect">
            <a:avLst/>
          </a:prstGeom>
        </p:spPr>
        <p:txBody>
          <a:bodyPr wrap="square">
            <a:spAutoFit/>
          </a:bodyPr>
          <a:lstStyle/>
          <a:p>
            <a:pPr algn="just"/>
            <a:r>
              <a:rPr lang="en-US" sz="1600" dirty="0" smtClean="0">
                <a:latin typeface="Times New Roman" pitchFamily="18" charset="0"/>
                <a:cs typeface="Times New Roman" pitchFamily="18" charset="0"/>
              </a:rPr>
              <a:t>Fig.</a:t>
            </a:r>
            <a:r>
              <a:rPr lang="ru-RU" sz="1600" dirty="0" smtClean="0">
                <a:latin typeface="Times New Roman" pitchFamily="18" charset="0"/>
                <a:cs typeface="Times New Roman" pitchFamily="18" charset="0"/>
              </a:rPr>
              <a:t>1</a:t>
            </a:r>
            <a:r>
              <a:rPr lang="en-US"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Experimental schemes. a) central hole;  b) </a:t>
            </a:r>
            <a:r>
              <a:rPr lang="ru-RU" sz="1600" dirty="0"/>
              <a:t>hole </a:t>
            </a:r>
            <a:r>
              <a:rPr lang="ru-RU" sz="1600" dirty="0" err="1"/>
              <a:t>located</a:t>
            </a:r>
            <a:r>
              <a:rPr lang="ru-RU" sz="1600" dirty="0"/>
              <a:t> </a:t>
            </a:r>
            <a:r>
              <a:rPr lang="ru-RU" sz="1600" dirty="0" err="1"/>
              <a:t>at</a:t>
            </a:r>
            <a:r>
              <a:rPr lang="ru-RU" sz="1600" dirty="0"/>
              <a:t> a </a:t>
            </a:r>
            <a:r>
              <a:rPr lang="ru-RU" sz="1600" dirty="0" err="1"/>
              <a:t>distance</a:t>
            </a:r>
            <a:r>
              <a:rPr lang="ru-RU" sz="1600" dirty="0"/>
              <a:t> </a:t>
            </a:r>
            <a:r>
              <a:rPr lang="ru-RU" sz="1600" dirty="0" err="1"/>
              <a:t>of</a:t>
            </a:r>
            <a:r>
              <a:rPr lang="ru-RU" sz="1600" dirty="0"/>
              <a:t> </a:t>
            </a:r>
            <a:r>
              <a:rPr lang="ru-RU" sz="1600" dirty="0" err="1"/>
              <a:t>half</a:t>
            </a:r>
            <a:r>
              <a:rPr lang="ru-RU" sz="1600" dirty="0"/>
              <a:t> </a:t>
            </a:r>
            <a:r>
              <a:rPr lang="ru-RU" sz="1600" dirty="0" err="1"/>
              <a:t>the</a:t>
            </a:r>
            <a:r>
              <a:rPr lang="ru-RU" sz="1600" dirty="0"/>
              <a:t> </a:t>
            </a:r>
            <a:r>
              <a:rPr lang="ru-RU" sz="1600" dirty="0" err="1"/>
              <a:t>radius</a:t>
            </a:r>
            <a:r>
              <a:rPr lang="ru-RU" sz="1600" dirty="0"/>
              <a:t> </a:t>
            </a:r>
            <a:r>
              <a:rPr lang="ru-RU" sz="1600" dirty="0" err="1"/>
              <a:t>from</a:t>
            </a:r>
            <a:r>
              <a:rPr lang="ru-RU" sz="1600" dirty="0"/>
              <a:t> </a:t>
            </a:r>
            <a:r>
              <a:rPr lang="ru-RU" sz="1600" dirty="0" err="1"/>
              <a:t>the</a:t>
            </a:r>
            <a:r>
              <a:rPr lang="ru-RU" sz="1600" dirty="0"/>
              <a:t> center </a:t>
            </a:r>
            <a:r>
              <a:rPr lang="ru-RU" sz="1600" dirty="0" err="1"/>
              <a:t>of</a:t>
            </a:r>
            <a:r>
              <a:rPr lang="ru-RU" sz="1600" dirty="0"/>
              <a:t> </a:t>
            </a:r>
            <a:r>
              <a:rPr lang="ru-RU" sz="1600" dirty="0" err="1"/>
              <a:t>the</a:t>
            </a:r>
            <a:r>
              <a:rPr lang="ru-RU" sz="1600" dirty="0"/>
              <a:t> </a:t>
            </a:r>
            <a:r>
              <a:rPr lang="ru-RU" sz="1600" dirty="0" err="1"/>
              <a:t>cylinder</a:t>
            </a:r>
            <a:r>
              <a:rPr lang="ru-RU" sz="1600" dirty="0"/>
              <a:t> </a:t>
            </a:r>
            <a:r>
              <a:rPr lang="ru-RU" sz="1600" dirty="0" err="1"/>
              <a:t>at</a:t>
            </a:r>
            <a:r>
              <a:rPr lang="ru-RU" sz="1600" dirty="0"/>
              <a:t> </a:t>
            </a:r>
            <a:r>
              <a:rPr lang="ru-RU" sz="1600" dirty="0" err="1"/>
              <a:t>an</a:t>
            </a:r>
            <a:r>
              <a:rPr lang="ru-RU" sz="1600" dirty="0"/>
              <a:t> </a:t>
            </a:r>
            <a:r>
              <a:rPr lang="ru-RU" sz="1600" dirty="0" err="1"/>
              <a:t>angle</a:t>
            </a:r>
            <a:r>
              <a:rPr lang="ru-RU" sz="1600" dirty="0"/>
              <a:t> </a:t>
            </a:r>
            <a:r>
              <a:rPr lang="ru-RU" sz="1600" dirty="0" err="1"/>
              <a:t>of</a:t>
            </a:r>
            <a:r>
              <a:rPr lang="ru-RU" sz="1600" dirty="0"/>
              <a:t> </a:t>
            </a:r>
            <a:r>
              <a:rPr lang="ru-RU" sz="1600" dirty="0" smtClean="0"/>
              <a:t>45</a:t>
            </a:r>
            <a:r>
              <a:rPr lang="en-US" sz="1600" dirty="0" smtClean="0">
                <a:latin typeface="Times New Roman" pitchFamily="18" charset="0"/>
                <a:cs typeface="Times New Roman" pitchFamily="18" charset="0"/>
              </a:rPr>
              <a:t>°</a:t>
            </a:r>
            <a:r>
              <a:rPr lang="ru-RU" sz="1600" dirty="0" smtClean="0"/>
              <a:t> </a:t>
            </a:r>
            <a:r>
              <a:rPr lang="ru-RU" sz="1600" dirty="0" err="1"/>
              <a:t>to</a:t>
            </a:r>
            <a:r>
              <a:rPr lang="ru-RU" sz="1600" dirty="0"/>
              <a:t> </a:t>
            </a:r>
            <a:r>
              <a:rPr lang="ru-RU" sz="1600" dirty="0" err="1"/>
              <a:t>the</a:t>
            </a:r>
            <a:r>
              <a:rPr lang="ru-RU" sz="1600" dirty="0"/>
              <a:t> </a:t>
            </a:r>
            <a:r>
              <a:rPr lang="ru-RU" sz="1600" dirty="0" err="1"/>
              <a:t>load</a:t>
            </a:r>
            <a:r>
              <a:rPr lang="ru-RU" sz="1600" dirty="0"/>
              <a:t> </a:t>
            </a:r>
            <a:r>
              <a:rPr lang="ru-RU" sz="1600" dirty="0" err="1"/>
              <a:t>application</a:t>
            </a:r>
            <a:r>
              <a:rPr lang="ru-RU" sz="1600" dirty="0"/>
              <a:t> </a:t>
            </a:r>
            <a:r>
              <a:rPr lang="ru-RU" sz="1600" dirty="0" err="1"/>
              <a:t>line</a:t>
            </a:r>
            <a:r>
              <a:rPr lang="ru-RU" sz="1600" dirty="0"/>
              <a:t>. </a:t>
            </a:r>
          </a:p>
          <a:p>
            <a:pPr algn="just"/>
            <a:r>
              <a:rPr lang="en-US"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97C91606-5789-49A0-A4A7-E704B733862A}" type="slidenum">
              <a:rPr lang="ru-RU" smtClean="0"/>
              <a:t>3</a:t>
            </a:fld>
            <a:endParaRPr lang="ru-RU"/>
          </a:p>
        </p:txBody>
      </p:sp>
      <p:pic>
        <p:nvPicPr>
          <p:cNvPr id="4098" name="Рисунок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39502"/>
            <a:ext cx="610865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8890" y="2907893"/>
            <a:ext cx="2671458" cy="864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110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243" y="82131"/>
            <a:ext cx="2952074" cy="477026"/>
          </a:xfrm>
        </p:spPr>
        <p:txBody>
          <a:bodyPr>
            <a:normAutofit/>
          </a:bodyPr>
          <a:lstStyle/>
          <a:p>
            <a:r>
              <a:rPr lang="en-US" sz="1800" b="1" dirty="0" smtClean="0">
                <a:solidFill>
                  <a:schemeClr val="tx1"/>
                </a:solidFill>
                <a:latin typeface="Times New Roman" pitchFamily="18" charset="0"/>
                <a:cs typeface="Times New Roman" pitchFamily="18" charset="0"/>
              </a:rPr>
              <a:t>Gradient fracture criterion</a:t>
            </a:r>
            <a:endParaRPr lang="ru-RU" sz="1800" b="1" dirty="0">
              <a:solidFill>
                <a:schemeClr val="tx1"/>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pPr>
              <a:defRPr/>
            </a:pPr>
            <a:fld id="{0740AAD6-6078-4EC1-8699-53A11D554E04}" type="slidenum">
              <a:rPr lang="ru-RU" smtClean="0"/>
              <a:pPr>
                <a:defRPr/>
              </a:pPr>
              <a:t>4</a:t>
            </a:fld>
            <a:endParaRPr lang="ru-RU" dirty="0"/>
          </a:p>
        </p:txBody>
      </p:sp>
      <mc:AlternateContent xmlns:mc="http://schemas.openxmlformats.org/markup-compatibility/2006" xmlns:a14="http://schemas.microsoft.com/office/drawing/2010/main">
        <mc:Choice Requires="a14">
          <p:sp>
            <p:nvSpPr>
              <p:cNvPr id="17" name="Прямоугольник 16"/>
              <p:cNvSpPr/>
              <p:nvPr/>
            </p:nvSpPr>
            <p:spPr>
              <a:xfrm>
                <a:off x="3159366" y="1123236"/>
                <a:ext cx="2474332" cy="61568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a:rPr>
                          </m:ctrlPr>
                        </m:sSubPr>
                        <m:e>
                          <m:r>
                            <a:rPr lang="ru-RU" sz="1600" i="1">
                              <a:latin typeface="Cambria Math"/>
                            </a:rPr>
                            <m:t>𝜎</m:t>
                          </m:r>
                        </m:e>
                        <m:sub>
                          <m:r>
                            <a:rPr lang="ru-RU" sz="1600" i="1">
                              <a:latin typeface="Cambria Math"/>
                            </a:rPr>
                            <m:t>𝑒</m:t>
                          </m:r>
                        </m:sub>
                      </m:sSub>
                      <m:r>
                        <a:rPr lang="ru-RU" sz="1600" i="1">
                          <a:latin typeface="Cambria Math"/>
                        </a:rPr>
                        <m:t>=</m:t>
                      </m:r>
                      <m:f>
                        <m:fPr>
                          <m:ctrlPr>
                            <a:rPr lang="ru-RU" sz="1600" i="1">
                              <a:latin typeface="Cambria Math"/>
                            </a:rPr>
                          </m:ctrlPr>
                        </m:fPr>
                        <m:num>
                          <m:sSub>
                            <m:sSubPr>
                              <m:ctrlPr>
                                <a:rPr lang="ru-RU" sz="1600" i="1">
                                  <a:latin typeface="Cambria Math"/>
                                </a:rPr>
                              </m:ctrlPr>
                            </m:sSubPr>
                            <m:e>
                              <m:r>
                                <a:rPr lang="ru-RU" sz="1600" i="1">
                                  <a:latin typeface="Cambria Math"/>
                                </a:rPr>
                                <m:t>𝜎</m:t>
                              </m:r>
                            </m:e>
                            <m:sub>
                              <m:r>
                                <a:rPr lang="ru-RU" sz="1600" i="1">
                                  <a:latin typeface="Cambria Math"/>
                                </a:rPr>
                                <m:t>1</m:t>
                              </m:r>
                            </m:sub>
                          </m:sSub>
                        </m:num>
                        <m:den>
                          <m:r>
                            <a:rPr lang="ru-RU" sz="1600" i="1">
                              <a:latin typeface="Cambria Math"/>
                            </a:rPr>
                            <m:t>1−</m:t>
                          </m:r>
                          <m:r>
                            <a:rPr lang="ru-RU" sz="1600" i="1">
                              <a:latin typeface="Cambria Math"/>
                            </a:rPr>
                            <m:t>𝛽</m:t>
                          </m:r>
                          <m:r>
                            <a:rPr lang="ru-RU" sz="1600" i="1">
                              <a:latin typeface="Cambria Math"/>
                            </a:rPr>
                            <m:t>+</m:t>
                          </m:r>
                          <m:rad>
                            <m:radPr>
                              <m:degHide m:val="on"/>
                              <m:ctrlPr>
                                <a:rPr lang="ru-RU" sz="1600" i="1">
                                  <a:latin typeface="Cambria Math"/>
                                </a:rPr>
                              </m:ctrlPr>
                            </m:radPr>
                            <m:deg/>
                            <m:e>
                              <m:sSup>
                                <m:sSupPr>
                                  <m:ctrlPr>
                                    <a:rPr lang="ru-RU" sz="1600" i="1">
                                      <a:latin typeface="Cambria Math"/>
                                    </a:rPr>
                                  </m:ctrlPr>
                                </m:sSupPr>
                                <m:e>
                                  <m:r>
                                    <a:rPr lang="ru-RU" sz="1600" i="1">
                                      <a:latin typeface="Cambria Math"/>
                                    </a:rPr>
                                    <m:t>𝛽</m:t>
                                  </m:r>
                                </m:e>
                                <m:sup>
                                  <m:r>
                                    <a:rPr lang="ru-RU" sz="1600" i="1">
                                      <a:latin typeface="Cambria Math"/>
                                    </a:rPr>
                                    <m:t>2</m:t>
                                  </m:r>
                                </m:sup>
                              </m:sSup>
                              <m:r>
                                <a:rPr lang="ru-RU" sz="1600" i="1">
                                  <a:latin typeface="Cambria Math"/>
                                </a:rPr>
                                <m:t>+</m:t>
                              </m:r>
                              <m:sSub>
                                <m:sSubPr>
                                  <m:ctrlPr>
                                    <a:rPr lang="ru-RU" sz="1600" i="1">
                                      <a:latin typeface="Cambria Math"/>
                                    </a:rPr>
                                  </m:ctrlPr>
                                </m:sSubPr>
                                <m:e>
                                  <m:r>
                                    <a:rPr lang="en-US" sz="1600" i="1">
                                      <a:latin typeface="Cambria Math"/>
                                    </a:rPr>
                                    <m:t>𝐿</m:t>
                                  </m:r>
                                </m:e>
                                <m:sub>
                                  <m:r>
                                    <a:rPr lang="ru-RU" sz="1600" i="1">
                                      <a:latin typeface="Cambria Math"/>
                                    </a:rPr>
                                    <m:t>1</m:t>
                                  </m:r>
                                </m:sub>
                              </m:sSub>
                              <m:sSub>
                                <m:sSubPr>
                                  <m:ctrlPr>
                                    <a:rPr lang="ru-RU" sz="1600" i="1">
                                      <a:latin typeface="Cambria Math"/>
                                    </a:rPr>
                                  </m:ctrlPr>
                                </m:sSubPr>
                                <m:e>
                                  <m:r>
                                    <a:rPr lang="en-US" sz="1600" i="1">
                                      <a:latin typeface="Cambria Math"/>
                                    </a:rPr>
                                    <m:t>𝑔</m:t>
                                  </m:r>
                                </m:e>
                                <m:sub>
                                  <m:r>
                                    <a:rPr lang="ru-RU" sz="1600" i="1">
                                      <a:latin typeface="Cambria Math"/>
                                    </a:rPr>
                                    <m:t>𝜈</m:t>
                                  </m:r>
                                </m:sub>
                              </m:sSub>
                            </m:e>
                          </m:rad>
                        </m:den>
                      </m:f>
                    </m:oMath>
                  </m:oMathPara>
                </a14:m>
                <a:endParaRPr lang="ru-RU" sz="1600"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3159366" y="1123236"/>
                <a:ext cx="2474332" cy="615681"/>
              </a:xfrm>
              <a:prstGeom prst="rect">
                <a:avLst/>
              </a:prstGeom>
              <a:blipFill rotWithShape="1">
                <a:blip r:embed="rId2"/>
                <a:stretch>
                  <a:fillRect b="-4950"/>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8" name="Прямоугольник 17"/>
              <p:cNvSpPr/>
              <p:nvPr/>
            </p:nvSpPr>
            <p:spPr>
              <a:xfrm>
                <a:off x="188470" y="2931790"/>
                <a:ext cx="8691634" cy="1077218"/>
              </a:xfrm>
              <a:prstGeom prst="rect">
                <a:avLst/>
              </a:prstGeom>
            </p:spPr>
            <p:txBody>
              <a:bodyPr wrap="square">
                <a:spAutoFit/>
              </a:bodyPr>
              <a:lstStyle/>
              <a:p>
                <a:pPr algn="just"/>
                <a14:m>
                  <m:oMath xmlns:m="http://schemas.openxmlformats.org/officeDocument/2006/math">
                    <m:sSub>
                      <m:sSubPr>
                        <m:ctrlPr>
                          <a:rPr lang="ru-RU" sz="1600" i="1">
                            <a:latin typeface="Cambria Math"/>
                          </a:rPr>
                        </m:ctrlPr>
                      </m:sSubPr>
                      <m:e>
                        <m:r>
                          <a:rPr lang="ru-RU" sz="1600" i="1">
                            <a:latin typeface="Cambria Math"/>
                          </a:rPr>
                          <m:t>𝐿</m:t>
                        </m:r>
                      </m:e>
                      <m:sub>
                        <m:r>
                          <a:rPr lang="ru-RU" sz="1600" i="1">
                            <a:latin typeface="Cambria Math"/>
                          </a:rPr>
                          <m:t>1</m:t>
                        </m:r>
                      </m:sub>
                    </m:sSub>
                  </m:oMath>
                </a14:m>
                <a:r>
                  <a:rPr lang="ru-RU" sz="1600" dirty="0">
                    <a:latin typeface="Times New Roman" pitchFamily="18" charset="0"/>
                    <a:cs typeface="Times New Roman" pitchFamily="18" charset="0"/>
                  </a:rPr>
                  <a:t> – </a:t>
                </a:r>
                <a:r>
                  <a:rPr lang="en-US" sz="1600" dirty="0">
                    <a:latin typeface="Cambria" panose="02040503050406030204" pitchFamily="18" charset="0"/>
                    <a:ea typeface="Cambria" panose="02040503050406030204" pitchFamily="18" charset="0"/>
                  </a:rPr>
                  <a:t>parameter having the dimension of length and characterizing the heterogeneity (defectiveness) of the material</a:t>
                </a:r>
                <a:r>
                  <a:rPr lang="ru-RU" sz="1600" dirty="0" smtClean="0">
                    <a:latin typeface="Cambria" panose="02040503050406030204" pitchFamily="18" charset="0"/>
                    <a:ea typeface="Cambria" panose="02040503050406030204" pitchFamily="18" charset="0"/>
                    <a:cs typeface="Times New Roman" pitchFamily="18" charset="0"/>
                  </a:rPr>
                  <a:t>;</a:t>
                </a:r>
                <a:endParaRPr lang="ru-RU" sz="1600" dirty="0">
                  <a:latin typeface="Cambria" panose="02040503050406030204" pitchFamily="18" charset="0"/>
                  <a:ea typeface="Cambria" panose="02040503050406030204" pitchFamily="18" charset="0"/>
                  <a:cs typeface="Times New Roman" pitchFamily="18" charset="0"/>
                </a:endParaRPr>
              </a:p>
              <a:p>
                <a14:m>
                  <m:oMath xmlns:m="http://schemas.openxmlformats.org/officeDocument/2006/math">
                    <m:r>
                      <a:rPr lang="ru-RU" sz="1600" i="1">
                        <a:latin typeface="Cambria Math"/>
                      </a:rPr>
                      <m:t>𝛽</m:t>
                    </m:r>
                  </m:oMath>
                </a14:m>
                <a:r>
                  <a:rPr lang="ru-RU" sz="1600" dirty="0">
                    <a:latin typeface="Times New Roman" pitchFamily="18" charset="0"/>
                    <a:cs typeface="Times New Roman" pitchFamily="18" charset="0"/>
                  </a:rPr>
                  <a:t> – </a:t>
                </a:r>
                <a:r>
                  <a:rPr lang="en-US" sz="1600" dirty="0"/>
                  <a:t>is a non-negative dimensionless parameter, which can be considered as an approximation parameter.</a:t>
                </a:r>
                <a:endParaRPr lang="ru-RU" sz="1600" dirty="0"/>
              </a:p>
            </p:txBody>
          </p:sp>
        </mc:Choice>
        <mc:Fallback>
          <p:sp>
            <p:nvSpPr>
              <p:cNvPr id="18" name="Прямоугольник 17"/>
              <p:cNvSpPr>
                <a:spLocks noRot="1" noChangeAspect="1" noMove="1" noResize="1" noEditPoints="1" noAdjustHandles="1" noChangeArrowheads="1" noChangeShapeType="1" noTextEdit="1"/>
              </p:cNvSpPr>
              <p:nvPr/>
            </p:nvSpPr>
            <p:spPr>
              <a:xfrm>
                <a:off x="188470" y="2931790"/>
                <a:ext cx="8691634" cy="1077218"/>
              </a:xfrm>
              <a:prstGeom prst="rect">
                <a:avLst/>
              </a:prstGeom>
              <a:blipFill rotWithShape="1">
                <a:blip r:embed="rId3"/>
                <a:stretch>
                  <a:fillRect l="-421" t="-2260" r="-351" b="-6215"/>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9" name="Прямоугольник 18"/>
              <p:cNvSpPr/>
              <p:nvPr/>
            </p:nvSpPr>
            <p:spPr>
              <a:xfrm>
                <a:off x="179512" y="1635646"/>
                <a:ext cx="8691635" cy="1107996"/>
              </a:xfrm>
              <a:prstGeom prst="rect">
                <a:avLst/>
              </a:prstGeom>
            </p:spPr>
            <p:txBody>
              <a:bodyPr wrap="square">
                <a:spAutoFit/>
              </a:bodyPr>
              <a:lstStyle/>
              <a:p>
                <a:pPr algn="just"/>
                <a14:m>
                  <m:oMath xmlns:m="http://schemas.openxmlformats.org/officeDocument/2006/math">
                    <m:sSub>
                      <m:sSubPr>
                        <m:ctrlPr>
                          <a:rPr lang="ru-RU" sz="1600" i="1" smtClean="0">
                            <a:latin typeface="Cambria Math"/>
                          </a:rPr>
                        </m:ctrlPr>
                      </m:sSubPr>
                      <m:e>
                        <m:r>
                          <a:rPr lang="ru-RU" sz="1600" i="1">
                            <a:latin typeface="Cambria Math"/>
                          </a:rPr>
                          <m:t>𝑔</m:t>
                        </m:r>
                      </m:e>
                      <m:sub>
                        <m:r>
                          <a:rPr lang="ru-RU" sz="1600" i="1">
                            <a:latin typeface="Cambria Math"/>
                          </a:rPr>
                          <m:t>𝜈</m:t>
                        </m:r>
                      </m:sub>
                    </m:sSub>
                  </m:oMath>
                </a14:m>
                <a:r>
                  <a:rPr lang="ru-RU" sz="1600" dirty="0" smtClean="0">
                    <a:latin typeface="Times New Roman" pitchFamily="18" charset="0"/>
                    <a:cs typeface="Times New Roman" pitchFamily="18" charset="0"/>
                  </a:rPr>
                  <a:t> – </a:t>
                </a:r>
                <a:r>
                  <a:rPr lang="ru-RU" sz="1600" dirty="0" err="1"/>
                  <a:t>relative</a:t>
                </a:r>
                <a:r>
                  <a:rPr lang="ru-RU" sz="1600" dirty="0"/>
                  <a:t> </a:t>
                </a:r>
                <a:r>
                  <a:rPr lang="ru-RU" sz="1600" dirty="0" err="1"/>
                  <a:t>gradient</a:t>
                </a:r>
                <a:r>
                  <a:rPr lang="ru-RU" sz="1600" dirty="0"/>
                  <a:t>  </a:t>
                </a:r>
                <a:r>
                  <a:rPr lang="ru-RU" sz="1600" dirty="0" err="1"/>
                  <a:t>of</a:t>
                </a:r>
                <a:r>
                  <a:rPr lang="ru-RU" sz="1600" dirty="0"/>
                  <a:t> </a:t>
                </a:r>
                <a:r>
                  <a:rPr lang="ru-RU" sz="1600" dirty="0" err="1"/>
                  <a:t>the</a:t>
                </a:r>
                <a:r>
                  <a:rPr lang="ru-RU" sz="1600" dirty="0"/>
                  <a:t> </a:t>
                </a:r>
                <a:r>
                  <a:rPr lang="ru-RU" sz="1600" dirty="0" err="1"/>
                  <a:t>positive</a:t>
                </a:r>
                <a:r>
                  <a:rPr lang="ru-RU" sz="1600" dirty="0"/>
                  <a:t> </a:t>
                </a:r>
                <a:r>
                  <a:rPr lang="ru-RU" sz="1600" dirty="0" err="1"/>
                  <a:t>normal</a:t>
                </a:r>
                <a:r>
                  <a:rPr lang="ru-RU" sz="1600" dirty="0"/>
                  <a:t> </a:t>
                </a:r>
                <a:r>
                  <a:rPr lang="ru-RU" sz="1600" dirty="0" err="1"/>
                  <a:t>stress</a:t>
                </a:r>
                <a:r>
                  <a:rPr lang="ru-RU" sz="1600" dirty="0"/>
                  <a:t>  </a:t>
                </a:r>
                <a:r>
                  <a:rPr lang="ru-RU" sz="1600" dirty="0" err="1"/>
                  <a:t>acting</a:t>
                </a:r>
                <a:r>
                  <a:rPr lang="ru-RU" sz="1600" dirty="0"/>
                  <a:t> </a:t>
                </a:r>
                <a:r>
                  <a:rPr lang="ru-RU" sz="1600" dirty="0" err="1"/>
                  <a:t>on</a:t>
                </a:r>
                <a:r>
                  <a:rPr lang="ru-RU" sz="1600" dirty="0"/>
                  <a:t> </a:t>
                </a:r>
                <a:r>
                  <a:rPr lang="ru-RU" sz="1600" dirty="0" err="1"/>
                  <a:t>the</a:t>
                </a:r>
                <a:r>
                  <a:rPr lang="ru-RU" sz="1600" dirty="0"/>
                  <a:t> </a:t>
                </a:r>
                <a:r>
                  <a:rPr lang="ru-RU" sz="1600" dirty="0" err="1"/>
                  <a:t>plane</a:t>
                </a:r>
                <a:r>
                  <a:rPr lang="ru-RU" sz="1600" dirty="0"/>
                  <a:t>, </a:t>
                </a:r>
                <a:r>
                  <a:rPr lang="ru-RU" sz="1600" dirty="0" err="1"/>
                  <a:t>including</a:t>
                </a:r>
                <a:r>
                  <a:rPr lang="ru-RU" sz="1600" dirty="0"/>
                  <a:t> </a:t>
                </a:r>
                <a:r>
                  <a:rPr lang="ru-RU" sz="1600" dirty="0" err="1"/>
                  <a:t>the</a:t>
                </a:r>
                <a:r>
                  <a:rPr lang="ru-RU" sz="1600" dirty="0"/>
                  <a:t> </a:t>
                </a:r>
                <a:r>
                  <a:rPr lang="ru-RU" sz="1600" dirty="0" err="1"/>
                  <a:t>area</a:t>
                </a:r>
                <a:r>
                  <a:rPr lang="ru-RU" sz="1600" dirty="0"/>
                  <a:t> </a:t>
                </a:r>
                <a:r>
                  <a:rPr lang="ru-RU" sz="1600" dirty="0" err="1"/>
                  <a:t>of</a:t>
                </a:r>
                <a:r>
                  <a:rPr lang="ru-RU" sz="1600" dirty="0"/>
                  <a:t> </a:t>
                </a:r>
                <a:r>
                  <a:rPr lang="ru-RU" sz="1600" dirty="0" err="1"/>
                  <a:t>the</a:t>
                </a:r>
                <a:r>
                  <a:rPr lang="ru-RU" sz="1600" dirty="0"/>
                  <a:t> </a:t>
                </a:r>
                <a:r>
                  <a:rPr lang="ru-RU" sz="1600" dirty="0" err="1"/>
                  <a:t>first</a:t>
                </a:r>
                <a:r>
                  <a:rPr lang="ru-RU" sz="1600" dirty="0"/>
                  <a:t> </a:t>
                </a:r>
                <a:r>
                  <a:rPr lang="ru-RU" sz="1600" dirty="0" err="1"/>
                  <a:t>principal</a:t>
                </a:r>
                <a:r>
                  <a:rPr lang="ru-RU" sz="1600" dirty="0"/>
                  <a:t> </a:t>
                </a:r>
                <a:r>
                  <a:rPr lang="ru-RU" sz="1600" dirty="0" err="1"/>
                  <a:t>stress</a:t>
                </a:r>
                <a:r>
                  <a:rPr lang="ru-RU" sz="1600" dirty="0"/>
                  <a:t> </a:t>
                </a:r>
                <a:r>
                  <a:rPr lang="ru-RU" sz="1600" dirty="0" err="1"/>
                  <a:t>at</a:t>
                </a:r>
                <a:r>
                  <a:rPr lang="ru-RU" sz="1600" dirty="0"/>
                  <a:t> </a:t>
                </a:r>
                <a:r>
                  <a:rPr lang="ru-RU" sz="1600" dirty="0" err="1"/>
                  <a:t>the</a:t>
                </a:r>
                <a:r>
                  <a:rPr lang="ru-RU" sz="1600" dirty="0"/>
                  <a:t> </a:t>
                </a:r>
                <a:r>
                  <a:rPr lang="ru-RU" sz="1600" dirty="0" err="1"/>
                  <a:t>considered</a:t>
                </a:r>
                <a:r>
                  <a:rPr lang="ru-RU" sz="1600" dirty="0"/>
                  <a:t> </a:t>
                </a:r>
                <a:r>
                  <a:rPr lang="ru-RU" sz="1600" dirty="0" err="1"/>
                  <a:t>point</a:t>
                </a:r>
                <a:r>
                  <a:rPr lang="ru-RU" sz="1600" dirty="0"/>
                  <a:t> </a:t>
                </a:r>
                <a:r>
                  <a:rPr lang="ru-RU" sz="1600" dirty="0" err="1"/>
                  <a:t>of</a:t>
                </a:r>
                <a:r>
                  <a:rPr lang="ru-RU" sz="1600" dirty="0"/>
                  <a:t> </a:t>
                </a:r>
                <a:r>
                  <a:rPr lang="ru-RU" sz="1600" dirty="0" err="1"/>
                  <a:t>the</a:t>
                </a:r>
                <a:r>
                  <a:rPr lang="ru-RU" sz="1600" dirty="0"/>
                  <a:t> </a:t>
                </a:r>
                <a:r>
                  <a:rPr lang="ru-RU" sz="1600" dirty="0" err="1"/>
                  <a:t>body</a:t>
                </a:r>
                <a:r>
                  <a:rPr lang="ru-RU" sz="1600" dirty="0"/>
                  <a:t> </a:t>
                </a:r>
                <a:r>
                  <a:rPr lang="ru-RU" sz="1600" dirty="0" err="1"/>
                  <a:t>where</a:t>
                </a:r>
                <a:r>
                  <a:rPr lang="ru-RU" sz="1600" dirty="0"/>
                  <a:t> </a:t>
                </a:r>
                <a:r>
                  <a:rPr lang="ru-RU" sz="1600" dirty="0" err="1"/>
                  <a:t>the</a:t>
                </a:r>
                <a:r>
                  <a:rPr lang="ru-RU" sz="1600" dirty="0"/>
                  <a:t> </a:t>
                </a:r>
                <a:r>
                  <a:rPr lang="ru-RU" sz="1600" dirty="0" err="1"/>
                  <a:t>plane</a:t>
                </a:r>
                <a:r>
                  <a:rPr lang="ru-RU" sz="1600" dirty="0"/>
                  <a:t> </a:t>
                </a:r>
                <a:r>
                  <a:rPr lang="ru-RU" sz="1600" dirty="0" err="1"/>
                  <a:t>and</a:t>
                </a:r>
                <a:r>
                  <a:rPr lang="ru-RU" sz="1600" dirty="0"/>
                  <a:t> </a:t>
                </a:r>
                <a:r>
                  <a:rPr lang="ru-RU" sz="1600" dirty="0" err="1"/>
                  <a:t>the</a:t>
                </a:r>
                <a:r>
                  <a:rPr lang="ru-RU" sz="1600" dirty="0"/>
                  <a:t> </a:t>
                </a:r>
                <a:r>
                  <a:rPr lang="ru-RU" sz="1600" dirty="0" err="1"/>
                  <a:t>area</a:t>
                </a:r>
                <a:r>
                  <a:rPr lang="ru-RU" sz="1600" dirty="0"/>
                  <a:t> </a:t>
                </a:r>
                <a:r>
                  <a:rPr lang="ru-RU" sz="1600" dirty="0" err="1"/>
                  <a:t>have</a:t>
                </a:r>
                <a:r>
                  <a:rPr lang="ru-RU" sz="1600" dirty="0"/>
                  <a:t> a </a:t>
                </a:r>
                <a:r>
                  <a:rPr lang="ru-RU" sz="1600" dirty="0" err="1"/>
                  <a:t>common</a:t>
                </a:r>
                <a:r>
                  <a:rPr lang="ru-RU" sz="1600" dirty="0"/>
                  <a:t> </a:t>
                </a:r>
                <a:r>
                  <a:rPr lang="ru-RU" sz="1600" dirty="0" err="1"/>
                  <a:t>normal</a:t>
                </a:r>
                <a14:m>
                  <m:oMath xmlns:m="http://schemas.openxmlformats.org/officeDocument/2006/math">
                    <m:r>
                      <a:rPr lang="ru-RU" sz="1600" i="1">
                        <a:latin typeface="Cambria Math"/>
                      </a:rPr>
                      <m:t>,</m:t>
                    </m:r>
                  </m:oMath>
                </a14:m>
                <a:endParaRPr lang="ru-RU" sz="1600"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mc:Choice>
        <mc:Fallback>
          <p:sp>
            <p:nvSpPr>
              <p:cNvPr id="19" name="Прямоугольник 18"/>
              <p:cNvSpPr>
                <a:spLocks noRot="1" noChangeAspect="1" noMove="1" noResize="1" noEditPoints="1" noAdjustHandles="1" noChangeArrowheads="1" noChangeShapeType="1" noTextEdit="1"/>
              </p:cNvSpPr>
              <p:nvPr/>
            </p:nvSpPr>
            <p:spPr>
              <a:xfrm>
                <a:off x="179512" y="1635646"/>
                <a:ext cx="8691635" cy="1107996"/>
              </a:xfrm>
              <a:prstGeom prst="rect">
                <a:avLst/>
              </a:prstGeom>
              <a:blipFill rotWithShape="1">
                <a:blip r:embed="rId4"/>
                <a:stretch>
                  <a:fillRect l="-351" t="-2198" r="-421"/>
                </a:stretch>
              </a:blipFill>
            </p:spPr>
            <p:txBody>
              <a:bodyPr/>
              <a:lstStyle/>
              <a:p>
                <a:r>
                  <a:rPr lang="ru-RU">
                    <a:noFill/>
                  </a:rPr>
                  <a:t> </a:t>
                </a:r>
              </a:p>
            </p:txBody>
          </p:sp>
        </mc:Fallback>
      </mc:AlternateContent>
      <p:sp>
        <p:nvSpPr>
          <p:cNvPr id="28" name="Прямоугольник 27"/>
          <p:cNvSpPr/>
          <p:nvPr/>
        </p:nvSpPr>
        <p:spPr>
          <a:xfrm>
            <a:off x="179512" y="559157"/>
            <a:ext cx="8691636" cy="830997"/>
          </a:xfrm>
          <a:prstGeom prst="rect">
            <a:avLst/>
          </a:prstGeom>
        </p:spPr>
        <p:txBody>
          <a:bodyPr wrap="square">
            <a:spAutoFit/>
          </a:bodyPr>
          <a:lstStyle/>
          <a:p>
            <a:pPr algn="just"/>
            <a:r>
              <a:rPr lang="ru-RU" sz="1600" dirty="0" err="1"/>
              <a:t>In</a:t>
            </a:r>
            <a:r>
              <a:rPr lang="ru-RU" sz="1600" dirty="0"/>
              <a:t> </a:t>
            </a:r>
            <a:r>
              <a:rPr lang="ru-RU" sz="1600" dirty="0" err="1"/>
              <a:t>the</a:t>
            </a:r>
            <a:r>
              <a:rPr lang="ru-RU" sz="1600" dirty="0"/>
              <a:t> </a:t>
            </a:r>
            <a:r>
              <a:rPr lang="ru-RU" sz="1600" dirty="0" err="1"/>
              <a:t>gradient</a:t>
            </a:r>
            <a:r>
              <a:rPr lang="ru-RU" sz="1600" dirty="0"/>
              <a:t> </a:t>
            </a:r>
            <a:r>
              <a:rPr lang="ru-RU" sz="1600" dirty="0" err="1"/>
              <a:t>criterion</a:t>
            </a:r>
            <a:r>
              <a:rPr lang="ru-RU" sz="1600" dirty="0"/>
              <a:t> </a:t>
            </a:r>
            <a:r>
              <a:rPr lang="ru-RU" sz="1600" dirty="0" err="1"/>
              <a:t>for</a:t>
            </a:r>
            <a:r>
              <a:rPr lang="ru-RU" sz="1600" dirty="0"/>
              <a:t> </a:t>
            </a:r>
            <a:r>
              <a:rPr lang="ru-RU" sz="1600" dirty="0" err="1"/>
              <a:t>the</a:t>
            </a:r>
            <a:r>
              <a:rPr lang="ru-RU" sz="1600" dirty="0"/>
              <a:t> </a:t>
            </a:r>
            <a:r>
              <a:rPr lang="ru-RU" sz="1600" dirty="0" err="1"/>
              <a:t>determination</a:t>
            </a:r>
            <a:r>
              <a:rPr lang="ru-RU" sz="1600" dirty="0"/>
              <a:t> </a:t>
            </a:r>
            <a:r>
              <a:rPr lang="ru-RU" sz="1600" dirty="0" err="1"/>
              <a:t>of</a:t>
            </a:r>
            <a:r>
              <a:rPr lang="ru-RU" sz="1600" dirty="0"/>
              <a:t> </a:t>
            </a:r>
            <a:r>
              <a:rPr lang="ru-RU" sz="1600" dirty="0" err="1"/>
              <a:t>the</a:t>
            </a:r>
            <a:r>
              <a:rPr lang="ru-RU" sz="1600" dirty="0"/>
              <a:t> </a:t>
            </a:r>
            <a:r>
              <a:rPr lang="ru-RU" sz="1600" dirty="0" err="1"/>
              <a:t>load</a:t>
            </a:r>
            <a:r>
              <a:rPr lang="ru-RU" sz="1600" dirty="0"/>
              <a:t> </a:t>
            </a:r>
            <a:r>
              <a:rPr lang="ru-RU" sz="1600" dirty="0" err="1"/>
              <a:t>at</a:t>
            </a:r>
            <a:r>
              <a:rPr lang="ru-RU" sz="1600" dirty="0"/>
              <a:t> </a:t>
            </a:r>
            <a:r>
              <a:rPr lang="ru-RU" sz="1600" dirty="0" err="1"/>
              <a:t>the</a:t>
            </a:r>
            <a:r>
              <a:rPr lang="ru-RU" sz="1600" dirty="0"/>
              <a:t> </a:t>
            </a:r>
            <a:r>
              <a:rPr lang="ru-RU" sz="1600" dirty="0" err="1"/>
              <a:t>instant</a:t>
            </a:r>
            <a:r>
              <a:rPr lang="ru-RU" sz="1600" dirty="0"/>
              <a:t> </a:t>
            </a:r>
            <a:r>
              <a:rPr lang="ru-RU" sz="1600" dirty="0" err="1"/>
              <a:t>of</a:t>
            </a:r>
            <a:r>
              <a:rPr lang="ru-RU" sz="1600" dirty="0"/>
              <a:t> </a:t>
            </a:r>
            <a:r>
              <a:rPr lang="ru-RU" sz="1600" dirty="0" err="1"/>
              <a:t>fracture</a:t>
            </a:r>
            <a:r>
              <a:rPr lang="ru-RU" sz="1600" dirty="0"/>
              <a:t> </a:t>
            </a:r>
            <a:r>
              <a:rPr lang="ru-RU" sz="1600" dirty="0" err="1"/>
              <a:t>initiation</a:t>
            </a:r>
            <a:r>
              <a:rPr lang="ru-RU" sz="1600" dirty="0"/>
              <a:t>, </a:t>
            </a:r>
            <a:r>
              <a:rPr lang="ru-RU" sz="1600" dirty="0" err="1"/>
              <a:t>the</a:t>
            </a:r>
            <a:r>
              <a:rPr lang="ru-RU" sz="1600" dirty="0"/>
              <a:t> </a:t>
            </a:r>
            <a:r>
              <a:rPr lang="ru-RU" sz="1600" dirty="0" err="1"/>
              <a:t>effective</a:t>
            </a:r>
            <a:r>
              <a:rPr lang="ru-RU" sz="1600" dirty="0"/>
              <a:t> </a:t>
            </a:r>
            <a:r>
              <a:rPr lang="ru-RU" sz="1600" dirty="0" err="1"/>
              <a:t>stress</a:t>
            </a:r>
            <a:r>
              <a:rPr lang="ru-RU" sz="1600" dirty="0"/>
              <a:t>  </a:t>
            </a:r>
            <a:r>
              <a:rPr lang="ru-RU" sz="1600" dirty="0" err="1"/>
              <a:t>rather</a:t>
            </a:r>
            <a:r>
              <a:rPr lang="ru-RU" sz="1600" dirty="0"/>
              <a:t> </a:t>
            </a:r>
            <a:r>
              <a:rPr lang="ru-RU" sz="1600" dirty="0" err="1"/>
              <a:t>than</a:t>
            </a:r>
            <a:r>
              <a:rPr lang="ru-RU" sz="1600" dirty="0"/>
              <a:t> </a:t>
            </a:r>
            <a:r>
              <a:rPr lang="ru-RU" sz="1600" dirty="0" err="1"/>
              <a:t>the</a:t>
            </a:r>
            <a:r>
              <a:rPr lang="ru-RU" sz="1600" dirty="0"/>
              <a:t> </a:t>
            </a:r>
            <a:r>
              <a:rPr lang="ru-RU" sz="1600" dirty="0" err="1"/>
              <a:t>maximum</a:t>
            </a:r>
            <a:r>
              <a:rPr lang="ru-RU" sz="1600" dirty="0"/>
              <a:t> </a:t>
            </a:r>
            <a:r>
              <a:rPr lang="ru-RU" sz="1600" dirty="0" err="1"/>
              <a:t>stress</a:t>
            </a:r>
            <a:r>
              <a:rPr lang="ru-RU" sz="1600" dirty="0"/>
              <a:t> </a:t>
            </a:r>
            <a:r>
              <a:rPr lang="ru-RU" sz="1600" dirty="0" err="1"/>
              <a:t>is</a:t>
            </a:r>
            <a:r>
              <a:rPr lang="ru-RU" sz="1600" dirty="0"/>
              <a:t> </a:t>
            </a:r>
            <a:r>
              <a:rPr lang="ru-RU" sz="1600" dirty="0" err="1"/>
              <a:t>compared</a:t>
            </a:r>
            <a:r>
              <a:rPr lang="ru-RU" sz="1600" dirty="0"/>
              <a:t> </a:t>
            </a:r>
            <a:r>
              <a:rPr lang="ru-RU" sz="1600" dirty="0" err="1"/>
              <a:t>with</a:t>
            </a:r>
            <a:r>
              <a:rPr lang="ru-RU" sz="1600" dirty="0"/>
              <a:t> </a:t>
            </a:r>
            <a:r>
              <a:rPr lang="ru-RU" sz="1600" dirty="0" err="1"/>
              <a:t>the</a:t>
            </a:r>
            <a:r>
              <a:rPr lang="ru-RU" sz="1600" dirty="0"/>
              <a:t> </a:t>
            </a:r>
            <a:r>
              <a:rPr lang="ru-RU" sz="1600" dirty="0" err="1"/>
              <a:t>ultimate</a:t>
            </a:r>
            <a:r>
              <a:rPr lang="ru-RU" sz="1600" dirty="0"/>
              <a:t> </a:t>
            </a:r>
            <a:r>
              <a:rPr lang="ru-RU" sz="1600" dirty="0" err="1"/>
              <a:t>strength</a:t>
            </a:r>
            <a:r>
              <a:rPr lang="ru-RU" sz="1600" dirty="0"/>
              <a:t> </a:t>
            </a:r>
            <a:r>
              <a:rPr lang="ru-RU" sz="1600" dirty="0" err="1"/>
              <a:t>of</a:t>
            </a:r>
            <a:r>
              <a:rPr lang="ru-RU" sz="1600" dirty="0"/>
              <a:t> </a:t>
            </a:r>
            <a:r>
              <a:rPr lang="ru-RU" sz="1600" dirty="0" err="1"/>
              <a:t>the</a:t>
            </a:r>
            <a:r>
              <a:rPr lang="ru-RU" sz="1600" dirty="0"/>
              <a:t> </a:t>
            </a:r>
            <a:r>
              <a:rPr lang="ru-RU" sz="1600" dirty="0" err="1"/>
              <a:t>material</a:t>
            </a:r>
            <a:r>
              <a:rPr lang="ru-RU" sz="1600" dirty="0"/>
              <a:t> . </a:t>
            </a:r>
            <a:endParaRPr lang="ru-RU" sz="1600"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29" name="Прямоугольник 28"/>
              <p:cNvSpPr/>
              <p:nvPr/>
            </p:nvSpPr>
            <p:spPr>
              <a:xfrm>
                <a:off x="3715223" y="2420961"/>
                <a:ext cx="1496115" cy="6098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a:latin typeface="Cambria Math"/>
                            </a:rPr>
                          </m:ctrlPr>
                        </m:sSubPr>
                        <m:e>
                          <m:r>
                            <a:rPr lang="ru-RU" sz="1600" i="1">
                              <a:latin typeface="Cambria Math"/>
                            </a:rPr>
                            <m:t>𝑔</m:t>
                          </m:r>
                        </m:e>
                        <m:sub>
                          <m:r>
                            <a:rPr lang="ru-RU" sz="1600" i="1">
                              <a:latin typeface="Cambria Math"/>
                            </a:rPr>
                            <m:t>𝜈</m:t>
                          </m:r>
                        </m:sub>
                      </m:sSub>
                      <m:r>
                        <a:rPr lang="ru-RU" sz="1600" i="1">
                          <a:latin typeface="Cambria Math"/>
                        </a:rPr>
                        <m:t>=</m:t>
                      </m:r>
                      <m:f>
                        <m:fPr>
                          <m:ctrlPr>
                            <a:rPr lang="ru-RU" sz="1600" i="1">
                              <a:latin typeface="Cambria Math"/>
                            </a:rPr>
                          </m:ctrlPr>
                        </m:fPr>
                        <m:num>
                          <m:d>
                            <m:dPr>
                              <m:begChr m:val="|"/>
                              <m:endChr m:val="|"/>
                              <m:ctrlPr>
                                <a:rPr lang="ru-RU" sz="1600" i="1">
                                  <a:latin typeface="Cambria Math"/>
                                </a:rPr>
                              </m:ctrlPr>
                            </m:dPr>
                            <m:e>
                              <m:r>
                                <m:rPr>
                                  <m:sty m:val="p"/>
                                </m:rPr>
                                <a:rPr lang="ru-RU" sz="1600">
                                  <a:latin typeface="Cambria Math"/>
                                </a:rPr>
                                <m:t>grad</m:t>
                              </m:r>
                              <m:r>
                                <a:rPr lang="ru-RU" sz="1600">
                                  <a:latin typeface="Cambria Math"/>
                                </a:rPr>
                                <m:t> </m:t>
                              </m:r>
                              <m:sSub>
                                <m:sSubPr>
                                  <m:ctrlPr>
                                    <a:rPr lang="ru-RU" sz="1600" i="1">
                                      <a:latin typeface="Cambria Math"/>
                                    </a:rPr>
                                  </m:ctrlPr>
                                </m:sSubPr>
                                <m:e>
                                  <m:r>
                                    <a:rPr lang="ru-RU" sz="1600" i="1">
                                      <a:latin typeface="Cambria Math"/>
                                    </a:rPr>
                                    <m:t>𝜎</m:t>
                                  </m:r>
                                </m:e>
                                <m:sub>
                                  <m:r>
                                    <a:rPr lang="ru-RU" sz="1600" i="1">
                                      <a:latin typeface="Cambria Math"/>
                                    </a:rPr>
                                    <m:t>𝜈</m:t>
                                  </m:r>
                                </m:sub>
                              </m:sSub>
                            </m:e>
                          </m:d>
                        </m:num>
                        <m:den>
                          <m:sSub>
                            <m:sSubPr>
                              <m:ctrlPr>
                                <a:rPr lang="ru-RU" sz="1600" i="1">
                                  <a:latin typeface="Cambria Math"/>
                                </a:rPr>
                              </m:ctrlPr>
                            </m:sSubPr>
                            <m:e>
                              <m:r>
                                <a:rPr lang="ru-RU" sz="1600" i="1">
                                  <a:latin typeface="Cambria Math"/>
                                </a:rPr>
                                <m:t>𝜎</m:t>
                              </m:r>
                            </m:e>
                            <m:sub>
                              <m:r>
                                <a:rPr lang="ru-RU" sz="1600" i="1">
                                  <a:latin typeface="Cambria Math"/>
                                </a:rPr>
                                <m:t>𝜈</m:t>
                              </m:r>
                            </m:sub>
                          </m:sSub>
                        </m:den>
                      </m:f>
                    </m:oMath>
                  </m:oMathPara>
                </a14:m>
                <a:endParaRPr lang="ru-RU" sz="1600" dirty="0"/>
              </a:p>
            </p:txBody>
          </p:sp>
        </mc:Choice>
        <mc:Fallback xmlns="">
          <p:sp>
            <p:nvSpPr>
              <p:cNvPr id="29" name="Прямоугольник 28"/>
              <p:cNvSpPr>
                <a:spLocks noRot="1" noChangeAspect="1" noMove="1" noResize="1" noEditPoints="1" noAdjustHandles="1" noChangeArrowheads="1" noChangeShapeType="1" noTextEdit="1"/>
              </p:cNvSpPr>
              <p:nvPr/>
            </p:nvSpPr>
            <p:spPr>
              <a:xfrm>
                <a:off x="3715223" y="2420961"/>
                <a:ext cx="1496115" cy="609847"/>
              </a:xfrm>
              <a:prstGeom prst="rect">
                <a:avLst/>
              </a:prstGeom>
              <a:blipFill rotWithShape="1">
                <a:blip r:embed="rId6"/>
                <a:stretch>
                  <a:fillRect/>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3" name="Прямоугольник 2"/>
              <p:cNvSpPr/>
              <p:nvPr/>
            </p:nvSpPr>
            <p:spPr>
              <a:xfrm>
                <a:off x="179513" y="3873024"/>
                <a:ext cx="8691635" cy="830997"/>
              </a:xfrm>
              <a:prstGeom prst="rect">
                <a:avLst/>
              </a:prstGeom>
            </p:spPr>
            <p:txBody>
              <a:bodyPr wrap="square">
                <a:spAutoFit/>
              </a:bodyPr>
              <a:lstStyle/>
              <a:p>
                <a:pPr algn="just"/>
                <a:r>
                  <a:rPr lang="en-US" sz="1600" dirty="0" smtClean="0"/>
                  <a:t>The parameter </a:t>
                </a:r>
                <a14:m>
                  <m:oMath xmlns:m="http://schemas.openxmlformats.org/officeDocument/2006/math">
                    <m:sSub>
                      <m:sSubPr>
                        <m:ctrlPr>
                          <a:rPr lang="ru-RU" sz="1600" i="1">
                            <a:latin typeface="Cambria Math"/>
                            <a:ea typeface="Cambria Math" pitchFamily="18" charset="0"/>
                          </a:rPr>
                        </m:ctrlPr>
                      </m:sSubPr>
                      <m:e>
                        <m:r>
                          <a:rPr lang="ru-RU" sz="1600" i="1">
                            <a:latin typeface="Cambria Math" pitchFamily="18" charset="0"/>
                            <a:ea typeface="Cambria Math" pitchFamily="18" charset="0"/>
                          </a:rPr>
                          <m:t>𝐿</m:t>
                        </m:r>
                      </m:e>
                      <m:sub>
                        <m:r>
                          <a:rPr lang="ru-RU" sz="1600" i="1">
                            <a:latin typeface="Cambria Math" pitchFamily="18" charset="0"/>
                            <a:ea typeface="Cambria Math" pitchFamily="18" charset="0"/>
                          </a:rPr>
                          <m:t>1</m:t>
                        </m:r>
                      </m:sub>
                    </m:sSub>
                  </m:oMath>
                </a14:m>
                <a:r>
                  <a:rPr lang="en-US" sz="1600" dirty="0" smtClean="0"/>
                  <a:t> is found from the condition for matching the gradient criterion with linear fracture mechanics and is expressed in terms of known material characteristics – the ultimate strength </a:t>
                </a:r>
                <a14:m>
                  <m:oMath xmlns:m="http://schemas.openxmlformats.org/officeDocument/2006/math">
                    <m:sSub>
                      <m:sSubPr>
                        <m:ctrlPr>
                          <a:rPr lang="ru-RU" sz="1600" i="1">
                            <a:latin typeface="Cambria Math"/>
                            <a:ea typeface="Cambria Math" pitchFamily="18" charset="0"/>
                          </a:rPr>
                        </m:ctrlPr>
                      </m:sSubPr>
                      <m:e>
                        <m:r>
                          <a:rPr lang="ru-RU" sz="1600" i="1">
                            <a:latin typeface="Cambria Math" pitchFamily="18" charset="0"/>
                            <a:ea typeface="Cambria Math" pitchFamily="18" charset="0"/>
                          </a:rPr>
                          <m:t>𝜎</m:t>
                        </m:r>
                      </m:e>
                      <m:sub>
                        <m:r>
                          <a:rPr lang="en-US" sz="1600" b="0" i="1" smtClean="0">
                            <a:latin typeface="Cambria Math"/>
                            <a:ea typeface="Cambria Math" pitchFamily="18" charset="0"/>
                          </a:rPr>
                          <m:t>𝑏</m:t>
                        </m:r>
                      </m:sub>
                    </m:sSub>
                  </m:oMath>
                </a14:m>
                <a:r>
                  <a:rPr lang="en-US" sz="1600" dirty="0"/>
                  <a:t> and the critical stress intensity factor </a:t>
                </a:r>
                <a14:m>
                  <m:oMath xmlns:m="http://schemas.openxmlformats.org/officeDocument/2006/math">
                    <m:sSub>
                      <m:sSubPr>
                        <m:ctrlPr>
                          <a:rPr lang="ru-RU" sz="1600" i="1">
                            <a:latin typeface="Cambria Math"/>
                            <a:ea typeface="Cambria Math" pitchFamily="18" charset="0"/>
                          </a:rPr>
                        </m:ctrlPr>
                      </m:sSubPr>
                      <m:e>
                        <m:r>
                          <a:rPr lang="en-US" sz="1600" i="1">
                            <a:latin typeface="Cambria Math" pitchFamily="18" charset="0"/>
                            <a:ea typeface="Cambria Math" pitchFamily="18" charset="0"/>
                          </a:rPr>
                          <m:t>𝐾</m:t>
                        </m:r>
                      </m:e>
                      <m:sub>
                        <m:r>
                          <a:rPr lang="ru-RU" sz="1600" i="1">
                            <a:latin typeface="Cambria Math" pitchFamily="18" charset="0"/>
                            <a:ea typeface="Cambria Math" pitchFamily="18" charset="0"/>
                          </a:rPr>
                          <m:t>𝐼</m:t>
                        </m:r>
                        <m:r>
                          <a:rPr lang="en-US" sz="1600" i="1">
                            <a:latin typeface="Cambria Math" pitchFamily="18" charset="0"/>
                            <a:ea typeface="Cambria Math" pitchFamily="18" charset="0"/>
                          </a:rPr>
                          <m:t>𝑐</m:t>
                        </m:r>
                      </m:sub>
                    </m:sSub>
                  </m:oMath>
                </a14:m>
                <a:r>
                  <a:rPr lang="en-US" sz="1600" dirty="0" smtClean="0">
                    <a:latin typeface="Times New Roman" pitchFamily="18" charset="0"/>
                    <a:ea typeface="Cambria Math" pitchFamily="18" charset="0"/>
                    <a:cs typeface="Times New Roman" pitchFamily="18" charset="0"/>
                  </a:rPr>
                  <a:t>:</a:t>
                </a:r>
                <a:endParaRPr lang="ru-RU" sz="1600" dirty="0">
                  <a:latin typeface="Times New Roman" pitchFamily="18" charset="0"/>
                  <a:ea typeface="Cambria Math" pitchFamily="18" charset="0"/>
                  <a:cs typeface="Times New Roman" pitchFamily="18" charset="0"/>
                </a:endParaRPr>
              </a:p>
            </p:txBody>
          </p:sp>
        </mc:Choice>
        <mc:Fallback>
          <p:sp>
            <p:nvSpPr>
              <p:cNvPr id="3" name="Прямоугольник 2"/>
              <p:cNvSpPr>
                <a:spLocks noRot="1" noChangeAspect="1" noMove="1" noResize="1" noEditPoints="1" noAdjustHandles="1" noChangeArrowheads="1" noChangeShapeType="1" noTextEdit="1"/>
              </p:cNvSpPr>
              <p:nvPr/>
            </p:nvSpPr>
            <p:spPr>
              <a:xfrm>
                <a:off x="179513" y="3873024"/>
                <a:ext cx="8691635" cy="830997"/>
              </a:xfrm>
              <a:prstGeom prst="rect">
                <a:avLst/>
              </a:prstGeom>
              <a:blipFill rotWithShape="1">
                <a:blip r:embed="rId7"/>
                <a:stretch>
                  <a:fillRect l="-351" t="-2190" r="-421" b="-8029"/>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15" name="Прямоугольник 14"/>
              <p:cNvSpPr/>
              <p:nvPr/>
            </p:nvSpPr>
            <p:spPr>
              <a:xfrm>
                <a:off x="3590359" y="4704021"/>
                <a:ext cx="1862113" cy="3483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ru-RU" sz="1600" i="1" smtClean="0">
                              <a:latin typeface="Cambria Math"/>
                            </a:rPr>
                          </m:ctrlPr>
                        </m:sSubPr>
                        <m:e>
                          <m:r>
                            <a:rPr lang="en-US" sz="1600" i="1">
                              <a:latin typeface="Cambria Math"/>
                            </a:rPr>
                            <m:t>𝐿</m:t>
                          </m:r>
                        </m:e>
                        <m:sub>
                          <m:r>
                            <a:rPr lang="ru-RU" sz="1600" i="1">
                              <a:latin typeface="Cambria Math"/>
                            </a:rPr>
                            <m:t>1</m:t>
                          </m:r>
                        </m:sub>
                      </m:sSub>
                      <m:r>
                        <a:rPr lang="ru-RU" sz="1600" i="1">
                          <a:latin typeface="Cambria Math"/>
                        </a:rPr>
                        <m:t>=</m:t>
                      </m:r>
                      <m:d>
                        <m:dPr>
                          <m:ctrlPr>
                            <a:rPr lang="ru-RU" sz="1600" i="1">
                              <a:latin typeface="Cambria Math"/>
                            </a:rPr>
                          </m:ctrlPr>
                        </m:dPr>
                        <m:e>
                          <m:f>
                            <m:fPr>
                              <m:type m:val="lin"/>
                              <m:ctrlPr>
                                <a:rPr lang="ru-RU" sz="1600" i="1">
                                  <a:latin typeface="Cambria Math"/>
                                </a:rPr>
                              </m:ctrlPr>
                            </m:fPr>
                            <m:num>
                              <m:r>
                                <a:rPr lang="ru-RU" sz="1600" i="1">
                                  <a:latin typeface="Cambria Math"/>
                                </a:rPr>
                                <m:t>2</m:t>
                              </m:r>
                            </m:num>
                            <m:den>
                              <m:r>
                                <a:rPr lang="ru-RU" sz="1600" i="1">
                                  <a:latin typeface="Cambria Math"/>
                                </a:rPr>
                                <m:t>𝜋</m:t>
                              </m:r>
                            </m:den>
                          </m:f>
                        </m:e>
                      </m:d>
                      <m:f>
                        <m:fPr>
                          <m:type m:val="lin"/>
                          <m:ctrlPr>
                            <a:rPr lang="ru-RU" sz="1600" i="1">
                              <a:latin typeface="Cambria Math"/>
                            </a:rPr>
                          </m:ctrlPr>
                        </m:fPr>
                        <m:num>
                          <m:sSubSup>
                            <m:sSubSupPr>
                              <m:ctrlPr>
                                <a:rPr lang="ru-RU" sz="1600" i="1">
                                  <a:latin typeface="Cambria Math"/>
                                </a:rPr>
                              </m:ctrlPr>
                            </m:sSubSupPr>
                            <m:e>
                              <m:r>
                                <a:rPr lang="en-US" sz="1600" i="1">
                                  <a:latin typeface="Cambria Math"/>
                                </a:rPr>
                                <m:t>𝐾</m:t>
                              </m:r>
                            </m:e>
                            <m:sub>
                              <m:r>
                                <a:rPr lang="ru-RU" sz="1600" i="1">
                                  <a:latin typeface="Cambria Math"/>
                                </a:rPr>
                                <m:t>𝐼</m:t>
                              </m:r>
                              <m:r>
                                <a:rPr lang="en-US" sz="1600" i="1">
                                  <a:latin typeface="Cambria Math"/>
                                </a:rPr>
                                <m:t>𝑐</m:t>
                              </m:r>
                            </m:sub>
                            <m:sup>
                              <m:r>
                                <a:rPr lang="ru-RU" sz="1600" i="1">
                                  <a:latin typeface="Cambria Math"/>
                                </a:rPr>
                                <m:t>2</m:t>
                              </m:r>
                            </m:sup>
                          </m:sSubSup>
                        </m:num>
                        <m:den>
                          <m:sSubSup>
                            <m:sSubSupPr>
                              <m:ctrlPr>
                                <a:rPr lang="ru-RU" sz="1600" i="1">
                                  <a:latin typeface="Cambria Math"/>
                                </a:rPr>
                              </m:ctrlPr>
                            </m:sSubSupPr>
                            <m:e>
                              <m:r>
                                <m:rPr>
                                  <m:sty m:val="p"/>
                                </m:rPr>
                                <a:rPr lang="ru-RU" sz="1600">
                                  <a:latin typeface="Cambria Math"/>
                                </a:rPr>
                                <m:t>σ</m:t>
                              </m:r>
                            </m:e>
                            <m:sub>
                              <m:r>
                                <a:rPr lang="en-US" sz="1600" b="0" i="1" smtClean="0">
                                  <a:latin typeface="Cambria Math"/>
                                </a:rPr>
                                <m:t>𝑏</m:t>
                              </m:r>
                            </m:sub>
                            <m:sup>
                              <m:r>
                                <a:rPr lang="ru-RU" sz="1600" i="1">
                                  <a:latin typeface="Cambria Math"/>
                                </a:rPr>
                                <m:t>2</m:t>
                              </m:r>
                            </m:sup>
                          </m:sSubSup>
                        </m:den>
                      </m:f>
                    </m:oMath>
                  </m:oMathPara>
                </a14:m>
                <a:endParaRPr lang="ru-RU" sz="1600" dirty="0"/>
              </a:p>
            </p:txBody>
          </p:sp>
        </mc:Choice>
        <mc:Fallback>
          <p:sp>
            <p:nvSpPr>
              <p:cNvPr id="15" name="Прямоугольник 14"/>
              <p:cNvSpPr>
                <a:spLocks noRot="1" noChangeAspect="1" noMove="1" noResize="1" noEditPoints="1" noAdjustHandles="1" noChangeArrowheads="1" noChangeShapeType="1" noTextEdit="1"/>
              </p:cNvSpPr>
              <p:nvPr/>
            </p:nvSpPr>
            <p:spPr>
              <a:xfrm>
                <a:off x="3590359" y="4704021"/>
                <a:ext cx="1862113" cy="348300"/>
              </a:xfrm>
              <a:prstGeom prst="rect">
                <a:avLst/>
              </a:prstGeom>
              <a:blipFill rotWithShape="1">
                <a:blip r:embed="rId8"/>
                <a:stretch>
                  <a:fillRect t="-94737" r="-16066" b="-163158"/>
                </a:stretch>
              </a:blipFill>
            </p:spPr>
            <p:txBody>
              <a:bodyPr/>
              <a:lstStyle/>
              <a:p>
                <a:r>
                  <a:rPr lang="ru-RU">
                    <a:noFill/>
                  </a:rPr>
                  <a:t> </a:t>
                </a:r>
              </a:p>
            </p:txBody>
          </p:sp>
        </mc:Fallback>
      </mc:AlternateContent>
    </p:spTree>
    <p:extLst>
      <p:ext uri="{BB962C8B-B14F-4D97-AF65-F5344CB8AC3E}">
        <p14:creationId xmlns:p14="http://schemas.microsoft.com/office/powerpoint/2010/main" val="26830315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97C91606-5789-49A0-A4A7-E704B733862A}" type="slidenum">
              <a:rPr lang="ru-RU" smtClean="0"/>
              <a:t>5</a:t>
            </a:fld>
            <a:endParaRPr lang="ru-RU" dirty="0"/>
          </a:p>
        </p:txBody>
      </p:sp>
      <p:sp>
        <p:nvSpPr>
          <p:cNvPr id="2" name="Прямоугольник 1"/>
          <p:cNvSpPr/>
          <p:nvPr/>
        </p:nvSpPr>
        <p:spPr>
          <a:xfrm>
            <a:off x="683568" y="123478"/>
            <a:ext cx="4287136" cy="400110"/>
          </a:xfrm>
          <a:prstGeom prst="rect">
            <a:avLst/>
          </a:prstGeom>
        </p:spPr>
        <p:txBody>
          <a:bodyPr wrap="none">
            <a:spAutoFit/>
          </a:bodyPr>
          <a:lstStyle/>
          <a:p>
            <a:r>
              <a:rPr lang="en-US" sz="2000" b="1" dirty="0">
                <a:latin typeface="Times New Roman" pitchFamily="18" charset="0"/>
                <a:cs typeface="Times New Roman" pitchFamily="18" charset="0"/>
              </a:rPr>
              <a:t>Determination of concrete </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properties</a:t>
            </a:r>
            <a:endParaRPr lang="ru-RU" sz="20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7799" y="2376056"/>
            <a:ext cx="1525494" cy="2033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418" y="195486"/>
            <a:ext cx="2304256"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065621600"/>
              </p:ext>
            </p:extLst>
          </p:nvPr>
        </p:nvGraphicFramePr>
        <p:xfrm>
          <a:off x="251520" y="595596"/>
          <a:ext cx="2376264" cy="505588"/>
        </p:xfrm>
        <a:graphic>
          <a:graphicData uri="http://schemas.openxmlformats.org/presentationml/2006/ole">
            <mc:AlternateContent xmlns:mc="http://schemas.openxmlformats.org/markup-compatibility/2006">
              <mc:Choice xmlns:v="urn:schemas-microsoft-com:vml" Requires="v">
                <p:oleObj spid="_x0000_s3174" name="Equation" r:id="rId5" imgW="2019300" imgH="419100" progId="Equation.DSMT4">
                  <p:embed/>
                </p:oleObj>
              </mc:Choice>
              <mc:Fallback>
                <p:oleObj name="Equation" r:id="rId5" imgW="20193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95596"/>
                        <a:ext cx="2376264" cy="505588"/>
                      </a:xfrm>
                      <a:prstGeom prst="rect">
                        <a:avLst/>
                      </a:prstGeom>
                      <a:noFill/>
                    </p:spPr>
                  </p:pic>
                </p:oleObj>
              </mc:Fallback>
            </mc:AlternateContent>
          </a:graphicData>
        </a:graphic>
      </p:graphicFrame>
      <p:sp>
        <p:nvSpPr>
          <p:cNvPr id="7"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8" name="Объект 7"/>
          <p:cNvGraphicFramePr>
            <a:graphicFrameLocks noChangeAspect="1"/>
          </p:cNvGraphicFramePr>
          <p:nvPr>
            <p:extLst>
              <p:ext uri="{D42A27DB-BD31-4B8C-83A1-F6EECF244321}">
                <p14:modId xmlns:p14="http://schemas.microsoft.com/office/powerpoint/2010/main" val="447090368"/>
              </p:ext>
            </p:extLst>
          </p:nvPr>
        </p:nvGraphicFramePr>
        <p:xfrm>
          <a:off x="251520" y="1104163"/>
          <a:ext cx="3325446" cy="288031"/>
        </p:xfrm>
        <a:graphic>
          <a:graphicData uri="http://schemas.openxmlformats.org/presentationml/2006/ole">
            <mc:AlternateContent xmlns:mc="http://schemas.openxmlformats.org/markup-compatibility/2006">
              <mc:Choice xmlns:v="urn:schemas-microsoft-com:vml" Requires="v">
                <p:oleObj spid="_x0000_s3175" name="Equation" r:id="rId7" imgW="2743200" imgH="228600" progId="Equation.DSMT4">
                  <p:embed/>
                </p:oleObj>
              </mc:Choice>
              <mc:Fallback>
                <p:oleObj name="Equation" r:id="rId7" imgW="27432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520" y="1104163"/>
                        <a:ext cx="3325446" cy="288031"/>
                      </a:xfrm>
                      <a:prstGeom prst="rect">
                        <a:avLst/>
                      </a:prstGeom>
                      <a:noFill/>
                    </p:spPr>
                  </p:pic>
                </p:oleObj>
              </mc:Fallback>
            </mc:AlternateContent>
          </a:graphicData>
        </a:graphic>
      </p:graphicFrame>
      <p:sp>
        <p:nvSpPr>
          <p:cNvPr id="9" name="Rectangle 8"/>
          <p:cNvSpPr>
            <a:spLocks noChangeArrowheads="1"/>
          </p:cNvSpPr>
          <p:nvPr/>
        </p:nvSpPr>
        <p:spPr bwMode="auto">
          <a:xfrm>
            <a:off x="0" y="209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Прямоугольник 12"/>
          <p:cNvSpPr/>
          <p:nvPr/>
        </p:nvSpPr>
        <p:spPr>
          <a:xfrm>
            <a:off x="123181" y="1837447"/>
            <a:ext cx="1830950" cy="338554"/>
          </a:xfrm>
          <a:prstGeom prst="rect">
            <a:avLst/>
          </a:prstGeom>
        </p:spPr>
        <p:txBody>
          <a:bodyPr wrap="none">
            <a:spAutoFit/>
          </a:bodyPr>
          <a:lstStyle/>
          <a:p>
            <a:r>
              <a:rPr lang="en-US" sz="1600" i="1" dirty="0" err="1">
                <a:latin typeface="Times New Roman" pitchFamily="18" charset="0"/>
                <a:cs typeface="Times New Roman" pitchFamily="18" charset="0"/>
              </a:rPr>
              <a:t>K</a:t>
            </a:r>
            <a:r>
              <a:rPr lang="en-US" sz="1600" baseline="-25000" dirty="0" err="1">
                <a:latin typeface="Times New Roman" pitchFamily="18" charset="0"/>
                <a:cs typeface="Times New Roman" pitchFamily="18" charset="0"/>
              </a:rPr>
              <a:t>I</a:t>
            </a:r>
            <a:r>
              <a:rPr lang="en-US" sz="1600" i="1" baseline="-25000" dirty="0" err="1">
                <a:latin typeface="Times New Roman" pitchFamily="18" charset="0"/>
                <a:cs typeface="Times New Roman" pitchFamily="18" charset="0"/>
              </a:rPr>
              <a:t>c</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0</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221</a:t>
            </a:r>
            <a:r>
              <a:rPr lang="ru-RU"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MPa</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m</a:t>
            </a:r>
            <a:r>
              <a:rPr lang="ru-RU" sz="1600" baseline="30000" dirty="0" smtClean="0">
                <a:latin typeface="Times New Roman" pitchFamily="18" charset="0"/>
                <a:cs typeface="Times New Roman" pitchFamily="18" charset="0"/>
              </a:rPr>
              <a:t>1/2</a:t>
            </a:r>
            <a:endParaRPr lang="ru-RU" sz="1600" dirty="0">
              <a:latin typeface="Times New Roman" pitchFamily="18" charset="0"/>
              <a:cs typeface="Times New Roman" pitchFamily="18" charset="0"/>
            </a:endParaRPr>
          </a:p>
        </p:txBody>
      </p:sp>
      <p:sp>
        <p:nvSpPr>
          <p:cNvPr id="15" name="Прямоугольник 14"/>
          <p:cNvSpPr/>
          <p:nvPr/>
        </p:nvSpPr>
        <p:spPr>
          <a:xfrm>
            <a:off x="5883027" y="1977246"/>
            <a:ext cx="3144423" cy="369332"/>
          </a:xfrm>
          <a:prstGeom prst="rect">
            <a:avLst/>
          </a:prstGeom>
        </p:spPr>
        <p:txBody>
          <a:bodyPr wrap="square">
            <a:spAutoFit/>
          </a:bodyPr>
          <a:lstStyle/>
          <a:p>
            <a:r>
              <a:rPr lang="en-US" dirty="0" smtClean="0">
                <a:latin typeface="Times New Roman" pitchFamily="18" charset="0"/>
                <a:cs typeface="Times New Roman" pitchFamily="18" charset="0"/>
              </a:rPr>
              <a:t>Fig.2 </a:t>
            </a:r>
            <a:r>
              <a:rPr lang="en-US" dirty="0" smtClean="0">
                <a:latin typeface="Times New Roman" pitchFamily="18" charset="0"/>
                <a:cs typeface="Times New Roman" pitchFamily="18" charset="0"/>
              </a:rPr>
              <a:t>Test for obtaining </a:t>
            </a:r>
            <a:r>
              <a:rPr lang="en-US" i="1" dirty="0" err="1" smtClean="0">
                <a:latin typeface="Times New Roman" pitchFamily="18" charset="0"/>
                <a:cs typeface="Times New Roman" pitchFamily="18" charset="0"/>
              </a:rPr>
              <a:t>K</a:t>
            </a:r>
            <a:r>
              <a:rPr lang="en-US" baseline="-25000" dirty="0" err="1" smtClean="0">
                <a:latin typeface="Times New Roman" pitchFamily="18" charset="0"/>
                <a:cs typeface="Times New Roman" pitchFamily="18" charset="0"/>
              </a:rPr>
              <a:t>I</a:t>
            </a:r>
            <a:r>
              <a:rPr lang="en-US" i="1" baseline="-25000" dirty="0" err="1" smtClean="0">
                <a:latin typeface="Times New Roman" pitchFamily="18" charset="0"/>
                <a:cs typeface="Times New Roman" pitchFamily="18" charset="0"/>
              </a:rPr>
              <a:t>c</a:t>
            </a:r>
            <a:endParaRPr lang="ru-RU" dirty="0">
              <a:latin typeface="Times New Roman" pitchFamily="18" charset="0"/>
              <a:cs typeface="Times New Roman" pitchFamily="18" charset="0"/>
            </a:endParaRPr>
          </a:p>
        </p:txBody>
      </p:sp>
      <p:sp>
        <p:nvSpPr>
          <p:cNvPr id="16" name="Прямоугольник 15"/>
          <p:cNvSpPr/>
          <p:nvPr/>
        </p:nvSpPr>
        <p:spPr>
          <a:xfrm>
            <a:off x="5518873" y="4456783"/>
            <a:ext cx="3381054" cy="369332"/>
          </a:xfrm>
          <a:prstGeom prst="rect">
            <a:avLst/>
          </a:prstGeom>
        </p:spPr>
        <p:txBody>
          <a:bodyPr wrap="none">
            <a:spAutoFit/>
          </a:bodyPr>
          <a:lstStyle/>
          <a:p>
            <a:r>
              <a:rPr lang="en-US" dirty="0" smtClean="0">
                <a:latin typeface="Times New Roman" pitchFamily="18" charset="0"/>
                <a:cs typeface="Times New Roman" pitchFamily="18" charset="0"/>
              </a:rPr>
              <a:t>Fig.3 </a:t>
            </a:r>
            <a:r>
              <a:rPr lang="en-US" dirty="0" smtClean="0">
                <a:latin typeface="Times New Roman" pitchFamily="18" charset="0"/>
                <a:cs typeface="Times New Roman" pitchFamily="18" charset="0"/>
              </a:rPr>
              <a:t>Bending test for obtaining </a:t>
            </a:r>
            <a:r>
              <a:rPr lang="el-GR" dirty="0" smtClean="0">
                <a:latin typeface="Times New Roman" pitchFamily="18" charset="0"/>
                <a:cs typeface="Times New Roman" pitchFamily="18" charset="0"/>
              </a:rPr>
              <a:t>σ</a:t>
            </a:r>
            <a:r>
              <a:rPr lang="en-US" sz="1000" i="1" dirty="0" smtClean="0">
                <a:latin typeface="Times New Roman" pitchFamily="18" charset="0"/>
                <a:cs typeface="Times New Roman" pitchFamily="18" charset="0"/>
              </a:rPr>
              <a:t>c</a:t>
            </a:r>
            <a:endParaRPr lang="ru-RU" sz="1000" i="1" dirty="0">
              <a:latin typeface="Times New Roman" pitchFamily="18" charset="0"/>
              <a:cs typeface="Times New Roman" pitchFamily="18" charset="0"/>
            </a:endParaRPr>
          </a:p>
        </p:txBody>
      </p:sp>
      <p:graphicFrame>
        <p:nvGraphicFramePr>
          <p:cNvPr id="3" name="Объект 2"/>
          <p:cNvGraphicFramePr>
            <a:graphicFrameLocks noChangeAspect="1"/>
          </p:cNvGraphicFramePr>
          <p:nvPr>
            <p:extLst>
              <p:ext uri="{D42A27DB-BD31-4B8C-83A1-F6EECF244321}">
                <p14:modId xmlns:p14="http://schemas.microsoft.com/office/powerpoint/2010/main" val="1152836016"/>
              </p:ext>
            </p:extLst>
          </p:nvPr>
        </p:nvGraphicFramePr>
        <p:xfrm>
          <a:off x="2339752" y="2643758"/>
          <a:ext cx="582612" cy="276225"/>
        </p:xfrm>
        <a:graphic>
          <a:graphicData uri="http://schemas.openxmlformats.org/presentationml/2006/ole">
            <mc:AlternateContent xmlns:mc="http://schemas.openxmlformats.org/markup-compatibility/2006">
              <mc:Choice xmlns:v="urn:schemas-microsoft-com:vml" Requires="v">
                <p:oleObj spid="_x0000_s3176" name="Equation" r:id="rId9" imgW="495000" imgH="228600" progId="Equation.DSMT4">
                  <p:embed/>
                </p:oleObj>
              </mc:Choice>
              <mc:Fallback>
                <p:oleObj name="Equation" r:id="rId9" imgW="495000" imgH="228600" progId="Equation.DSMT4">
                  <p:embed/>
                  <p:pic>
                    <p:nvPicPr>
                      <p:cNvPr id="0" name=""/>
                      <p:cNvPicPr>
                        <a:picLocks noChangeAspect="1" noChangeArrowheads="1"/>
                      </p:cNvPicPr>
                      <p:nvPr/>
                    </p:nvPicPr>
                    <p:blipFill>
                      <a:blip r:embed="rId10"/>
                      <a:srcRect/>
                      <a:stretch>
                        <a:fillRect/>
                      </a:stretch>
                    </p:blipFill>
                    <p:spPr bwMode="auto">
                      <a:xfrm>
                        <a:off x="2339752" y="2643758"/>
                        <a:ext cx="582612" cy="276225"/>
                      </a:xfrm>
                      <a:prstGeom prst="rect">
                        <a:avLst/>
                      </a:prstGeom>
                      <a:noFill/>
                      <a:ln>
                        <a:noFill/>
                      </a:ln>
                    </p:spPr>
                  </p:pic>
                </p:oleObj>
              </mc:Fallback>
            </mc:AlternateContent>
          </a:graphicData>
        </a:graphic>
      </p:graphicFrame>
      <p:graphicFrame>
        <p:nvGraphicFramePr>
          <p:cNvPr id="12" name="Объект 11"/>
          <p:cNvGraphicFramePr>
            <a:graphicFrameLocks noChangeAspect="1"/>
          </p:cNvGraphicFramePr>
          <p:nvPr>
            <p:extLst>
              <p:ext uri="{D42A27DB-BD31-4B8C-83A1-F6EECF244321}">
                <p14:modId xmlns:p14="http://schemas.microsoft.com/office/powerpoint/2010/main" val="1386472630"/>
              </p:ext>
            </p:extLst>
          </p:nvPr>
        </p:nvGraphicFramePr>
        <p:xfrm>
          <a:off x="148666" y="2998459"/>
          <a:ext cx="1568450" cy="368300"/>
        </p:xfrm>
        <a:graphic>
          <a:graphicData uri="http://schemas.openxmlformats.org/presentationml/2006/ole">
            <mc:AlternateContent xmlns:mc="http://schemas.openxmlformats.org/markup-compatibility/2006">
              <mc:Choice xmlns:v="urn:schemas-microsoft-com:vml" Requires="v">
                <p:oleObj spid="_x0000_s3177" name="Equation" r:id="rId11" imgW="1333440" imgH="304560" progId="Equation.DSMT4">
                  <p:embed/>
                </p:oleObj>
              </mc:Choice>
              <mc:Fallback>
                <p:oleObj name="Equation" r:id="rId11" imgW="1333440" imgH="304560" progId="Equation.DSMT4">
                  <p:embed/>
                  <p:pic>
                    <p:nvPicPr>
                      <p:cNvPr id="0" name=""/>
                      <p:cNvPicPr>
                        <a:picLocks noChangeAspect="1" noChangeArrowheads="1"/>
                      </p:cNvPicPr>
                      <p:nvPr/>
                    </p:nvPicPr>
                    <p:blipFill>
                      <a:blip r:embed="rId12"/>
                      <a:srcRect/>
                      <a:stretch>
                        <a:fillRect/>
                      </a:stretch>
                    </p:blipFill>
                    <p:spPr bwMode="auto">
                      <a:xfrm>
                        <a:off x="148666" y="2998459"/>
                        <a:ext cx="1568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889002887"/>
              </p:ext>
            </p:extLst>
          </p:nvPr>
        </p:nvGraphicFramePr>
        <p:xfrm>
          <a:off x="1835696" y="3393052"/>
          <a:ext cx="1509713" cy="554038"/>
        </p:xfrm>
        <a:graphic>
          <a:graphicData uri="http://schemas.openxmlformats.org/presentationml/2006/ole">
            <mc:AlternateContent xmlns:mc="http://schemas.openxmlformats.org/markup-compatibility/2006">
              <mc:Choice xmlns:v="urn:schemas-microsoft-com:vml" Requires="v">
                <p:oleObj spid="_x0000_s3178" name="Equation" r:id="rId13" imgW="1282680" imgH="457200" progId="Equation.DSMT4">
                  <p:embed/>
                </p:oleObj>
              </mc:Choice>
              <mc:Fallback>
                <p:oleObj name="Equation" r:id="rId13" imgW="1282680" imgH="457200" progId="Equation.DSMT4">
                  <p:embed/>
                  <p:pic>
                    <p:nvPicPr>
                      <p:cNvPr id="0" name=""/>
                      <p:cNvPicPr>
                        <a:picLocks noChangeAspect="1" noChangeArrowheads="1"/>
                      </p:cNvPicPr>
                      <p:nvPr/>
                    </p:nvPicPr>
                    <p:blipFill>
                      <a:blip r:embed="rId14"/>
                      <a:srcRect/>
                      <a:stretch>
                        <a:fillRect/>
                      </a:stretch>
                    </p:blipFill>
                    <p:spPr bwMode="auto">
                      <a:xfrm>
                        <a:off x="1835696" y="3393052"/>
                        <a:ext cx="15097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3450278583"/>
              </p:ext>
            </p:extLst>
          </p:nvPr>
        </p:nvGraphicFramePr>
        <p:xfrm>
          <a:off x="3851920" y="3075806"/>
          <a:ext cx="1156173" cy="264666"/>
        </p:xfrm>
        <a:graphic>
          <a:graphicData uri="http://schemas.openxmlformats.org/presentationml/2006/ole">
            <mc:AlternateContent xmlns:mc="http://schemas.openxmlformats.org/markup-compatibility/2006">
              <mc:Choice xmlns:v="urn:schemas-microsoft-com:vml" Requires="v">
                <p:oleObj spid="_x0000_s3179" name="Equation" r:id="rId15" imgW="1054080" imgH="228600" progId="Equation.DSMT4">
                  <p:embed/>
                </p:oleObj>
              </mc:Choice>
              <mc:Fallback>
                <p:oleObj name="Equation" r:id="rId15" imgW="1054080" imgH="228600" progId="Equation.DSMT4">
                  <p:embed/>
                  <p:pic>
                    <p:nvPicPr>
                      <p:cNvPr id="0" name=""/>
                      <p:cNvPicPr/>
                      <p:nvPr/>
                    </p:nvPicPr>
                    <p:blipFill>
                      <a:blip r:embed="rId16"/>
                      <a:stretch>
                        <a:fillRect/>
                      </a:stretch>
                    </p:blipFill>
                    <p:spPr>
                      <a:xfrm>
                        <a:off x="3851920" y="3075806"/>
                        <a:ext cx="1156173" cy="264666"/>
                      </a:xfrm>
                      <a:prstGeom prst="rect">
                        <a:avLst/>
                      </a:prstGeom>
                    </p:spPr>
                  </p:pic>
                </p:oleObj>
              </mc:Fallback>
            </mc:AlternateContent>
          </a:graphicData>
        </a:graphic>
      </p:graphicFrame>
      <p:graphicFrame>
        <p:nvGraphicFramePr>
          <p:cNvPr id="20" name="Объект 19"/>
          <p:cNvGraphicFramePr>
            <a:graphicFrameLocks noChangeAspect="1"/>
          </p:cNvGraphicFramePr>
          <p:nvPr>
            <p:extLst>
              <p:ext uri="{D42A27DB-BD31-4B8C-83A1-F6EECF244321}">
                <p14:modId xmlns:p14="http://schemas.microsoft.com/office/powerpoint/2010/main" val="3980468250"/>
              </p:ext>
            </p:extLst>
          </p:nvPr>
        </p:nvGraphicFramePr>
        <p:xfrm>
          <a:off x="369525" y="3579862"/>
          <a:ext cx="1338262" cy="315912"/>
        </p:xfrm>
        <a:graphic>
          <a:graphicData uri="http://schemas.openxmlformats.org/presentationml/2006/ole">
            <mc:AlternateContent xmlns:mc="http://schemas.openxmlformats.org/markup-compatibility/2006">
              <mc:Choice xmlns:v="urn:schemas-microsoft-com:vml" Requires="v">
                <p:oleObj spid="_x0000_s3180" name="Equation" r:id="rId17" imgW="1104840" imgH="253800" progId="Equation.DSMT4">
                  <p:embed/>
                </p:oleObj>
              </mc:Choice>
              <mc:Fallback>
                <p:oleObj name="Equation" r:id="rId17" imgW="1104840" imgH="253800" progId="Equation.DSMT4">
                  <p:embed/>
                  <p:pic>
                    <p:nvPicPr>
                      <p:cNvPr id="0" name=""/>
                      <p:cNvPicPr>
                        <a:picLocks noChangeAspect="1" noChangeArrowheads="1"/>
                      </p:cNvPicPr>
                      <p:nvPr/>
                    </p:nvPicPr>
                    <p:blipFill>
                      <a:blip r:embed="rId18"/>
                      <a:srcRect/>
                      <a:stretch>
                        <a:fillRect/>
                      </a:stretch>
                    </p:blipFill>
                    <p:spPr bwMode="auto">
                      <a:xfrm>
                        <a:off x="369525" y="3579862"/>
                        <a:ext cx="1338262" cy="315912"/>
                      </a:xfrm>
                      <a:prstGeom prst="rect">
                        <a:avLst/>
                      </a:prstGeom>
                      <a:noFill/>
                      <a:ln>
                        <a:noFill/>
                      </a:ln>
                    </p:spPr>
                  </p:pic>
                </p:oleObj>
              </mc:Fallback>
            </mc:AlternateContent>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val="467434439"/>
              </p:ext>
            </p:extLst>
          </p:nvPr>
        </p:nvGraphicFramePr>
        <p:xfrm>
          <a:off x="2152327" y="3939902"/>
          <a:ext cx="1084735" cy="267469"/>
        </p:xfrm>
        <a:graphic>
          <a:graphicData uri="http://schemas.openxmlformats.org/presentationml/2006/ole">
            <mc:AlternateContent xmlns:mc="http://schemas.openxmlformats.org/markup-compatibility/2006">
              <mc:Choice xmlns:v="urn:schemas-microsoft-com:vml" Requires="v">
                <p:oleObj spid="_x0000_s3181" name="Equation" r:id="rId19" imgW="927000" imgH="228600" progId="Equation.DSMT4">
                  <p:embed/>
                </p:oleObj>
              </mc:Choice>
              <mc:Fallback>
                <p:oleObj name="Equation" r:id="rId19" imgW="927000" imgH="228600" progId="Equation.DSMT4">
                  <p:embed/>
                  <p:pic>
                    <p:nvPicPr>
                      <p:cNvPr id="0" name=""/>
                      <p:cNvPicPr/>
                      <p:nvPr/>
                    </p:nvPicPr>
                    <p:blipFill>
                      <a:blip r:embed="rId20"/>
                      <a:stretch>
                        <a:fillRect/>
                      </a:stretch>
                    </p:blipFill>
                    <p:spPr>
                      <a:xfrm>
                        <a:off x="2152327" y="3939902"/>
                        <a:ext cx="1084735" cy="267469"/>
                      </a:xfrm>
                      <a:prstGeom prst="rect">
                        <a:avLst/>
                      </a:prstGeom>
                    </p:spPr>
                  </p:pic>
                </p:oleObj>
              </mc:Fallback>
            </mc:AlternateContent>
          </a:graphicData>
        </a:graphic>
      </p:graphicFrame>
      <p:graphicFrame>
        <p:nvGraphicFramePr>
          <p:cNvPr id="22" name="Объект 21"/>
          <p:cNvGraphicFramePr>
            <a:graphicFrameLocks noChangeAspect="1"/>
          </p:cNvGraphicFramePr>
          <p:nvPr>
            <p:extLst>
              <p:ext uri="{D42A27DB-BD31-4B8C-83A1-F6EECF244321}">
                <p14:modId xmlns:p14="http://schemas.microsoft.com/office/powerpoint/2010/main" val="776251869"/>
              </p:ext>
            </p:extLst>
          </p:nvPr>
        </p:nvGraphicFramePr>
        <p:xfrm>
          <a:off x="1751036" y="2965245"/>
          <a:ext cx="1917700" cy="455613"/>
        </p:xfrm>
        <a:graphic>
          <a:graphicData uri="http://schemas.openxmlformats.org/presentationml/2006/ole">
            <mc:AlternateContent xmlns:mc="http://schemas.openxmlformats.org/markup-compatibility/2006">
              <mc:Choice xmlns:v="urn:schemas-microsoft-com:vml" Requires="v">
                <p:oleObj spid="_x0000_s3182" name="Equation" r:id="rId21" imgW="1917360" imgH="431640" progId="Equation.DSMT4">
                  <p:embed/>
                </p:oleObj>
              </mc:Choice>
              <mc:Fallback>
                <p:oleObj name="Equation" r:id="rId21" imgW="1917360" imgH="431640" progId="Equation.DSMT4">
                  <p:embed/>
                  <p:pic>
                    <p:nvPicPr>
                      <p:cNvPr id="0" name=""/>
                      <p:cNvPicPr>
                        <a:picLocks noChangeAspect="1" noChangeArrowheads="1"/>
                      </p:cNvPicPr>
                      <p:nvPr/>
                    </p:nvPicPr>
                    <p:blipFill>
                      <a:blip r:embed="rId22"/>
                      <a:srcRect/>
                      <a:stretch>
                        <a:fillRect/>
                      </a:stretch>
                    </p:blipFill>
                    <p:spPr bwMode="auto">
                      <a:xfrm>
                        <a:off x="1751036" y="2965245"/>
                        <a:ext cx="19177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Прямоугольник 24"/>
          <p:cNvSpPr/>
          <p:nvPr/>
        </p:nvSpPr>
        <p:spPr>
          <a:xfrm>
            <a:off x="112565" y="2180352"/>
            <a:ext cx="6068268" cy="338554"/>
          </a:xfrm>
          <a:prstGeom prst="rect">
            <a:avLst/>
          </a:prstGeom>
        </p:spPr>
        <p:txBody>
          <a:bodyPr wrap="square">
            <a:spAutoFit/>
          </a:bodyPr>
          <a:lstStyle/>
          <a:p>
            <a:r>
              <a:rPr lang="en-US" sz="1600" dirty="0" smtClean="0">
                <a:latin typeface="Times New Roman" pitchFamily="18" charset="0"/>
                <a:cs typeface="Times New Roman" pitchFamily="18" charset="0"/>
              </a:rPr>
              <a:t>Obtaining maximum tensile stress (</a:t>
            </a:r>
            <a:r>
              <a:rPr lang="el-GR" sz="1600" dirty="0" smtClean="0">
                <a:latin typeface="Times New Roman" pitchFamily="18" charset="0"/>
                <a:cs typeface="Times New Roman" pitchFamily="18" charset="0"/>
              </a:rPr>
              <a:t>σ</a:t>
            </a:r>
            <a:r>
              <a:rPr lang="en-US" sz="800" i="1" dirty="0" smtClean="0">
                <a:latin typeface="Times New Roman" pitchFamily="18" charset="0"/>
                <a:cs typeface="Times New Roman" pitchFamily="18" charset="0"/>
              </a:rPr>
              <a:t>c </a:t>
            </a:r>
            <a:r>
              <a:rPr lang="en-US" sz="1600" dirty="0" smtClean="0">
                <a:latin typeface="Times New Roman" pitchFamily="18" charset="0"/>
                <a:cs typeface="Times New Roman" pitchFamily="18" charset="0"/>
              </a:rPr>
              <a:t>) using gradient fracture criterion  </a:t>
            </a:r>
            <a:endParaRPr lang="ru-RU" sz="1600" dirty="0">
              <a:latin typeface="Times New Roman" pitchFamily="18" charset="0"/>
              <a:cs typeface="Times New Roman" pitchFamily="18" charset="0"/>
            </a:endParaRPr>
          </a:p>
        </p:txBody>
      </p:sp>
      <p:graphicFrame>
        <p:nvGraphicFramePr>
          <p:cNvPr id="17" name="Объект 16"/>
          <p:cNvGraphicFramePr>
            <a:graphicFrameLocks noChangeAspect="1"/>
          </p:cNvGraphicFramePr>
          <p:nvPr>
            <p:extLst>
              <p:ext uri="{D42A27DB-BD31-4B8C-83A1-F6EECF244321}">
                <p14:modId xmlns:p14="http://schemas.microsoft.com/office/powerpoint/2010/main" val="1703776790"/>
              </p:ext>
            </p:extLst>
          </p:nvPr>
        </p:nvGraphicFramePr>
        <p:xfrm>
          <a:off x="2091464" y="4266032"/>
          <a:ext cx="1236843" cy="288032"/>
        </p:xfrm>
        <a:graphic>
          <a:graphicData uri="http://schemas.openxmlformats.org/presentationml/2006/ole">
            <mc:AlternateContent xmlns:mc="http://schemas.openxmlformats.org/markup-compatibility/2006">
              <mc:Choice xmlns:v="urn:schemas-microsoft-com:vml" Requires="v">
                <p:oleObj spid="_x0000_s3183" name="Формула" r:id="rId23" imgW="927000" imgH="215640" progId="Equation.3">
                  <p:embed/>
                </p:oleObj>
              </mc:Choice>
              <mc:Fallback>
                <p:oleObj name="Формула" r:id="rId23" imgW="927000" imgH="215640" progId="Equation.3">
                  <p:embed/>
                  <p:pic>
                    <p:nvPicPr>
                      <p:cNvPr id="0" name=""/>
                      <p:cNvPicPr/>
                      <p:nvPr/>
                    </p:nvPicPr>
                    <p:blipFill>
                      <a:blip r:embed="rId24"/>
                      <a:stretch>
                        <a:fillRect/>
                      </a:stretch>
                    </p:blipFill>
                    <p:spPr>
                      <a:xfrm>
                        <a:off x="2091464" y="4266032"/>
                        <a:ext cx="1236843" cy="288032"/>
                      </a:xfrm>
                      <a:prstGeom prst="rect">
                        <a:avLst/>
                      </a:prstGeom>
                    </p:spPr>
                  </p:pic>
                </p:oleObj>
              </mc:Fallback>
            </mc:AlternateContent>
          </a:graphicData>
        </a:graphic>
      </p:graphicFrame>
      <p:sp>
        <p:nvSpPr>
          <p:cNvPr id="24" name="Прямоугольник 23"/>
          <p:cNvSpPr/>
          <p:nvPr/>
        </p:nvSpPr>
        <p:spPr>
          <a:xfrm>
            <a:off x="123180" y="1349506"/>
            <a:ext cx="6969099" cy="338554"/>
          </a:xfrm>
          <a:prstGeom prst="rect">
            <a:avLst/>
          </a:prstGeom>
        </p:spPr>
        <p:txBody>
          <a:bodyPr wrap="square">
            <a:spAutoFit/>
          </a:bodyPr>
          <a:lstStyle/>
          <a:p>
            <a:r>
              <a:rPr lang="el-GR" sz="1600" dirty="0" smtClean="0">
                <a:latin typeface="Times New Roman" pitchFamily="18" charset="0"/>
                <a:cs typeface="Times New Roman" pitchFamily="18" charset="0"/>
              </a:rPr>
              <a:t>λ</a:t>
            </a:r>
            <a:r>
              <a:rPr lang="ru-RU" sz="1600" dirty="0">
                <a:latin typeface="Times New Roman" pitchFamily="18" charset="0"/>
                <a:cs typeface="Times New Roman" pitchFamily="18" charset="0"/>
              </a:rPr>
              <a:t> – </a:t>
            </a:r>
            <a:r>
              <a:rPr lang="en-US" sz="1600" dirty="0" smtClean="0">
                <a:latin typeface="Times New Roman" pitchFamily="18" charset="0"/>
                <a:cs typeface="Times New Roman" pitchFamily="18" charset="0"/>
              </a:rPr>
              <a:t>ratio </a:t>
            </a:r>
            <a:r>
              <a:rPr lang="en-US" sz="1600" dirty="0">
                <a:latin typeface="Times New Roman" pitchFamily="18" charset="0"/>
                <a:cs typeface="Times New Roman" pitchFamily="18" charset="0"/>
              </a:rPr>
              <a:t>of the half-length of the </a:t>
            </a:r>
            <a:r>
              <a:rPr lang="en-US" sz="1600" dirty="0" smtClean="0">
                <a:latin typeface="Times New Roman" pitchFamily="18" charset="0"/>
                <a:cs typeface="Times New Roman" pitchFamily="18" charset="0"/>
              </a:rPr>
              <a:t>notch to </a:t>
            </a:r>
            <a:r>
              <a:rPr lang="en-US" sz="1600" dirty="0">
                <a:latin typeface="Times New Roman" pitchFamily="18" charset="0"/>
                <a:cs typeface="Times New Roman" pitchFamily="18" charset="0"/>
              </a:rPr>
              <a:t>the </a:t>
            </a:r>
            <a:r>
              <a:rPr lang="en-US" sz="1600" dirty="0" smtClean="0">
                <a:latin typeface="Times New Roman" pitchFamily="18" charset="0"/>
                <a:cs typeface="Times New Roman" pitchFamily="18" charset="0"/>
              </a:rPr>
              <a:t>radius (R) </a:t>
            </a:r>
            <a:r>
              <a:rPr lang="en-US" sz="1600" dirty="0">
                <a:latin typeface="Times New Roman" pitchFamily="18" charset="0"/>
                <a:cs typeface="Times New Roman" pitchFamily="18" charset="0"/>
              </a:rPr>
              <a:t>of the cylinder</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26" name="Прямоугольник 25"/>
          <p:cNvSpPr/>
          <p:nvPr/>
        </p:nvSpPr>
        <p:spPr>
          <a:xfrm>
            <a:off x="148666" y="1596784"/>
            <a:ext cx="5760640" cy="338554"/>
          </a:xfrm>
          <a:prstGeom prst="rect">
            <a:avLst/>
          </a:prstGeom>
        </p:spPr>
        <p:txBody>
          <a:bodyPr wrap="square">
            <a:spAutoFit/>
          </a:bodyPr>
          <a:lstStyle/>
          <a:p>
            <a:r>
              <a:rPr lang="en-US" sz="1600" dirty="0" smtClean="0">
                <a:latin typeface="Times New Roman" pitchFamily="18" charset="0"/>
                <a:cs typeface="Times New Roman" pitchFamily="18" charset="0"/>
              </a:rPr>
              <a:t>t</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 cylinder thickness</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3161648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34143" y="560572"/>
            <a:ext cx="5417977" cy="1631216"/>
          </a:xfrm>
          <a:prstGeom prst="rect">
            <a:avLst/>
          </a:prstGeom>
        </p:spPr>
        <p:txBody>
          <a:bodyPr wrap="square" numCol="2">
            <a:spAutoFit/>
          </a:bodyPr>
          <a:lstStyle/>
          <a:p>
            <a:pPr marL="108000"/>
            <a:r>
              <a:rPr lang="en-US" sz="1600" dirty="0" smtClean="0">
                <a:latin typeface="Times New Roman" pitchFamily="18" charset="0"/>
                <a:cs typeface="Times New Roman" pitchFamily="18" charset="0"/>
              </a:rPr>
              <a:t>Fig.4 </a:t>
            </a:r>
            <a:r>
              <a:rPr lang="en-US" sz="1600" dirty="0" smtClean="0">
                <a:latin typeface="Times New Roman" pitchFamily="18" charset="0"/>
                <a:cs typeface="Times New Roman" pitchFamily="18" charset="0"/>
              </a:rPr>
              <a:t>Experimental setup:</a:t>
            </a:r>
          </a:p>
          <a:p>
            <a:pPr marL="108000">
              <a:buAutoNum type="arabicPeriod"/>
            </a:pPr>
            <a:r>
              <a:rPr lang="en-US" sz="1600" dirty="0" smtClean="0">
                <a:latin typeface="Times New Roman" pitchFamily="18" charset="0"/>
                <a:cs typeface="Times New Roman" pitchFamily="18" charset="0"/>
              </a:rPr>
              <a:t> High </a:t>
            </a:r>
            <a:r>
              <a:rPr lang="en-US" sz="1600" dirty="0">
                <a:latin typeface="Times New Roman" pitchFamily="18" charset="0"/>
                <a:cs typeface="Times New Roman" pitchFamily="18" charset="0"/>
              </a:rPr>
              <a:t>oil pressure machine</a:t>
            </a:r>
            <a:endParaRPr lang="en-US" sz="1600" dirty="0" smtClean="0">
              <a:latin typeface="Times New Roman" pitchFamily="18" charset="0"/>
              <a:cs typeface="Times New Roman" pitchFamily="18" charset="0"/>
            </a:endParaRPr>
          </a:p>
          <a:p>
            <a:pPr marL="108000">
              <a:buAutoNum type="arabicPeriod"/>
            </a:pP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Control panel</a:t>
            </a:r>
            <a:endParaRPr lang="en-US" sz="1600" dirty="0" smtClean="0">
              <a:latin typeface="Times New Roman" pitchFamily="18" charset="0"/>
              <a:cs typeface="Times New Roman" pitchFamily="18" charset="0"/>
            </a:endParaRPr>
          </a:p>
          <a:p>
            <a:pPr marL="108000">
              <a:buAutoNum type="arabicPeriod"/>
            </a:pPr>
            <a:r>
              <a:rPr lang="en-US" sz="1600" dirty="0" smtClean="0">
                <a:latin typeface="Times New Roman" pitchFamily="18" charset="0"/>
                <a:cs typeface="Times New Roman" pitchFamily="18" charset="0"/>
              </a:rPr>
              <a:t> Air </a:t>
            </a:r>
            <a:r>
              <a:rPr lang="en-US" sz="1600" dirty="0">
                <a:latin typeface="Times New Roman" pitchFamily="18" charset="0"/>
                <a:cs typeface="Times New Roman" pitchFamily="18" charset="0"/>
              </a:rPr>
              <a:t>compressor</a:t>
            </a:r>
            <a:endParaRPr lang="en-US" sz="1600" dirty="0" smtClean="0">
              <a:latin typeface="Times New Roman" pitchFamily="18" charset="0"/>
              <a:cs typeface="Times New Roman" pitchFamily="18" charset="0"/>
            </a:endParaRPr>
          </a:p>
          <a:p>
            <a:pPr marL="108000"/>
            <a:endParaRPr lang="en-US" sz="1600" dirty="0" smtClean="0">
              <a:latin typeface="Times New Roman" pitchFamily="18" charset="0"/>
              <a:cs typeface="Times New Roman" pitchFamily="18" charset="0"/>
            </a:endParaRPr>
          </a:p>
          <a:p>
            <a:pPr marL="457200" indent="-457200">
              <a:buAutoNum type="arabicPeriod"/>
            </a:pPr>
            <a:endParaRPr lang="en-US" sz="2000" dirty="0">
              <a:latin typeface="Times New Roman" pitchFamily="18" charset="0"/>
              <a:cs typeface="Times New Roman" pitchFamily="18" charset="0"/>
            </a:endParaRPr>
          </a:p>
        </p:txBody>
      </p:sp>
      <p:sp>
        <p:nvSpPr>
          <p:cNvPr id="2" name="Номер слайда 1"/>
          <p:cNvSpPr>
            <a:spLocks noGrp="1"/>
          </p:cNvSpPr>
          <p:nvPr>
            <p:ph type="sldNum" sz="quarter" idx="12"/>
          </p:nvPr>
        </p:nvSpPr>
        <p:spPr/>
        <p:txBody>
          <a:bodyPr/>
          <a:lstStyle/>
          <a:p>
            <a:fld id="{97C91606-5789-49A0-A4A7-E704B733862A}" type="slidenum">
              <a:rPr lang="ru-RU" smtClean="0"/>
              <a:t>6</a:t>
            </a:fld>
            <a:endParaRPr lang="ru-RU"/>
          </a:p>
        </p:txBody>
      </p:sp>
      <p:sp>
        <p:nvSpPr>
          <p:cNvPr id="12" name="Прямоугольник 11"/>
          <p:cNvSpPr/>
          <p:nvPr/>
        </p:nvSpPr>
        <p:spPr>
          <a:xfrm>
            <a:off x="683568" y="139949"/>
            <a:ext cx="7959230" cy="400110"/>
          </a:xfrm>
          <a:prstGeom prst="rect">
            <a:avLst/>
          </a:prstGeom>
        </p:spPr>
        <p:txBody>
          <a:bodyPr wrap="none">
            <a:spAutoFit/>
          </a:bodyPr>
          <a:lstStyle/>
          <a:p>
            <a:r>
              <a:rPr lang="en-US" sz="2000" dirty="0" smtClean="0">
                <a:latin typeface="Times New Roman" pitchFamily="18" charset="0"/>
                <a:cs typeface="Times New Roman" pitchFamily="18" charset="0"/>
              </a:rPr>
              <a:t>High oil pressure experimental machine for a hydraulic fracture experiments</a:t>
            </a:r>
            <a:endParaRPr lang="ru-RU" sz="2000" dirty="0">
              <a:latin typeface="Times New Roman" pitchFamily="18" charset="0"/>
              <a:cs typeface="Times New Roman" pitchFamily="18" charset="0"/>
            </a:endParaRPr>
          </a:p>
        </p:txBody>
      </p:sp>
      <p:sp>
        <p:nvSpPr>
          <p:cNvPr id="13" name="Прямоугольник 12"/>
          <p:cNvSpPr/>
          <p:nvPr/>
        </p:nvSpPr>
        <p:spPr>
          <a:xfrm>
            <a:off x="2627784" y="796463"/>
            <a:ext cx="5417977" cy="830997"/>
          </a:xfrm>
          <a:prstGeom prst="rect">
            <a:avLst/>
          </a:prstGeom>
        </p:spPr>
        <p:txBody>
          <a:bodyPr wrap="square" numCol="2">
            <a:spAutoFit/>
          </a:bodyPr>
          <a:lstStyle/>
          <a:p>
            <a:pPr marL="108000"/>
            <a:r>
              <a:rPr lang="en-US" sz="1600" dirty="0" smtClean="0">
                <a:latin typeface="Times New Roman" pitchFamily="18" charset="0"/>
                <a:cs typeface="Times New Roman" pitchFamily="18" charset="0"/>
              </a:rPr>
              <a:t>4. </a:t>
            </a:r>
            <a:r>
              <a:rPr lang="en-US" sz="1600" dirty="0">
                <a:latin typeface="Times New Roman" pitchFamily="18" charset="0"/>
                <a:cs typeface="Times New Roman" pitchFamily="18" charset="0"/>
              </a:rPr>
              <a:t>Compression </a:t>
            </a:r>
            <a:r>
              <a:rPr lang="en-US" sz="1600" dirty="0" smtClean="0">
                <a:latin typeface="Times New Roman" pitchFamily="18" charset="0"/>
                <a:cs typeface="Times New Roman" pitchFamily="18" charset="0"/>
              </a:rPr>
              <a:t>setup</a:t>
            </a:r>
          </a:p>
          <a:p>
            <a:pPr marL="108000"/>
            <a:r>
              <a:rPr lang="en-US" sz="1600" dirty="0" smtClean="0">
                <a:latin typeface="Times New Roman" pitchFamily="18" charset="0"/>
                <a:cs typeface="Times New Roman" pitchFamily="18" charset="0"/>
              </a:rPr>
              <a:t>5. High oil pressure line</a:t>
            </a:r>
          </a:p>
          <a:p>
            <a:pPr marL="108000"/>
            <a:r>
              <a:rPr lang="en-US" sz="1600" dirty="0" smtClean="0">
                <a:latin typeface="Times New Roman" pitchFamily="18" charset="0"/>
                <a:cs typeface="Times New Roman" pitchFamily="18" charset="0"/>
              </a:rPr>
              <a:t>6. </a:t>
            </a:r>
            <a:r>
              <a:rPr lang="en-US" sz="1600" dirty="0">
                <a:latin typeface="Times New Roman" pitchFamily="18" charset="0"/>
                <a:cs typeface="Times New Roman" pitchFamily="18" charset="0"/>
              </a:rPr>
              <a:t>Concrete specimen </a:t>
            </a:r>
            <a:endParaRPr lang="en-US" sz="1600" dirty="0" smtClean="0">
              <a:latin typeface="Times New Roman" pitchFamily="18" charset="0"/>
              <a:cs typeface="Times New Roman" pitchFamily="18" charset="0"/>
            </a:endParaRPr>
          </a:p>
          <a:p>
            <a:pPr marL="457200" indent="-457200">
              <a:buAutoNum type="arabicPeriod"/>
            </a:pPr>
            <a:endParaRPr lang="en-US" sz="2000" dirty="0">
              <a:latin typeface="Times New Roman" pitchFamily="18" charset="0"/>
              <a:cs typeface="Times New Roman"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29" y="1666851"/>
            <a:ext cx="3305175"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9211" y="1802412"/>
            <a:ext cx="20669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699542"/>
            <a:ext cx="32575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873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5068" y="2544622"/>
            <a:ext cx="5411788"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3" name="Объект 2"/>
              <p:cNvSpPr>
                <a:spLocks noGrp="1"/>
              </p:cNvSpPr>
              <p:nvPr>
                <p:ph idx="1"/>
              </p:nvPr>
            </p:nvSpPr>
            <p:spPr>
              <a:xfrm>
                <a:off x="323528" y="915566"/>
                <a:ext cx="8496944" cy="3780420"/>
              </a:xfrm>
            </p:spPr>
            <p:txBody>
              <a:bodyPr>
                <a:normAutofit/>
              </a:bodyPr>
              <a:lstStyle/>
              <a:p>
                <a:pPr marL="0" indent="0" algn="just">
                  <a:buNone/>
                </a:pPr>
                <a:r>
                  <a:rPr lang="en-US" sz="1400" dirty="0" smtClean="0">
                    <a:latin typeface="Times New Roman" panose="02020603050405020304" pitchFamily="18" charset="0"/>
                    <a:cs typeface="Times New Roman" panose="02020603050405020304" pitchFamily="18" charset="0"/>
                  </a:rPr>
                  <a:t>The </a:t>
                </a:r>
                <a:r>
                  <a:rPr lang="en-US" sz="1400" dirty="0">
                    <a:latin typeface="Times New Roman" panose="02020603050405020304" pitchFamily="18" charset="0"/>
                    <a:cs typeface="Times New Roman" panose="02020603050405020304" pitchFamily="18" charset="0"/>
                  </a:rPr>
                  <a:t>stresses at inner points can be found with a satisfactory accuracy only provided that the distance between these points and the contour is longer than the length of a single </a:t>
                </a:r>
                <a:r>
                  <a:rPr lang="en-US" sz="1400" dirty="0" smtClean="0">
                    <a:latin typeface="Times New Roman" panose="02020603050405020304" pitchFamily="18" charset="0"/>
                    <a:cs typeface="Times New Roman" panose="02020603050405020304" pitchFamily="18" charset="0"/>
                  </a:rPr>
                  <a:t>element.</a:t>
                </a:r>
                <a:endParaRPr lang="ru-RU" sz="1400" dirty="0" smtClean="0">
                  <a:latin typeface="Times New Roman" pitchFamily="18" charset="0"/>
                  <a:cs typeface="Times New Roman" pitchFamily="18" charset="0"/>
                </a:endParaRPr>
              </a:p>
              <a:p>
                <a:pPr algn="just">
                  <a:buAutoNum type="arabicParenR"/>
                </a:pPr>
                <a:r>
                  <a:rPr lang="en-US" sz="1400" dirty="0">
                    <a:latin typeface="Times New Roman" panose="02020603050405020304" pitchFamily="18" charset="0"/>
                    <a:cs typeface="Times New Roman" panose="02020603050405020304" pitchFamily="18" charset="0"/>
                  </a:rPr>
                  <a:t>we find stresses </a:t>
                </a:r>
                <a14:m>
                  <m:oMath xmlns:m="http://schemas.openxmlformats.org/officeDocument/2006/math">
                    <m:sSubSup>
                      <m:sSubSupPr>
                        <m:ctrlPr>
                          <a:rPr lang="ru-RU" sz="1400" i="1" smtClean="0">
                            <a:latin typeface="Cambria Math"/>
                          </a:rPr>
                        </m:ctrlPr>
                      </m:sSubSupPr>
                      <m:e>
                        <m:r>
                          <a:rPr lang="ru-RU" sz="1400" i="1">
                            <a:latin typeface="Cambria Math"/>
                          </a:rPr>
                          <m:t>𝜎</m:t>
                        </m:r>
                      </m:e>
                      <m:sub>
                        <m:r>
                          <a:rPr lang="en-US" sz="1400" b="0" i="1" smtClean="0">
                            <a:latin typeface="Cambria Math"/>
                          </a:rPr>
                          <m:t>𝑣</m:t>
                        </m:r>
                      </m:sub>
                      <m:sup>
                        <m:r>
                          <a:rPr lang="ru-RU" sz="1400" i="1">
                            <a:latin typeface="Cambria Math"/>
                          </a:rPr>
                          <m:t>𝑖</m:t>
                        </m:r>
                      </m:sup>
                    </m:sSubSup>
                  </m:oMath>
                </a14:m>
                <a:r>
                  <a:rPr lang="ru-RU" sz="1400" dirty="0">
                    <a:latin typeface="Times New Roman" pitchFamily="18" charset="0"/>
                    <a:cs typeface="Times New Roman" pitchFamily="18" charset="0"/>
                  </a:rPr>
                  <a:t> </a:t>
                </a:r>
                <a:r>
                  <a:rPr lang="en-US" sz="1400" dirty="0">
                    <a:latin typeface="Times New Roman" panose="02020603050405020304" pitchFamily="18" charset="0"/>
                    <a:cs typeface="Times New Roman" panose="02020603050405020304" pitchFamily="18" charset="0"/>
                  </a:rPr>
                  <a:t>at the middle points of the boundary elements and the tangential derivatives along the contour</a:t>
                </a:r>
                <a14:m>
                  <m:oMath xmlns:m="http://schemas.openxmlformats.org/officeDocument/2006/math">
                    <m:r>
                      <a:rPr lang="en-US" sz="1400" b="0" i="0" smtClean="0">
                        <a:latin typeface="Cambria Math"/>
                      </a:rPr>
                      <m:t> </m:t>
                    </m:r>
                    <m:f>
                      <m:fPr>
                        <m:type m:val="lin"/>
                        <m:ctrlPr>
                          <a:rPr lang="ru-RU" sz="1400" i="1">
                            <a:latin typeface="Cambria Math"/>
                          </a:rPr>
                        </m:ctrlPr>
                      </m:fPr>
                      <m:num>
                        <m:sSubSup>
                          <m:sSubSupPr>
                            <m:ctrlPr>
                              <a:rPr lang="ru-RU" sz="1400" i="1">
                                <a:latin typeface="Cambria Math"/>
                              </a:rPr>
                            </m:ctrlPr>
                          </m:sSubSupPr>
                          <m:e>
                            <m:r>
                              <a:rPr lang="ru-RU" sz="1400" i="1">
                                <a:latin typeface="Cambria Math"/>
                              </a:rPr>
                              <m:t>𝜕𝜎</m:t>
                            </m:r>
                          </m:e>
                          <m:sub>
                            <m:r>
                              <a:rPr lang="en-US" sz="1400" b="0" i="1" smtClean="0">
                                <a:latin typeface="Cambria Math"/>
                              </a:rPr>
                              <m:t>𝑣</m:t>
                            </m:r>
                          </m:sub>
                          <m:sup>
                            <m:r>
                              <a:rPr lang="ru-RU" sz="1400" i="1">
                                <a:latin typeface="Cambria Math"/>
                              </a:rPr>
                              <m:t>𝑖</m:t>
                            </m:r>
                          </m:sup>
                        </m:sSubSup>
                      </m:num>
                      <m:den>
                        <m:r>
                          <a:rPr lang="ru-RU" sz="1400" i="1">
                            <a:latin typeface="Cambria Math"/>
                          </a:rPr>
                          <m:t>𝜕</m:t>
                        </m:r>
                        <m:r>
                          <a:rPr lang="ru-RU" sz="1400" i="1">
                            <a:latin typeface="Cambria Math"/>
                          </a:rPr>
                          <m:t>𝑠</m:t>
                        </m:r>
                      </m:den>
                    </m:f>
                  </m:oMath>
                </a14:m>
                <a:r>
                  <a:rPr lang="ru-RU" sz="1400" dirty="0">
                    <a:latin typeface="Times New Roman" pitchFamily="18" charset="0"/>
                    <a:cs typeface="Times New Roman" pitchFamily="18" charset="0"/>
                  </a:rPr>
                  <a:t> </a:t>
                </a:r>
                <a:r>
                  <a:rPr lang="en-US" sz="1400" dirty="0">
                    <a:latin typeface="Times New Roman" panose="02020603050405020304" pitchFamily="18" charset="0"/>
                    <a:cs typeface="Times New Roman" panose="02020603050405020304" pitchFamily="18" charset="0"/>
                  </a:rPr>
                  <a:t>at these points</a:t>
                </a:r>
                <a:r>
                  <a:rPr lang="ru-RU" sz="1400"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algn="just">
                  <a:buAutoNum type="arabicParenR"/>
                </a:pPr>
                <a:r>
                  <a:rPr lang="en-US" sz="1400" dirty="0">
                    <a:latin typeface="Times New Roman" panose="02020603050405020304" pitchFamily="18" charset="0"/>
                    <a:cs typeface="Times New Roman" panose="02020603050405020304" pitchFamily="18" charset="0"/>
                  </a:rPr>
                  <a:t>we draw a new equidistant boundary-element broken line forming an auxiliary contour in the body at a short distance </a:t>
                </a:r>
                <a14:m>
                  <m:oMath xmlns:m="http://schemas.openxmlformats.org/officeDocument/2006/math">
                    <m:d>
                      <m:dPr>
                        <m:begChr m:val="|"/>
                        <m:endChr m:val="|"/>
                        <m:ctrlPr>
                          <a:rPr lang="ru-RU" sz="1400" i="1">
                            <a:latin typeface="Cambria Math"/>
                          </a:rPr>
                        </m:ctrlPr>
                      </m:dPr>
                      <m:e>
                        <m:sSub>
                          <m:sSubPr>
                            <m:ctrlPr>
                              <a:rPr lang="ru-RU" sz="1400" i="1">
                                <a:latin typeface="Cambria Math"/>
                              </a:rPr>
                            </m:ctrlPr>
                          </m:sSubPr>
                          <m:e>
                            <m:r>
                              <a:rPr lang="ru-RU" sz="1400" i="1">
                                <a:latin typeface="Cambria Math"/>
                              </a:rPr>
                              <m:t>𝛥</m:t>
                            </m:r>
                          </m:e>
                          <m:sub>
                            <m:r>
                              <a:rPr lang="ru-RU" sz="1400" i="1">
                                <a:latin typeface="Cambria Math"/>
                              </a:rPr>
                              <m:t>𝑛</m:t>
                            </m:r>
                          </m:sub>
                        </m:sSub>
                      </m:e>
                    </m:d>
                  </m:oMath>
                </a14:m>
                <a:r>
                  <a:rPr lang="ru-RU" sz="1400" dirty="0">
                    <a:latin typeface="Times New Roman" pitchFamily="18" charset="0"/>
                    <a:cs typeface="Times New Roman" pitchFamily="18" charset="0"/>
                  </a:rPr>
                  <a:t> </a:t>
                </a:r>
                <a:r>
                  <a:rPr lang="en-US" sz="1400" dirty="0">
                    <a:latin typeface="Times New Roman" panose="02020603050405020304" pitchFamily="18" charset="0"/>
                    <a:cs typeface="Times New Roman" panose="02020603050405020304" pitchFamily="18" charset="0"/>
                  </a:rPr>
                  <a:t>from the boundary elements of the main contour. </a:t>
                </a:r>
                <a:r>
                  <a:rPr lang="ru-RU" sz="1400" dirty="0" smtClean="0">
                    <a:latin typeface="Times New Roman" pitchFamily="18" charset="0"/>
                    <a:cs typeface="Times New Roman" pitchFamily="18" charset="0"/>
                  </a:rPr>
                  <a:t> </a:t>
                </a:r>
                <a:endParaRPr lang="ru-RU" sz="1400" dirty="0">
                  <a:latin typeface="Times New Roman" pitchFamily="18" charset="0"/>
                  <a:cs typeface="Times New Roman" pitchFamily="18" charset="0"/>
                </a:endParaRPr>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323528" y="915566"/>
                <a:ext cx="8496944" cy="3780420"/>
              </a:xfrm>
              <a:blipFill rotWithShape="1">
                <a:blip r:embed="rId3"/>
                <a:stretch>
                  <a:fillRect l="-143" t="-161" r="-287"/>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pPr>
              <a:defRPr/>
            </a:pPr>
            <a:fld id="{0740AAD6-6078-4EC1-8699-53A11D554E04}" type="slidenum">
              <a:rPr lang="ru-RU" smtClean="0"/>
              <a:pPr>
                <a:defRPr/>
              </a:pPr>
              <a:t>7</a:t>
            </a:fld>
            <a:endParaRPr lang="ru-RU" dirty="0"/>
          </a:p>
        </p:txBody>
      </p:sp>
      <p:sp>
        <p:nvSpPr>
          <p:cNvPr id="5" name="Заголовок 1"/>
          <p:cNvSpPr>
            <a:spLocks noGrp="1"/>
          </p:cNvSpPr>
          <p:nvPr>
            <p:ph type="title"/>
          </p:nvPr>
        </p:nvSpPr>
        <p:spPr>
          <a:xfrm>
            <a:off x="26462" y="0"/>
            <a:ext cx="9001000" cy="713234"/>
          </a:xfrm>
        </p:spPr>
        <p:txBody>
          <a:bodyPr>
            <a:normAutofit/>
          </a:bodyPr>
          <a:lstStyle/>
          <a:p>
            <a:pPr algn="ctr"/>
            <a:r>
              <a:rPr lang="en-US" sz="1600" b="1" dirty="0" smtClean="0">
                <a:solidFill>
                  <a:schemeClr val="tx1"/>
                </a:solidFill>
                <a:latin typeface="Times New Roman" pitchFamily="18" charset="0"/>
                <a:cs typeface="Times New Roman" pitchFamily="18" charset="0"/>
              </a:rPr>
              <a:t>Algorithm of joint application of the gradient fracture criterion and the boundary elements method</a:t>
            </a:r>
            <a:endParaRPr lang="ru-RU" sz="1600" b="1" dirty="0">
              <a:solidFill>
                <a:schemeClr val="tx1"/>
              </a:solidFill>
              <a:latin typeface="Times New Roman" pitchFamily="18" charset="0"/>
              <a:cs typeface="Times New Roman" pitchFamily="18" charset="0"/>
            </a:endParaRPr>
          </a:p>
        </p:txBody>
      </p:sp>
      <p:sp>
        <p:nvSpPr>
          <p:cNvPr id="7" name="Заголовок 1"/>
          <p:cNvSpPr txBox="1">
            <a:spLocks/>
          </p:cNvSpPr>
          <p:nvPr/>
        </p:nvSpPr>
        <p:spPr bwMode="auto">
          <a:xfrm>
            <a:off x="179512" y="4643437"/>
            <a:ext cx="66548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dirty="0" smtClean="0">
                <a:latin typeface="Times New Roman" pitchFamily="18" charset="0"/>
                <a:cs typeface="Times New Roman" pitchFamily="18" charset="0"/>
              </a:rPr>
              <a:t>Fig</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5</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Main </a:t>
            </a:r>
            <a:r>
              <a:rPr lang="ru-RU" sz="1600" dirty="0" smtClean="0">
                <a:latin typeface="Times New Roman" pitchFamily="18" charset="0"/>
                <a:cs typeface="Times New Roman" pitchFamily="18" charset="0"/>
              </a:rPr>
              <a:t>(1</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and</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auxiliary </a:t>
            </a:r>
            <a:r>
              <a:rPr lang="ru-RU" sz="1600" dirty="0" smtClean="0">
                <a:latin typeface="Times New Roman" pitchFamily="18" charset="0"/>
                <a:cs typeface="Times New Roman" pitchFamily="18" charset="0"/>
              </a:rPr>
              <a:t>(2</a:t>
            </a:r>
            <a:r>
              <a:rPr lang="ru-RU"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countours</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a:p>
            <a:pPr algn="ctr" eaLnBrk="1" hangingPunct="1"/>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405064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7C91606-5789-49A0-A4A7-E704B733862A}" type="slidenum">
              <a:rPr lang="ru-RU" smtClean="0"/>
              <a:t>8</a:t>
            </a:fld>
            <a:endParaRPr lang="ru-RU"/>
          </a:p>
        </p:txBody>
      </p:sp>
      <p:sp>
        <p:nvSpPr>
          <p:cNvPr id="7" name="Прямоугольник 6"/>
          <p:cNvSpPr/>
          <p:nvPr/>
        </p:nvSpPr>
        <p:spPr>
          <a:xfrm>
            <a:off x="2481412" y="627534"/>
            <a:ext cx="6192688" cy="523220"/>
          </a:xfrm>
          <a:prstGeom prst="rect">
            <a:avLst/>
          </a:prstGeom>
        </p:spPr>
        <p:txBody>
          <a:bodyPr wrap="square">
            <a:spAutoFit/>
          </a:bodyPr>
          <a:lstStyle/>
          <a:p>
            <a:pPr algn="just"/>
            <a:r>
              <a:rPr lang="en-US" sz="1400" dirty="0" smtClean="0">
                <a:latin typeface="Times New Roman" panose="02020603050405020304" pitchFamily="18" charset="0"/>
                <a:cs typeface="Times New Roman" panose="02020603050405020304" pitchFamily="18" charset="0"/>
              </a:rPr>
              <a:t>Table</a:t>
            </a:r>
            <a:r>
              <a:rPr lang="ru-RU"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Comparison of experimental data and calculation results</a:t>
            </a:r>
            <a:endParaRPr lang="ru-RU" sz="1400" dirty="0">
              <a:latin typeface="Times New Roman" panose="02020603050405020304" pitchFamily="18" charset="0"/>
              <a:cs typeface="Times New Roman" panose="02020603050405020304" pitchFamily="18" charset="0"/>
            </a:endParaRPr>
          </a:p>
          <a:p>
            <a:pPr algn="just"/>
            <a:endParaRPr lang="ru-RU" sz="1400" dirty="0">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900" y="971550"/>
            <a:ext cx="8204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0983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97C91606-5789-49A0-A4A7-E704B733862A}" type="slidenum">
              <a:rPr lang="ru-RU" smtClean="0"/>
              <a:t>9</a:t>
            </a:fld>
            <a:endParaRPr lang="ru-RU"/>
          </a:p>
        </p:txBody>
      </p:sp>
      <p:sp>
        <p:nvSpPr>
          <p:cNvPr id="8" name="Прямоугольник 7"/>
          <p:cNvSpPr/>
          <p:nvPr/>
        </p:nvSpPr>
        <p:spPr>
          <a:xfrm>
            <a:off x="179513" y="3147814"/>
            <a:ext cx="4320480" cy="307777"/>
          </a:xfrm>
          <a:prstGeom prst="rect">
            <a:avLst/>
          </a:prstGeom>
        </p:spPr>
        <p:txBody>
          <a:bodyPr wrap="square">
            <a:spAutoFit/>
          </a:bodyPr>
          <a:lstStyle/>
          <a:p>
            <a:r>
              <a:rPr lang="en-US" sz="1400" dirty="0" smtClean="0">
                <a:latin typeface="Times New Roman" pitchFamily="18" charset="0"/>
                <a:cs typeface="Times New Roman" pitchFamily="18" charset="0"/>
              </a:rPr>
              <a:t>Fig.6 </a:t>
            </a:r>
            <a:r>
              <a:rPr lang="en-US" sz="1400" dirty="0">
                <a:latin typeface="Times New Roman" pitchFamily="18" charset="0"/>
                <a:cs typeface="Times New Roman" pitchFamily="18" charset="0"/>
              </a:rPr>
              <a:t>Comparison of the results for a central </a:t>
            </a:r>
            <a:r>
              <a:rPr lang="en-US" sz="1400" dirty="0" smtClean="0">
                <a:latin typeface="Times New Roman" pitchFamily="18" charset="0"/>
                <a:cs typeface="Times New Roman" pitchFamily="18" charset="0"/>
              </a:rPr>
              <a:t>hole case.</a:t>
            </a:r>
            <a:endParaRPr lang="ru-RU" sz="1400" dirty="0">
              <a:latin typeface="Times New Roman" pitchFamily="18" charset="0"/>
              <a:cs typeface="Times New Roman" pitchFamily="18" charset="0"/>
            </a:endParaRPr>
          </a:p>
        </p:txBody>
      </p:sp>
      <p:sp>
        <p:nvSpPr>
          <p:cNvPr id="9" name="Прямоугольник 8"/>
          <p:cNvSpPr/>
          <p:nvPr/>
        </p:nvSpPr>
        <p:spPr>
          <a:xfrm>
            <a:off x="4572253" y="3147814"/>
            <a:ext cx="4436731" cy="523220"/>
          </a:xfrm>
          <a:prstGeom prst="rect">
            <a:avLst/>
          </a:prstGeom>
        </p:spPr>
        <p:txBody>
          <a:bodyPr wrap="square">
            <a:spAutoFit/>
          </a:bodyPr>
          <a:lstStyle/>
          <a:p>
            <a:r>
              <a:rPr lang="en-US" sz="1400" dirty="0" smtClean="0">
                <a:latin typeface="Times New Roman" pitchFamily="18" charset="0"/>
                <a:cs typeface="Times New Roman" pitchFamily="18" charset="0"/>
              </a:rPr>
              <a:t>Fig.7 </a:t>
            </a:r>
            <a:r>
              <a:rPr lang="en-US" sz="1400" dirty="0">
                <a:latin typeface="Times New Roman" pitchFamily="18" charset="0"/>
                <a:cs typeface="Times New Roman" pitchFamily="18" charset="0"/>
              </a:rPr>
              <a:t>Comparison of the results for a 45° R/2 located </a:t>
            </a:r>
            <a:r>
              <a:rPr lang="en-US" sz="1400" dirty="0" smtClean="0">
                <a:latin typeface="Times New Roman" pitchFamily="18" charset="0"/>
                <a:cs typeface="Times New Roman" pitchFamily="18" charset="0"/>
              </a:rPr>
              <a:t>hole case.</a:t>
            </a:r>
            <a:endParaRPr lang="ru-RU" sz="1400" dirty="0">
              <a:latin typeface="Times New Roman" pitchFamily="18" charset="0"/>
              <a:cs typeface="Times New Roman" pitchFamily="18" charset="0"/>
            </a:endParaRPr>
          </a:p>
        </p:txBody>
      </p:sp>
      <p:sp>
        <p:nvSpPr>
          <p:cNvPr id="5" name="Прямоугольник 4"/>
          <p:cNvSpPr/>
          <p:nvPr/>
        </p:nvSpPr>
        <p:spPr>
          <a:xfrm>
            <a:off x="3347864" y="131379"/>
            <a:ext cx="3096344" cy="369332"/>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Results comparison</a:t>
            </a:r>
            <a:endParaRPr lang="ru-RU" dirty="0">
              <a:latin typeface="Times New Roman" panose="02020603050405020304" pitchFamily="18" charset="0"/>
              <a:cs typeface="Times New Roman" panose="02020603050405020304" pitchFamily="18" charset="0"/>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58" y="689054"/>
            <a:ext cx="441007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7833" y="689685"/>
            <a:ext cx="4429125" cy="2409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4627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4727</TotalTime>
  <Words>865</Words>
  <Application>Microsoft Office PowerPoint</Application>
  <PresentationFormat>Экран (16:9)</PresentationFormat>
  <Paragraphs>56</Paragraphs>
  <Slides>11</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2</vt:i4>
      </vt:variant>
      <vt:variant>
        <vt:lpstr>Заголовки слайдов</vt:lpstr>
      </vt:variant>
      <vt:variant>
        <vt:i4>11</vt:i4>
      </vt:variant>
    </vt:vector>
  </HeadingPairs>
  <TitlesOfParts>
    <vt:vector size="14" baseType="lpstr">
      <vt:lpstr>Справедливость</vt:lpstr>
      <vt:lpstr>Equation</vt:lpstr>
      <vt:lpstr>Формула</vt:lpstr>
      <vt:lpstr>Презентация PowerPoint</vt:lpstr>
      <vt:lpstr>Презентация PowerPoint</vt:lpstr>
      <vt:lpstr>Презентация PowerPoint</vt:lpstr>
      <vt:lpstr>Gradient fracture criterion</vt:lpstr>
      <vt:lpstr>Презентация PowerPoint</vt:lpstr>
      <vt:lpstr>Презентация PowerPoint</vt:lpstr>
      <vt:lpstr>Algorithm of joint application of the gradient fracture criterion and the boundary elements method</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v3ctor</dc:creator>
  <cp:lastModifiedBy>v3ctor</cp:lastModifiedBy>
  <cp:revision>73</cp:revision>
  <dcterms:created xsi:type="dcterms:W3CDTF">2018-09-24T08:00:47Z</dcterms:created>
  <dcterms:modified xsi:type="dcterms:W3CDTF">2019-07-03T01:30:17Z</dcterms:modified>
</cp:coreProperties>
</file>