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448" r:id="rId3"/>
    <p:sldId id="472" r:id="rId4"/>
    <p:sldId id="449" r:id="rId5"/>
    <p:sldId id="452" r:id="rId6"/>
    <p:sldId id="453" r:id="rId7"/>
    <p:sldId id="454" r:id="rId8"/>
    <p:sldId id="468" r:id="rId9"/>
    <p:sldId id="455" r:id="rId10"/>
    <p:sldId id="459" r:id="rId11"/>
    <p:sldId id="460" r:id="rId12"/>
    <p:sldId id="462" r:id="rId13"/>
    <p:sldId id="473" r:id="rId14"/>
    <p:sldId id="456" r:id="rId15"/>
    <p:sldId id="461" r:id="rId16"/>
    <p:sldId id="469" r:id="rId17"/>
    <p:sldId id="464" r:id="rId18"/>
    <p:sldId id="465" r:id="rId19"/>
    <p:sldId id="470" r:id="rId20"/>
    <p:sldId id="441" r:id="rId21"/>
    <p:sldId id="442" r:id="rId22"/>
    <p:sldId id="443" r:id="rId23"/>
    <p:sldId id="444" r:id="rId24"/>
    <p:sldId id="474" r:id="rId25"/>
    <p:sldId id="445" r:id="rId26"/>
    <p:sldId id="446" r:id="rId27"/>
    <p:sldId id="447" r:id="rId28"/>
    <p:sldId id="471" r:id="rId29"/>
    <p:sldId id="467" r:id="rId30"/>
    <p:sldId id="341" r:id="rId3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Xi (Energy, Clayton North)" initials="ZX(CN" lastIdx="38" clrIdx="0">
    <p:extLst>
      <p:ext uri="{19B8F6BF-5375-455C-9EA6-DF929625EA0E}">
        <p15:presenceInfo xmlns:p15="http://schemas.microsoft.com/office/powerpoint/2012/main" userId="S-1-5-21-61289985-2027487937-1858953157-118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3253" autoAdjust="0"/>
  </p:normalViewPr>
  <p:slideViewPr>
    <p:cSldViewPr snapToGrid="0">
      <p:cViewPr varScale="1">
        <p:scale>
          <a:sx n="64" d="100"/>
          <a:sy n="64" d="100"/>
        </p:scale>
        <p:origin x="1302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D30EB47-0B63-40CD-9F38-93AE41BDC56F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985B6A9-A8EB-4A20-986F-5DD7B5F1A4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211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C0AB72-FC39-45D3-9D5F-5CAE5CCB4E1B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1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19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9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68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A2288-B58D-40A1-83E1-43E0A2FCDDF7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76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02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A2288-B58D-40A1-83E1-43E0A2FCDDF7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71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00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7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A2288-B58D-40A1-83E1-43E0A2FCDDF7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8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9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2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59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6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A2288-B58D-40A1-83E1-43E0A2FCDDF7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D9A9-17F5-4F9F-B46B-A7163A29018B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7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4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4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A2288-B58D-40A1-83E1-43E0A2FCDDF7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1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6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98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5804C-2414-4ECD-BE0F-99B8AA1DDD4F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E6275-4E5F-4520-8AF0-63573EB4722B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1C6B-EA33-420F-A6F7-8C35DA66F7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9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7ADA5-AE67-404F-A5AA-DC27E3799DAF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46A7-6C86-4487-8190-42717CAACF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12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A0BC-A354-4F1D-B8E4-DBD0DC65DEE3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7693-2333-43C1-9F45-D1FB5D1C82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0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重点实验室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8"/>
          <p:cNvGrpSpPr>
            <a:grpSpLocks/>
          </p:cNvGrpSpPr>
          <p:nvPr userDrawn="1"/>
        </p:nvGrpSpPr>
        <p:grpSpPr bwMode="auto">
          <a:xfrm>
            <a:off x="103188" y="115888"/>
            <a:ext cx="652462" cy="576262"/>
            <a:chOff x="972000" y="1679960"/>
            <a:chExt cx="651966" cy="577039"/>
          </a:xfrm>
        </p:grpSpPr>
        <p:pic>
          <p:nvPicPr>
            <p:cNvPr id="4" name="Image 9" descr="logo_whrsm.gif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29"/>
            <a:stretch>
              <a:fillRect/>
            </a:stretch>
          </p:blipFill>
          <p:spPr bwMode="auto">
            <a:xfrm>
              <a:off x="1066577" y="1679960"/>
              <a:ext cx="366286" cy="37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0"/>
            <p:cNvSpPr txBox="1">
              <a:spLocks noChangeArrowheads="1"/>
            </p:cNvSpPr>
            <p:nvPr/>
          </p:nvSpPr>
          <p:spPr bwMode="auto">
            <a:xfrm>
              <a:off x="972000" y="1980402"/>
              <a:ext cx="651966" cy="27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>
                  <a:solidFill>
                    <a:srgbClr val="359EFD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IRSM</a:t>
              </a:r>
              <a:endParaRPr lang="zh-CN" altLang="en-US" sz="1200" b="1">
                <a:solidFill>
                  <a:srgbClr val="359EFD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53400" y="6448425"/>
            <a:ext cx="955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FBC80-EC9E-4E7C-B08B-005E4B64A0A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477669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F8003-C471-48A1-B31D-2931AAD2FF00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87E2A-97FD-434F-9D58-CCBEDE9EA1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17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77D2-3B7D-4BEB-928A-6FEAC8AF6734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B8D7-B8A3-4ECD-8C2D-53F54F9617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9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34852-4783-4169-B9D4-4277598A1A40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03F-0892-4EC3-B55E-CAE7C73839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E271-4D07-4C0E-9A1E-32643A058B10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60B8-094C-4A99-95B5-9E6E10DDBF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21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A1C86-AD90-4AC2-A0A2-2E521D82FC87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BF52-16DA-49F3-B88F-F2D7BD962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2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524-2682-4734-86BE-E0E4EA4BC14C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0262-DC2C-4139-AF11-5F208536A0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8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868A5-4A65-4F84-83C0-21E16C5A77AE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36D7F-B207-45BD-9550-5632A1AEF2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2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A16B2-B8D0-4AC4-9552-E19C59FF5337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518C-35E3-4E4A-882D-A47382D2AB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8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AC381-2D91-41BF-8093-2E05F1F66426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E014-E8B2-4AFB-B9F6-A177AB997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63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0FB7E9-FB13-43B2-A322-873C00772CAF}" type="datetimeFigureOut">
              <a:rPr lang="zh-CN" altLang="en-US"/>
              <a:pPr>
                <a:defRPr/>
              </a:pPr>
              <a:t>2019/7/2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F427892-F773-42FB-A8EE-43D88BCBCA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92999">
                <a:srgbClr val="FFFFFF"/>
              </a:gs>
              <a:gs pos="100000">
                <a:srgbClr val="CC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60001">
                <a:srgbClr val="FF0000"/>
              </a:gs>
              <a:gs pos="100000">
                <a:srgbClr val="703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144463" y="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981075"/>
            <a:ext cx="82296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CCFFFF">
              <a:alpha val="1568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fontAlgn="auto" hangingPunct="1"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75475" y="6448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defRPr kumimoji="0"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C081C6-A3F6-4435-94A8-5D894680E6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911225" y="6356350"/>
            <a:ext cx="1679575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灯片编号占位符 5"/>
          <p:cNvSpPr txBox="1">
            <a:spLocks/>
          </p:cNvSpPr>
          <p:nvPr/>
        </p:nvSpPr>
        <p:spPr>
          <a:xfrm>
            <a:off x="8653463" y="6415088"/>
            <a:ext cx="481012" cy="406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eaLnBrk="1" hangingPunct="1">
              <a:defRPr/>
            </a:pPr>
            <a:fld id="{997AE677-4F81-4A04-B944-8F1F68A2F2E6}" type="slidenum">
              <a:rPr lang="en-US" altLang="zh-CN" sz="20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zh-CN" sz="2000" dirty="0">
              <a:solidFill>
                <a:prstClr val="black"/>
              </a:solidFill>
            </a:endParaRPr>
          </a:p>
        </p:txBody>
      </p:sp>
      <p:pic>
        <p:nvPicPr>
          <p:cNvPr id="2059" name="图片 7" descr="重点实验室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0" name="组合 8"/>
          <p:cNvGrpSpPr>
            <a:grpSpLocks/>
          </p:cNvGrpSpPr>
          <p:nvPr/>
        </p:nvGrpSpPr>
        <p:grpSpPr bwMode="auto">
          <a:xfrm>
            <a:off x="103188" y="115888"/>
            <a:ext cx="652462" cy="576262"/>
            <a:chOff x="972000" y="1679960"/>
            <a:chExt cx="651966" cy="577039"/>
          </a:xfrm>
        </p:grpSpPr>
        <p:pic>
          <p:nvPicPr>
            <p:cNvPr id="2061" name="Image 9" descr="logo_whrsm.gif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29"/>
            <a:stretch>
              <a:fillRect/>
            </a:stretch>
          </p:blipFill>
          <p:spPr bwMode="auto">
            <a:xfrm>
              <a:off x="1066577" y="1679960"/>
              <a:ext cx="366286" cy="37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972000" y="1980402"/>
              <a:ext cx="651966" cy="27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>
                  <a:solidFill>
                    <a:srgbClr val="359EFD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IRSM</a:t>
              </a:r>
              <a:endParaRPr lang="zh-CN" altLang="en-US" sz="1200" b="1">
                <a:solidFill>
                  <a:srgbClr val="359EFD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Font typeface="Symbol" panose="05050102010706020507" pitchFamily="18" charset="2"/>
        <a:buChar char="·"/>
        <a:defRPr sz="3200" b="1" kern="1200">
          <a:solidFill>
            <a:srgbClr val="193200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874713" indent="-417513" algn="l" rtl="0" eaLnBrk="0" fontAlgn="ctr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Wingdings" panose="05000000000000000000" pitchFamily="2" charset="2"/>
        <a:buChar char="n"/>
        <a:defRPr sz="2800" b="1" kern="1200">
          <a:solidFill>
            <a:schemeClr val="hlink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217613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n"/>
        <a:defRPr sz="24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25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n"/>
        <a:defRPr sz="20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n"/>
        <a:defRPr sz="20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31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emf"/><Relationship Id="rId18" Type="http://schemas.openxmlformats.org/officeDocument/2006/relationships/image" Target="../media/image35.wmf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33.wmf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1.emf"/><Relationship Id="rId5" Type="http://schemas.openxmlformats.org/officeDocument/2006/relationships/image" Target="../media/image32.wmf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40.emf"/><Relationship Id="rId19" Type="http://schemas.openxmlformats.org/officeDocument/2006/relationships/oleObject" Target="../embeddings/oleObject22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9.jpeg"/><Relationship Id="rId14" Type="http://schemas.openxmlformats.org/officeDocument/2006/relationships/image" Target="../media/image44.emf"/><Relationship Id="rId22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7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5.w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61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2.wm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28" Type="http://schemas.openxmlformats.org/officeDocument/2006/relationships/oleObject" Target="../embeddings/oleObject38.bin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6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emf"/><Relationship Id="rId5" Type="http://schemas.openxmlformats.org/officeDocument/2006/relationships/image" Target="../media/image70.tif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tiff"/><Relationship Id="rId4" Type="http://schemas.openxmlformats.org/officeDocument/2006/relationships/image" Target="../media/image7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tif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tif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zhouyun17@mails.ucas.edu.c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w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wmf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wmf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3"/>
          <p:cNvSpPr>
            <a:spLocks noChangeArrowheads="1"/>
          </p:cNvSpPr>
          <p:nvPr/>
        </p:nvSpPr>
        <p:spPr bwMode="auto">
          <a:xfrm>
            <a:off x="43130" y="1775646"/>
            <a:ext cx="910087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investigation of the interaction between hydraulic fractures and natural fractures in porous media based on an enriched FEM</a:t>
            </a:r>
          </a:p>
        </p:txBody>
      </p:sp>
      <p:sp>
        <p:nvSpPr>
          <p:cNvPr id="6" name="矩形 5"/>
          <p:cNvSpPr/>
          <p:nvPr/>
        </p:nvSpPr>
        <p:spPr>
          <a:xfrm>
            <a:off x="1206980" y="3429000"/>
            <a:ext cx="6773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Yun Zhou</a:t>
            </a:r>
            <a:r>
              <a:rPr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Diansen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Yang</a:t>
            </a:r>
            <a:r>
              <a:rPr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Xi Zhang</a:t>
            </a:r>
            <a:r>
              <a:rPr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1,2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Weizhong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Chen</a:t>
            </a:r>
            <a:r>
              <a:rPr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5562" y="4336651"/>
            <a:ext cx="8383566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State Key Laboratory of Geomechanics and Geotechnical Engineering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Institute of Rock and Soil Mechanics of Wuhan, CAS</a:t>
            </a:r>
          </a:p>
          <a:p>
            <a:pPr>
              <a:lnSpc>
                <a:spcPct val="150000"/>
              </a:lnSpc>
            </a:pPr>
            <a:r>
              <a:rPr lang="en-US" altLang="zh-CN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 leave from CSIRO Energy, Melbourne, Australia</a:t>
            </a:r>
          </a:p>
        </p:txBody>
      </p:sp>
      <p:sp>
        <p:nvSpPr>
          <p:cNvPr id="2" name="矩形 1"/>
          <p:cNvSpPr/>
          <p:nvPr/>
        </p:nvSpPr>
        <p:spPr>
          <a:xfrm>
            <a:off x="3265915" y="6018515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July 2019 Novosibirsk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955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56"/>
          <p:cNvSpPr txBox="1">
            <a:spLocks noChangeArrowheads="1"/>
          </p:cNvSpPr>
          <p:nvPr/>
        </p:nvSpPr>
        <p:spPr bwMode="auto">
          <a:xfrm>
            <a:off x="0" y="773396"/>
            <a:ext cx="2760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XFEM Discretization 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81" y="2050517"/>
            <a:ext cx="8050081" cy="2659915"/>
          </a:xfrm>
          <a:prstGeom prst="rect">
            <a:avLst/>
          </a:prstGeom>
        </p:spPr>
      </p:pic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790073"/>
              </p:ext>
            </p:extLst>
          </p:nvPr>
        </p:nvGraphicFramePr>
        <p:xfrm>
          <a:off x="134938" y="1144142"/>
          <a:ext cx="49736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0" name="Equation" r:id="rId5" imgW="2323800" imgH="203040" progId="Equation.DSMT4">
                  <p:embed/>
                </p:oleObj>
              </mc:Choice>
              <mc:Fallback>
                <p:oleObj name="Equation" r:id="rId5" imgW="232380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144142"/>
                        <a:ext cx="4973637" cy="439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对象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252264"/>
              </p:ext>
            </p:extLst>
          </p:nvPr>
        </p:nvGraphicFramePr>
        <p:xfrm>
          <a:off x="134938" y="1543355"/>
          <a:ext cx="39401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1" name="Equation" r:id="rId7" imgW="1841400" imgH="215640" progId="Equation.DSMT4">
                  <p:embed/>
                </p:oleObj>
              </mc:Choice>
              <mc:Fallback>
                <p:oleObj name="Equation" r:id="rId7" imgW="18414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43355"/>
                        <a:ext cx="3940175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文本框 56"/>
          <p:cNvSpPr txBox="1">
            <a:spLocks noChangeArrowheads="1"/>
          </p:cNvSpPr>
          <p:nvPr/>
        </p:nvSpPr>
        <p:spPr bwMode="auto">
          <a:xfrm>
            <a:off x="2501913" y="4764922"/>
            <a:ext cx="414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Enrichment strategy for single fracture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55" name="对象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552608"/>
              </p:ext>
            </p:extLst>
          </p:nvPr>
        </p:nvGraphicFramePr>
        <p:xfrm>
          <a:off x="181118" y="5303460"/>
          <a:ext cx="2813748" cy="388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2" name="Equation" r:id="rId9" imgW="1447560" imgH="203040" progId="Equation.DSMT4">
                  <p:embed/>
                </p:oleObj>
              </mc:Choice>
              <mc:Fallback>
                <p:oleObj name="Equation" r:id="rId9" imgW="1447560" imgH="20304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18" y="5303460"/>
                        <a:ext cx="2813748" cy="388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对象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108001"/>
              </p:ext>
            </p:extLst>
          </p:nvPr>
        </p:nvGraphicFramePr>
        <p:xfrm>
          <a:off x="181118" y="5828866"/>
          <a:ext cx="28178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3" name="Equation" r:id="rId11" imgW="1473120" imgH="203040" progId="Equation.DSMT4">
                  <p:embed/>
                </p:oleObj>
              </mc:Choice>
              <mc:Fallback>
                <p:oleObj name="Equation" r:id="rId11" imgW="1473120" imgH="20304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18" y="5828866"/>
                        <a:ext cx="2817812" cy="38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对象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052426"/>
              </p:ext>
            </p:extLst>
          </p:nvPr>
        </p:nvGraphicFramePr>
        <p:xfrm>
          <a:off x="167042" y="6359452"/>
          <a:ext cx="2827824" cy="41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4" name="Equation" r:id="rId13" imgW="1422360" imgH="203040" progId="Equation.DSMT4">
                  <p:embed/>
                </p:oleObj>
              </mc:Choice>
              <mc:Fallback>
                <p:oleObj name="Equation" r:id="rId13" imgW="1422360" imgH="20304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42" y="6359452"/>
                        <a:ext cx="2827824" cy="414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对象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509680"/>
              </p:ext>
            </p:extLst>
          </p:nvPr>
        </p:nvGraphicFramePr>
        <p:xfrm>
          <a:off x="3577359" y="5189538"/>
          <a:ext cx="450056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5" name="Equation" r:id="rId15" imgW="2895480" imgH="330120" progId="Equation.DSMT4">
                  <p:embed/>
                </p:oleObj>
              </mc:Choice>
              <mc:Fallback>
                <p:oleObj name="Equation" r:id="rId15" imgW="2895480" imgH="33012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359" y="5189538"/>
                        <a:ext cx="4500563" cy="530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" name="对象 1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402439"/>
              </p:ext>
            </p:extLst>
          </p:nvPr>
        </p:nvGraphicFramePr>
        <p:xfrm>
          <a:off x="3519630" y="6293892"/>
          <a:ext cx="3061932" cy="60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6" name="Equation" r:id="rId17" imgW="1930400" imgH="381000" progId="Equation.DSMT4">
                  <p:embed/>
                </p:oleObj>
              </mc:Choice>
              <mc:Fallback>
                <p:oleObj name="Equation" r:id="rId17" imgW="1930400" imgH="38100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630" y="6293892"/>
                        <a:ext cx="3061932" cy="6003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" name="对象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377522"/>
              </p:ext>
            </p:extLst>
          </p:nvPr>
        </p:nvGraphicFramePr>
        <p:xfrm>
          <a:off x="3519630" y="5706096"/>
          <a:ext cx="46656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7" name="Equation" r:id="rId19" imgW="2984400" imgH="342720" progId="Equation.DSMT4">
                  <p:embed/>
                </p:oleObj>
              </mc:Choice>
              <mc:Fallback>
                <p:oleObj name="Equation" r:id="rId19" imgW="2984400" imgH="34272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630" y="5706096"/>
                        <a:ext cx="466566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文本框 56"/>
          <p:cNvSpPr txBox="1">
            <a:spLocks noChangeArrowheads="1"/>
          </p:cNvSpPr>
          <p:nvPr/>
        </p:nvSpPr>
        <p:spPr bwMode="auto">
          <a:xfrm>
            <a:off x="787361" y="2217261"/>
            <a:ext cx="478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</a:t>
            </a:r>
            <a:endParaRPr lang="zh-CN" altLang="en-US" sz="1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3" name="文本框 56"/>
          <p:cNvSpPr txBox="1">
            <a:spLocks noChangeArrowheads="1"/>
          </p:cNvSpPr>
          <p:nvPr/>
        </p:nvSpPr>
        <p:spPr bwMode="auto">
          <a:xfrm>
            <a:off x="3597093" y="2202489"/>
            <a:ext cx="478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endParaRPr lang="zh-CN" altLang="en-US" sz="1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3009387" y="91019"/>
            <a:ext cx="3345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Shape Functions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370EBE-C587-4EC9-8B32-2D06CF85C8C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623544" y="5120470"/>
            <a:ext cx="462173" cy="235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6A77C9-E052-4E02-9C01-B6F59E5D8455}"/>
              </a:ext>
            </a:extLst>
          </p:cNvPr>
          <p:cNvSpPr txBox="1"/>
          <p:nvPr/>
        </p:nvSpPr>
        <p:spPr>
          <a:xfrm>
            <a:off x="8085717" y="4658805"/>
            <a:ext cx="143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Signed distance function</a:t>
            </a:r>
          </a:p>
        </p:txBody>
      </p:sp>
    </p:spTree>
    <p:extLst>
      <p:ext uri="{BB962C8B-B14F-4D97-AF65-F5344CB8AC3E}">
        <p14:creationId xmlns:p14="http://schemas.microsoft.com/office/powerpoint/2010/main" val="34013204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56"/>
          <p:cNvSpPr txBox="1">
            <a:spLocks noChangeArrowheads="1"/>
          </p:cNvSpPr>
          <p:nvPr/>
        </p:nvSpPr>
        <p:spPr bwMode="auto">
          <a:xfrm>
            <a:off x="-1" y="773396"/>
            <a:ext cx="691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XFEM Discretization (Extended to X-intersections) 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97043"/>
              </p:ext>
            </p:extLst>
          </p:nvPr>
        </p:nvGraphicFramePr>
        <p:xfrm>
          <a:off x="134938" y="1144142"/>
          <a:ext cx="49736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2" name="Equation" r:id="rId4" imgW="2323800" imgH="203040" progId="Equation.DSMT4">
                  <p:embed/>
                </p:oleObj>
              </mc:Choice>
              <mc:Fallback>
                <p:oleObj name="Equation" r:id="rId4" imgW="23238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144142"/>
                        <a:ext cx="4973637" cy="439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对象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280993"/>
              </p:ext>
            </p:extLst>
          </p:nvPr>
        </p:nvGraphicFramePr>
        <p:xfrm>
          <a:off x="134938" y="1543355"/>
          <a:ext cx="39401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3" name="Equation" r:id="rId6" imgW="1841400" imgH="215640" progId="Equation.DSMT4">
                  <p:embed/>
                </p:oleObj>
              </mc:Choice>
              <mc:Fallback>
                <p:oleObj name="Equation" r:id="rId6" imgW="18414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43355"/>
                        <a:ext cx="3940175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2096683"/>
            <a:ext cx="4522461" cy="13431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3515688"/>
            <a:ext cx="4528179" cy="134486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89639" y="2263234"/>
            <a:ext cx="4131088" cy="1047135"/>
            <a:chOff x="4837421" y="2263234"/>
            <a:chExt cx="4131088" cy="104713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37421" y="2279782"/>
              <a:ext cx="279263" cy="2794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85308" y="2710894"/>
              <a:ext cx="165019" cy="1651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85309" y="3045884"/>
              <a:ext cx="165019" cy="16510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061699" y="2263234"/>
              <a:ext cx="26968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Heaviside enriched node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52459" y="2610509"/>
              <a:ext cx="39160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Junction enriched for </a:t>
              </a:r>
              <a:r>
                <a: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</a:t>
              </a:r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(left junction)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52459" y="2971815"/>
              <a:ext cx="39160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Junction enriched for </a:t>
              </a:r>
              <a:r>
                <a: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</a:t>
              </a:r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(right junction)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56"/>
          <p:cNvSpPr txBox="1">
            <a:spLocks noChangeArrowheads="1"/>
          </p:cNvSpPr>
          <p:nvPr/>
        </p:nvSpPr>
        <p:spPr bwMode="auto">
          <a:xfrm>
            <a:off x="368698" y="2279196"/>
            <a:ext cx="351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56"/>
          <p:cNvSpPr txBox="1">
            <a:spLocks noChangeArrowheads="1"/>
          </p:cNvSpPr>
          <p:nvPr/>
        </p:nvSpPr>
        <p:spPr bwMode="auto">
          <a:xfrm>
            <a:off x="368698" y="3703333"/>
            <a:ext cx="370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53110" y="3764064"/>
            <a:ext cx="4039909" cy="718866"/>
            <a:chOff x="4753110" y="3801008"/>
            <a:chExt cx="4039909" cy="718866"/>
          </a:xfrm>
        </p:grpSpPr>
        <p:sp>
          <p:nvSpPr>
            <p:cNvPr id="28" name="矩形 27"/>
            <p:cNvSpPr/>
            <p:nvPr/>
          </p:nvSpPr>
          <p:spPr>
            <a:xfrm>
              <a:off x="4869931" y="3801008"/>
              <a:ext cx="3793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Junction enriched for </a:t>
              </a:r>
              <a:r>
                <a: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</a:t>
              </a:r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(left junction)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864750" y="4181320"/>
              <a:ext cx="39282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Junction enriched for </a:t>
              </a:r>
              <a:r>
                <a: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</a:t>
              </a:r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(right junction)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3111" y="4264882"/>
              <a:ext cx="151139" cy="15121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53110" y="3892549"/>
              <a:ext cx="151200" cy="151273"/>
            </a:xfrm>
            <a:prstGeom prst="rect">
              <a:avLst/>
            </a:prstGeom>
          </p:spPr>
        </p:pic>
      </p:grp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511803"/>
              </p:ext>
            </p:extLst>
          </p:nvPr>
        </p:nvGraphicFramePr>
        <p:xfrm>
          <a:off x="3701743" y="5401847"/>
          <a:ext cx="4076777" cy="140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4" name="Equation" r:id="rId15" imgW="2971800" imgH="1015920" progId="Equation.DSMT4">
                  <p:embed/>
                </p:oleObj>
              </mc:Choice>
              <mc:Fallback>
                <p:oleObj name="Equation" r:id="rId15" imgW="2971800" imgH="101592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1743" y="5401847"/>
                        <a:ext cx="4076777" cy="1404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392930"/>
              </p:ext>
            </p:extLst>
          </p:nvPr>
        </p:nvGraphicFramePr>
        <p:xfrm>
          <a:off x="3609142" y="4816285"/>
          <a:ext cx="1499433" cy="62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5" name="Equation" r:id="rId17" imgW="850680" imgH="355320" progId="Equation.DSMT4">
                  <p:embed/>
                </p:oleObj>
              </mc:Choice>
              <mc:Fallback>
                <p:oleObj name="Equation" r:id="rId17" imgW="850680" imgH="35532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142" y="4816285"/>
                        <a:ext cx="1499433" cy="626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37935"/>
              </p:ext>
            </p:extLst>
          </p:nvPr>
        </p:nvGraphicFramePr>
        <p:xfrm>
          <a:off x="134938" y="5969441"/>
          <a:ext cx="2935930" cy="436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6" name="Equation" r:id="rId19" imgW="1485255" imgH="215806" progId="Equation.DSMT4">
                  <p:embed/>
                </p:oleObj>
              </mc:Choice>
              <mc:Fallback>
                <p:oleObj name="Equation" r:id="rId19" imgW="1485255" imgH="215806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5969441"/>
                        <a:ext cx="2935930" cy="436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927148"/>
              </p:ext>
            </p:extLst>
          </p:nvPr>
        </p:nvGraphicFramePr>
        <p:xfrm>
          <a:off x="157510" y="5398278"/>
          <a:ext cx="2949192" cy="458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7" name="Equation" r:id="rId21" imgW="1498320" imgH="215640" progId="Equation.DSMT4">
                  <p:embed/>
                </p:oleObj>
              </mc:Choice>
              <mc:Fallback>
                <p:oleObj name="Equation" r:id="rId21" imgW="1498320" imgH="21564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510" y="5398278"/>
                        <a:ext cx="2949192" cy="458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矩形 44"/>
          <p:cNvSpPr/>
          <p:nvPr/>
        </p:nvSpPr>
        <p:spPr>
          <a:xfrm>
            <a:off x="6272449" y="4917619"/>
            <a:ext cx="2852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m, s are fracture numbers.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1244486" y="77044"/>
            <a:ext cx="691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Fracture Intersections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BDD83-B15C-4E6E-9571-DC864313053F}"/>
              </a:ext>
            </a:extLst>
          </p:cNvPr>
          <p:cNvSpPr txBox="1"/>
          <p:nvPr/>
        </p:nvSpPr>
        <p:spPr>
          <a:xfrm>
            <a:off x="5312920" y="4739734"/>
            <a:ext cx="5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Left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1CEA-8027-4BBF-A846-E382B6C3E9C5}"/>
              </a:ext>
            </a:extLst>
          </p:cNvPr>
          <p:cNvSpPr txBox="1"/>
          <p:nvPr/>
        </p:nvSpPr>
        <p:spPr>
          <a:xfrm>
            <a:off x="5312920" y="5030472"/>
            <a:ext cx="72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Right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8772B5-1803-4F7A-8EFB-2B93C347B9A6}"/>
              </a:ext>
            </a:extLst>
          </p:cNvPr>
          <p:cNvSpPr txBox="1"/>
          <p:nvPr/>
        </p:nvSpPr>
        <p:spPr>
          <a:xfrm>
            <a:off x="7794069" y="5453526"/>
            <a:ext cx="5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Left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16D91D-0499-4C53-B9C5-361421A0F443}"/>
              </a:ext>
            </a:extLst>
          </p:cNvPr>
          <p:cNvSpPr txBox="1"/>
          <p:nvPr/>
        </p:nvSpPr>
        <p:spPr>
          <a:xfrm>
            <a:off x="7794069" y="5744264"/>
            <a:ext cx="72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Right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D5BBD0-8048-428E-96FC-FE4B43B2B43C}"/>
              </a:ext>
            </a:extLst>
          </p:cNvPr>
          <p:cNvSpPr txBox="1"/>
          <p:nvPr/>
        </p:nvSpPr>
        <p:spPr>
          <a:xfrm>
            <a:off x="5570611" y="6197930"/>
            <a:ext cx="5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Left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DA5E5-5A35-4054-A47D-38B237CBB14E}"/>
              </a:ext>
            </a:extLst>
          </p:cNvPr>
          <p:cNvSpPr txBox="1"/>
          <p:nvPr/>
        </p:nvSpPr>
        <p:spPr>
          <a:xfrm>
            <a:off x="5570611" y="6488668"/>
            <a:ext cx="72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Right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70B00-C5A6-4E4B-974D-F4A9308443E9}"/>
              </a:ext>
            </a:extLst>
          </p:cNvPr>
          <p:cNvSpPr txBox="1"/>
          <p:nvPr/>
        </p:nvSpPr>
        <p:spPr>
          <a:xfrm>
            <a:off x="5178592" y="1590232"/>
            <a:ext cx="329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err="1">
                <a:solidFill>
                  <a:srgbClr val="FF0000"/>
                </a:solidFill>
              </a:rPr>
              <a:t>Khoei</a:t>
            </a:r>
            <a:r>
              <a:rPr lang="en-AU" sz="2000" dirty="0">
                <a:solidFill>
                  <a:srgbClr val="FF0000"/>
                </a:solidFill>
              </a:rPr>
              <a:t> et al, 2018 for junctions</a:t>
            </a:r>
          </a:p>
        </p:txBody>
      </p:sp>
    </p:spTree>
    <p:extLst>
      <p:ext uri="{BB962C8B-B14F-4D97-AF65-F5344CB8AC3E}">
        <p14:creationId xmlns:p14="http://schemas.microsoft.com/office/powerpoint/2010/main" val="4669610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E308EADB-46B0-415F-B8F8-5202D5E7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486" y="77044"/>
            <a:ext cx="691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Natural Fracture Friction Law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59E91-139C-42DA-BCFD-BF7148CFA9E2}"/>
              </a:ext>
            </a:extLst>
          </p:cNvPr>
          <p:cNvSpPr txBox="1"/>
          <p:nvPr/>
        </p:nvSpPr>
        <p:spPr>
          <a:xfrm>
            <a:off x="375296" y="837699"/>
            <a:ext cx="7839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Penalty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Substitute it as a traction in weak form and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Subregions and integral                                  scheme </a:t>
            </a: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1. Normal XFEM element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2. T-junction element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3. Intersection element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B90635-E01C-4681-BF86-50244B52DF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228724"/>
              </p:ext>
            </p:extLst>
          </p:nvPr>
        </p:nvGraphicFramePr>
        <p:xfrm>
          <a:off x="2768267" y="1277313"/>
          <a:ext cx="3607466" cy="75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2" name="Equation" r:id="rId3" imgW="1091880" imgH="228600" progId="Equation.DSMT4">
                  <p:embed/>
                </p:oleObj>
              </mc:Choice>
              <mc:Fallback>
                <p:oleObj name="Equation" r:id="rId3" imgW="1091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8267" y="1277313"/>
                        <a:ext cx="3607466" cy="75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3966236-A292-463D-8CF4-7F7FAFC76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761867"/>
              </p:ext>
            </p:extLst>
          </p:nvPr>
        </p:nvGraphicFramePr>
        <p:xfrm>
          <a:off x="1664448" y="2203669"/>
          <a:ext cx="5261551" cy="779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3" name="Equation" r:id="rId5" imgW="2311400" imgH="330200" progId="Equation.DSMT4">
                  <p:embed/>
                </p:oleObj>
              </mc:Choice>
              <mc:Fallback>
                <p:oleObj name="Equation" r:id="rId5" imgW="2311400" imgH="330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4448" y="2203669"/>
                        <a:ext cx="5261551" cy="779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前两章示意图总">
            <a:extLst>
              <a:ext uri="{FF2B5EF4-FFF2-40B4-BE49-F238E27FC236}">
                <a16:creationId xmlns:a16="http://schemas.microsoft.com/office/drawing/2014/main" id="{5F8D74F3-94C9-4079-834B-0216E53C44D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3" y="3455856"/>
            <a:ext cx="3972393" cy="332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10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4301" y="3419713"/>
            <a:ext cx="6918882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 coalescence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 maximum hoop tensile stress criterion is adopted when d</a:t>
            </a:r>
            <a:r>
              <a:rPr lang="en-US" altLang="zh-CN" sz="16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&gt;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 merge with the NF when d</a:t>
            </a:r>
            <a:r>
              <a:rPr lang="en-US" altLang="zh-CN" sz="16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矩形 37"/>
          <p:cNvSpPr/>
          <p:nvPr/>
        </p:nvSpPr>
        <p:spPr>
          <a:xfrm>
            <a:off x="164301" y="4712375"/>
            <a:ext cx="8186857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 re-initiation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Calculate the NF-parallel normal stress along the right side of NF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Determine the average tensile stress of each fracture segment(1,2,3…)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HF will cross if average tensile stress is higher than the tensile strength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HF propagates perpendicular to the direction of maximum principle stress</a:t>
            </a: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3009387" y="91019"/>
            <a:ext cx="3661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HF-NF Intersection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40" y="755967"/>
            <a:ext cx="6668491" cy="2719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99CBD3-9180-402A-AB6D-A696DA2C14BF}"/>
              </a:ext>
            </a:extLst>
          </p:cNvPr>
          <p:cNvSpPr txBox="1"/>
          <p:nvPr/>
        </p:nvSpPr>
        <p:spPr>
          <a:xfrm>
            <a:off x="257036" y="887511"/>
            <a:ext cx="211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After find fracture propagation direction (Erdogan and </a:t>
            </a:r>
            <a:r>
              <a:rPr lang="en-AU" dirty="0" err="1"/>
              <a:t>Sih</a:t>
            </a:r>
            <a:r>
              <a:rPr lang="en-AU" dirty="0"/>
              <a:t>, 1963)</a:t>
            </a:r>
          </a:p>
        </p:txBody>
      </p:sp>
    </p:spTree>
    <p:extLst>
      <p:ext uri="{BB962C8B-B14F-4D97-AF65-F5344CB8AC3E}">
        <p14:creationId xmlns:p14="http://schemas.microsoft.com/office/powerpoint/2010/main" val="24292123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56"/>
          <p:cNvSpPr txBox="1">
            <a:spLocks noChangeArrowheads="1"/>
          </p:cNvSpPr>
          <p:nvPr/>
        </p:nvSpPr>
        <p:spPr bwMode="auto">
          <a:xfrm>
            <a:off x="0" y="717980"/>
            <a:ext cx="2760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Solution procedure 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56"/>
          <p:cNvSpPr txBox="1">
            <a:spLocks noChangeArrowheads="1"/>
          </p:cNvSpPr>
          <p:nvPr/>
        </p:nvSpPr>
        <p:spPr bwMode="auto">
          <a:xfrm>
            <a:off x="490954" y="1191655"/>
            <a:ext cx="34598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Discretized equation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10488"/>
              </p:ext>
            </p:extLst>
          </p:nvPr>
        </p:nvGraphicFramePr>
        <p:xfrm>
          <a:off x="642069" y="1781175"/>
          <a:ext cx="2849562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28" name="Equation" r:id="rId4" imgW="1866600" imgH="571320" progId="Equation.DSMT4">
                  <p:embed/>
                </p:oleObj>
              </mc:Choice>
              <mc:Fallback>
                <p:oleObj name="Equation" r:id="rId4" imgW="1866600" imgH="571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069" y="1781175"/>
                        <a:ext cx="2849562" cy="885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56"/>
          <p:cNvSpPr txBox="1">
            <a:spLocks noChangeArrowheads="1"/>
          </p:cNvSpPr>
          <p:nvPr/>
        </p:nvSpPr>
        <p:spPr bwMode="auto">
          <a:xfrm>
            <a:off x="4761793" y="1201825"/>
            <a:ext cx="3692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Time domain discretization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040805"/>
              </p:ext>
            </p:extLst>
          </p:nvPr>
        </p:nvGraphicFramePr>
        <p:xfrm>
          <a:off x="4876799" y="1566055"/>
          <a:ext cx="3535363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29" name="Equation" r:id="rId6" imgW="2425680" imgH="939600" progId="Equation.DSMT4">
                  <p:embed/>
                </p:oleObj>
              </mc:Choice>
              <mc:Fallback>
                <p:oleObj name="Equation" r:id="rId6" imgW="2425680" imgH="939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799" y="1566055"/>
                        <a:ext cx="3535363" cy="1354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圆角矩形 30"/>
          <p:cNvSpPr/>
          <p:nvPr/>
        </p:nvSpPr>
        <p:spPr>
          <a:xfrm>
            <a:off x="281752" y="1146600"/>
            <a:ext cx="3808686" cy="193399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4349060" y="1146599"/>
            <a:ext cx="4517850" cy="193399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14D274-2136-4716-BEAC-FB5BFFB72341}"/>
              </a:ext>
            </a:extLst>
          </p:cNvPr>
          <p:cNvGrpSpPr/>
          <p:nvPr/>
        </p:nvGrpSpPr>
        <p:grpSpPr>
          <a:xfrm>
            <a:off x="4876799" y="3152987"/>
            <a:ext cx="3808686" cy="1596459"/>
            <a:chOff x="283819" y="3289577"/>
            <a:chExt cx="3808686" cy="1596459"/>
          </a:xfrm>
        </p:grpSpPr>
        <p:sp>
          <p:nvSpPr>
            <p:cNvPr id="22" name="文本框 56"/>
            <p:cNvSpPr txBox="1">
              <a:spLocks noChangeArrowheads="1"/>
            </p:cNvSpPr>
            <p:nvPr/>
          </p:nvSpPr>
          <p:spPr bwMode="auto">
            <a:xfrm>
              <a:off x="349308" y="3336011"/>
              <a:ext cx="36743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3333CC"/>
                </a:buClr>
                <a:buFont typeface="Symbol" panose="05050102010706020507" pitchFamily="18" charset="2"/>
                <a:buChar char="·"/>
                <a:defRPr sz="3200" b="1">
                  <a:solidFill>
                    <a:srgbClr val="1932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fontAlgn="ctr">
                <a:spcBef>
                  <a:spcPct val="20000"/>
                </a:spcBef>
                <a:buClr>
                  <a:srgbClr val="009900"/>
                </a:buClr>
                <a:buSzPct val="65000"/>
                <a:buFont typeface="Wingdings" panose="05000000000000000000" pitchFamily="2" charset="2"/>
                <a:buChar char="n"/>
                <a:defRPr sz="2800" b="1">
                  <a:solidFill>
                    <a:schemeClr val="hlink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None/>
              </a:pPr>
              <a:r>
                <a: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Residuals of coupled equations</a:t>
              </a:r>
              <a:endPara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4169249"/>
                </p:ext>
              </p:extLst>
            </p:nvPr>
          </p:nvGraphicFramePr>
          <p:xfrm>
            <a:off x="376278" y="3809236"/>
            <a:ext cx="3619631" cy="862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0" name="Equation" r:id="rId8" imgW="2806700" imgH="660400" progId="Equation.DSMT4">
                    <p:embed/>
                  </p:oleObj>
                </mc:Choice>
                <mc:Fallback>
                  <p:oleObj name="Equation" r:id="rId8" imgW="2806700" imgH="660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278" y="3809236"/>
                          <a:ext cx="3619631" cy="86249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圆角矩形 34"/>
            <p:cNvSpPr/>
            <p:nvPr/>
          </p:nvSpPr>
          <p:spPr>
            <a:xfrm>
              <a:off x="283819" y="3289577"/>
              <a:ext cx="3808686" cy="1596459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246EB4-FF98-4653-82DE-036F1E8C4A81}"/>
              </a:ext>
            </a:extLst>
          </p:cNvPr>
          <p:cNvGrpSpPr/>
          <p:nvPr/>
        </p:nvGrpSpPr>
        <p:grpSpPr>
          <a:xfrm>
            <a:off x="228915" y="5168510"/>
            <a:ext cx="4517851" cy="1596459"/>
            <a:chOff x="4349059" y="3280654"/>
            <a:chExt cx="4517851" cy="1596459"/>
          </a:xfrm>
        </p:grpSpPr>
        <p:sp>
          <p:nvSpPr>
            <p:cNvPr id="25" name="文本框 56"/>
            <p:cNvSpPr txBox="1">
              <a:spLocks noChangeArrowheads="1"/>
            </p:cNvSpPr>
            <p:nvPr/>
          </p:nvSpPr>
          <p:spPr bwMode="auto">
            <a:xfrm>
              <a:off x="5382515" y="3333067"/>
              <a:ext cx="20989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3333CC"/>
                </a:buClr>
                <a:buFont typeface="Symbol" panose="05050102010706020507" pitchFamily="18" charset="2"/>
                <a:buChar char="·"/>
                <a:defRPr sz="3200" b="1">
                  <a:solidFill>
                    <a:srgbClr val="1932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fontAlgn="ctr">
                <a:spcBef>
                  <a:spcPct val="20000"/>
                </a:spcBef>
                <a:buClr>
                  <a:srgbClr val="009900"/>
                </a:buClr>
                <a:buSzPct val="65000"/>
                <a:buFont typeface="Wingdings" panose="05000000000000000000" pitchFamily="2" charset="2"/>
                <a:buChar char="n"/>
                <a:defRPr sz="2800" b="1">
                  <a:solidFill>
                    <a:schemeClr val="hlink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None/>
              </a:pPr>
              <a:r>
                <a: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N-R Iteration step</a:t>
              </a:r>
              <a:endPara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11" name="对象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117272"/>
                </p:ext>
              </p:extLst>
            </p:nvPr>
          </p:nvGraphicFramePr>
          <p:xfrm>
            <a:off x="4641850" y="3636963"/>
            <a:ext cx="3917950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1" name="Equation" r:id="rId10" imgW="2793960" imgH="736560" progId="Equation.DSMT4">
                    <p:embed/>
                  </p:oleObj>
                </mc:Choice>
                <mc:Fallback>
                  <p:oleObj name="Equation" r:id="rId10" imgW="2793960" imgH="73656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1850" y="3636963"/>
                          <a:ext cx="3917950" cy="10382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圆角矩形 35"/>
            <p:cNvSpPr/>
            <p:nvPr/>
          </p:nvSpPr>
          <p:spPr>
            <a:xfrm>
              <a:off x="4349059" y="3280654"/>
              <a:ext cx="4517851" cy="1596459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8A143D-8D9F-495A-AB61-7C9879BF98DE}"/>
              </a:ext>
            </a:extLst>
          </p:cNvPr>
          <p:cNvGrpSpPr/>
          <p:nvPr/>
        </p:nvGrpSpPr>
        <p:grpSpPr>
          <a:xfrm>
            <a:off x="5024588" y="5033502"/>
            <a:ext cx="3808686" cy="1766445"/>
            <a:chOff x="281752" y="5091555"/>
            <a:chExt cx="3808686" cy="1766445"/>
          </a:xfrm>
        </p:grpSpPr>
        <p:graphicFrame>
          <p:nvGraphicFramePr>
            <p:cNvPr id="14" name="对象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1353223"/>
                </p:ext>
              </p:extLst>
            </p:nvPr>
          </p:nvGraphicFramePr>
          <p:xfrm>
            <a:off x="350854" y="5629882"/>
            <a:ext cx="3670477" cy="988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2" name="Equation" r:id="rId12" imgW="2654300" imgH="698500" progId="Equation.DSMT4">
                    <p:embed/>
                  </p:oleObj>
                </mc:Choice>
                <mc:Fallback>
                  <p:oleObj name="Equation" r:id="rId12" imgW="2654300" imgH="6985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854" y="5629882"/>
                          <a:ext cx="3670477" cy="988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文本框 56"/>
            <p:cNvSpPr txBox="1">
              <a:spLocks noChangeArrowheads="1"/>
            </p:cNvSpPr>
            <p:nvPr/>
          </p:nvSpPr>
          <p:spPr bwMode="auto">
            <a:xfrm>
              <a:off x="1127121" y="5134420"/>
              <a:ext cx="21463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3333CC"/>
                </a:buClr>
                <a:buFont typeface="Symbol" panose="05050102010706020507" pitchFamily="18" charset="2"/>
                <a:buChar char="·"/>
                <a:defRPr sz="3200" b="1">
                  <a:solidFill>
                    <a:srgbClr val="1932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fontAlgn="ctr">
                <a:spcBef>
                  <a:spcPct val="20000"/>
                </a:spcBef>
                <a:buClr>
                  <a:srgbClr val="009900"/>
                </a:buClr>
                <a:buSzPct val="65000"/>
                <a:buFont typeface="Wingdings" panose="05000000000000000000" pitchFamily="2" charset="2"/>
                <a:buChar char="n"/>
                <a:defRPr sz="2800" b="1">
                  <a:solidFill>
                    <a:schemeClr val="hlink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n"/>
                <a:defRPr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Jacobian matrix</a:t>
              </a:r>
              <a:endPara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81752" y="5091555"/>
              <a:ext cx="3808686" cy="1766445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69D446-3740-4927-814C-0D631A522F9D}"/>
              </a:ext>
            </a:extLst>
          </p:cNvPr>
          <p:cNvGrpSpPr/>
          <p:nvPr/>
        </p:nvGrpSpPr>
        <p:grpSpPr>
          <a:xfrm>
            <a:off x="141533" y="3227570"/>
            <a:ext cx="4517851" cy="1780831"/>
            <a:chOff x="4349059" y="5077169"/>
            <a:chExt cx="4517851" cy="1780831"/>
          </a:xfrm>
        </p:grpSpPr>
        <p:sp>
          <p:nvSpPr>
            <p:cNvPr id="44" name="圆角矩形 43"/>
            <p:cNvSpPr/>
            <p:nvPr/>
          </p:nvSpPr>
          <p:spPr>
            <a:xfrm>
              <a:off x="4349059" y="5077169"/>
              <a:ext cx="4517851" cy="1780831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7" name="对象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300904"/>
                </p:ext>
              </p:extLst>
            </p:nvPr>
          </p:nvGraphicFramePr>
          <p:xfrm>
            <a:off x="4517301" y="5137150"/>
            <a:ext cx="1289050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3" name="Equation" r:id="rId14" imgW="927000" imgH="304560" progId="Equation.DSMT4">
                    <p:embed/>
                  </p:oleObj>
                </mc:Choice>
                <mc:Fallback>
                  <p:oleObj name="Equation" r:id="rId14" imgW="927000" imgH="304560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7301" y="5137150"/>
                          <a:ext cx="1289050" cy="4206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4736638"/>
                </p:ext>
              </p:extLst>
            </p:nvPr>
          </p:nvGraphicFramePr>
          <p:xfrm>
            <a:off x="4538663" y="5538788"/>
            <a:ext cx="1255712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4" name="Equation" r:id="rId16" imgW="952200" imgH="304560" progId="Equation.DSMT4">
                    <p:embed/>
                  </p:oleObj>
                </mc:Choice>
                <mc:Fallback>
                  <p:oleObj name="Equation" r:id="rId16" imgW="952200" imgH="304560" progId="Equation.DSMT4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5538788"/>
                          <a:ext cx="1255712" cy="4016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对象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2424945"/>
                </p:ext>
              </p:extLst>
            </p:nvPr>
          </p:nvGraphicFramePr>
          <p:xfrm>
            <a:off x="4538663" y="5949950"/>
            <a:ext cx="1233488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5" name="Equation" r:id="rId18" imgW="939600" imgH="304560" progId="Equation.DSMT4">
                    <p:embed/>
                  </p:oleObj>
                </mc:Choice>
                <mc:Fallback>
                  <p:oleObj name="Equation" r:id="rId18" imgW="939600" imgH="304560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5949950"/>
                          <a:ext cx="1233488" cy="4016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对象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730194"/>
                </p:ext>
              </p:extLst>
            </p:nvPr>
          </p:nvGraphicFramePr>
          <p:xfrm>
            <a:off x="6064972" y="5140872"/>
            <a:ext cx="1701800" cy="403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6" name="Equation" r:id="rId20" imgW="1282680" imgH="304560" progId="Equation.DSMT4">
                    <p:embed/>
                  </p:oleObj>
                </mc:Choice>
                <mc:Fallback>
                  <p:oleObj name="Equation" r:id="rId20" imgW="1282680" imgH="304560" progId="Equation.DSMT4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4972" y="5140872"/>
                          <a:ext cx="1701800" cy="4032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对象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3193507"/>
                </p:ext>
              </p:extLst>
            </p:nvPr>
          </p:nvGraphicFramePr>
          <p:xfrm>
            <a:off x="6046500" y="5501025"/>
            <a:ext cx="1744821" cy="46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7" name="Equation" r:id="rId22" imgW="1143000" imgH="304560" progId="Equation.DSMT4">
                    <p:embed/>
                  </p:oleObj>
                </mc:Choice>
                <mc:Fallback>
                  <p:oleObj name="Equation" r:id="rId22" imgW="1143000" imgH="304560" progId="Equation.DSMT4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6500" y="5501025"/>
                          <a:ext cx="1744821" cy="4679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4939213"/>
                </p:ext>
              </p:extLst>
            </p:nvPr>
          </p:nvGraphicFramePr>
          <p:xfrm>
            <a:off x="6064972" y="5859787"/>
            <a:ext cx="1296016" cy="54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8" name="Equation" r:id="rId24" imgW="888840" imgH="368280" progId="Equation.DSMT4">
                    <p:embed/>
                  </p:oleObj>
                </mc:Choice>
                <mc:Fallback>
                  <p:oleObj name="Equation" r:id="rId24" imgW="888840" imgH="368280" progId="Equation.DSMT4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4972" y="5859787"/>
                          <a:ext cx="1296016" cy="5438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对象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1423982"/>
                </p:ext>
              </p:extLst>
            </p:nvPr>
          </p:nvGraphicFramePr>
          <p:xfrm>
            <a:off x="4430713" y="6421438"/>
            <a:ext cx="2624137" cy="403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39" name="Equation" r:id="rId26" imgW="1981080" imgH="304560" progId="Equation.DSMT4">
                    <p:embed/>
                  </p:oleObj>
                </mc:Choice>
                <mc:Fallback>
                  <p:oleObj name="Equation" r:id="rId26" imgW="1981080" imgH="304560" progId="Equation.DSMT4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0713" y="6421438"/>
                          <a:ext cx="2624137" cy="4032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对象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411017"/>
                </p:ext>
              </p:extLst>
            </p:nvPr>
          </p:nvGraphicFramePr>
          <p:xfrm>
            <a:off x="7085013" y="6411913"/>
            <a:ext cx="1581150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440" name="Equation" r:id="rId28" imgW="1180800" imgH="304560" progId="Equation.DSMT4">
                    <p:embed/>
                  </p:oleObj>
                </mc:Choice>
                <mc:Fallback>
                  <p:oleObj name="Equation" r:id="rId28" imgW="1180800" imgH="304560" progId="Equation.DSMT4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5013" y="6411913"/>
                          <a:ext cx="1581150" cy="4111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6" name="直接箭头连接符 55"/>
          <p:cNvCxnSpPr>
            <a:cxnSpLocks/>
          </p:cNvCxnSpPr>
          <p:nvPr/>
        </p:nvCxnSpPr>
        <p:spPr>
          <a:xfrm>
            <a:off x="4090438" y="2936679"/>
            <a:ext cx="786361" cy="3508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cxnSpLocks/>
          </p:cNvCxnSpPr>
          <p:nvPr/>
        </p:nvCxnSpPr>
        <p:spPr>
          <a:xfrm flipH="1">
            <a:off x="4572001" y="4795880"/>
            <a:ext cx="370287" cy="42504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3009387" y="91019"/>
            <a:ext cx="43516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Equations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6599EB7-B9BC-434A-99B7-4930B79C04A2}"/>
              </a:ext>
            </a:extLst>
          </p:cNvPr>
          <p:cNvSpPr/>
          <p:nvPr/>
        </p:nvSpPr>
        <p:spPr>
          <a:xfrm rot="18596110">
            <a:off x="4150724" y="3078258"/>
            <a:ext cx="410921" cy="44683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9E0A9D9-2C17-4583-A254-3D89D8DA6E03}"/>
              </a:ext>
            </a:extLst>
          </p:cNvPr>
          <p:cNvSpPr/>
          <p:nvPr/>
        </p:nvSpPr>
        <p:spPr>
          <a:xfrm rot="2022675">
            <a:off x="4434935" y="2691230"/>
            <a:ext cx="418919" cy="44559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B4516C50-185F-482C-977C-FEC80C199A2C}"/>
              </a:ext>
            </a:extLst>
          </p:cNvPr>
          <p:cNvSpPr/>
          <p:nvPr/>
        </p:nvSpPr>
        <p:spPr>
          <a:xfrm>
            <a:off x="4521956" y="5842374"/>
            <a:ext cx="435776" cy="40311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9577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639684" y="850098"/>
            <a:ext cx="6430889" cy="52908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Model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735872" y="60385"/>
            <a:ext cx="17748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Outline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3194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3"/>
          <p:cNvSpPr>
            <a:spLocks noChangeArrowheads="1"/>
          </p:cNvSpPr>
          <p:nvPr/>
        </p:nvSpPr>
        <p:spPr bwMode="auto">
          <a:xfrm>
            <a:off x="3231601" y="149256"/>
            <a:ext cx="290015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Single Fracture 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8020" y="779285"/>
            <a:ext cx="8791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Hydraulic fracturing in permeable media—</a:t>
            </a:r>
            <a:r>
              <a:rPr lang="en-AU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Solve 2D </a:t>
            </a:r>
            <a:r>
              <a:rPr lang="en-AU" altLang="zh-CN" sz="2000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leakoff</a:t>
            </a:r>
            <a:r>
              <a:rPr lang="en-AU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problems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0" y="1387368"/>
            <a:ext cx="3060122" cy="32765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00624" y="4684282"/>
            <a:ext cx="2100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Computation Model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182801"/>
              </p:ext>
            </p:extLst>
          </p:nvPr>
        </p:nvGraphicFramePr>
        <p:xfrm>
          <a:off x="110099" y="5443830"/>
          <a:ext cx="8932303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6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4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Fluid</a:t>
                      </a:r>
                      <a:b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viscosity </a:t>
                      </a:r>
                      <a:r>
                        <a:rPr lang="el-GR" altLang="zh-CN" sz="1800" b="0" i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l-GR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l-GR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Injection</a:t>
                      </a:r>
                      <a:b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Rate </a:t>
                      </a:r>
                      <a:r>
                        <a:rPr lang="en-US" altLang="zh-CN" sz="1800" b="0" i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Critical stress</a:t>
                      </a:r>
                      <a:b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intensify factor </a:t>
                      </a:r>
                      <a:r>
                        <a:rPr lang="en-US" altLang="zh-CN" sz="1800" b="0" i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8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Matrix</a:t>
                      </a:r>
                      <a:b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permeability </a:t>
                      </a:r>
                      <a:r>
                        <a:rPr lang="en-US" altLang="zh-CN" sz="1800" b="0" i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8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Dimensionless</a:t>
                      </a:r>
                      <a:b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toughness </a:t>
                      </a:r>
                      <a:r>
                        <a:rPr lang="el-GR" altLang="zh-CN" sz="1800" b="0" i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κ</a:t>
                      </a:r>
                      <a:r>
                        <a:rPr lang="el-GR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l-GR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Case 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0.01Pa·s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0.001m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1.8MPam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0.5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0.99</a:t>
                      </a:r>
                      <a:endParaRPr lang="zh-CN" altLang="en-US" sz="16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Case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Pa·s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0.0005m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2.2MPam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0.5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-15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4.37</a:t>
                      </a:r>
                      <a:endParaRPr lang="zh-CN" altLang="en-US" sz="16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803299"/>
              </p:ext>
            </p:extLst>
          </p:nvPr>
        </p:nvGraphicFramePr>
        <p:xfrm>
          <a:off x="5075559" y="1308699"/>
          <a:ext cx="3350016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Value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Elastic modulus </a:t>
                      </a:r>
                      <a:r>
                        <a:rPr lang="en-US" altLang="zh-CN" sz="14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16GPa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Poisson ratio </a:t>
                      </a:r>
                      <a:r>
                        <a:rPr lang="en-US" altLang="zh-CN" sz="14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0.2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Biot’s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coefficient </a:t>
                      </a:r>
                      <a:r>
                        <a:rPr lang="el-GR" altLang="zh-CN" sz="14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α</a:t>
                      </a:r>
                      <a:endParaRPr lang="en-US" sz="1400" i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Porosity </a:t>
                      </a:r>
                      <a:r>
                        <a:rPr lang="el-GR" altLang="zh-CN" sz="1400" b="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ϕ</a:t>
                      </a:r>
                      <a:r>
                        <a:rPr lang="el-GR" altLang="zh-CN" sz="14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0.2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Solid density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altLang="zh-CN" sz="14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US" altLang="zh-CN" sz="1400" i="1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</a:t>
                      </a:r>
                      <a:endParaRPr lang="en-US" sz="1400" i="1" kern="100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2000kg/m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Fluid density</a:t>
                      </a:r>
                      <a:r>
                        <a:rPr lang="en-US" altLang="zh-CN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altLang="zh-CN" sz="14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US" altLang="zh-CN" sz="1400" i="1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</a:t>
                      </a:r>
                      <a:endParaRPr lang="en-US" sz="1400" i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1000kg/m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Solid compressibility</a:t>
                      </a:r>
                      <a:r>
                        <a:rPr lang="en-US" altLang="zh-CN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i="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40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36GPa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Fluid compressibility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40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</a:t>
                      </a:r>
                      <a:endParaRPr lang="en-US" sz="1400" kern="100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3GPa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文本框 56"/>
          <p:cNvSpPr txBox="1">
            <a:spLocks noChangeArrowheads="1"/>
          </p:cNvSpPr>
          <p:nvPr/>
        </p:nvSpPr>
        <p:spPr bwMode="auto">
          <a:xfrm>
            <a:off x="128571" y="5065262"/>
            <a:ext cx="2406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Input Parameters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56"/>
          <p:cNvSpPr txBox="1">
            <a:spLocks noChangeArrowheads="1"/>
          </p:cNvSpPr>
          <p:nvPr/>
        </p:nvSpPr>
        <p:spPr bwMode="auto">
          <a:xfrm>
            <a:off x="5691673" y="4684282"/>
            <a:ext cx="2149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Material Parameters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6B7B037-2814-4C17-A6E4-73AF9DE047EA}"/>
              </a:ext>
            </a:extLst>
          </p:cNvPr>
          <p:cNvSpPr/>
          <p:nvPr/>
        </p:nvSpPr>
        <p:spPr>
          <a:xfrm>
            <a:off x="1424763" y="2864653"/>
            <a:ext cx="394400" cy="151522"/>
          </a:xfrm>
          <a:custGeom>
            <a:avLst/>
            <a:gdLst>
              <a:gd name="connsiteX0" fmla="*/ 0 w 394400"/>
              <a:gd name="connsiteY0" fmla="*/ 6138 h 151522"/>
              <a:gd name="connsiteX1" fmla="*/ 233916 w 394400"/>
              <a:gd name="connsiteY1" fmla="*/ 6138 h 151522"/>
              <a:gd name="connsiteX2" fmla="*/ 393404 w 394400"/>
              <a:gd name="connsiteY2" fmla="*/ 69933 h 151522"/>
              <a:gd name="connsiteX3" fmla="*/ 159488 w 394400"/>
              <a:gd name="connsiteY3" fmla="*/ 144361 h 151522"/>
              <a:gd name="connsiteX4" fmla="*/ 0 w 394400"/>
              <a:gd name="connsiteY4" fmla="*/ 144361 h 15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400" h="151522">
                <a:moveTo>
                  <a:pt x="0" y="6138"/>
                </a:moveTo>
                <a:cubicBezTo>
                  <a:pt x="84174" y="822"/>
                  <a:pt x="168349" y="-4494"/>
                  <a:pt x="233916" y="6138"/>
                </a:cubicBezTo>
                <a:cubicBezTo>
                  <a:pt x="299483" y="16770"/>
                  <a:pt x="405809" y="46896"/>
                  <a:pt x="393404" y="69933"/>
                </a:cubicBezTo>
                <a:cubicBezTo>
                  <a:pt x="380999" y="92970"/>
                  <a:pt x="225055" y="131956"/>
                  <a:pt x="159488" y="144361"/>
                </a:cubicBezTo>
                <a:cubicBezTo>
                  <a:pt x="93921" y="156766"/>
                  <a:pt x="46960" y="150563"/>
                  <a:pt x="0" y="144361"/>
                </a:cubicBezTo>
              </a:path>
            </a:pathLst>
          </a:cu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DF6F5E1-C4C9-49C5-85E6-3FF8D7108C0E}"/>
              </a:ext>
            </a:extLst>
          </p:cNvPr>
          <p:cNvSpPr/>
          <p:nvPr/>
        </p:nvSpPr>
        <p:spPr>
          <a:xfrm>
            <a:off x="1403498" y="2806995"/>
            <a:ext cx="757325" cy="281562"/>
          </a:xfrm>
          <a:custGeom>
            <a:avLst/>
            <a:gdLst>
              <a:gd name="connsiteX0" fmla="*/ 21265 w 757325"/>
              <a:gd name="connsiteY0" fmla="*/ 0 h 281562"/>
              <a:gd name="connsiteX1" fmla="*/ 584790 w 757325"/>
              <a:gd name="connsiteY1" fmla="*/ 21265 h 281562"/>
              <a:gd name="connsiteX2" fmla="*/ 754911 w 757325"/>
              <a:gd name="connsiteY2" fmla="*/ 106326 h 281562"/>
              <a:gd name="connsiteX3" fmla="*/ 489097 w 757325"/>
              <a:gd name="connsiteY3" fmla="*/ 223284 h 281562"/>
              <a:gd name="connsiteX4" fmla="*/ 127590 w 757325"/>
              <a:gd name="connsiteY4" fmla="*/ 276447 h 281562"/>
              <a:gd name="connsiteX5" fmla="*/ 0 w 757325"/>
              <a:gd name="connsiteY5" fmla="*/ 276447 h 28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325" h="281562">
                <a:moveTo>
                  <a:pt x="21265" y="0"/>
                </a:moveTo>
                <a:cubicBezTo>
                  <a:pt x="241890" y="1772"/>
                  <a:pt x="462516" y="3544"/>
                  <a:pt x="584790" y="21265"/>
                </a:cubicBezTo>
                <a:cubicBezTo>
                  <a:pt x="707064" y="38986"/>
                  <a:pt x="770860" y="72656"/>
                  <a:pt x="754911" y="106326"/>
                </a:cubicBezTo>
                <a:cubicBezTo>
                  <a:pt x="738962" y="139996"/>
                  <a:pt x="593650" y="194931"/>
                  <a:pt x="489097" y="223284"/>
                </a:cubicBezTo>
                <a:cubicBezTo>
                  <a:pt x="384544" y="251637"/>
                  <a:pt x="209106" y="267587"/>
                  <a:pt x="127590" y="276447"/>
                </a:cubicBezTo>
                <a:cubicBezTo>
                  <a:pt x="46074" y="285307"/>
                  <a:pt x="23037" y="280877"/>
                  <a:pt x="0" y="27644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028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t="4039"/>
          <a:stretch/>
        </p:blipFill>
        <p:spPr>
          <a:xfrm>
            <a:off x="344072" y="1179395"/>
            <a:ext cx="8455855" cy="5676912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088617"/>
              </p:ext>
            </p:extLst>
          </p:nvPr>
        </p:nvGraphicFramePr>
        <p:xfrm>
          <a:off x="2746051" y="2466124"/>
          <a:ext cx="1548860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Dimensionless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leak-off coefficient</a:t>
                      </a:r>
                      <a:endParaRPr lang="en-US" sz="1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200" b="1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=0.17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T=10s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200" b="1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=0.13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T=10s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020" y="779285"/>
            <a:ext cx="7771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 vs KGD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Solution (Hu and </a:t>
            </a: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Garagash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2010)</a:t>
            </a: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3631166" y="117353"/>
            <a:ext cx="188166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6F77489-A9B5-4DBE-9000-8C8E791F4A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116149"/>
              </p:ext>
            </p:extLst>
          </p:nvPr>
        </p:nvGraphicFramePr>
        <p:xfrm>
          <a:off x="3250843" y="1570269"/>
          <a:ext cx="1044712" cy="58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7" name="Equation" r:id="rId5" imgW="1193760" imgH="672840" progId="Equation.DSMT4">
                  <p:embed/>
                </p:oleObj>
              </mc:Choice>
              <mc:Fallback>
                <p:oleObj name="Equation" r:id="rId5" imgW="119376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0843" y="1570269"/>
                        <a:ext cx="1044712" cy="589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350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639684" y="850098"/>
            <a:ext cx="6430889" cy="52908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Model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735872" y="60385"/>
            <a:ext cx="17748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Outline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871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:\Users\zhouyun\Desktop\长庆汇报\FigsTotal\Fig.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483" y="1059954"/>
            <a:ext cx="3312349" cy="3020727"/>
          </a:xfrm>
          <a:prstGeom prst="rect">
            <a:avLst/>
          </a:prstGeom>
          <a:noFill/>
        </p:spPr>
      </p:pic>
      <p:sp>
        <p:nvSpPr>
          <p:cNvPr id="78" name="矩形 3"/>
          <p:cNvSpPr>
            <a:spLocks noChangeArrowheads="1"/>
          </p:cNvSpPr>
          <p:nvPr/>
        </p:nvSpPr>
        <p:spPr bwMode="auto">
          <a:xfrm>
            <a:off x="2922344" y="108117"/>
            <a:ext cx="329931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HF-NF Interaction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7252" y="776015"/>
            <a:ext cx="3363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Computational model (2D)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715517"/>
              </p:ext>
            </p:extLst>
          </p:nvPr>
        </p:nvGraphicFramePr>
        <p:xfrm>
          <a:off x="46182" y="4338519"/>
          <a:ext cx="9051636" cy="25194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52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Case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NF</a:t>
                      </a:r>
                      <a:r>
                        <a:rPr lang="en-US" altLang="zh-CN" sz="1600" b="0" i="0" kern="1200" baseline="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coefficient</a:t>
                      </a:r>
                      <a:b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of friction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NF initial</a:t>
                      </a:r>
                      <a:b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opening </a:t>
                      </a:r>
                      <a:r>
                        <a:rPr lang="en-US" altLang="zh-CN" sz="16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altLang="zh-CN" sz="16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600" b="0" i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Injection</a:t>
                      </a:r>
                      <a:b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rate </a:t>
                      </a:r>
                      <a:r>
                        <a:rPr lang="en-US" altLang="zh-CN" sz="16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kern="1200" baseline="-250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Fluid</a:t>
                      </a:r>
                      <a:b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viscosity </a:t>
                      </a:r>
                      <a:r>
                        <a:rPr lang="el-GR" altLang="zh-CN" sz="16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l-GR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l-GR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Matrix</a:t>
                      </a:r>
                      <a:b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16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permeability </a:t>
                      </a:r>
                      <a:r>
                        <a:rPr lang="en-US" altLang="zh-CN" sz="16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600" b="0" i="0" kern="1200" baseline="-250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0.4-1</a:t>
                      </a:r>
                      <a:endParaRPr lang="zh-CN" altLang="en-US" sz="1400" b="1" kern="1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0.025mm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6×10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10mPas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0.8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0.01mm-0.075mm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6×10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10mPas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0.8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0.025mm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(4-10)×10</a:t>
                      </a:r>
                      <a:r>
                        <a:rPr lang="en-US" sz="1400" b="1" kern="1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kern="1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10mPas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 kern="10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0.8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0.025mm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6×10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(5-100)</a:t>
                      </a:r>
                      <a:r>
                        <a:rPr lang="en-US" sz="1400" b="1" kern="10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mPas</a:t>
                      </a:r>
                      <a:endParaRPr lang="en-US" sz="1400" b="1" kern="1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0.8</a:t>
                      </a:r>
                      <a:endParaRPr lang="zh-CN" altLang="en-US" sz="14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0.025mm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6×10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10mPas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(0.1-2)×10</a:t>
                      </a:r>
                      <a:r>
                        <a:rPr lang="en-US" sz="1400" b="1" kern="1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-14</a:t>
                      </a: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kern="1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 b="1" kern="1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22345"/>
              </p:ext>
            </p:extLst>
          </p:nvPr>
        </p:nvGraphicFramePr>
        <p:xfrm>
          <a:off x="3840705" y="1457797"/>
          <a:ext cx="494961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73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Value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Approaching angle(</a:t>
                      </a:r>
                      <a:r>
                        <a:rPr lang="el-GR" altLang="zh-CN" sz="1600" i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altLang="zh-CN" sz="1600" i="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600" i="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i="0" kern="100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90°</a:t>
                      </a: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A-E</a:t>
                      </a: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en-US" altLang="zh-CN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Horizontal confining stress (</a:t>
                      </a:r>
                      <a:r>
                        <a:rPr lang="el-GR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altLang="zh-CN" sz="160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altLang="zh-CN" sz="1600" i="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kern="100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5MPa</a:t>
                      </a:r>
                      <a:endParaRPr lang="zh-CN" alt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Vertical confining stress (</a:t>
                      </a:r>
                      <a:r>
                        <a:rPr lang="el-GR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altLang="zh-CN" sz="1600" kern="100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altLang="zh-CN" sz="1600" i="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kern="100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4MPa</a:t>
                      </a:r>
                      <a:endParaRPr lang="zh-CN" altLang="en-US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Critical stress intensify factor 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600" i="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altLang="zh-CN" sz="1600" kern="1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IC</a:t>
                      </a:r>
                      <a:r>
                        <a:rPr lang="en-US" altLang="zh-CN" sz="1600" i="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1.5MPam</a:t>
                      </a:r>
                      <a:r>
                        <a:rPr lang="en-US" altLang="zh-CN" sz="16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1/2</a:t>
                      </a:r>
                      <a:endParaRPr lang="zh-CN" altLang="en-US" sz="1600" kern="100" baseline="30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Distance between Point</a:t>
                      </a:r>
                      <a:r>
                        <a:rPr lang="en-US" altLang="zh-CN" sz="1600" kern="1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E and F</a:t>
                      </a:r>
                      <a:r>
                        <a:rPr lang="en-US" altLang="zh-CN" sz="1600" i="1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600" i="1" kern="1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altLang="zh-CN" sz="1600" kern="100" baseline="-250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altLang="zh-CN" sz="1600" i="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kern="100" baseline="-250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baseline="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1m</a:t>
                      </a: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A-E</a:t>
                      </a: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en-US" altLang="zh-CN" sz="16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D1A351-763D-43E8-97AC-A535D654B44D}"/>
              </a:ext>
            </a:extLst>
          </p:cNvPr>
          <p:cNvSpPr txBox="1"/>
          <p:nvPr/>
        </p:nvSpPr>
        <p:spPr>
          <a:xfrm>
            <a:off x="4751882" y="3860143"/>
            <a:ext cx="331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CC"/>
                </a:solidFill>
              </a:rPr>
              <a:t>Fracture deflection Cases</a:t>
            </a:r>
          </a:p>
        </p:txBody>
      </p:sp>
    </p:spTree>
    <p:extLst>
      <p:ext uri="{BB962C8B-B14F-4D97-AF65-F5344CB8AC3E}">
        <p14:creationId xmlns:p14="http://schemas.microsoft.com/office/powerpoint/2010/main" val="41869759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76B3F2E6-C78E-4676-A406-227ACC069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36712"/>
            <a:ext cx="66887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zh-CN" b="1" dirty="0">
                <a:latin typeface="Times New Roman" panose="02020603050405020304" pitchFamily="18" charset="0"/>
              </a:rPr>
              <a:t>Institute of Rock and Soil Mechanics, Chinese Academic Science founded in 1958 at Wuhan, Hubei Province</a:t>
            </a:r>
            <a:endParaRPr lang="fr-FR" altLang="zh-C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2F194EBA-D2CC-4B54-A0B3-BB03A3818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2689"/>
            <a:ext cx="4536151" cy="28450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7DDAAB9-8FB0-4455-96B9-58CCED110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351"/>
            <a:ext cx="4241558" cy="2997669"/>
          </a:xfrm>
          <a:prstGeom prst="rect">
            <a:avLst/>
          </a:prstGeom>
        </p:spPr>
      </p:pic>
      <p:cxnSp>
        <p:nvCxnSpPr>
          <p:cNvPr id="5" name="直接箭头连接符 6">
            <a:extLst>
              <a:ext uri="{FF2B5EF4-FFF2-40B4-BE49-F238E27FC236}">
                <a16:creationId xmlns:a16="http://schemas.microsoft.com/office/drawing/2014/main" id="{EF9864A1-A7DF-4B9E-AF03-2D766D132DDD}"/>
              </a:ext>
            </a:extLst>
          </p:cNvPr>
          <p:cNvCxnSpPr/>
          <p:nvPr/>
        </p:nvCxnSpPr>
        <p:spPr>
          <a:xfrm flipH="1">
            <a:off x="2771800" y="2950319"/>
            <a:ext cx="1800200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10">
            <a:extLst>
              <a:ext uri="{FF2B5EF4-FFF2-40B4-BE49-F238E27FC236}">
                <a16:creationId xmlns:a16="http://schemas.microsoft.com/office/drawing/2014/main" id="{A0085C4A-AD1F-444E-AD55-CA332C03E2E4}"/>
              </a:ext>
            </a:extLst>
          </p:cNvPr>
          <p:cNvSpPr/>
          <p:nvPr/>
        </p:nvSpPr>
        <p:spPr>
          <a:xfrm>
            <a:off x="2748939" y="3410940"/>
            <a:ext cx="72000" cy="720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8364B48-0515-4266-9802-0700F0A5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707377"/>
            <a:ext cx="89286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zh-CN" b="1" dirty="0">
                <a:latin typeface="Times New Roman" panose="02020603050405020304" pitchFamily="18" charset="0"/>
              </a:rPr>
              <a:t>433 staff (Prof.Ge Xiurun, Academician); 251 scientists; 230 </a:t>
            </a:r>
            <a:r>
              <a:rPr lang="fr-FR" altLang="zh-CN" b="1" dirty="0" err="1">
                <a:latin typeface="Times New Roman" panose="02020603050405020304" pitchFamily="18" charset="0"/>
              </a:rPr>
              <a:t>postgraduate</a:t>
            </a:r>
            <a:r>
              <a:rPr lang="fr-FR" altLang="zh-CN" b="1" dirty="0">
                <a:latin typeface="Times New Roman" panose="02020603050405020304" pitchFamily="18" charset="0"/>
              </a:rPr>
              <a:t> </a:t>
            </a:r>
            <a:r>
              <a:rPr lang="fr-FR" altLang="zh-CN" b="1" dirty="0" err="1">
                <a:latin typeface="Times New Roman" panose="02020603050405020304" pitchFamily="18" charset="0"/>
              </a:rPr>
              <a:t>students</a:t>
            </a:r>
            <a:endParaRPr lang="fr-FR" altLang="zh-CN" b="1" dirty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zh-CN" b="1" dirty="0">
                <a:latin typeface="Times New Roman" panose="02020603050405020304" pitchFamily="18" charset="0"/>
              </a:rPr>
              <a:t>State key laboratory of Geomechanics and Geotechnical engineering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zh-CN" b="1" dirty="0">
                <a:latin typeface="Times New Roman" panose="02020603050405020304" pitchFamily="18" charset="0"/>
              </a:rPr>
              <a:t>Research funds: ~ 150 millions RMB/ year;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zh-CN" b="1" dirty="0">
                <a:latin typeface="Times New Roman" panose="02020603050405020304" pitchFamily="18" charset="0"/>
              </a:rPr>
              <a:t>Scientific </a:t>
            </a:r>
            <a:r>
              <a:rPr lang="fr-FR" altLang="zh-CN" b="1" dirty="0" err="1">
                <a:latin typeface="Times New Roman" panose="02020603050405020304" pitchFamily="18" charset="0"/>
              </a:rPr>
              <a:t>Outcomes</a:t>
            </a:r>
            <a:r>
              <a:rPr lang="fr-FR" altLang="zh-CN" b="1" dirty="0">
                <a:latin typeface="Times New Roman" panose="02020603050405020304" pitchFamily="18" charset="0"/>
              </a:rPr>
              <a:t>: &gt;300 SCI publications/year, 50 patents/ year </a:t>
            </a:r>
            <a:endParaRPr lang="fr-FR" altLang="zh-C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8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2542" t="9080" r="3282" b="4615"/>
          <a:stretch/>
        </p:blipFill>
        <p:spPr>
          <a:xfrm>
            <a:off x="1053835" y="3925117"/>
            <a:ext cx="3265995" cy="2716462"/>
          </a:xfrm>
          <a:prstGeom prst="rect">
            <a:avLst/>
          </a:prstGeom>
        </p:spPr>
      </p:pic>
      <p:sp>
        <p:nvSpPr>
          <p:cNvPr id="78" name="矩形 3"/>
          <p:cNvSpPr>
            <a:spLocks noChangeArrowheads="1"/>
          </p:cNvSpPr>
          <p:nvPr/>
        </p:nvSpPr>
        <p:spPr bwMode="auto">
          <a:xfrm>
            <a:off x="2261912" y="103062"/>
            <a:ext cx="462017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NF coefficient of friction </a:t>
            </a:r>
            <a:r>
              <a:rPr lang="el-GR" altLang="zh-CN" sz="2800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λ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/>
          <a:stretch/>
        </p:blipFill>
        <p:spPr>
          <a:xfrm>
            <a:off x="923025" y="1162476"/>
            <a:ext cx="3527616" cy="2779795"/>
          </a:xfrm>
          <a:prstGeom prst="rect">
            <a:avLst/>
          </a:prstGeom>
        </p:spPr>
      </p:pic>
      <p:pic>
        <p:nvPicPr>
          <p:cNvPr id="240642" name="Picture 2" descr="C:\Users\zhouyun\Desktop\长庆汇报\FigsTotal\Fig.10.tif"/>
          <p:cNvPicPr>
            <a:picLocks noChangeAspect="1" noChangeArrowheads="1"/>
          </p:cNvPicPr>
          <p:nvPr/>
        </p:nvPicPr>
        <p:blipFill>
          <a:blip r:embed="rId5" cstate="print"/>
          <a:srcRect l="49788" t="2293" r="47" b="53690"/>
          <a:stretch>
            <a:fillRect/>
          </a:stretch>
        </p:blipFill>
        <p:spPr bwMode="auto">
          <a:xfrm>
            <a:off x="4476472" y="1214652"/>
            <a:ext cx="3684894" cy="2664285"/>
          </a:xfrm>
          <a:prstGeom prst="rect">
            <a:avLst/>
          </a:prstGeom>
          <a:noFill/>
        </p:spPr>
      </p:pic>
      <p:pic>
        <p:nvPicPr>
          <p:cNvPr id="240644" name="Picture 4" descr="C:\Users\zhouyun\Desktop\图片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1163" y="1728789"/>
            <a:ext cx="757237" cy="1191277"/>
          </a:xfrm>
          <a:prstGeom prst="rect">
            <a:avLst/>
          </a:prstGeom>
          <a:noFill/>
        </p:spPr>
      </p:pic>
      <p:pic>
        <p:nvPicPr>
          <p:cNvPr id="240645" name="Picture 5" descr="C:\Users\zhouyun\Desktop\图片2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4616" y="4132690"/>
            <a:ext cx="738493" cy="1176290"/>
          </a:xfrm>
          <a:prstGeom prst="rect">
            <a:avLst/>
          </a:prstGeom>
          <a:noFill/>
        </p:spPr>
      </p:pic>
      <p:sp>
        <p:nvSpPr>
          <p:cNvPr id="74" name="矩形 73"/>
          <p:cNvSpPr/>
          <p:nvPr/>
        </p:nvSpPr>
        <p:spPr>
          <a:xfrm>
            <a:off x="1317903" y="4771432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85499" y="4104982"/>
            <a:ext cx="40942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coefficient of friction </a:t>
            </a:r>
            <a:r>
              <a:rPr lang="el-GR" altLang="zh-CN" b="1" kern="1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λ</a:t>
            </a:r>
            <a:endParaRPr lang="en-US" altLang="zh-CN" b="1" kern="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injection pressure peak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Slippage of NF becomes easier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fluid is stored in HF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Crossing becomes difficult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497107" y="3954730"/>
            <a:ext cx="4226642" cy="2464543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DABD7-505E-444C-A941-23E935BCF06C}"/>
              </a:ext>
            </a:extLst>
          </p:cNvPr>
          <p:cNvSpPr txBox="1"/>
          <p:nvPr/>
        </p:nvSpPr>
        <p:spPr>
          <a:xfrm>
            <a:off x="8779737" y="217746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8724214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34" y="1058991"/>
            <a:ext cx="3983938" cy="2869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0" y="3965783"/>
            <a:ext cx="3662646" cy="2631793"/>
          </a:xfrm>
          <a:prstGeom prst="rect">
            <a:avLst/>
          </a:prstGeom>
        </p:spPr>
      </p:pic>
      <p:pic>
        <p:nvPicPr>
          <p:cNvPr id="40" name="Picture 5" descr="C:\Users\zhouyun\Desktop\图片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4616" y="4132690"/>
            <a:ext cx="738493" cy="1176290"/>
          </a:xfrm>
          <a:prstGeom prst="rect">
            <a:avLst/>
          </a:prstGeom>
          <a:noFill/>
        </p:spPr>
      </p:pic>
      <p:sp>
        <p:nvSpPr>
          <p:cNvPr id="42" name="矩形 41"/>
          <p:cNvSpPr/>
          <p:nvPr/>
        </p:nvSpPr>
        <p:spPr>
          <a:xfrm>
            <a:off x="5011690" y="1977016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354023" y="4749785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12779" y="4096855"/>
            <a:ext cx="40942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initial opening w</a:t>
            </a:r>
            <a:r>
              <a:rPr lang="en-US" altLang="zh-CN" b="1" baseline="-25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injection pressure peak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Less fluid can flow in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fluid pressurized zone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probability for crossing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02" y="1101927"/>
            <a:ext cx="3670636" cy="2819331"/>
          </a:xfrm>
          <a:prstGeom prst="rect">
            <a:avLst/>
          </a:prstGeom>
        </p:spPr>
      </p:pic>
      <p:pic>
        <p:nvPicPr>
          <p:cNvPr id="241667" name="Picture 3" descr="C:\Users\zhouyun\Desktop\图片3.tif"/>
          <p:cNvPicPr>
            <a:picLocks noChangeAspect="1" noChangeArrowheads="1"/>
          </p:cNvPicPr>
          <p:nvPr/>
        </p:nvPicPr>
        <p:blipFill>
          <a:blip r:embed="rId7" cstate="print"/>
          <a:srcRect l="8132"/>
          <a:stretch>
            <a:fillRect/>
          </a:stretch>
        </p:blipFill>
        <p:spPr bwMode="auto">
          <a:xfrm>
            <a:off x="8113691" y="1348965"/>
            <a:ext cx="888922" cy="1880547"/>
          </a:xfrm>
          <a:prstGeom prst="rect">
            <a:avLst/>
          </a:prstGeom>
          <a:noFill/>
        </p:spPr>
      </p:pic>
      <p:sp>
        <p:nvSpPr>
          <p:cNvPr id="27" name="圆角矩形 26"/>
          <p:cNvSpPr/>
          <p:nvPr/>
        </p:nvSpPr>
        <p:spPr>
          <a:xfrm>
            <a:off x="4497107" y="3954730"/>
            <a:ext cx="4226642" cy="2464543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2852106" y="117353"/>
            <a:ext cx="370967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NF initial opening w</a:t>
            </a:r>
            <a:r>
              <a:rPr lang="en-US" altLang="zh-CN" sz="2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193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4178281" y="4010146"/>
            <a:ext cx="4684012" cy="2464543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205578" y="4301776"/>
            <a:ext cx="4728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Lower injection rate(Same volume Q</a:t>
            </a:r>
            <a:r>
              <a:rPr lang="en-US" altLang="zh-CN" sz="1600" b="1" baseline="-25000" dirty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T=C)</a:t>
            </a:r>
            <a:endParaRPr lang="en-US" altLang="zh-CN" sz="1600" b="1" baseline="-25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injection pressure peak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leakage and less fluid stored in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opening of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probability for crossing</a:t>
            </a:r>
          </a:p>
        </p:txBody>
      </p:sp>
      <p:pic>
        <p:nvPicPr>
          <p:cNvPr id="242692" name="Picture 4" descr="C:\Users\zhouyun\Desktop\长庆汇报\FigsTotal\Fig.12.tif"/>
          <p:cNvPicPr>
            <a:picLocks noChangeAspect="1" noChangeArrowheads="1"/>
          </p:cNvPicPr>
          <p:nvPr/>
        </p:nvPicPr>
        <p:blipFill>
          <a:blip r:embed="rId3" cstate="print"/>
          <a:srcRect l="51060" t="48726" r="982" b="6360"/>
          <a:stretch>
            <a:fillRect/>
          </a:stretch>
        </p:blipFill>
        <p:spPr bwMode="auto">
          <a:xfrm>
            <a:off x="504968" y="3998794"/>
            <a:ext cx="3534769" cy="2831289"/>
          </a:xfrm>
          <a:prstGeom prst="rect">
            <a:avLst/>
          </a:prstGeom>
          <a:noFill/>
        </p:spPr>
      </p:pic>
      <p:pic>
        <p:nvPicPr>
          <p:cNvPr id="242690" name="Picture 2" descr="C:\Users\zhouyun\Desktop\长庆汇报\FigsTotal\Fig.12.tif"/>
          <p:cNvPicPr>
            <a:picLocks noChangeAspect="1" noChangeArrowheads="1"/>
          </p:cNvPicPr>
          <p:nvPr/>
        </p:nvPicPr>
        <p:blipFill>
          <a:blip r:embed="rId3" cstate="print"/>
          <a:srcRect r="50623" b="53565"/>
          <a:stretch>
            <a:fillRect/>
          </a:stretch>
        </p:blipFill>
        <p:spPr bwMode="auto">
          <a:xfrm>
            <a:off x="401874" y="1009933"/>
            <a:ext cx="3665160" cy="2947917"/>
          </a:xfrm>
          <a:prstGeom prst="rect">
            <a:avLst/>
          </a:prstGeom>
          <a:noFill/>
        </p:spPr>
      </p:pic>
      <p:pic>
        <p:nvPicPr>
          <p:cNvPr id="242691" name="Picture 3" descr="C:\Users\zhouyun\Desktop\长庆汇报\FigsTotal\Fig.12.tif"/>
          <p:cNvPicPr>
            <a:picLocks noChangeAspect="1" noChangeArrowheads="1"/>
          </p:cNvPicPr>
          <p:nvPr/>
        </p:nvPicPr>
        <p:blipFill>
          <a:blip r:embed="rId3" cstate="print"/>
          <a:srcRect t="48967" r="50943" b="7084"/>
          <a:stretch>
            <a:fillRect/>
          </a:stretch>
        </p:blipFill>
        <p:spPr bwMode="auto">
          <a:xfrm>
            <a:off x="4567458" y="1146412"/>
            <a:ext cx="3662148" cy="2805985"/>
          </a:xfrm>
          <a:prstGeom prst="rect">
            <a:avLst/>
          </a:prstGeom>
          <a:noFill/>
        </p:spPr>
      </p:pic>
      <p:pic>
        <p:nvPicPr>
          <p:cNvPr id="18" name="Picture 3" descr="C:\Users\zhouyun\Desktop\图片3.tif"/>
          <p:cNvPicPr>
            <a:picLocks noChangeAspect="1" noChangeArrowheads="1"/>
          </p:cNvPicPr>
          <p:nvPr/>
        </p:nvPicPr>
        <p:blipFill>
          <a:blip r:embed="rId4" cstate="print"/>
          <a:srcRect l="8132"/>
          <a:stretch>
            <a:fillRect/>
          </a:stretch>
        </p:blipFill>
        <p:spPr bwMode="auto">
          <a:xfrm>
            <a:off x="8161362" y="1353972"/>
            <a:ext cx="888922" cy="1880547"/>
          </a:xfrm>
          <a:prstGeom prst="rect">
            <a:avLst/>
          </a:prstGeom>
          <a:noFill/>
        </p:spPr>
      </p:pic>
      <p:pic>
        <p:nvPicPr>
          <p:cNvPr id="21" name="Picture 5" descr="C:\Users\zhouyun\Desktop\图片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3422" y="4460234"/>
            <a:ext cx="738493" cy="1176290"/>
          </a:xfrm>
          <a:prstGeom prst="rect">
            <a:avLst/>
          </a:prstGeom>
          <a:noFill/>
        </p:spPr>
      </p:pic>
      <p:cxnSp>
        <p:nvCxnSpPr>
          <p:cNvPr id="23" name="直接箭头连接符 22"/>
          <p:cNvCxnSpPr/>
          <p:nvPr/>
        </p:nvCxnSpPr>
        <p:spPr>
          <a:xfrm flipV="1">
            <a:off x="1255594" y="1583141"/>
            <a:ext cx="1351128" cy="9553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578839" y="1772297"/>
            <a:ext cx="1773590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Q · T=2E-3</a:t>
            </a:r>
            <a:endParaRPr lang="zh-CN" altLang="en-US" sz="1400" baseline="300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630" y="4326703"/>
            <a:ext cx="1773590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Q · T=2E-3</a:t>
            </a:r>
            <a:endParaRPr lang="zh-CN" altLang="en-US" sz="1400" baseline="300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2852106" y="108117"/>
            <a:ext cx="29338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Injection rate Q</a:t>
            </a:r>
            <a:r>
              <a:rPr lang="en-US" altLang="zh-CN" sz="2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868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299FA461-7784-46BD-A05D-7A3FB3A93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106" y="108117"/>
            <a:ext cx="435247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Injection rate Q</a:t>
            </a:r>
            <a:r>
              <a:rPr lang="en-US" altLang="zh-CN" sz="2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(contd.)</a:t>
            </a:r>
          </a:p>
        </p:txBody>
      </p:sp>
      <p:pic>
        <p:nvPicPr>
          <p:cNvPr id="3" name="Picture 2" descr="J:\新建文件夹\FigsTotal\Fig.13.tif">
            <a:extLst>
              <a:ext uri="{FF2B5EF4-FFF2-40B4-BE49-F238E27FC236}">
                <a16:creationId xmlns:a16="http://schemas.microsoft.com/office/drawing/2014/main" id="{1B6D3337-4E30-4E42-B3F9-09ADF493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05" y="1498795"/>
            <a:ext cx="8380790" cy="456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437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570" t="8845" r="5369" b="4084"/>
          <a:stretch/>
        </p:blipFill>
        <p:spPr>
          <a:xfrm>
            <a:off x="4211771" y="1083951"/>
            <a:ext cx="4139669" cy="30077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r="4747" b="3273"/>
          <a:stretch/>
        </p:blipFill>
        <p:spPr>
          <a:xfrm>
            <a:off x="525219" y="4032795"/>
            <a:ext cx="3790433" cy="280796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r="6726" b="2458"/>
          <a:stretch/>
        </p:blipFill>
        <p:spPr>
          <a:xfrm>
            <a:off x="698249" y="1120782"/>
            <a:ext cx="3500175" cy="2888074"/>
          </a:xfrm>
          <a:prstGeom prst="rect">
            <a:avLst/>
          </a:prstGeom>
        </p:spPr>
      </p:pic>
      <p:sp>
        <p:nvSpPr>
          <p:cNvPr id="15" name="任意多边形 14"/>
          <p:cNvSpPr/>
          <p:nvPr/>
        </p:nvSpPr>
        <p:spPr>
          <a:xfrm>
            <a:off x="2038069" y="1688733"/>
            <a:ext cx="350291" cy="696036"/>
          </a:xfrm>
          <a:custGeom>
            <a:avLst/>
            <a:gdLst>
              <a:gd name="connsiteX0" fmla="*/ 363940 w 500418"/>
              <a:gd name="connsiteY0" fmla="*/ 0 h 941696"/>
              <a:gd name="connsiteX1" fmla="*/ 22746 w 500418"/>
              <a:gd name="connsiteY1" fmla="*/ 832514 h 941696"/>
              <a:gd name="connsiteX2" fmla="*/ 500418 w 500418"/>
              <a:gd name="connsiteY2" fmla="*/ 655093 h 941696"/>
              <a:gd name="connsiteX3" fmla="*/ 500418 w 500418"/>
              <a:gd name="connsiteY3" fmla="*/ 655093 h 941696"/>
              <a:gd name="connsiteX4" fmla="*/ 500418 w 500418"/>
              <a:gd name="connsiteY4" fmla="*/ 655093 h 9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418" h="941696">
                <a:moveTo>
                  <a:pt x="363940" y="0"/>
                </a:moveTo>
                <a:cubicBezTo>
                  <a:pt x="181970" y="361666"/>
                  <a:pt x="0" y="723332"/>
                  <a:pt x="22746" y="832514"/>
                </a:cubicBezTo>
                <a:cubicBezTo>
                  <a:pt x="45492" y="941696"/>
                  <a:pt x="500418" y="655093"/>
                  <a:pt x="500418" y="655093"/>
                </a:cubicBezTo>
                <a:lnTo>
                  <a:pt x="500418" y="655093"/>
                </a:lnTo>
                <a:lnTo>
                  <a:pt x="500418" y="655093"/>
                </a:ln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 descr="C:\Users\zhouyun\Desktop\图片3.tif"/>
          <p:cNvPicPr>
            <a:picLocks noChangeAspect="1" noChangeArrowheads="1"/>
          </p:cNvPicPr>
          <p:nvPr/>
        </p:nvPicPr>
        <p:blipFill>
          <a:blip r:embed="rId6" cstate="print"/>
          <a:srcRect l="8132"/>
          <a:stretch>
            <a:fillRect/>
          </a:stretch>
        </p:blipFill>
        <p:spPr bwMode="auto">
          <a:xfrm>
            <a:off x="8234212" y="1421828"/>
            <a:ext cx="888922" cy="1880547"/>
          </a:xfrm>
          <a:prstGeom prst="rect">
            <a:avLst/>
          </a:prstGeom>
          <a:noFill/>
        </p:spPr>
      </p:pic>
      <p:pic>
        <p:nvPicPr>
          <p:cNvPr id="24" name="Picture 5" descr="C:\Users\zhouyun\Desktop\图片2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9213" y="4170044"/>
            <a:ext cx="738493" cy="1176290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5036641" y="1932484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221491" y="4784868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408013" y="4211233"/>
            <a:ext cx="4597440" cy="218032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417249" y="4292536"/>
            <a:ext cx="4791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Lower fluid viscosity </a:t>
            </a:r>
            <a:r>
              <a:rPr lang="el-GR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endParaRPr lang="en-US" altLang="zh-CN" sz="1600" b="1" baseline="-25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Pressure peak decreases and re-increases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HF meets NF at early time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leakage and smaller opening of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probability for crossing</a:t>
            </a: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2852106" y="108117"/>
            <a:ext cx="299793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viscosity</a:t>
            </a:r>
            <a:r>
              <a:rPr lang="el-GR" altLang="zh-CN" sz="28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sz="2800" i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628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 descr="C:\Users\zhouyun\Desktop\长庆汇报\FigsTotal\Fig.15.tif"/>
          <p:cNvPicPr>
            <a:picLocks noChangeAspect="1" noChangeArrowheads="1"/>
          </p:cNvPicPr>
          <p:nvPr/>
        </p:nvPicPr>
        <p:blipFill>
          <a:blip r:embed="rId3" cstate="print"/>
          <a:srcRect t="50990" r="53858" b="4059"/>
          <a:stretch>
            <a:fillRect/>
          </a:stretch>
        </p:blipFill>
        <p:spPr bwMode="auto">
          <a:xfrm>
            <a:off x="4401829" y="1105470"/>
            <a:ext cx="3636947" cy="2893323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r="4069" b="4277"/>
          <a:stretch/>
        </p:blipFill>
        <p:spPr>
          <a:xfrm>
            <a:off x="649848" y="4025059"/>
            <a:ext cx="3548575" cy="27160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 r="5403" b="2768"/>
          <a:stretch/>
        </p:blipFill>
        <p:spPr>
          <a:xfrm>
            <a:off x="649849" y="1094237"/>
            <a:ext cx="3548575" cy="2903526"/>
          </a:xfrm>
          <a:prstGeom prst="rect">
            <a:avLst/>
          </a:prstGeom>
        </p:spPr>
      </p:pic>
      <p:pic>
        <p:nvPicPr>
          <p:cNvPr id="16" name="Picture 3" descr="C:\Users\zhouyun\Desktop\图片3.tif"/>
          <p:cNvPicPr>
            <a:picLocks noChangeAspect="1" noChangeArrowheads="1"/>
          </p:cNvPicPr>
          <p:nvPr/>
        </p:nvPicPr>
        <p:blipFill>
          <a:blip r:embed="rId6" cstate="print"/>
          <a:srcRect l="8132"/>
          <a:stretch>
            <a:fillRect/>
          </a:stretch>
        </p:blipFill>
        <p:spPr bwMode="auto">
          <a:xfrm>
            <a:off x="8024887" y="1435858"/>
            <a:ext cx="888922" cy="1880547"/>
          </a:xfrm>
          <a:prstGeom prst="rect">
            <a:avLst/>
          </a:prstGeom>
          <a:noFill/>
        </p:spPr>
      </p:pic>
      <p:pic>
        <p:nvPicPr>
          <p:cNvPr id="19" name="Picture 5" descr="C:\Users\zhouyun\Desktop\图片2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434" y="4391995"/>
            <a:ext cx="738493" cy="1176290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5036641" y="1922424"/>
            <a:ext cx="87284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T=2s</a:t>
            </a:r>
            <a:endParaRPr lang="zh-CN" altLang="en-US" sz="16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326064" y="4146581"/>
            <a:ext cx="4633212" cy="218032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54968" y="4246356"/>
            <a:ext cx="4752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matrix permeability</a:t>
            </a:r>
            <a:endParaRPr lang="en-US" altLang="zh-CN" sz="1600" b="1" baseline="-25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injection pressure peak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Less fluid can flow into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leakage and smaller opening of NF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Larger probability for crossing</a:t>
            </a:r>
          </a:p>
        </p:txBody>
      </p: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2852106" y="108117"/>
            <a:ext cx="405271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Matrix Permeability K</a:t>
            </a:r>
            <a:r>
              <a:rPr lang="en-US" altLang="zh-CN" sz="2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595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1954"/>
            <a:ext cx="9144000" cy="24774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1773" r="6637" b="5224"/>
          <a:stretch/>
        </p:blipFill>
        <p:spPr>
          <a:xfrm>
            <a:off x="60806" y="3887922"/>
            <a:ext cx="2250000" cy="21410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856" r="7151" b="7078"/>
          <a:stretch/>
        </p:blipFill>
        <p:spPr>
          <a:xfrm>
            <a:off x="2355559" y="3887922"/>
            <a:ext cx="2250000" cy="21280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5423" r="6250" b="6262"/>
          <a:stretch/>
        </p:blipFill>
        <p:spPr>
          <a:xfrm>
            <a:off x="4650312" y="3957296"/>
            <a:ext cx="2250000" cy="20587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2826" r="7198" b="6651"/>
          <a:stretch/>
        </p:blipFill>
        <p:spPr>
          <a:xfrm>
            <a:off x="6843649" y="3887921"/>
            <a:ext cx="2250000" cy="214070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236295" y="3558356"/>
            <a:ext cx="4961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Normal opening of HF and NF at different times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1060" y="1288833"/>
            <a:ext cx="1511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Crossing(90</a:t>
            </a:r>
            <a:r>
              <a:rPr lang="en-US" altLang="zh-CN" sz="1400" dirty="0"/>
              <a:t>°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68333" y="1306085"/>
            <a:ext cx="11884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Offset(75°)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745832" y="1306085"/>
            <a:ext cx="1425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Diversion(60°)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39603" y="1306085"/>
            <a:ext cx="1425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Diversion(45°)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37478" y="6101167"/>
            <a:ext cx="3669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Pressure contours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AU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T=12s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2434154" y="145681"/>
            <a:ext cx="467467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Fracture Crossing Cases 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FFDC6-D2E0-4B58-8660-4A42F45F98DA}"/>
              </a:ext>
            </a:extLst>
          </p:cNvPr>
          <p:cNvSpPr txBox="1"/>
          <p:nvPr/>
        </p:nvSpPr>
        <p:spPr>
          <a:xfrm>
            <a:off x="3162568" y="841999"/>
            <a:ext cx="372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Different Approaching angles </a:t>
            </a:r>
            <a:r>
              <a:rPr lang="el-GR" altLang="zh-CN" b="1" i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α</a:t>
            </a:r>
            <a:r>
              <a:rPr lang="en-US" altLang="zh-CN" b="1" kern="1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0912155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639684" y="850098"/>
            <a:ext cx="6430889" cy="52908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Model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735872" y="60385"/>
            <a:ext cx="17748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Outline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282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19954" y="1024777"/>
            <a:ext cx="8489938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fully coupled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hydro-mechanical model based on X-FEM is developed.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Treatment for fracture intersection in X-FEM is considered.</a:t>
            </a:r>
            <a:endParaRPr lang="en-US" altLang="zh-CN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Injection pressure changes are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different than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impermeable matrix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Strong leakage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when lower injection rate and fluid viscosity are used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Different interaction </a:t>
            </a:r>
            <a:r>
              <a:rPr lang="en-US" altLang="zh-CN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scenario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 between HF and NF can be handled by the proposed model.</a:t>
            </a:r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3486607" y="117353"/>
            <a:ext cx="23423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矩形 19"/>
          <p:cNvSpPr/>
          <p:nvPr/>
        </p:nvSpPr>
        <p:spPr>
          <a:xfrm>
            <a:off x="312054" y="3819625"/>
            <a:ext cx="8691414" cy="217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Future work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comparisons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cross criteria  between HF and NF need to be tested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Fracture network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formation modeling</a:t>
            </a:r>
          </a:p>
        </p:txBody>
      </p:sp>
    </p:spTree>
    <p:extLst>
      <p:ext uri="{BB962C8B-B14F-4D97-AF65-F5344CB8AC3E}">
        <p14:creationId xmlns:p14="http://schemas.microsoft.com/office/powerpoint/2010/main" val="306296279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143201" y="2736595"/>
            <a:ext cx="8855694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 you for your attention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lang="en-US" altLang="zh-CN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Email: </a:t>
            </a: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hlinkClick r:id="rId3"/>
              </a:rPr>
              <a:t>zhouyun17@mails.ucas.edu.cn</a:t>
            </a:r>
            <a:endParaRPr lang="en-US" altLang="zh-CN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or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xi.zhang@csiro.au</a:t>
            </a:r>
          </a:p>
        </p:txBody>
      </p:sp>
    </p:spTree>
    <p:extLst>
      <p:ext uri="{BB962C8B-B14F-4D97-AF65-F5344CB8AC3E}">
        <p14:creationId xmlns:p14="http://schemas.microsoft.com/office/powerpoint/2010/main" val="276023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639684" y="850098"/>
            <a:ext cx="6430889" cy="52908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Model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735872" y="60385"/>
            <a:ext cx="17748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Outline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244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8552873" y="6425122"/>
            <a:ext cx="424872" cy="308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487740" y="111788"/>
            <a:ext cx="645561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Applications Of Hydraulic Fracturing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529" y="714501"/>
            <a:ext cx="3523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Petroleum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2" b="65379"/>
          <a:stretch>
            <a:fillRect/>
          </a:stretch>
        </p:blipFill>
        <p:spPr>
          <a:xfrm>
            <a:off x="3804157" y="4447932"/>
            <a:ext cx="1638438" cy="115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33731" r="204" b="33408"/>
          <a:stretch>
            <a:fillRect/>
          </a:stretch>
        </p:blipFill>
        <p:spPr>
          <a:xfrm>
            <a:off x="5508477" y="4451820"/>
            <a:ext cx="1637731" cy="1091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5" t="66523"/>
          <a:stretch>
            <a:fillRect/>
          </a:stretch>
        </p:blipFill>
        <p:spPr>
          <a:xfrm>
            <a:off x="7245329" y="4438172"/>
            <a:ext cx="1649870" cy="1112292"/>
          </a:xfrm>
          <a:prstGeom prst="rect">
            <a:avLst/>
          </a:prstGeom>
        </p:spPr>
      </p:pic>
      <p:sp>
        <p:nvSpPr>
          <p:cNvPr id="30" name="文本框 12"/>
          <p:cNvSpPr txBox="1"/>
          <p:nvPr/>
        </p:nvSpPr>
        <p:spPr>
          <a:xfrm>
            <a:off x="3814189" y="4441365"/>
            <a:ext cx="1124986" cy="51635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Crossing</a:t>
            </a:r>
            <a:endParaRPr lang="zh-CN" sz="1600" b="1" kern="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12"/>
          <p:cNvSpPr txBox="1"/>
          <p:nvPr/>
        </p:nvSpPr>
        <p:spPr>
          <a:xfrm>
            <a:off x="5535817" y="4419281"/>
            <a:ext cx="855666" cy="3585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Arrest</a:t>
            </a:r>
            <a:endParaRPr lang="zh-CN" sz="1600" b="1" kern="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12"/>
          <p:cNvSpPr txBox="1"/>
          <p:nvPr/>
        </p:nvSpPr>
        <p:spPr>
          <a:xfrm>
            <a:off x="7279081" y="4426597"/>
            <a:ext cx="868800" cy="46143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Offset</a:t>
            </a:r>
            <a:endParaRPr lang="zh-CN" sz="1600" b="1" kern="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2346123" y="5990016"/>
            <a:ext cx="5597230" cy="45625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Different </a:t>
            </a:r>
            <a:r>
              <a:rPr lang="en-US" altLang="zh-CN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interaction scenarios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12"/>
          <p:cNvSpPr txBox="1"/>
          <p:nvPr/>
        </p:nvSpPr>
        <p:spPr>
          <a:xfrm>
            <a:off x="37343" y="6339476"/>
            <a:ext cx="9049628" cy="56044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What is the interaction mechanisms between HFs and NFs</a:t>
            </a:r>
            <a:r>
              <a:rPr lang="zh-CN" altLang="en-US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how to quantify</a:t>
            </a:r>
            <a:r>
              <a:rPr lang="zh-CN" altLang="en-US" b="1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9" y="4027962"/>
            <a:ext cx="2724892" cy="1878325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3223798" y="4801158"/>
            <a:ext cx="461512" cy="251133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731491" y="4054116"/>
            <a:ext cx="5246254" cy="185217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5422" y="1243059"/>
            <a:ext cx="4363657" cy="2503001"/>
            <a:chOff x="954270" y="1106770"/>
            <a:chExt cx="5628674" cy="250300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70" y="1106770"/>
              <a:ext cx="5628674" cy="2503001"/>
            </a:xfrm>
            <a:prstGeom prst="rect">
              <a:avLst/>
            </a:prstGeom>
          </p:spPr>
        </p:pic>
        <p:sp>
          <p:nvSpPr>
            <p:cNvPr id="34" name="文本框 12"/>
            <p:cNvSpPr txBox="1"/>
            <p:nvPr/>
          </p:nvSpPr>
          <p:spPr>
            <a:xfrm>
              <a:off x="2967457" y="1264611"/>
              <a:ext cx="967194" cy="45625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b="1" kern="1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NFs</a:t>
              </a:r>
              <a:endPara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H="1" flipV="1">
              <a:off x="3685310" y="1667649"/>
              <a:ext cx="2179781" cy="11309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 flipV="1">
              <a:off x="3141720" y="1611273"/>
              <a:ext cx="262950" cy="1318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3" descr="ECC90s3">
            <a:extLst>
              <a:ext uri="{FF2B5EF4-FFF2-40B4-BE49-F238E27FC236}">
                <a16:creationId xmlns:a16="http://schemas.microsoft.com/office/drawing/2014/main" id="{4845176A-9EB0-463F-861D-14CDA6EE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451934" y="897791"/>
            <a:ext cx="2196644" cy="3017661"/>
          </a:xfrm>
          <a:prstGeom prst="rect">
            <a:avLst/>
          </a:prstGeom>
          <a:noFill/>
          <a:ln/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C456AFC9-10D7-49F7-BF67-07B00E998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154" y="814063"/>
            <a:ext cx="1392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Mining </a:t>
            </a:r>
          </a:p>
        </p:txBody>
      </p:sp>
    </p:spTree>
    <p:extLst>
      <p:ext uri="{BB962C8B-B14F-4D97-AF65-F5344CB8AC3E}">
        <p14:creationId xmlns:p14="http://schemas.microsoft.com/office/powerpoint/2010/main" val="19359019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697588" y="3327593"/>
            <a:ext cx="826795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Physical process of hydraulic fracturing (Kovalyshen and Detournay, 2010)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83454" y="1086961"/>
            <a:ext cx="443569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flow within fracture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leakage through the surface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Pore fluid flow in matrix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Crack tip propagation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Deformation of the matrix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144" y="898685"/>
            <a:ext cx="3405128" cy="2330393"/>
          </a:xfrm>
          <a:prstGeom prst="rect">
            <a:avLst/>
          </a:prstGeom>
          <a:ln>
            <a:noFill/>
          </a:ln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50" y="4156553"/>
            <a:ext cx="2200025" cy="2156460"/>
          </a:xfrm>
          <a:prstGeom prst="rect">
            <a:avLst/>
          </a:prstGeom>
        </p:spPr>
      </p:pic>
      <p:sp>
        <p:nvSpPr>
          <p:cNvPr id="73" name="圆角矩形 72"/>
          <p:cNvSpPr/>
          <p:nvPr/>
        </p:nvSpPr>
        <p:spPr>
          <a:xfrm>
            <a:off x="401687" y="988446"/>
            <a:ext cx="8429798" cy="23303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62078" y="6308681"/>
            <a:ext cx="23743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(Llanos 2017 RMRE)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527384" y="4092785"/>
            <a:ext cx="6304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Rock are not always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impermeable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leakage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 severe during the crossing process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poroelasticity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the matrix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influence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fluid leakage on interaction </a:t>
            </a:r>
            <a:r>
              <a:rPr lang="en-US" altLang="zh-CN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scenario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679476" y="87416"/>
            <a:ext cx="7592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Hydraulic Fracture Growth in Porous Media</a:t>
            </a:r>
          </a:p>
        </p:txBody>
      </p:sp>
    </p:spTree>
    <p:extLst>
      <p:ext uri="{BB962C8B-B14F-4D97-AF65-F5344CB8AC3E}">
        <p14:creationId xmlns:p14="http://schemas.microsoft.com/office/powerpoint/2010/main" val="40724664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530" y="760801"/>
            <a:ext cx="3545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2D XFEM Method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97925" y="1353138"/>
            <a:ext cx="1654262" cy="2350056"/>
            <a:chOff x="129776" y="1396091"/>
            <a:chExt cx="1654262" cy="23500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/>
            <a:srcRect r="55023"/>
            <a:stretch/>
          </p:blipFill>
          <p:spPr>
            <a:xfrm>
              <a:off x="129776" y="1396091"/>
              <a:ext cx="1493754" cy="2232844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904361" y="3145983"/>
              <a:ext cx="87967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FEM</a:t>
              </a:r>
              <a:endPara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05890" y="1356324"/>
            <a:ext cx="1612640" cy="2347724"/>
            <a:chOff x="129776" y="4003129"/>
            <a:chExt cx="1612640" cy="23477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 cstate="print"/>
            <a:srcRect l="55366"/>
            <a:stretch/>
          </p:blipFill>
          <p:spPr>
            <a:xfrm>
              <a:off x="129776" y="4003129"/>
              <a:ext cx="1482356" cy="2232844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692113" y="5750689"/>
              <a:ext cx="105030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XFEM</a:t>
              </a:r>
              <a:endPara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25785" y="4266225"/>
            <a:ext cx="8337462" cy="198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Fully coupled model based on XEFM (Lecampion 2009)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Interaction mechanisms between HFs and NFs (Gordeliy and Peirce, 2013)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Consider 2D fluid leakage during fracture crossing (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Khoei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co-authors…)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Multiple fractures include intersection (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Dahi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Olson, 2013,…)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603057" y="3990193"/>
            <a:ext cx="8200168" cy="25399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2071879" y="123792"/>
            <a:ext cx="537518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XFEM for Hydraulic Fracturing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747880" y="3113120"/>
            <a:ext cx="1636862" cy="40543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611749" y="1403582"/>
            <a:ext cx="39645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Difficulties in mesh generation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Refined mesh near crack tip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Re-meshing after crack propagation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computational efficiency</a:t>
            </a:r>
          </a:p>
        </p:txBody>
      </p:sp>
    </p:spTree>
    <p:extLst>
      <p:ext uri="{BB962C8B-B14F-4D97-AF65-F5344CB8AC3E}">
        <p14:creationId xmlns:p14="http://schemas.microsoft.com/office/powerpoint/2010/main" val="42584568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639684" y="850098"/>
            <a:ext cx="6430889" cy="52908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Model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Validation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Results</a:t>
            </a:r>
          </a:p>
          <a:p>
            <a:pPr marL="457200" indent="-45720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735872" y="60385"/>
            <a:ext cx="17748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Outline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668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754382"/>
            <a:ext cx="9144000" cy="3238362"/>
          </a:xfrm>
          <a:prstGeom prst="rect">
            <a:avLst/>
          </a:prstGeom>
        </p:spPr>
      </p:pic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009387" y="91019"/>
            <a:ext cx="4116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Governing Equations</a:t>
            </a:r>
          </a:p>
        </p:txBody>
      </p:sp>
      <p:sp>
        <p:nvSpPr>
          <p:cNvPr id="24" name="矩形 23"/>
          <p:cNvSpPr/>
          <p:nvPr/>
        </p:nvSpPr>
        <p:spPr>
          <a:xfrm>
            <a:off x="647548" y="3843004"/>
            <a:ext cx="29147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Computational Domain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74686" y="2166315"/>
            <a:ext cx="4488561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leakage from the surface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pressure applied on opened fracture surface (No lag)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Frictional contact of NF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 initial opening is assigned to NFs</a:t>
            </a:r>
          </a:p>
        </p:txBody>
      </p:sp>
      <p:sp>
        <p:nvSpPr>
          <p:cNvPr id="41" name="文本框 56"/>
          <p:cNvSpPr txBox="1">
            <a:spLocks noChangeArrowheads="1"/>
          </p:cNvSpPr>
          <p:nvPr/>
        </p:nvSpPr>
        <p:spPr bwMode="auto">
          <a:xfrm>
            <a:off x="92024" y="4561012"/>
            <a:ext cx="29194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Governing equations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文本框 58"/>
          <p:cNvSpPr txBox="1">
            <a:spLocks noChangeArrowheads="1"/>
          </p:cNvSpPr>
          <p:nvPr/>
        </p:nvSpPr>
        <p:spPr bwMode="auto">
          <a:xfrm>
            <a:off x="80450" y="5022976"/>
            <a:ext cx="2928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①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Equilibrium equation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文本框 59"/>
          <p:cNvSpPr txBox="1">
            <a:spLocks noChangeArrowheads="1"/>
          </p:cNvSpPr>
          <p:nvPr/>
        </p:nvSpPr>
        <p:spPr bwMode="auto">
          <a:xfrm>
            <a:off x="80450" y="5573695"/>
            <a:ext cx="3947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②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Continuity equation in matrix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61"/>
          <p:cNvSpPr txBox="1">
            <a:spLocks noChangeArrowheads="1"/>
          </p:cNvSpPr>
          <p:nvPr/>
        </p:nvSpPr>
        <p:spPr bwMode="auto">
          <a:xfrm>
            <a:off x="80450" y="6154381"/>
            <a:ext cx="3854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③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Continuity equation in fracture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70587" y="4490977"/>
            <a:ext cx="9012343" cy="228620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179"/>
              </p:ext>
            </p:extLst>
          </p:nvPr>
        </p:nvGraphicFramePr>
        <p:xfrm>
          <a:off x="3868738" y="5070475"/>
          <a:ext cx="2506662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8" name="Equation" r:id="rId5" imgW="1358640" imgH="164880" progId="Equation.DSMT4">
                  <p:embed/>
                </p:oleObj>
              </mc:Choice>
              <mc:Fallback>
                <p:oleObj name="Equation" r:id="rId5" imgW="1358640" imgH="16488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8" y="5070475"/>
                        <a:ext cx="2506662" cy="338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195969"/>
              </p:ext>
            </p:extLst>
          </p:nvPr>
        </p:nvGraphicFramePr>
        <p:xfrm>
          <a:off x="3806825" y="5407025"/>
          <a:ext cx="427355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9" name="Equation" r:id="rId7" imgW="2082600" imgH="342720" progId="Equation.DSMT4">
                  <p:embed/>
                </p:oleObj>
              </mc:Choice>
              <mc:Fallback>
                <p:oleObj name="Equation" r:id="rId7" imgW="2082600" imgH="34272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5407025"/>
                        <a:ext cx="4273550" cy="688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926250"/>
              </p:ext>
            </p:extLst>
          </p:nvPr>
        </p:nvGraphicFramePr>
        <p:xfrm>
          <a:off x="3817938" y="5992813"/>
          <a:ext cx="4284662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0" name="Equation" r:id="rId9" imgW="2082600" imgH="368280" progId="Equation.DSMT4">
                  <p:embed/>
                </p:oleObj>
              </mc:Choice>
              <mc:Fallback>
                <p:oleObj name="Equation" r:id="rId9" imgW="2082600" imgH="36828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938" y="5992813"/>
                        <a:ext cx="4284662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2448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56"/>
          <p:cNvSpPr txBox="1">
            <a:spLocks noChangeArrowheads="1"/>
          </p:cNvSpPr>
          <p:nvPr/>
        </p:nvSpPr>
        <p:spPr bwMode="auto">
          <a:xfrm>
            <a:off x="369817" y="880258"/>
            <a:ext cx="4377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Weak form of governing equations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59013" y="833373"/>
            <a:ext cx="9027116" cy="2789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2783"/>
              </p:ext>
            </p:extLst>
          </p:nvPr>
        </p:nvGraphicFramePr>
        <p:xfrm>
          <a:off x="438150" y="1355725"/>
          <a:ext cx="59690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6" name="Equation" r:id="rId4" imgW="2971800" imgH="304560" progId="Equation.DSMT4">
                  <p:embed/>
                </p:oleObj>
              </mc:Choice>
              <mc:Fallback>
                <p:oleObj name="Equation" r:id="rId4" imgW="297180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355725"/>
                        <a:ext cx="5969000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058629"/>
              </p:ext>
            </p:extLst>
          </p:nvPr>
        </p:nvGraphicFramePr>
        <p:xfrm>
          <a:off x="434975" y="2047875"/>
          <a:ext cx="764381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7" name="Equation" r:id="rId6" imgW="3733560" imgH="355320" progId="Equation.DSMT4">
                  <p:embed/>
                </p:oleObj>
              </mc:Choice>
              <mc:Fallback>
                <p:oleObj name="Equation" r:id="rId6" imgW="373356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2047875"/>
                        <a:ext cx="7643813" cy="731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796085"/>
              </p:ext>
            </p:extLst>
          </p:nvPr>
        </p:nvGraphicFramePr>
        <p:xfrm>
          <a:off x="395288" y="2816225"/>
          <a:ext cx="53721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8" name="Equation" r:id="rId8" imgW="2654280" imgH="342720" progId="Equation.DSMT4">
                  <p:embed/>
                </p:oleObj>
              </mc:Choice>
              <mc:Fallback>
                <p:oleObj name="Equation" r:id="rId8" imgW="2654280" imgH="34272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816225"/>
                        <a:ext cx="5372100" cy="708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圆角矩形 22"/>
          <p:cNvSpPr/>
          <p:nvPr/>
        </p:nvSpPr>
        <p:spPr>
          <a:xfrm>
            <a:off x="46300" y="3824912"/>
            <a:ext cx="9027116" cy="2789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56"/>
          <p:cNvSpPr txBox="1">
            <a:spLocks noChangeArrowheads="1"/>
          </p:cNvSpPr>
          <p:nvPr/>
        </p:nvSpPr>
        <p:spPr bwMode="auto">
          <a:xfrm>
            <a:off x="369817" y="3932099"/>
            <a:ext cx="4297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Fluid Leakage from surface in 2D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96142"/>
              </p:ext>
            </p:extLst>
          </p:nvPr>
        </p:nvGraphicFramePr>
        <p:xfrm>
          <a:off x="638175" y="4400550"/>
          <a:ext cx="27463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9" name="Equation" r:id="rId10" imgW="1409400" imgH="203040" progId="Equation.DSMT4">
                  <p:embed/>
                </p:oleObj>
              </mc:Choice>
              <mc:Fallback>
                <p:oleObj name="Equation" r:id="rId10" imgW="1409400" imgH="2030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4400550"/>
                        <a:ext cx="2746375" cy="392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26" descr="C:\Users\dell\Desktop\Fig.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15" y="4332209"/>
            <a:ext cx="3500508" cy="171089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3422442" y="4332209"/>
            <a:ext cx="18403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(2014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Khoei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矩形 28"/>
          <p:cNvSpPr/>
          <p:nvPr/>
        </p:nvSpPr>
        <p:spPr>
          <a:xfrm>
            <a:off x="1673458" y="4837127"/>
            <a:ext cx="34194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 assumed for pressure field</a:t>
            </a:r>
          </a:p>
        </p:txBody>
      </p:sp>
      <p:graphicFrame>
        <p:nvGraphicFramePr>
          <p:cNvPr id="30" name="对象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803065"/>
              </p:ext>
            </p:extLst>
          </p:nvPr>
        </p:nvGraphicFramePr>
        <p:xfrm>
          <a:off x="647289" y="4837127"/>
          <a:ext cx="1026169" cy="458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0"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289" y="4837127"/>
                        <a:ext cx="1026169" cy="458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文本框 56"/>
          <p:cNvSpPr txBox="1">
            <a:spLocks noChangeArrowheads="1"/>
          </p:cNvSpPr>
          <p:nvPr/>
        </p:nvSpPr>
        <p:spPr bwMode="auto">
          <a:xfrm>
            <a:off x="369817" y="5415077"/>
            <a:ext cx="3773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ClrTx/>
              <a:buFontTx/>
              <a:buNone/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Internal boundary conditions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390332"/>
              </p:ext>
            </p:extLst>
          </p:nvPr>
        </p:nvGraphicFramePr>
        <p:xfrm>
          <a:off x="628650" y="5870575"/>
          <a:ext cx="3078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1" name="Equation" r:id="rId15" imgW="1460160" imgH="304560" progId="Equation.DSMT4">
                  <p:embed/>
                </p:oleObj>
              </mc:Choice>
              <mc:Fallback>
                <p:oleObj name="Equation" r:id="rId15" imgW="1460160" imgH="30456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5870575"/>
                        <a:ext cx="3078163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3009387" y="91019"/>
            <a:ext cx="3345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333CC"/>
              </a:buClr>
              <a:buFont typeface="Symbol" panose="05050102010706020507" pitchFamily="18" charset="2"/>
              <a:buChar char="·"/>
              <a:defRPr sz="3200" b="1">
                <a:solidFill>
                  <a:srgbClr val="1932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fontAlgn="ctr">
              <a:spcBef>
                <a:spcPct val="20000"/>
              </a:spcBef>
              <a:buClr>
                <a:srgbClr val="009900"/>
              </a:buClr>
              <a:buSzPct val="65000"/>
              <a:buFont typeface="Wingdings" panose="05000000000000000000" pitchFamily="2" charset="2"/>
              <a:buChar char="n"/>
              <a:defRPr sz="28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2D Model</a:t>
            </a:r>
          </a:p>
        </p:txBody>
      </p:sp>
    </p:spTree>
    <p:extLst>
      <p:ext uri="{BB962C8B-B14F-4D97-AF65-F5344CB8AC3E}">
        <p14:creationId xmlns:p14="http://schemas.microsoft.com/office/powerpoint/2010/main" val="30482886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g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58019</TotalTime>
  <Words>1203</Words>
  <Application>Microsoft Office PowerPoint</Application>
  <PresentationFormat>On-screen Show (4:3)</PresentationFormat>
  <Paragraphs>329</Paragraphs>
  <Slides>29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 Unicode MS</vt:lpstr>
      <vt:lpstr>Microsoft YaHei</vt:lpstr>
      <vt:lpstr>SimHei</vt:lpstr>
      <vt:lpstr>SimSun</vt:lpstr>
      <vt:lpstr>华文新魏</vt:lpstr>
      <vt:lpstr>Arial</vt:lpstr>
      <vt:lpstr>Calibri</vt:lpstr>
      <vt:lpstr>Calibri Light</vt:lpstr>
      <vt:lpstr>Symbol</vt:lpstr>
      <vt:lpstr>Times New Roman</vt:lpstr>
      <vt:lpstr>Wingdings</vt:lpstr>
      <vt:lpstr>Office 主题</vt:lpstr>
      <vt:lpstr>Kong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 zhou</dc:creator>
  <cp:lastModifiedBy>Zhang, Xi (Energy, Clayton North)</cp:lastModifiedBy>
  <cp:revision>1613</cp:revision>
  <cp:lastPrinted>2019-07-02T00:04:12Z</cp:lastPrinted>
  <dcterms:created xsi:type="dcterms:W3CDTF">2017-12-24T08:28:14Z</dcterms:created>
  <dcterms:modified xsi:type="dcterms:W3CDTF">2019-07-02T00:17:00Z</dcterms:modified>
</cp:coreProperties>
</file>