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88" r:id="rId2"/>
    <p:sldId id="278" r:id="rId3"/>
    <p:sldId id="279" r:id="rId4"/>
    <p:sldId id="282" r:id="rId5"/>
    <p:sldId id="284" r:id="rId6"/>
    <p:sldId id="285" r:id="rId7"/>
    <p:sldId id="286" r:id="rId8"/>
    <p:sldId id="292" r:id="rId9"/>
    <p:sldId id="290" r:id="rId10"/>
    <p:sldId id="291" r:id="rId11"/>
    <p:sldId id="287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  <a:srgbClr val="FFFFFF"/>
    <a:srgbClr val="F7FFF7"/>
    <a:srgbClr val="E5FFE5"/>
    <a:srgbClr val="003300"/>
    <a:srgbClr val="DE369A"/>
    <a:srgbClr val="D3238C"/>
    <a:srgbClr val="8C22E4"/>
    <a:srgbClr val="9029DD"/>
    <a:srgbClr val="A51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5" autoAdjust="0"/>
    <p:restoredTop sz="94737" autoAdjust="0"/>
  </p:normalViewPr>
  <p:slideViewPr>
    <p:cSldViewPr>
      <p:cViewPr>
        <p:scale>
          <a:sx n="110" d="100"/>
          <a:sy n="110" d="100"/>
        </p:scale>
        <p:origin x="-1644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Посетители сайта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6865</c:v>
                </c:pt>
                <c:pt idx="1">
                  <c:v>5870</c:v>
                </c:pt>
                <c:pt idx="2">
                  <c:v>6979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Посещения сайта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16808</c:v>
                </c:pt>
                <c:pt idx="1">
                  <c:v>15343</c:v>
                </c:pt>
                <c:pt idx="2">
                  <c:v>16488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Просмотры страниц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39754</c:v>
                </c:pt>
                <c:pt idx="1">
                  <c:v>47515</c:v>
                </c:pt>
                <c:pt idx="2">
                  <c:v>55492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74464"/>
        <c:axId val="119630656"/>
      </c:barChart>
      <c:catAx>
        <c:axId val="9017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630656"/>
        <c:crosses val="autoZero"/>
        <c:auto val="1"/>
        <c:lblAlgn val="ctr"/>
        <c:lblOffset val="100"/>
        <c:noMultiLvlLbl val="0"/>
      </c:catAx>
      <c:valAx>
        <c:axId val="11963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17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851532567049754E-3"/>
          <c:y val="0.7928193433419406"/>
          <c:w val="0.99351484674329504"/>
          <c:h val="0.1865816973109978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7520107864606E-2"/>
          <c:y val="5.0135313229719931E-2"/>
          <c:w val="0.49495968883565444"/>
          <c:h val="0.904590510329828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Популярные страницы сайта. 2014-2015 гг.</c:v>
                </c:pt>
              </c:strCache>
            </c:strRef>
          </c:tx>
          <c:dLbls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Главная</c:v>
                </c:pt>
                <c:pt idx="1">
                  <c:v>Ресурсы</c:v>
                </c:pt>
                <c:pt idx="2">
                  <c:v>Электронный каталог</c:v>
                </c:pt>
                <c:pt idx="3">
                  <c:v>События</c:v>
                </c:pt>
                <c:pt idx="4">
                  <c:v>О библиотеке</c:v>
                </c:pt>
                <c:pt idx="5">
                  <c:v>Электронная библиотека</c:v>
                </c:pt>
                <c:pt idx="6">
                  <c:v>Читателям</c:v>
                </c:pt>
                <c:pt idx="7">
                  <c:v>Услуги</c:v>
                </c:pt>
                <c:pt idx="8">
                  <c:v>Наша деятельность</c:v>
                </c:pt>
                <c:pt idx="9">
                  <c:v>Выставки</c:v>
                </c:pt>
                <c:pt idx="10">
                  <c:v>Отделы и центры</c:v>
                </c:pt>
                <c:pt idx="11">
                  <c:v>Удаленные ресурсы</c:v>
                </c:pt>
                <c:pt idx="12">
                  <c:v>Библиотекам</c:v>
                </c:pt>
                <c:pt idx="13">
                  <c:v>Остальное (менее 1%)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40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3.5</c:v>
                </c:pt>
                <c:pt idx="5">
                  <c:v>2.5</c:v>
                </c:pt>
                <c:pt idx="6">
                  <c:v>2</c:v>
                </c:pt>
                <c:pt idx="7">
                  <c:v>2</c:v>
                </c:pt>
                <c:pt idx="8">
                  <c:v>1.8</c:v>
                </c:pt>
                <c:pt idx="9">
                  <c:v>1.3</c:v>
                </c:pt>
                <c:pt idx="10">
                  <c:v>1.3</c:v>
                </c:pt>
                <c:pt idx="11">
                  <c:v>1.2</c:v>
                </c:pt>
                <c:pt idx="12">
                  <c:v>1</c:v>
                </c:pt>
                <c:pt idx="1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38940512227084"/>
          <c:y val="6.8679021551629763E-2"/>
          <c:w val="0.47199455994287126"/>
          <c:h val="0.93132097844837025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документовыдача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63796</c:v>
                </c:pt>
                <c:pt idx="1">
                  <c:v>65863</c:v>
                </c:pt>
                <c:pt idx="2">
                  <c:v>69020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Абонемент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5777</c:v>
                </c:pt>
                <c:pt idx="1">
                  <c:v>3346</c:v>
                </c:pt>
                <c:pt idx="2">
                  <c:v>6192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Станция самообслуживания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2127</c:v>
                </c:pt>
                <c:pt idx="2">
                  <c:v>3642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Литрес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</c:v>
                </c:pt>
                <c:pt idx="1">
                  <c:v>178</c:v>
                </c:pt>
                <c:pt idx="2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3840"/>
        <c:axId val="87389248"/>
      </c:barChart>
      <c:catAx>
        <c:axId val="3312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389248"/>
        <c:crosses val="autoZero"/>
        <c:auto val="1"/>
        <c:lblAlgn val="ctr"/>
        <c:lblOffset val="100"/>
        <c:noMultiLvlLbl val="0"/>
      </c:catAx>
      <c:valAx>
        <c:axId val="8738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23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71890143047451E-2"/>
          <c:y val="0"/>
          <c:w val="0.52404795105839752"/>
          <c:h val="0.997342701147494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Личный кабинет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Редактирование параметров подписки</c:v>
                </c:pt>
                <c:pt idx="1">
                  <c:v>Добавление адреса подписки</c:v>
                </c:pt>
                <c:pt idx="2">
                  <c:v>Авторизация</c:v>
                </c:pt>
                <c:pt idx="3">
                  <c:v>Профиль пользователя</c:v>
                </c:pt>
                <c:pt idx="4">
                  <c:v>Книги на руках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27</c:v>
                </c:pt>
                <c:pt idx="2">
                  <c:v>16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032731565651583"/>
          <c:y val="9.1541450700412391E-2"/>
          <c:w val="0.30978281748549225"/>
          <c:h val="0.89220451567900183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67529184388322E-2"/>
          <c:y val="3.7403988467747833E-2"/>
          <c:w val="0.50902546467583265"/>
          <c:h val="0.95969886910419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Подписчики рассылки</c:v>
                </c:pt>
              </c:strCache>
            </c:strRef>
          </c:tx>
          <c:dLbls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Лекции, семинары, мастер-классы</c:v>
                </c:pt>
                <c:pt idx="1">
                  <c:v>Акции, проекты</c:v>
                </c:pt>
                <c:pt idx="2">
                  <c:v>Выставки</c:v>
                </c:pt>
                <c:pt idx="3">
                  <c:v>Литературно-музыкальные вечера</c:v>
                </c:pt>
                <c:pt idx="4">
                  <c:v>Клубы по интересам</c:v>
                </c:pt>
                <c:pt idx="5">
                  <c:v>Мероприятия на иностранных языках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34</c:v>
                </c:pt>
                <c:pt idx="1">
                  <c:v>27</c:v>
                </c:pt>
                <c:pt idx="2">
                  <c:v>27</c:v>
                </c:pt>
                <c:pt idx="3">
                  <c:v>26</c:v>
                </c:pt>
                <c:pt idx="4">
                  <c:v>24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724478726682359"/>
          <c:y val="2.2397833058991158E-2"/>
          <c:w val="0.30277204524444873"/>
          <c:h val="0.9583413198856259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382850483362668E-2"/>
          <c:y val="5.3051410223122583E-2"/>
          <c:w val="0.51975557664118932"/>
          <c:h val="0.946948589776877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Подписка на рассылку</c:v>
                </c:pt>
                <c:pt idx="1">
                  <c:v>Просмотр книг на руках</c:v>
                </c:pt>
                <c:pt idx="2">
                  <c:v>Продление книг на руках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36</c:v>
                </c:pt>
                <c:pt idx="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06104227427572"/>
          <c:y val="1.8765528722386179E-2"/>
          <c:w val="0.37256704008746167"/>
          <c:h val="0.4459584961687035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Электронный заказ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110</c:v>
                </c:pt>
                <c:pt idx="2">
                  <c:v>304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Литрес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</c:v>
                </c:pt>
                <c:pt idx="1">
                  <c:v>178</c:v>
                </c:pt>
                <c:pt idx="2">
                  <c:v>190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Виртуальная справка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ЭДД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28</c:v>
                </c:pt>
                <c:pt idx="1">
                  <c:v>28</c:v>
                </c:pt>
                <c:pt idx="2">
                  <c:v>30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Личный кабинет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927040"/>
        <c:axId val="45284096"/>
      </c:lineChart>
      <c:catAx>
        <c:axId val="4392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284096"/>
        <c:crosses val="autoZero"/>
        <c:auto val="1"/>
        <c:lblAlgn val="ctr"/>
        <c:lblOffset val="100"/>
        <c:noMultiLvlLbl val="0"/>
      </c:catAx>
      <c:valAx>
        <c:axId val="452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27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Facebook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Подписчики</c:v>
                </c:pt>
                <c:pt idx="1">
                  <c:v>Контент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Вконтакте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Подписчики</c:v>
                </c:pt>
                <c:pt idx="1">
                  <c:v>Контент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88</c:v>
                </c:pt>
                <c:pt idx="1">
                  <c:v>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Twitter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Подписчики</c:v>
                </c:pt>
                <c:pt idx="1">
                  <c:v>Контент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17</c:v>
                </c:pt>
                <c:pt idx="1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Instagramm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Подписчики</c:v>
                </c:pt>
                <c:pt idx="1">
                  <c:v>Контент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16</c:v>
                </c:pt>
                <c:pt idx="1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YouTube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Подписчики</c:v>
                </c:pt>
                <c:pt idx="1">
                  <c:v>Контент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93824"/>
        <c:axId val="87390976"/>
      </c:barChart>
      <c:catAx>
        <c:axId val="3329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390976"/>
        <c:crosses val="autoZero"/>
        <c:auto val="1"/>
        <c:lblAlgn val="ctr"/>
        <c:lblOffset val="100"/>
        <c:noMultiLvlLbl val="0"/>
      </c:catAx>
      <c:valAx>
        <c:axId val="8739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93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Пользователи библиотеки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3240</c:v>
                </c:pt>
                <c:pt idx="1">
                  <c:v>3180</c:v>
                </c:pt>
                <c:pt idx="2">
                  <c:v>3220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Посетители сайта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6860</c:v>
                </c:pt>
                <c:pt idx="1">
                  <c:v>5870</c:v>
                </c:pt>
                <c:pt idx="2">
                  <c:v>7010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Подписчики СС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1">
                  <c:v>200</c:v>
                </c:pt>
                <c:pt idx="2">
                  <c:v>511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Пользователи ЛК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2">
                  <c:v>113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Читатели Литрес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26</c:v>
                </c:pt>
                <c:pt idx="1">
                  <c:v>78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95360"/>
        <c:axId val="127758848"/>
      </c:barChart>
      <c:catAx>
        <c:axId val="3329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758848"/>
        <c:crosses val="autoZero"/>
        <c:auto val="1"/>
        <c:lblAlgn val="ctr"/>
        <c:lblOffset val="100"/>
        <c:noMultiLvlLbl val="0"/>
      </c:catAx>
      <c:valAx>
        <c:axId val="12775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953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648A6-1A9B-4983-B06C-8A308EEFCAC8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2CF9-DFE3-407D-89BC-688BFF03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2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12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74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83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2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51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21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52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42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38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474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8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2BBB-07A3-4816-9722-E8ECBF9FE7B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64E77-3CF7-41BF-BC21-5AFD99EA78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6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a.dovbysh@ngonb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92523" y="1247690"/>
            <a:ext cx="73667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НОВЫХ ВИДОВ И ФОРМ БИБЛИОТЕЧНО-ИНФОРМАЦИОННОГО ОБСЛУЖИВАНИЯ НА ОСНОВЕ СОВРЕМЕННЫХ ИНФОРМАЦИОННО-КОММУНИКАЦИОННЫХ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4470" y="38678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А.П. Довбыш, главный библиограф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Новосибирской государственно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областной научной библиотеки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08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16147699"/>
              </p:ext>
            </p:extLst>
          </p:nvPr>
        </p:nvGraphicFramePr>
        <p:xfrm>
          <a:off x="1828800" y="971550"/>
          <a:ext cx="706368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353279"/>
            <a:ext cx="5791963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пользователей НГОНБ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79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85259" y="205979"/>
            <a:ext cx="6311078" cy="85725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763688" y="1200150"/>
            <a:ext cx="7272808" cy="38198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Довбыш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нна Петровна,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Главный библиограф НГОНБ,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проекта «Открытый университет Сибири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Куратор Центра компьютерной грамотности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223-11-39</a:t>
            </a:r>
          </a:p>
          <a:p>
            <a:pPr marL="0" indent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  <a:hlinkClick r:id="rId4"/>
              </a:rPr>
              <a:t>a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  <a:hlinkClick r:id="rId4"/>
              </a:rPr>
              <a:t>dovbysh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4"/>
              </a:rPr>
              <a:t>@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  <a:hlinkClick r:id="rId4"/>
              </a:rPr>
              <a:t>ngonb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ando_nsk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vk.com/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ousib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www.ngonb.ru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4" t="32034" r="4175" b="31237"/>
          <a:stretch/>
        </p:blipFill>
        <p:spPr>
          <a:xfrm>
            <a:off x="7773724" y="3765962"/>
            <a:ext cx="1035357" cy="41894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t="9559" r="2360" b="53208"/>
          <a:stretch/>
        </p:blipFill>
        <p:spPr>
          <a:xfrm>
            <a:off x="7773724" y="4443958"/>
            <a:ext cx="1035357" cy="26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37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40433" y="353279"/>
            <a:ext cx="5544616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Посещаемость сайта в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2013-2015 гг.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Диаграмма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090030"/>
              </p:ext>
            </p:extLst>
          </p:nvPr>
        </p:nvGraphicFramePr>
        <p:xfrm>
          <a:off x="1601092" y="1059582"/>
          <a:ext cx="7291387" cy="398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5600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50757633"/>
              </p:ext>
            </p:extLst>
          </p:nvPr>
        </p:nvGraphicFramePr>
        <p:xfrm>
          <a:off x="1285259" y="987574"/>
          <a:ext cx="7858741" cy="415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0995" y="353279"/>
            <a:ext cx="5544616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Популярные страницы сайта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3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9664052"/>
              </p:ext>
            </p:extLst>
          </p:nvPr>
        </p:nvGraphicFramePr>
        <p:xfrm>
          <a:off x="1403649" y="971550"/>
          <a:ext cx="7582822" cy="40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353279"/>
            <a:ext cx="5791963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</a:t>
            </a:r>
            <a:r>
              <a:rPr lang="ru-RU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документовыдачи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НГОНБ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29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50198865"/>
              </p:ext>
            </p:extLst>
          </p:nvPr>
        </p:nvGraphicFramePr>
        <p:xfrm>
          <a:off x="1403648" y="971550"/>
          <a:ext cx="7704856" cy="40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260" y="326413"/>
            <a:ext cx="616706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Просмотры страниц ЛК пользователя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03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21066175"/>
              </p:ext>
            </p:extLst>
          </p:nvPr>
        </p:nvGraphicFramePr>
        <p:xfrm>
          <a:off x="1403648" y="971550"/>
          <a:ext cx="7632848" cy="40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260" y="326413"/>
            <a:ext cx="6167060" cy="49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e-mail-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рассылки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50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99040735"/>
              </p:ext>
            </p:extLst>
          </p:nvPr>
        </p:nvGraphicFramePr>
        <p:xfrm>
          <a:off x="1689734" y="987574"/>
          <a:ext cx="7346761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03648" y="353279"/>
            <a:ext cx="5791963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Популярные услуги ЛК</a:t>
            </a:r>
          </a:p>
        </p:txBody>
      </p:sp>
    </p:spTree>
    <p:extLst>
      <p:ext uri="{BB962C8B-B14F-4D97-AF65-F5344CB8AC3E}">
        <p14:creationId xmlns:p14="http://schemas.microsoft.com/office/powerpoint/2010/main" val="3623395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67693656"/>
              </p:ext>
            </p:extLst>
          </p:nvPr>
        </p:nvGraphicFramePr>
        <p:xfrm>
          <a:off x="1403648" y="971550"/>
          <a:ext cx="7582823" cy="40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260" y="123478"/>
            <a:ext cx="59103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использования электронных сервисов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07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525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06228" y="1347614"/>
            <a:ext cx="76126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3478"/>
            <a:ext cx="1390135" cy="720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94822474"/>
              </p:ext>
            </p:extLst>
          </p:nvPr>
        </p:nvGraphicFramePr>
        <p:xfrm>
          <a:off x="1403648" y="971550"/>
          <a:ext cx="7582823" cy="40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353279"/>
            <a:ext cx="579196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Активность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НГОНБ в </a:t>
            </a:r>
            <a:r>
              <a:rPr lang="ru-RU" sz="2400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соцсетях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62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</TotalTime>
  <Words>91</Words>
  <Application>Microsoft Office PowerPoint</Application>
  <PresentationFormat>Экран (16:9)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ngonb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Аубакирова Ламия Гусейновна</dc:creator>
  <cp:lastModifiedBy>Довбыш Анна Петровна</cp:lastModifiedBy>
  <cp:revision>324</cp:revision>
  <cp:lastPrinted>2013-11-27T09:09:22Z</cp:lastPrinted>
  <dcterms:created xsi:type="dcterms:W3CDTF">2013-11-07T04:51:36Z</dcterms:created>
  <dcterms:modified xsi:type="dcterms:W3CDTF">2016-02-09T11:40:28Z</dcterms:modified>
</cp:coreProperties>
</file>