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46148-023D-4041-8994-2350C14820D2}" type="datetimeFigureOut">
              <a:rPr lang="ru-RU" smtClean="0"/>
              <a:t>12.09.2013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8945C-D8FA-4759-AE3D-CD3413904740}" type="slidenum">
              <a:rPr lang="ru-RU" smtClean="0"/>
              <a:t>‹#›</a:t>
            </a:fld>
            <a:endParaRPr lang="ru-RU"/>
          </a:p>
        </p:txBody>
      </p:sp>
    </p:spTree>
    <p:extLst>
      <p:ext uri="{BB962C8B-B14F-4D97-AF65-F5344CB8AC3E}">
        <p14:creationId xmlns:p14="http://schemas.microsoft.com/office/powerpoint/2010/main" val="295168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4C3FB2-3DA7-4585-9177-49DC4D60B59F}" type="slidenum">
              <a:rPr lang="ru-RU" smtClean="0"/>
              <a:t>26</a:t>
            </a:fld>
            <a:endParaRPr lang="ru-RU"/>
          </a:p>
        </p:txBody>
      </p:sp>
    </p:spTree>
    <p:extLst>
      <p:ext uri="{BB962C8B-B14F-4D97-AF65-F5344CB8AC3E}">
        <p14:creationId xmlns:p14="http://schemas.microsoft.com/office/powerpoint/2010/main" val="42443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F397787-7978-4539-95C0-D0A4D42AE356}" type="datetimeFigureOut">
              <a:rPr lang="ru-RU" smtClean="0"/>
              <a:t>12.09.2013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EE605D-7819-4E4D-BA76-9B05E0F1A0DE}"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F397787-7978-4539-95C0-D0A4D42AE356}" type="datetimeFigureOut">
              <a:rPr lang="ru-RU" smtClean="0"/>
              <a:t>12.09.2013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EE605D-7819-4E4D-BA76-9B05E0F1A0D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F397787-7978-4539-95C0-D0A4D42AE356}" type="datetimeFigureOut">
              <a:rPr lang="ru-RU" smtClean="0"/>
              <a:t>12.09.2013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EE605D-7819-4E4D-BA76-9B05E0F1A0D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397787-7978-4539-95C0-D0A4D42AE356}" type="datetimeFigureOut">
              <a:rPr lang="ru-RU" smtClean="0"/>
              <a:t>12.09.2013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EE605D-7819-4E4D-BA76-9B05E0F1A0D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397787-7978-4539-95C0-D0A4D42AE356}" type="datetimeFigureOut">
              <a:rPr lang="ru-RU" smtClean="0"/>
              <a:t>12.09.2013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EE605D-7819-4E4D-BA76-9B05E0F1A0D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397787-7978-4539-95C0-D0A4D42AE356}" type="datetimeFigureOut">
              <a:rPr lang="ru-RU" smtClean="0"/>
              <a:t>12.09.2013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EE605D-7819-4E4D-BA76-9B05E0F1A0D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F397787-7978-4539-95C0-D0A4D42AE356}" type="datetimeFigureOut">
              <a:rPr lang="ru-RU" smtClean="0"/>
              <a:t>12.09.2013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EE605D-7819-4E4D-BA76-9B05E0F1A0DE}"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F397787-7978-4539-95C0-D0A4D42AE356}" type="datetimeFigureOut">
              <a:rPr lang="ru-RU" smtClean="0"/>
              <a:t>12.09.2013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EE605D-7819-4E4D-BA76-9B05E0F1A0D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97787-7978-4539-95C0-D0A4D42AE356}" type="datetimeFigureOut">
              <a:rPr lang="ru-RU" smtClean="0"/>
              <a:t>12.09.2013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EE605D-7819-4E4D-BA76-9B05E0F1A0D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397787-7978-4539-95C0-D0A4D42AE356}" type="datetimeFigureOut">
              <a:rPr lang="ru-RU" smtClean="0"/>
              <a:t>12.09.2013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EE605D-7819-4E4D-BA76-9B05E0F1A0D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397787-7978-4539-95C0-D0A4D42AE356}" type="datetimeFigureOut">
              <a:rPr lang="ru-RU" smtClean="0"/>
              <a:t>12.09.2013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EE605D-7819-4E4D-BA76-9B05E0F1A0DE}"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F397787-7978-4539-95C0-D0A4D42AE356}" type="datetimeFigureOut">
              <a:rPr lang="ru-RU" smtClean="0"/>
              <a:t>12.09.2013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8EE605D-7819-4E4D-BA76-9B05E0F1A0D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404" y="44624"/>
            <a:ext cx="9036496" cy="6001643"/>
          </a:xfrm>
          <a:prstGeom prst="rect">
            <a:avLst/>
          </a:prstGeom>
          <a:noFill/>
        </p:spPr>
        <p:txBody>
          <a:bodyPr wrap="square" rtlCol="0">
            <a:spAutoFit/>
          </a:bodyPr>
          <a:lstStyle/>
          <a:p>
            <a:pPr algn="ctr"/>
            <a:r>
              <a:rPr lang="ru-RU" sz="2400" b="1" dirty="0"/>
              <a:t>Отклик шероховатых границ на стационарную нагрузку</a:t>
            </a:r>
            <a:endParaRPr lang="ru-RU" sz="2400" dirty="0"/>
          </a:p>
          <a:p>
            <a:pPr algn="r"/>
            <a:r>
              <a:rPr lang="ru-RU" dirty="0" smtClean="0">
                <a:latin typeface="Times New Roman" pitchFamily="18" charset="0"/>
                <a:cs typeface="Times New Roman" pitchFamily="18" charset="0"/>
              </a:rPr>
              <a:t>Сибиряков </a:t>
            </a:r>
            <a:r>
              <a:rPr lang="ru-RU" dirty="0">
                <a:latin typeface="Times New Roman" pitchFamily="18" charset="0"/>
                <a:cs typeface="Times New Roman" pitchFamily="18" charset="0"/>
              </a:rPr>
              <a:t>Е.Б.</a:t>
            </a:r>
          </a:p>
          <a:p>
            <a:pPr algn="r"/>
            <a:r>
              <a:rPr lang="ru-RU" dirty="0">
                <a:latin typeface="Times New Roman" pitchFamily="18" charset="0"/>
                <a:cs typeface="Times New Roman" pitchFamily="18" charset="0"/>
              </a:rPr>
              <a:t>*Институт нефтегазовой геологии и геофизики СО РАН</a:t>
            </a:r>
          </a:p>
          <a:p>
            <a:pPr algn="just"/>
            <a:r>
              <a:rPr lang="ru-RU" dirty="0"/>
              <a:t> </a:t>
            </a:r>
          </a:p>
          <a:p>
            <a:pPr algn="ctr"/>
            <a:r>
              <a:rPr lang="ru-RU" sz="2400" dirty="0">
                <a:latin typeface="Cambria Math" pitchFamily="18" charset="0"/>
                <a:ea typeface="Cambria Math" pitchFamily="18" charset="0"/>
                <a:cs typeface="Arial" pitchFamily="34" charset="0"/>
              </a:rPr>
              <a:t>Аннотация</a:t>
            </a:r>
          </a:p>
          <a:p>
            <a:pPr algn="just"/>
            <a:r>
              <a:rPr lang="ru-RU" sz="2400" dirty="0" smtClean="0">
                <a:latin typeface="Cambria Math" pitchFamily="18" charset="0"/>
                <a:ea typeface="Cambria Math" pitchFamily="18" charset="0"/>
                <a:cs typeface="Arial" pitchFamily="34" charset="0"/>
              </a:rPr>
              <a:t>Проблема отражения от шероховатых границ имеет давнюю историю. Однако, на практике использовались лишь аналитические асимптотические решения, показывающие, что если амплитуда шероховатости много меньше длины волны, то отражательные свойства такой поверхности будут такими же, как и у плоскости.  В работе </a:t>
            </a:r>
            <a:r>
              <a:rPr lang="ru-RU" sz="2400" dirty="0">
                <a:latin typeface="Cambria Math" pitchFamily="18" charset="0"/>
                <a:ea typeface="Cambria Math" pitchFamily="18" charset="0"/>
                <a:cs typeface="Arial" pitchFamily="34" charset="0"/>
              </a:rPr>
              <a:t>показано, что в некотором диапазоне частот, влияние шероховатости на отражающие свойства поверхности может быть весьма существенным. Эти особенности отражательных свойств открывают перспективы разработки методики детектирования поверхностей с быстро изменяющимся вектором нормали. </a:t>
            </a:r>
          </a:p>
          <a:p>
            <a:pPr algn="just"/>
            <a:endParaRPr lang="ru-RU" dirty="0"/>
          </a:p>
        </p:txBody>
      </p:sp>
    </p:spTree>
    <p:extLst>
      <p:ext uri="{BB962C8B-B14F-4D97-AF65-F5344CB8AC3E}">
        <p14:creationId xmlns:p14="http://schemas.microsoft.com/office/powerpoint/2010/main" val="2100388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116632"/>
                <a:ext cx="9144000" cy="4838184"/>
              </a:xfrm>
              <a:prstGeom prst="rect">
                <a:avLst/>
              </a:prstGeom>
              <a:noFill/>
            </p:spPr>
            <p:txBody>
              <a:bodyPr wrap="square" rtlCol="0">
                <a:spAutoFit/>
              </a:bodyPr>
              <a:lstStyle/>
              <a:p>
                <a:pPr algn="just"/>
                <a:r>
                  <a:rPr lang="ru-RU" sz="2800" dirty="0" smtClean="0">
                    <a:latin typeface="Cambria Math" pitchFamily="18" charset="0"/>
                    <a:ea typeface="Cambria Math" pitchFamily="18" charset="0"/>
                  </a:rPr>
                  <a:t>Если представление (5) является более уместным для статики, то в случае стационарных колебаний представим δ – функцию с ограниченным пространственным спектром в виде (6): </a:t>
                </a:r>
              </a:p>
              <a:p>
                <a:pPr algn="just"/>
                <a14:m>
                  <m:oMathPara xmlns:m="http://schemas.openxmlformats.org/officeDocument/2006/math">
                    <m:oMathParaPr>
                      <m:jc m:val="centerGroup"/>
                    </m:oMathParaPr>
                    <m:oMath xmlns:m="http://schemas.openxmlformats.org/officeDocument/2006/math">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𝛿</m:t>
                          </m:r>
                        </m:e>
                        <m:sub>
                          <m:r>
                            <a:rPr lang="ru-RU" sz="2800" i="1">
                              <a:latin typeface="Cambria Math" pitchFamily="18" charset="0"/>
                              <a:ea typeface="Cambria Math" pitchFamily="18" charset="0"/>
                            </a:rPr>
                            <m:t>1</m:t>
                          </m:r>
                        </m:sub>
                      </m:sSub>
                      <m:d>
                        <m:dPr>
                          <m:ctrlPr>
                            <a:rPr lang="ru-RU" sz="2800" i="1">
                              <a:latin typeface="Cambria Math"/>
                              <a:ea typeface="Cambria Math" pitchFamily="18" charset="0"/>
                            </a:rPr>
                          </m:ctrlPr>
                        </m:dPr>
                        <m:e>
                          <m:r>
                            <a:rPr lang="ru-RU" sz="2800" i="1">
                              <a:latin typeface="Cambria Math" pitchFamily="18" charset="0"/>
                              <a:ea typeface="Cambria Math" pitchFamily="18" charset="0"/>
                            </a:rPr>
                            <m:t>𝑆</m:t>
                          </m:r>
                        </m:e>
                      </m:d>
                      <m:r>
                        <a:rPr lang="ru-RU" sz="2800" i="1">
                          <a:latin typeface="Cambria Math" pitchFamily="18" charset="0"/>
                          <a:ea typeface="Cambria Math" pitchFamily="18" charset="0"/>
                        </a:rPr>
                        <m:t>=−</m:t>
                      </m:r>
                      <m:f>
                        <m:fPr>
                          <m:ctrlPr>
                            <a:rPr lang="ru-RU" sz="2800" i="1">
                              <a:latin typeface="Cambria Math"/>
                              <a:ea typeface="Cambria Math" pitchFamily="18" charset="0"/>
                            </a:rPr>
                          </m:ctrlPr>
                        </m:fPr>
                        <m:num>
                          <m:r>
                            <a:rPr lang="ru-RU" sz="2800" i="1">
                              <a:latin typeface="Cambria Math" pitchFamily="18" charset="0"/>
                              <a:ea typeface="Cambria Math" pitchFamily="18" charset="0"/>
                            </a:rPr>
                            <m:t>1</m:t>
                          </m:r>
                        </m:num>
                        <m:den>
                          <m:r>
                            <a:rPr lang="ru-RU" sz="2800" i="1">
                              <a:latin typeface="Cambria Math" pitchFamily="18" charset="0"/>
                              <a:ea typeface="Cambria Math" pitchFamily="18" charset="0"/>
                            </a:rPr>
                            <m:t>2</m:t>
                          </m:r>
                          <m:r>
                            <a:rPr lang="ru-RU" sz="2800" i="1">
                              <a:latin typeface="Cambria Math" pitchFamily="18" charset="0"/>
                              <a:ea typeface="Cambria Math" pitchFamily="18" charset="0"/>
                            </a:rPr>
                            <m:t>𝜋</m:t>
                          </m:r>
                        </m:den>
                      </m:f>
                      <m:nary>
                        <m:naryPr>
                          <m:limLoc m:val="undOvr"/>
                          <m:ctrlPr>
                            <a:rPr lang="ru-RU" sz="2800" i="1">
                              <a:latin typeface="Cambria Math"/>
                              <a:ea typeface="Cambria Math" pitchFamily="18" charset="0"/>
                            </a:rPr>
                          </m:ctrlPr>
                        </m:naryPr>
                        <m:sub>
                          <m:r>
                            <a:rPr lang="ru-RU" sz="2800" i="1">
                              <a:latin typeface="Cambria Math" pitchFamily="18" charset="0"/>
                              <a:ea typeface="Cambria Math" pitchFamily="18" charset="0"/>
                            </a:rPr>
                            <m:t>0</m:t>
                          </m:r>
                        </m:sub>
                        <m:sup>
                          <m:r>
                            <a:rPr lang="ru-RU" sz="2800" i="1">
                              <a:latin typeface="Cambria Math" pitchFamily="18" charset="0"/>
                              <a:ea typeface="Cambria Math" pitchFamily="18" charset="0"/>
                            </a:rPr>
                            <m:t>𝑁</m:t>
                          </m:r>
                        </m:sup>
                        <m:e>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𝑘</m:t>
                              </m:r>
                            </m:e>
                            <m:sub>
                              <m:r>
                                <a:rPr lang="ru-RU" sz="2800" i="1">
                                  <a:latin typeface="Cambria Math" pitchFamily="18" charset="0"/>
                                  <a:ea typeface="Cambria Math" pitchFamily="18" charset="0"/>
                                </a:rPr>
                                <m:t>𝑟</m:t>
                              </m:r>
                            </m:sub>
                          </m:sSub>
                        </m:e>
                      </m:nary>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𝐽</m:t>
                          </m:r>
                        </m:e>
                        <m:sub>
                          <m:r>
                            <a:rPr lang="ru-RU" sz="2800" i="1">
                              <a:latin typeface="Cambria Math" pitchFamily="18" charset="0"/>
                              <a:ea typeface="Cambria Math" pitchFamily="18" charset="0"/>
                            </a:rPr>
                            <m:t>0</m:t>
                          </m:r>
                        </m:sub>
                      </m:sSub>
                      <m:d>
                        <m:dPr>
                          <m:ctrlPr>
                            <a:rPr lang="ru-RU" sz="2800" i="1">
                              <a:latin typeface="Cambria Math"/>
                              <a:ea typeface="Cambria Math" pitchFamily="18" charset="0"/>
                            </a:rPr>
                          </m:ctrlPr>
                        </m:dPr>
                        <m:e>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𝑟</m:t>
                              </m:r>
                            </m:e>
                            <m:sub>
                              <m:r>
                                <a:rPr lang="ru-RU" sz="2800" i="1">
                                  <a:latin typeface="Cambria Math" pitchFamily="18" charset="0"/>
                                  <a:ea typeface="Cambria Math" pitchFamily="18" charset="0"/>
                                </a:rPr>
                                <m:t>𝜏</m:t>
                              </m:r>
                            </m:sub>
                          </m:sSub>
                          <m:rad>
                            <m:radPr>
                              <m:degHide m:val="on"/>
                              <m:ctrlPr>
                                <a:rPr lang="ru-RU" sz="2800" i="1">
                                  <a:latin typeface="Cambria Math"/>
                                  <a:ea typeface="Cambria Math" pitchFamily="18" charset="0"/>
                                </a:rPr>
                              </m:ctrlPr>
                            </m:radPr>
                            <m:deg/>
                            <m:e>
                              <m:sSubSup>
                                <m:sSubSupPr>
                                  <m:ctrlPr>
                                    <a:rPr lang="ru-RU" sz="2800" i="1">
                                      <a:latin typeface="Cambria Math"/>
                                      <a:ea typeface="Cambria Math" pitchFamily="18" charset="0"/>
                                    </a:rPr>
                                  </m:ctrlPr>
                                </m:sSubSupPr>
                                <m:e>
                                  <m:r>
                                    <a:rPr lang="ru-RU" sz="2800" i="1">
                                      <a:latin typeface="Cambria Math" pitchFamily="18" charset="0"/>
                                      <a:ea typeface="Cambria Math" pitchFamily="18" charset="0"/>
                                    </a:rPr>
                                    <m:t>𝑘</m:t>
                                  </m:r>
                                </m:e>
                                <m:sub>
                                  <m:r>
                                    <a:rPr lang="ru-RU" sz="2800" i="1">
                                      <a:latin typeface="Cambria Math" pitchFamily="18" charset="0"/>
                                      <a:ea typeface="Cambria Math" pitchFamily="18" charset="0"/>
                                    </a:rPr>
                                    <m:t>𝑟</m:t>
                                  </m:r>
                                </m:sub>
                                <m:sup>
                                  <m:r>
                                    <a:rPr lang="ru-RU" sz="2800" i="1">
                                      <a:latin typeface="Cambria Math" pitchFamily="18" charset="0"/>
                                      <a:ea typeface="Cambria Math" pitchFamily="18" charset="0"/>
                                    </a:rPr>
                                    <m:t>2</m:t>
                                  </m:r>
                                </m:sup>
                              </m:sSubSup>
                              <m:r>
                                <a:rPr lang="ru-RU" sz="2800" i="1">
                                  <a:latin typeface="Cambria Math" pitchFamily="18" charset="0"/>
                                  <a:ea typeface="Cambria Math" pitchFamily="18" charset="0"/>
                                </a:rPr>
                                <m:t>+2</m:t>
                              </m:r>
                              <m:sSup>
                                <m:sSupPr>
                                  <m:ctrlPr>
                                    <a:rPr lang="ru-RU" sz="2800" i="1">
                                      <a:latin typeface="Cambria Math"/>
                                      <a:ea typeface="Cambria Math" pitchFamily="18" charset="0"/>
                                    </a:rPr>
                                  </m:ctrlPr>
                                </m:sSupPr>
                                <m:e>
                                  <m:r>
                                    <a:rPr lang="ru-RU" sz="2800" i="1">
                                      <a:latin typeface="Cambria Math" pitchFamily="18" charset="0"/>
                                      <a:ea typeface="Cambria Math" pitchFamily="18" charset="0"/>
                                    </a:rPr>
                                    <m:t>𝑘</m:t>
                                  </m:r>
                                </m:e>
                                <m:sup>
                                  <m:r>
                                    <a:rPr lang="ru-RU" sz="2800" i="1">
                                      <a:latin typeface="Cambria Math" pitchFamily="18" charset="0"/>
                                      <a:ea typeface="Cambria Math" pitchFamily="18" charset="0"/>
                                    </a:rPr>
                                    <m:t>2</m:t>
                                  </m:r>
                                </m:sup>
                              </m:sSup>
                            </m:e>
                          </m:rad>
                        </m:e>
                      </m:d>
                      <m:r>
                        <a:rPr lang="ru-RU" sz="2800" i="1">
                          <a:latin typeface="Cambria Math" pitchFamily="18" charset="0"/>
                          <a:ea typeface="Cambria Math" pitchFamily="18" charset="0"/>
                        </a:rPr>
                        <m:t>𝑑</m:t>
                      </m:r>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𝑘</m:t>
                          </m:r>
                        </m:e>
                        <m:sub>
                          <m:r>
                            <a:rPr lang="ru-RU" sz="2800" i="1">
                              <a:latin typeface="Cambria Math" pitchFamily="18" charset="0"/>
                              <a:ea typeface="Cambria Math" pitchFamily="18" charset="0"/>
                            </a:rPr>
                            <m:t>𝑟</m:t>
                          </m:r>
                        </m:sub>
                      </m:sSub>
                      <m:r>
                        <a:rPr lang="ru-RU" sz="2800" i="1">
                          <a:latin typeface="Cambria Math" pitchFamily="18" charset="0"/>
                          <a:ea typeface="Cambria Math" pitchFamily="18" charset="0"/>
                        </a:rPr>
                        <m:t>,  </m:t>
                      </m:r>
                      <m:r>
                        <a:rPr lang="en-US" sz="2800" i="1">
                          <a:latin typeface="Cambria Math" pitchFamily="18" charset="0"/>
                          <a:ea typeface="Cambria Math" pitchFamily="18" charset="0"/>
                        </a:rPr>
                        <m:t>𝑁</m:t>
                      </m:r>
                      <m:r>
                        <a:rPr lang="ru-RU" sz="2800" i="1">
                          <a:latin typeface="Cambria Math" pitchFamily="18" charset="0"/>
                          <a:ea typeface="Cambria Math" pitchFamily="18" charset="0"/>
                        </a:rPr>
                        <m:t>~</m:t>
                      </m:r>
                      <m:f>
                        <m:fPr>
                          <m:ctrlPr>
                            <a:rPr lang="ru-RU" sz="2800" i="1">
                              <a:latin typeface="Cambria Math"/>
                              <a:ea typeface="Cambria Math" pitchFamily="18" charset="0"/>
                            </a:rPr>
                          </m:ctrlPr>
                        </m:fPr>
                        <m:num>
                          <m:r>
                            <a:rPr lang="ru-RU" sz="2800" i="1">
                              <a:latin typeface="Cambria Math" pitchFamily="18" charset="0"/>
                              <a:ea typeface="Cambria Math" pitchFamily="18" charset="0"/>
                            </a:rPr>
                            <m:t>1</m:t>
                          </m:r>
                        </m:num>
                        <m:den>
                          <m:r>
                            <a:rPr lang="ru-RU" sz="2800" i="1">
                              <a:latin typeface="Cambria Math" pitchFamily="18" charset="0"/>
                              <a:ea typeface="Cambria Math" pitchFamily="18" charset="0"/>
                            </a:rPr>
                            <m:t>h</m:t>
                          </m:r>
                        </m:den>
                      </m:f>
                      <m:r>
                        <a:rPr lang="ru-RU" sz="2800" i="1">
                          <a:latin typeface="Cambria Math" pitchFamily="18" charset="0"/>
                          <a:ea typeface="Cambria Math" pitchFamily="18" charset="0"/>
                        </a:rPr>
                        <m:t>  </m:t>
                      </m:r>
                      <m:d>
                        <m:dPr>
                          <m:ctrlPr>
                            <a:rPr lang="ru-RU" sz="2800" i="1">
                              <a:latin typeface="Cambria Math"/>
                              <a:ea typeface="Cambria Math" pitchFamily="18" charset="0"/>
                            </a:rPr>
                          </m:ctrlPr>
                        </m:dPr>
                        <m:e>
                          <m:r>
                            <a:rPr lang="ru-RU" sz="2800" i="1">
                              <a:latin typeface="Cambria Math" pitchFamily="18" charset="0"/>
                              <a:ea typeface="Cambria Math" pitchFamily="18" charset="0"/>
                            </a:rPr>
                            <m:t>6</m:t>
                          </m:r>
                        </m:e>
                      </m:d>
                      <m:r>
                        <a:rPr lang="ru-RU" sz="2800" i="1">
                          <a:latin typeface="Cambria Math" pitchFamily="18" charset="0"/>
                          <a:ea typeface="Cambria Math" pitchFamily="18" charset="0"/>
                        </a:rPr>
                        <m:t>,</m:t>
                      </m:r>
                    </m:oMath>
                  </m:oMathPara>
                </a14:m>
                <a:endParaRPr lang="ru-RU" sz="2800" i="1" dirty="0" smtClean="0">
                  <a:latin typeface="Cambria Math" pitchFamily="18" charset="0"/>
                  <a:ea typeface="Cambria Math" pitchFamily="18" charset="0"/>
                </a:endParaRPr>
              </a:p>
              <a:p>
                <a:pPr algn="just"/>
                <a14:m>
                  <m:oMath xmlns:m="http://schemas.openxmlformats.org/officeDocument/2006/math">
                    <m:r>
                      <a:rPr lang="ru-RU" sz="2800" i="1" smtClean="0">
                        <a:latin typeface="Cambria Math" pitchFamily="18" charset="0"/>
                        <a:ea typeface="Cambria Math" pitchFamily="18" charset="0"/>
                      </a:rPr>
                      <m:t>h</m:t>
                    </m:r>
                  </m:oMath>
                </a14:m>
                <a:r>
                  <a:rPr lang="ru-RU" sz="2800" dirty="0">
                    <a:latin typeface="Cambria Math" pitchFamily="18" charset="0"/>
                    <a:ea typeface="Cambria Math" pitchFamily="18" charset="0"/>
                  </a:rPr>
                  <a:t>− характерный размер дискретизации. </a:t>
                </a:r>
                <a14:m>
                  <m:oMath xmlns:m="http://schemas.openxmlformats.org/officeDocument/2006/math">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𝛿</m:t>
                        </m:r>
                      </m:e>
                      <m:sub>
                        <m:r>
                          <a:rPr lang="ru-RU" sz="2800" i="1">
                            <a:latin typeface="Cambria Math" pitchFamily="18" charset="0"/>
                            <a:ea typeface="Cambria Math" pitchFamily="18" charset="0"/>
                          </a:rPr>
                          <m:t>1</m:t>
                        </m:r>
                      </m:sub>
                    </m:sSub>
                    <m:d>
                      <m:dPr>
                        <m:ctrlPr>
                          <a:rPr lang="ru-RU" sz="2800" i="1">
                            <a:latin typeface="Cambria Math"/>
                            <a:ea typeface="Cambria Math" pitchFamily="18" charset="0"/>
                          </a:rPr>
                        </m:ctrlPr>
                      </m:dPr>
                      <m:e>
                        <m:r>
                          <a:rPr lang="ru-RU" sz="2800" i="1">
                            <a:latin typeface="Cambria Math" pitchFamily="18" charset="0"/>
                            <a:ea typeface="Cambria Math" pitchFamily="18" charset="0"/>
                          </a:rPr>
                          <m:t>𝑆</m:t>
                        </m:r>
                      </m:e>
                    </m:d>
                  </m:oMath>
                </a14:m>
                <a:r>
                  <a:rPr lang="ru-RU" sz="2800" dirty="0">
                    <a:latin typeface="Cambria Math" pitchFamily="18" charset="0"/>
                    <a:ea typeface="Cambria Math" pitchFamily="18" charset="0"/>
                  </a:rPr>
                  <a:t> при </a:t>
                </a:r>
                <a14:m>
                  <m:oMath xmlns:m="http://schemas.openxmlformats.org/officeDocument/2006/math">
                    <m:r>
                      <a:rPr lang="ru-RU" sz="2800" i="1">
                        <a:latin typeface="Cambria Math" pitchFamily="18" charset="0"/>
                        <a:ea typeface="Cambria Math" pitchFamily="18" charset="0"/>
                      </a:rPr>
                      <m:t>h</m:t>
                    </m:r>
                    <m:r>
                      <a:rPr lang="ru-RU" sz="2800" i="1">
                        <a:latin typeface="Cambria Math" pitchFamily="18" charset="0"/>
                        <a:ea typeface="Cambria Math" pitchFamily="18" charset="0"/>
                      </a:rPr>
                      <m:t>=0.01 (</m:t>
                    </m:r>
                    <m:r>
                      <a:rPr lang="en-US" sz="2800" i="1">
                        <a:latin typeface="Cambria Math" pitchFamily="18" charset="0"/>
                        <a:ea typeface="Cambria Math" pitchFamily="18" charset="0"/>
                      </a:rPr>
                      <m:t>𝑁</m:t>
                    </m:r>
                    <m:r>
                      <a:rPr lang="ru-RU" sz="2800" i="1">
                        <a:latin typeface="Cambria Math" pitchFamily="18" charset="0"/>
                        <a:ea typeface="Cambria Math" pitchFamily="18" charset="0"/>
                      </a:rPr>
                      <m:t>=100) и </m:t>
                    </m:r>
                    <m:r>
                      <a:rPr lang="en-US" sz="2800" i="1">
                        <a:latin typeface="Cambria Math" pitchFamily="18" charset="0"/>
                        <a:ea typeface="Cambria Math" pitchFamily="18" charset="0"/>
                      </a:rPr>
                      <m:t>𝑘</m:t>
                    </m:r>
                    <m:r>
                      <a:rPr lang="ru-RU" sz="2800" i="1">
                        <a:latin typeface="Cambria Math" pitchFamily="18" charset="0"/>
                        <a:ea typeface="Cambria Math" pitchFamily="18" charset="0"/>
                      </a:rPr>
                      <m:t>=2</m:t>
                    </m:r>
                    <m:r>
                      <a:rPr lang="en-US" sz="2800" i="1">
                        <a:latin typeface="Cambria Math" pitchFamily="18" charset="0"/>
                        <a:ea typeface="Cambria Math" pitchFamily="18" charset="0"/>
                      </a:rPr>
                      <m:t>𝜋</m:t>
                    </m:r>
                  </m:oMath>
                </a14:m>
                <a:r>
                  <a:rPr lang="en-US" sz="2800" dirty="0">
                    <a:latin typeface="Cambria Math" pitchFamily="18" charset="0"/>
                    <a:ea typeface="Cambria Math" pitchFamily="18" charset="0"/>
                  </a:rPr>
                  <a:t> </a:t>
                </a:r>
                <a:r>
                  <a:rPr lang="ru-RU" sz="2800" dirty="0">
                    <a:latin typeface="Cambria Math" pitchFamily="18" charset="0"/>
                    <a:ea typeface="Cambria Math" pitchFamily="18" charset="0"/>
                  </a:rPr>
                  <a:t>представлена на Рис.1. Заметим, что при </a:t>
                </a:r>
                <a14:m>
                  <m:oMath xmlns:m="http://schemas.openxmlformats.org/officeDocument/2006/math">
                    <m:r>
                      <a:rPr lang="ru-RU" sz="2800" i="1">
                        <a:latin typeface="Cambria Math" pitchFamily="18" charset="0"/>
                        <a:ea typeface="Cambria Math" pitchFamily="18" charset="0"/>
                      </a:rPr>
                      <m:t>𝑁</m:t>
                    </m:r>
                    <m:r>
                      <a:rPr lang="ru-RU" sz="2800" i="1">
                        <a:latin typeface="Cambria Math" pitchFamily="18" charset="0"/>
                        <a:ea typeface="Cambria Math" pitchFamily="18" charset="0"/>
                      </a:rPr>
                      <m:t>→∞ </m:t>
                    </m:r>
                  </m:oMath>
                </a14:m>
                <a:r>
                  <a:rPr lang="ru-RU" sz="2800" dirty="0">
                    <a:latin typeface="Cambria Math" pitchFamily="18" charset="0"/>
                    <a:ea typeface="Cambria Math" pitchFamily="18" charset="0"/>
                  </a:rPr>
                  <a:t> (6) совпадает с (5). </a:t>
                </a:r>
              </a:p>
              <a:p>
                <a:pPr algn="just"/>
                <a:endParaRPr lang="ru-RU" sz="2800" dirty="0">
                  <a:latin typeface="Cambria Math" pitchFamily="18" charset="0"/>
                  <a:ea typeface="Cambria Math"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0" y="116632"/>
                <a:ext cx="9144000" cy="4838184"/>
              </a:xfrm>
              <a:prstGeom prst="rect">
                <a:avLst/>
              </a:prstGeom>
              <a:blipFill rotWithShape="1">
                <a:blip r:embed="rId2"/>
                <a:stretch>
                  <a:fillRect l="-1333" t="-1259" r="-1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691680" y="4725144"/>
                <a:ext cx="6408712" cy="16313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ru-RU" sz="2800" i="1" smtClean="0">
                          <a:latin typeface="Cambria Math" pitchFamily="18" charset="0"/>
                          <a:ea typeface="Cambria Math" pitchFamily="18" charset="0"/>
                        </a:rPr>
                        <m:t>𝛿</m:t>
                      </m:r>
                      <m:d>
                        <m:dPr>
                          <m:ctrlPr>
                            <a:rPr lang="ru-RU" sz="2800" i="1">
                              <a:latin typeface="Cambria Math"/>
                              <a:ea typeface="Cambria Math" pitchFamily="18" charset="0"/>
                            </a:rPr>
                          </m:ctrlPr>
                        </m:dPr>
                        <m:e>
                          <m:r>
                            <a:rPr lang="ru-RU" sz="2800" i="1">
                              <a:latin typeface="Cambria Math" pitchFamily="18" charset="0"/>
                              <a:ea typeface="Cambria Math" pitchFamily="18" charset="0"/>
                            </a:rPr>
                            <m:t>𝑆</m:t>
                          </m:r>
                        </m:e>
                      </m:d>
                      <m:r>
                        <a:rPr lang="ru-RU" sz="2800" i="1">
                          <a:latin typeface="Cambria Math" pitchFamily="18" charset="0"/>
                          <a:ea typeface="Cambria Math" pitchFamily="18" charset="0"/>
                        </a:rPr>
                        <m:t>=−</m:t>
                      </m:r>
                      <m:f>
                        <m:fPr>
                          <m:ctrlPr>
                            <a:rPr lang="ru-RU" sz="2800" i="1">
                              <a:latin typeface="Cambria Math"/>
                              <a:ea typeface="Cambria Math" pitchFamily="18" charset="0"/>
                            </a:rPr>
                          </m:ctrlPr>
                        </m:fPr>
                        <m:num>
                          <m:r>
                            <a:rPr lang="ru-RU" sz="2800" i="1">
                              <a:latin typeface="Cambria Math" pitchFamily="18" charset="0"/>
                              <a:ea typeface="Cambria Math" pitchFamily="18" charset="0"/>
                            </a:rPr>
                            <m:t>1</m:t>
                          </m:r>
                        </m:num>
                        <m:den>
                          <m:r>
                            <a:rPr lang="ru-RU" sz="2800" i="1">
                              <a:latin typeface="Cambria Math" pitchFamily="18" charset="0"/>
                              <a:ea typeface="Cambria Math" pitchFamily="18" charset="0"/>
                            </a:rPr>
                            <m:t>2</m:t>
                          </m:r>
                          <m:r>
                            <a:rPr lang="ru-RU" sz="2800" i="1">
                              <a:latin typeface="Cambria Math" pitchFamily="18" charset="0"/>
                              <a:ea typeface="Cambria Math" pitchFamily="18" charset="0"/>
                            </a:rPr>
                            <m:t>𝜋</m:t>
                          </m:r>
                        </m:den>
                      </m:f>
                      <m:nary>
                        <m:naryPr>
                          <m:limLoc m:val="undOvr"/>
                          <m:ctrlPr>
                            <a:rPr lang="ru-RU" sz="2800" i="1">
                              <a:latin typeface="Cambria Math"/>
                              <a:ea typeface="Cambria Math" pitchFamily="18" charset="0"/>
                            </a:rPr>
                          </m:ctrlPr>
                        </m:naryPr>
                        <m:sub>
                          <m:r>
                            <a:rPr lang="ru-RU" sz="2800" i="1">
                              <a:latin typeface="Cambria Math" pitchFamily="18" charset="0"/>
                              <a:ea typeface="Cambria Math" pitchFamily="18" charset="0"/>
                            </a:rPr>
                            <m:t>0</m:t>
                          </m:r>
                        </m:sub>
                        <m:sup>
                          <m:r>
                            <a:rPr lang="ru-RU" sz="2800" i="1">
                              <a:latin typeface="Cambria Math" pitchFamily="18" charset="0"/>
                              <a:ea typeface="Cambria Math" pitchFamily="18" charset="0"/>
                            </a:rPr>
                            <m:t>∞</m:t>
                          </m:r>
                        </m:sup>
                        <m:e>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𝑘</m:t>
                              </m:r>
                            </m:e>
                            <m:sub>
                              <m:r>
                                <a:rPr lang="ru-RU" sz="2800" i="1">
                                  <a:latin typeface="Cambria Math" pitchFamily="18" charset="0"/>
                                  <a:ea typeface="Cambria Math" pitchFamily="18" charset="0"/>
                                </a:rPr>
                                <m:t>𝑟</m:t>
                              </m:r>
                            </m:sub>
                          </m:sSub>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𝐽</m:t>
                              </m:r>
                            </m:e>
                            <m:sub>
                              <m:r>
                                <a:rPr lang="ru-RU" sz="2800" i="1">
                                  <a:latin typeface="Cambria Math" pitchFamily="18" charset="0"/>
                                  <a:ea typeface="Cambria Math" pitchFamily="18" charset="0"/>
                                </a:rPr>
                                <m:t>0</m:t>
                              </m:r>
                            </m:sub>
                          </m:sSub>
                          <m:d>
                            <m:dPr>
                              <m:ctrlPr>
                                <a:rPr lang="ru-RU" sz="2800" i="1">
                                  <a:latin typeface="Cambria Math"/>
                                  <a:ea typeface="Cambria Math" pitchFamily="18" charset="0"/>
                                </a:rPr>
                              </m:ctrlPr>
                            </m:dPr>
                            <m:e>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𝑘</m:t>
                                  </m:r>
                                </m:e>
                                <m:sub>
                                  <m:r>
                                    <a:rPr lang="ru-RU" sz="2800" i="1">
                                      <a:latin typeface="Cambria Math" pitchFamily="18" charset="0"/>
                                      <a:ea typeface="Cambria Math" pitchFamily="18" charset="0"/>
                                    </a:rPr>
                                    <m:t>𝑟</m:t>
                                  </m:r>
                                </m:sub>
                              </m:sSub>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𝑟</m:t>
                                  </m:r>
                                </m:e>
                                <m:sub>
                                  <m:r>
                                    <a:rPr lang="ru-RU" sz="2800" i="1">
                                      <a:latin typeface="Cambria Math" pitchFamily="18" charset="0"/>
                                      <a:ea typeface="Cambria Math" pitchFamily="18" charset="0"/>
                                    </a:rPr>
                                    <m:t>𝜏</m:t>
                                  </m:r>
                                </m:sub>
                              </m:sSub>
                            </m:e>
                          </m:d>
                          <m:r>
                            <a:rPr lang="ru-RU" sz="2800" i="1">
                              <a:latin typeface="Cambria Math" pitchFamily="18" charset="0"/>
                              <a:ea typeface="Cambria Math" pitchFamily="18" charset="0"/>
                            </a:rPr>
                            <m:t>𝑑</m:t>
                          </m:r>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𝑘</m:t>
                              </m:r>
                            </m:e>
                            <m:sub>
                              <m:r>
                                <a:rPr lang="ru-RU" sz="2800" i="1">
                                  <a:latin typeface="Cambria Math" pitchFamily="18" charset="0"/>
                                  <a:ea typeface="Cambria Math" pitchFamily="18" charset="0"/>
                                </a:rPr>
                                <m:t>𝑟</m:t>
                              </m:r>
                            </m:sub>
                          </m:sSub>
                        </m:e>
                      </m:nary>
                      <m:r>
                        <a:rPr lang="ru-RU" sz="2800" i="1">
                          <a:latin typeface="Cambria Math" pitchFamily="18" charset="0"/>
                          <a:ea typeface="Cambria Math" pitchFamily="18" charset="0"/>
                        </a:rPr>
                        <m:t>      </m:t>
                      </m:r>
                      <m:d>
                        <m:dPr>
                          <m:ctrlPr>
                            <a:rPr lang="ru-RU" sz="2800" i="1">
                              <a:latin typeface="Cambria Math"/>
                              <a:ea typeface="Cambria Math" pitchFamily="18" charset="0"/>
                            </a:rPr>
                          </m:ctrlPr>
                        </m:dPr>
                        <m:e>
                          <m:r>
                            <a:rPr lang="ru-RU" sz="2800" i="1">
                              <a:latin typeface="Cambria Math" pitchFamily="18" charset="0"/>
                              <a:ea typeface="Cambria Math" pitchFamily="18" charset="0"/>
                            </a:rPr>
                            <m:t>5</m:t>
                          </m:r>
                        </m:e>
                      </m:d>
                      <m:r>
                        <a:rPr lang="ru-RU" sz="2800" i="1">
                          <a:latin typeface="Cambria Math" pitchFamily="18" charset="0"/>
                          <a:ea typeface="Cambria Math" pitchFamily="18" charset="0"/>
                        </a:rPr>
                        <m:t>.</m:t>
                      </m:r>
                    </m:oMath>
                  </m:oMathPara>
                </a14:m>
                <a:endParaRPr lang="ru-RU" sz="2800" dirty="0">
                  <a:latin typeface="Cambria Math" pitchFamily="18" charset="0"/>
                  <a:ea typeface="Cambria Math" pitchFamily="18" charset="0"/>
                </a:endParaRPr>
              </a:p>
              <a:p>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a:off x="1691680" y="4725144"/>
                <a:ext cx="6408712" cy="1631344"/>
              </a:xfrm>
              <a:prstGeom prst="rect">
                <a:avLst/>
              </a:prstGeom>
              <a:blipFill rotWithShape="1">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514185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3717032"/>
            <a:ext cx="8208912" cy="2092881"/>
          </a:xfrm>
          <a:prstGeom prst="rect">
            <a:avLst/>
          </a:prstGeom>
          <a:noFill/>
        </p:spPr>
        <p:txBody>
          <a:bodyPr wrap="square" rtlCol="0">
            <a:spAutoFit/>
          </a:bodyPr>
          <a:lstStyle/>
          <a:p>
            <a:pPr algn="ctr"/>
            <a:r>
              <a:rPr lang="ru-RU" sz="2800" dirty="0">
                <a:latin typeface="Cambria Math" pitchFamily="18" charset="0"/>
                <a:ea typeface="Cambria Math" pitchFamily="18" charset="0"/>
              </a:rPr>
              <a:t>Рис. 1. Аппроксимация δ − функции с ограниченным спектром (знак сменён на противоположный). При </a:t>
            </a:r>
            <a:r>
              <a:rPr lang="en-US" sz="2800" i="1" dirty="0">
                <a:latin typeface="Cambria Math" pitchFamily="18" charset="0"/>
                <a:ea typeface="Cambria Math" pitchFamily="18" charset="0"/>
              </a:rPr>
              <a:t>N</a:t>
            </a:r>
            <a:r>
              <a:rPr lang="ru-RU" sz="2800" dirty="0">
                <a:latin typeface="Cambria Math" pitchFamily="18" charset="0"/>
                <a:ea typeface="Cambria Math" pitchFamily="18" charset="0"/>
              </a:rPr>
              <a:t>→∞ совпадает с классической поверхностной δ – функцией.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081" y="116632"/>
            <a:ext cx="6513885" cy="3375914"/>
          </a:xfrm>
          <a:prstGeom prst="rect">
            <a:avLst/>
          </a:prstGeom>
        </p:spPr>
      </p:pic>
    </p:spTree>
    <p:extLst>
      <p:ext uri="{BB962C8B-B14F-4D97-AF65-F5344CB8AC3E}">
        <p14:creationId xmlns:p14="http://schemas.microsoft.com/office/powerpoint/2010/main" val="2833188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116632"/>
                <a:ext cx="9108504" cy="4953985"/>
              </a:xfrm>
              <a:prstGeom prst="rect">
                <a:avLst/>
              </a:prstGeom>
              <a:noFill/>
            </p:spPr>
            <p:txBody>
              <a:bodyPr wrap="square" rtlCol="0">
                <a:spAutoFit/>
              </a:bodyPr>
              <a:lstStyle/>
              <a:p>
                <a:pPr algn="just"/>
                <a:r>
                  <a:rPr lang="ru-RU" sz="2400" dirty="0" smtClean="0">
                    <a:latin typeface="Cambria Math" pitchFamily="18" charset="0"/>
                    <a:ea typeface="Cambria Math" pitchFamily="18" charset="0"/>
                  </a:rPr>
                  <a:t>Теперь найдём решение уравнения (1) с граничным условием – нормальная компонента вектора нагрузки есть </a:t>
                </a:r>
                <a14:m>
                  <m:oMath xmlns:m="http://schemas.openxmlformats.org/officeDocument/2006/math">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𝛿</m:t>
                        </m:r>
                      </m:e>
                      <m:sub>
                        <m:r>
                          <a:rPr lang="ru-RU" sz="2400" i="1">
                            <a:latin typeface="Cambria Math" pitchFamily="18" charset="0"/>
                            <a:ea typeface="Cambria Math" pitchFamily="18" charset="0"/>
                          </a:rPr>
                          <m:t>1</m:t>
                        </m:r>
                      </m:sub>
                    </m:sSub>
                    <m:d>
                      <m:dPr>
                        <m:ctrlPr>
                          <a:rPr lang="ru-RU" sz="2400" i="1">
                            <a:latin typeface="Cambria Math"/>
                            <a:ea typeface="Cambria Math" pitchFamily="18" charset="0"/>
                          </a:rPr>
                        </m:ctrlPr>
                      </m:dPr>
                      <m:e>
                        <m:r>
                          <a:rPr lang="ru-RU" sz="2400" i="1">
                            <a:latin typeface="Cambria Math" pitchFamily="18" charset="0"/>
                            <a:ea typeface="Cambria Math" pitchFamily="18" charset="0"/>
                          </a:rPr>
                          <m:t>𝑆</m:t>
                        </m:r>
                      </m:e>
                    </m:d>
                  </m:oMath>
                </a14:m>
                <a:r>
                  <a:rPr lang="ru-RU" sz="2400" dirty="0">
                    <a:latin typeface="Cambria Math" pitchFamily="18" charset="0"/>
                    <a:ea typeface="Cambria Math" pitchFamily="18" charset="0"/>
                  </a:rPr>
                  <a:t>, касательные – нули, аналогично методу, изложенному в [2]. В результате вычислений получаем:</a:t>
                </a: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ru-RU" sz="1900" i="1">
                              <a:latin typeface="Cambria Math"/>
                              <a:ea typeface="Cambria Math" pitchFamily="18" charset="0"/>
                            </a:rPr>
                          </m:ctrlPr>
                        </m:mPr>
                        <m:mr>
                          <m:e>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𝑈</m:t>
                                </m:r>
                              </m:e>
                              <m:sub>
                                <m:r>
                                  <a:rPr lang="en-US" sz="1900" i="1">
                                    <a:latin typeface="Cambria Math" pitchFamily="18" charset="0"/>
                                    <a:ea typeface="Cambria Math" pitchFamily="18" charset="0"/>
                                  </a:rPr>
                                  <m:t>𝑛</m:t>
                                </m:r>
                              </m:sub>
                            </m:sSub>
                            <m:r>
                              <a:rPr lang="ru-RU" sz="1900" i="1">
                                <a:latin typeface="Cambria Math" pitchFamily="18" charset="0"/>
                                <a:ea typeface="Cambria Math" pitchFamily="18" charset="0"/>
                              </a:rPr>
                              <m:t>= </m:t>
                            </m:r>
                            <m:nary>
                              <m:naryPr>
                                <m:limLoc m:val="undOvr"/>
                                <m:ctrlPr>
                                  <a:rPr lang="ru-RU" sz="1900" i="1">
                                    <a:latin typeface="Cambria Math"/>
                                    <a:ea typeface="Cambria Math" pitchFamily="18" charset="0"/>
                                  </a:rPr>
                                </m:ctrlPr>
                              </m:naryPr>
                              <m:sub>
                                <m:r>
                                  <a:rPr lang="ru-RU" sz="1900" i="1">
                                    <a:latin typeface="Cambria Math" pitchFamily="18" charset="0"/>
                                    <a:ea typeface="Cambria Math" pitchFamily="18" charset="0"/>
                                  </a:rPr>
                                  <m:t>0</m:t>
                                </m:r>
                              </m:sub>
                              <m:sup>
                                <m:r>
                                  <a:rPr lang="en-US" sz="1900" i="1">
                                    <a:latin typeface="Cambria Math" pitchFamily="18" charset="0"/>
                                    <a:ea typeface="Cambria Math" pitchFamily="18" charset="0"/>
                                  </a:rPr>
                                  <m:t>𝑁</m:t>
                                </m:r>
                              </m:sup>
                              <m:e>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𝐽</m:t>
                                    </m:r>
                                  </m:e>
                                  <m:sub>
                                    <m:r>
                                      <a:rPr lang="ru-RU" sz="1900" i="1">
                                        <a:latin typeface="Cambria Math" pitchFamily="18" charset="0"/>
                                        <a:ea typeface="Cambria Math" pitchFamily="18" charset="0"/>
                                      </a:rPr>
                                      <m:t>0</m:t>
                                    </m:r>
                                  </m:sub>
                                </m:sSub>
                                <m:d>
                                  <m:dPr>
                                    <m:ctrlPr>
                                      <a:rPr lang="ru-RU" sz="1900" i="1">
                                        <a:latin typeface="Cambria Math"/>
                                        <a:ea typeface="Cambria Math" pitchFamily="18" charset="0"/>
                                      </a:rPr>
                                    </m:ctrlPr>
                                  </m:dPr>
                                  <m:e>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𝜈</m:t>
                                        </m:r>
                                      </m:e>
                                      <m:sub>
                                        <m:r>
                                          <a:rPr lang="ru-RU" sz="1900" i="1">
                                            <a:latin typeface="Cambria Math" pitchFamily="18" charset="0"/>
                                            <a:ea typeface="Cambria Math" pitchFamily="18" charset="0"/>
                                          </a:rPr>
                                          <m:t>3</m:t>
                                        </m:r>
                                      </m:sub>
                                    </m:sSub>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𝑟</m:t>
                                        </m:r>
                                      </m:e>
                                      <m:sub>
                                        <m:r>
                                          <a:rPr lang="en-US" sz="1900" i="1">
                                            <a:latin typeface="Cambria Math" pitchFamily="18" charset="0"/>
                                            <a:ea typeface="Cambria Math" pitchFamily="18" charset="0"/>
                                          </a:rPr>
                                          <m:t>𝜏</m:t>
                                        </m:r>
                                      </m:sub>
                                    </m:sSub>
                                  </m:e>
                                </m:d>
                                <m:f>
                                  <m:fPr>
                                    <m:ctrlPr>
                                      <a:rPr lang="ru-RU" sz="1900" i="1">
                                        <a:latin typeface="Cambria Math"/>
                                        <a:ea typeface="Cambria Math" pitchFamily="18" charset="0"/>
                                      </a:rPr>
                                    </m:ctrlPr>
                                  </m:fPr>
                                  <m:num>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𝑘</m:t>
                                        </m:r>
                                      </m:e>
                                      <m:sub>
                                        <m:r>
                                          <a:rPr lang="en-US" sz="1900" i="1">
                                            <a:latin typeface="Cambria Math" pitchFamily="18" charset="0"/>
                                            <a:ea typeface="Cambria Math" pitchFamily="18" charset="0"/>
                                          </a:rPr>
                                          <m:t>𝑟</m:t>
                                        </m:r>
                                      </m:sub>
                                    </m:sSub>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𝜈</m:t>
                                        </m:r>
                                      </m:e>
                                      <m:sub>
                                        <m:r>
                                          <a:rPr lang="ru-RU" sz="1900" i="1">
                                            <a:latin typeface="Cambria Math" pitchFamily="18" charset="0"/>
                                            <a:ea typeface="Cambria Math" pitchFamily="18" charset="0"/>
                                          </a:rPr>
                                          <m:t>2</m:t>
                                        </m:r>
                                      </m:sub>
                                    </m:sSub>
                                  </m:num>
                                  <m:den>
                                    <m:r>
                                      <a:rPr lang="ru-RU" sz="1900" i="1">
                                        <a:latin typeface="Cambria Math" pitchFamily="18" charset="0"/>
                                        <a:ea typeface="Cambria Math" pitchFamily="18" charset="0"/>
                                      </a:rPr>
                                      <m:t>2</m:t>
                                    </m:r>
                                    <m:r>
                                      <a:rPr lang="en-US" sz="1900" i="1">
                                        <a:latin typeface="Cambria Math" pitchFamily="18" charset="0"/>
                                        <a:ea typeface="Cambria Math" pitchFamily="18" charset="0"/>
                                      </a:rPr>
                                      <m:t>𝜋𝜇</m:t>
                                    </m:r>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𝑅</m:t>
                                        </m:r>
                                      </m:e>
                                      <m:sub>
                                        <m:r>
                                          <a:rPr lang="ru-RU" sz="1900" i="1">
                                            <a:latin typeface="Cambria Math" pitchFamily="18" charset="0"/>
                                            <a:ea typeface="Cambria Math" pitchFamily="18" charset="0"/>
                                          </a:rPr>
                                          <m:t>1</m:t>
                                        </m:r>
                                      </m:sub>
                                    </m:sSub>
                                    <m:r>
                                      <a:rPr lang="ru-RU" sz="1900" i="1">
                                        <a:latin typeface="Cambria Math" pitchFamily="18" charset="0"/>
                                        <a:ea typeface="Cambria Math" pitchFamily="18" charset="0"/>
                                      </a:rPr>
                                      <m:t>(</m:t>
                                    </m:r>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𝑘</m:t>
                                        </m:r>
                                      </m:e>
                                      <m:sub>
                                        <m:r>
                                          <a:rPr lang="en-US" sz="1900" i="1">
                                            <a:latin typeface="Cambria Math" pitchFamily="18" charset="0"/>
                                            <a:ea typeface="Cambria Math" pitchFamily="18" charset="0"/>
                                          </a:rPr>
                                          <m:t>𝑟</m:t>
                                        </m:r>
                                      </m:sub>
                                    </m:sSub>
                                    <m:r>
                                      <a:rPr lang="ru-RU" sz="1900" i="1">
                                        <a:latin typeface="Cambria Math" pitchFamily="18" charset="0"/>
                                        <a:ea typeface="Cambria Math" pitchFamily="18" charset="0"/>
                                      </a:rPr>
                                      <m:t>,</m:t>
                                    </m:r>
                                    <m:r>
                                      <a:rPr lang="en-US" sz="1900" i="1">
                                        <a:latin typeface="Cambria Math" pitchFamily="18" charset="0"/>
                                        <a:ea typeface="Cambria Math" pitchFamily="18" charset="0"/>
                                      </a:rPr>
                                      <m:t>𝑘</m:t>
                                    </m:r>
                                    <m:r>
                                      <a:rPr lang="ru-RU" sz="1900" i="1">
                                        <a:latin typeface="Cambria Math" pitchFamily="18" charset="0"/>
                                        <a:ea typeface="Cambria Math" pitchFamily="18" charset="0"/>
                                      </a:rPr>
                                      <m:t>)</m:t>
                                    </m:r>
                                  </m:den>
                                </m:f>
                                <m:d>
                                  <m:dPr>
                                    <m:ctrlPr>
                                      <a:rPr lang="ru-RU" sz="1900" i="1">
                                        <a:latin typeface="Cambria Math"/>
                                        <a:ea typeface="Cambria Math" pitchFamily="18" charset="0"/>
                                      </a:rPr>
                                    </m:ctrlPr>
                                  </m:dPr>
                                  <m:e>
                                    <m:r>
                                      <a:rPr lang="ru-RU" sz="1900" i="1">
                                        <a:latin typeface="Cambria Math" pitchFamily="18" charset="0"/>
                                        <a:ea typeface="Cambria Math" pitchFamily="18" charset="0"/>
                                      </a:rPr>
                                      <m:t>2</m:t>
                                    </m:r>
                                    <m:sSubSup>
                                      <m:sSubSupPr>
                                        <m:ctrlPr>
                                          <a:rPr lang="ru-RU" sz="1900" i="1">
                                            <a:latin typeface="Cambria Math"/>
                                            <a:ea typeface="Cambria Math" pitchFamily="18" charset="0"/>
                                          </a:rPr>
                                        </m:ctrlPr>
                                      </m:sSubSupPr>
                                      <m:e>
                                        <m:r>
                                          <a:rPr lang="en-US" sz="1900" i="1">
                                            <a:latin typeface="Cambria Math" pitchFamily="18" charset="0"/>
                                            <a:ea typeface="Cambria Math" pitchFamily="18" charset="0"/>
                                          </a:rPr>
                                          <m:t>𝜈</m:t>
                                        </m:r>
                                      </m:e>
                                      <m:sub>
                                        <m:r>
                                          <a:rPr lang="ru-RU" sz="1900" i="1">
                                            <a:latin typeface="Cambria Math" pitchFamily="18" charset="0"/>
                                            <a:ea typeface="Cambria Math" pitchFamily="18" charset="0"/>
                                          </a:rPr>
                                          <m:t>3</m:t>
                                        </m:r>
                                      </m:sub>
                                      <m:sup>
                                        <m:r>
                                          <a:rPr lang="ru-RU" sz="1900" i="1">
                                            <a:latin typeface="Cambria Math" pitchFamily="18" charset="0"/>
                                            <a:ea typeface="Cambria Math" pitchFamily="18" charset="0"/>
                                          </a:rPr>
                                          <m:t>2</m:t>
                                        </m:r>
                                      </m:sup>
                                    </m:sSubSup>
                                    <m:func>
                                      <m:funcPr>
                                        <m:ctrlPr>
                                          <a:rPr lang="ru-RU" sz="1900" i="1">
                                            <a:latin typeface="Cambria Math"/>
                                            <a:ea typeface="Cambria Math" pitchFamily="18" charset="0"/>
                                          </a:rPr>
                                        </m:ctrlPr>
                                      </m:funcPr>
                                      <m:fName>
                                        <m:r>
                                          <m:rPr>
                                            <m:sty m:val="p"/>
                                          </m:rPr>
                                          <a:rPr lang="en-US" sz="1900">
                                            <a:latin typeface="Cambria Math" pitchFamily="18" charset="0"/>
                                            <a:ea typeface="Cambria Math" pitchFamily="18" charset="0"/>
                                          </a:rPr>
                                          <m:t>exp</m:t>
                                        </m:r>
                                      </m:fName>
                                      <m:e>
                                        <m:d>
                                          <m:dPr>
                                            <m:ctrlPr>
                                              <a:rPr lang="ru-RU" sz="1900" i="1">
                                                <a:latin typeface="Cambria Math"/>
                                                <a:ea typeface="Cambria Math" pitchFamily="18" charset="0"/>
                                              </a:rPr>
                                            </m:ctrlPr>
                                          </m:dPr>
                                          <m:e>
                                            <m:r>
                                              <a:rPr lang="ru-RU" sz="1900" i="1">
                                                <a:latin typeface="Cambria Math" pitchFamily="18" charset="0"/>
                                                <a:ea typeface="Cambria Math" pitchFamily="18" charset="0"/>
                                              </a:rPr>
                                              <m:t>−</m:t>
                                            </m:r>
                                            <m:d>
                                              <m:dPr>
                                                <m:begChr m:val="|"/>
                                                <m:endChr m:val="|"/>
                                                <m:ctrlPr>
                                                  <a:rPr lang="ru-RU" sz="1900" i="1">
                                                    <a:latin typeface="Cambria Math"/>
                                                    <a:ea typeface="Cambria Math" pitchFamily="18" charset="0"/>
                                                  </a:rPr>
                                                </m:ctrlPr>
                                              </m:dPr>
                                              <m:e>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𝑥</m:t>
                                                    </m:r>
                                                  </m:e>
                                                  <m:sub>
                                                    <m:r>
                                                      <a:rPr lang="ru-RU" sz="1900" i="1">
                                                        <a:latin typeface="Cambria Math" pitchFamily="18" charset="0"/>
                                                        <a:ea typeface="Cambria Math" pitchFamily="18" charset="0"/>
                                                      </a:rPr>
                                                      <m:t>1</m:t>
                                                    </m:r>
                                                  </m:sub>
                                                </m:sSub>
                                              </m:e>
                                            </m:d>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𝜈</m:t>
                                                </m:r>
                                              </m:e>
                                              <m:sub>
                                                <m:r>
                                                  <a:rPr lang="ru-RU" sz="1900" i="1">
                                                    <a:latin typeface="Cambria Math" pitchFamily="18" charset="0"/>
                                                    <a:ea typeface="Cambria Math" pitchFamily="18" charset="0"/>
                                                  </a:rPr>
                                                  <m:t>1</m:t>
                                                </m:r>
                                              </m:sub>
                                            </m:sSub>
                                          </m:e>
                                        </m:d>
                                      </m:e>
                                    </m:func>
                                    <m:r>
                                      <a:rPr lang="ru-RU" sz="1900" i="1">
                                        <a:latin typeface="Cambria Math" pitchFamily="18" charset="0"/>
                                        <a:ea typeface="Cambria Math" pitchFamily="18" charset="0"/>
                                      </a:rPr>
                                      <m:t>−</m:t>
                                    </m:r>
                                    <m:sSubSup>
                                      <m:sSubSupPr>
                                        <m:ctrlPr>
                                          <a:rPr lang="ru-RU" sz="1900" i="1">
                                            <a:latin typeface="Cambria Math"/>
                                            <a:ea typeface="Cambria Math" pitchFamily="18" charset="0"/>
                                          </a:rPr>
                                        </m:ctrlPr>
                                      </m:sSubSupPr>
                                      <m:e>
                                        <m:r>
                                          <a:rPr lang="ru-RU" sz="1900" i="1">
                                            <a:latin typeface="Cambria Math" pitchFamily="18" charset="0"/>
                                            <a:ea typeface="Cambria Math" pitchFamily="18" charset="0"/>
                                          </a:rPr>
                                          <m:t>(2</m:t>
                                        </m:r>
                                        <m:r>
                                          <a:rPr lang="en-US" sz="1900" i="1">
                                            <a:latin typeface="Cambria Math" pitchFamily="18" charset="0"/>
                                            <a:ea typeface="Cambria Math" pitchFamily="18" charset="0"/>
                                          </a:rPr>
                                          <m:t>𝑘</m:t>
                                        </m:r>
                                      </m:e>
                                      <m:sub>
                                        <m:r>
                                          <a:rPr lang="en-US" sz="1900" i="1">
                                            <a:latin typeface="Cambria Math" pitchFamily="18" charset="0"/>
                                            <a:ea typeface="Cambria Math" pitchFamily="18" charset="0"/>
                                          </a:rPr>
                                          <m:t>𝑟</m:t>
                                        </m:r>
                                      </m:sub>
                                      <m:sup>
                                        <m:r>
                                          <a:rPr lang="ru-RU" sz="1900" i="1">
                                            <a:latin typeface="Cambria Math" pitchFamily="18" charset="0"/>
                                            <a:ea typeface="Cambria Math" pitchFamily="18" charset="0"/>
                                          </a:rPr>
                                          <m:t>2</m:t>
                                        </m:r>
                                      </m:sup>
                                    </m:sSubSup>
                                    <m:r>
                                      <a:rPr lang="ru-RU" sz="1900" i="1">
                                        <a:latin typeface="Cambria Math" pitchFamily="18" charset="0"/>
                                        <a:ea typeface="Cambria Math" pitchFamily="18" charset="0"/>
                                      </a:rPr>
                                      <m:t>+3</m:t>
                                    </m:r>
                                    <m:sSup>
                                      <m:sSupPr>
                                        <m:ctrlPr>
                                          <a:rPr lang="ru-RU" sz="1900" i="1">
                                            <a:latin typeface="Cambria Math"/>
                                            <a:ea typeface="Cambria Math" pitchFamily="18" charset="0"/>
                                          </a:rPr>
                                        </m:ctrlPr>
                                      </m:sSupPr>
                                      <m:e>
                                        <m:r>
                                          <a:rPr lang="en-US" sz="1900" i="1">
                                            <a:latin typeface="Cambria Math" pitchFamily="18" charset="0"/>
                                            <a:ea typeface="Cambria Math" pitchFamily="18" charset="0"/>
                                          </a:rPr>
                                          <m:t>𝑘</m:t>
                                        </m:r>
                                      </m:e>
                                      <m:sup>
                                        <m:r>
                                          <a:rPr lang="en-US" sz="1900" i="1">
                                            <a:latin typeface="Cambria Math" pitchFamily="18" charset="0"/>
                                            <a:ea typeface="Cambria Math" pitchFamily="18" charset="0"/>
                                          </a:rPr>
                                          <m:t>2</m:t>
                                        </m:r>
                                      </m:sup>
                                    </m:sSup>
                                    <m:r>
                                      <a:rPr lang="en-US" sz="1900" i="1">
                                        <a:latin typeface="Cambria Math" pitchFamily="18" charset="0"/>
                                        <a:ea typeface="Cambria Math" pitchFamily="18" charset="0"/>
                                      </a:rPr>
                                      <m:t>)</m:t>
                                    </m:r>
                                    <m:func>
                                      <m:funcPr>
                                        <m:ctrlPr>
                                          <a:rPr lang="ru-RU" sz="1900" i="1">
                                            <a:latin typeface="Cambria Math"/>
                                            <a:ea typeface="Cambria Math" pitchFamily="18" charset="0"/>
                                          </a:rPr>
                                        </m:ctrlPr>
                                      </m:funcPr>
                                      <m:fName>
                                        <m:r>
                                          <m:rPr>
                                            <m:sty m:val="p"/>
                                          </m:rPr>
                                          <a:rPr lang="en-US" sz="1900">
                                            <a:latin typeface="Cambria Math" pitchFamily="18" charset="0"/>
                                            <a:ea typeface="Cambria Math" pitchFamily="18" charset="0"/>
                                          </a:rPr>
                                          <m:t>exp</m:t>
                                        </m:r>
                                      </m:fName>
                                      <m:e>
                                        <m:d>
                                          <m:dPr>
                                            <m:ctrlPr>
                                              <a:rPr lang="ru-RU" sz="1900" i="1">
                                                <a:latin typeface="Cambria Math"/>
                                                <a:ea typeface="Cambria Math" pitchFamily="18" charset="0"/>
                                              </a:rPr>
                                            </m:ctrlPr>
                                          </m:dPr>
                                          <m:e>
                                            <m:r>
                                              <a:rPr lang="en-US" sz="1900" i="1">
                                                <a:latin typeface="Cambria Math" pitchFamily="18" charset="0"/>
                                                <a:ea typeface="Cambria Math" pitchFamily="18" charset="0"/>
                                              </a:rPr>
                                              <m:t>−</m:t>
                                            </m:r>
                                            <m:d>
                                              <m:dPr>
                                                <m:begChr m:val="|"/>
                                                <m:endChr m:val="|"/>
                                                <m:ctrlPr>
                                                  <a:rPr lang="ru-RU" sz="1900" i="1">
                                                    <a:latin typeface="Cambria Math"/>
                                                    <a:ea typeface="Cambria Math" pitchFamily="18" charset="0"/>
                                                  </a:rPr>
                                                </m:ctrlPr>
                                              </m:dPr>
                                              <m:e>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𝑥</m:t>
                                                    </m:r>
                                                  </m:e>
                                                  <m:sub>
                                                    <m:r>
                                                      <a:rPr lang="en-US" sz="1900" i="1">
                                                        <a:latin typeface="Cambria Math" pitchFamily="18" charset="0"/>
                                                        <a:ea typeface="Cambria Math" pitchFamily="18" charset="0"/>
                                                      </a:rPr>
                                                      <m:t>1</m:t>
                                                    </m:r>
                                                  </m:sub>
                                                </m:sSub>
                                              </m:e>
                                            </m:d>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𝜈</m:t>
                                                </m:r>
                                              </m:e>
                                              <m:sub>
                                                <m:r>
                                                  <a:rPr lang="en-US" sz="1900" i="1">
                                                    <a:latin typeface="Cambria Math" pitchFamily="18" charset="0"/>
                                                    <a:ea typeface="Cambria Math" pitchFamily="18" charset="0"/>
                                                  </a:rPr>
                                                  <m:t>2</m:t>
                                                </m:r>
                                              </m:sub>
                                            </m:sSub>
                                          </m:e>
                                        </m:d>
                                      </m:e>
                                    </m:func>
                                  </m:e>
                                </m:d>
                                <m:r>
                                  <a:rPr lang="en-US" sz="1900" i="1">
                                    <a:latin typeface="Cambria Math" pitchFamily="18" charset="0"/>
                                    <a:ea typeface="Cambria Math" pitchFamily="18" charset="0"/>
                                  </a:rPr>
                                  <m:t> </m:t>
                                </m:r>
                                <m:r>
                                  <a:rPr lang="en-US" sz="1900" i="1">
                                    <a:latin typeface="Cambria Math" pitchFamily="18" charset="0"/>
                                    <a:ea typeface="Cambria Math" pitchFamily="18" charset="0"/>
                                  </a:rPr>
                                  <m:t>𝑑</m:t>
                                </m:r>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𝑘</m:t>
                                    </m:r>
                                  </m:e>
                                  <m:sub>
                                    <m:r>
                                      <a:rPr lang="en-US" sz="1900" i="1">
                                        <a:latin typeface="Cambria Math" pitchFamily="18" charset="0"/>
                                        <a:ea typeface="Cambria Math" pitchFamily="18" charset="0"/>
                                      </a:rPr>
                                      <m:t>𝑟</m:t>
                                    </m:r>
                                  </m:sub>
                                </m:sSub>
                              </m:e>
                            </m:nary>
                            <m:r>
                              <a:rPr lang="en-US" sz="1900" i="1">
                                <a:latin typeface="Cambria Math" pitchFamily="18" charset="0"/>
                                <a:ea typeface="Cambria Math" pitchFamily="18" charset="0"/>
                              </a:rPr>
                              <m:t>    </m:t>
                            </m:r>
                          </m:e>
                        </m:mr>
                        <m:mr>
                          <m:e>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𝑈</m:t>
                                </m:r>
                              </m:e>
                              <m:sub>
                                <m:r>
                                  <a:rPr lang="en-US" sz="1900" i="1">
                                    <a:latin typeface="Cambria Math" pitchFamily="18" charset="0"/>
                                    <a:ea typeface="Cambria Math" pitchFamily="18" charset="0"/>
                                  </a:rPr>
                                  <m:t>𝑟</m:t>
                                </m:r>
                              </m:sub>
                            </m:sSub>
                            <m:r>
                              <a:rPr lang="en-US" sz="1900" i="1">
                                <a:latin typeface="Cambria Math" pitchFamily="18" charset="0"/>
                                <a:ea typeface="Cambria Math" pitchFamily="18" charset="0"/>
                              </a:rPr>
                              <m:t>=</m:t>
                            </m:r>
                            <m:nary>
                              <m:naryPr>
                                <m:limLoc m:val="undOvr"/>
                                <m:ctrlPr>
                                  <a:rPr lang="ru-RU" sz="1900" i="1">
                                    <a:latin typeface="Cambria Math"/>
                                    <a:ea typeface="Cambria Math" pitchFamily="18" charset="0"/>
                                  </a:rPr>
                                </m:ctrlPr>
                              </m:naryPr>
                              <m:sub>
                                <m:r>
                                  <a:rPr lang="en-US" sz="1900" i="1">
                                    <a:latin typeface="Cambria Math" pitchFamily="18" charset="0"/>
                                    <a:ea typeface="Cambria Math" pitchFamily="18" charset="0"/>
                                  </a:rPr>
                                  <m:t>0</m:t>
                                </m:r>
                              </m:sub>
                              <m:sup>
                                <m:r>
                                  <a:rPr lang="en-US" sz="1900" i="1">
                                    <a:latin typeface="Cambria Math" pitchFamily="18" charset="0"/>
                                    <a:ea typeface="Cambria Math" pitchFamily="18" charset="0"/>
                                  </a:rPr>
                                  <m:t>𝑁</m:t>
                                </m:r>
                              </m:sup>
                              <m:e>
                                <m:sSubSup>
                                  <m:sSubSupPr>
                                    <m:ctrlPr>
                                      <a:rPr lang="ru-RU" sz="1900" i="1">
                                        <a:latin typeface="Cambria Math"/>
                                        <a:ea typeface="Cambria Math" pitchFamily="18" charset="0"/>
                                      </a:rPr>
                                    </m:ctrlPr>
                                  </m:sSubSupPr>
                                  <m:e>
                                    <m:r>
                                      <a:rPr lang="en-US" sz="1900" i="1">
                                        <a:latin typeface="Cambria Math" pitchFamily="18" charset="0"/>
                                        <a:ea typeface="Cambria Math" pitchFamily="18" charset="0"/>
                                      </a:rPr>
                                      <m:t>𝐽</m:t>
                                    </m:r>
                                  </m:e>
                                  <m:sub>
                                    <m:r>
                                      <a:rPr lang="en-US" sz="1900" i="1">
                                        <a:latin typeface="Cambria Math" pitchFamily="18" charset="0"/>
                                        <a:ea typeface="Cambria Math" pitchFamily="18" charset="0"/>
                                      </a:rPr>
                                      <m:t>0</m:t>
                                    </m:r>
                                  </m:sub>
                                  <m:sup>
                                    <m:r>
                                      <a:rPr lang="en-US" sz="1900" i="1">
                                        <a:latin typeface="Cambria Math" pitchFamily="18" charset="0"/>
                                        <a:ea typeface="Cambria Math" pitchFamily="18" charset="0"/>
                                      </a:rPr>
                                      <m:t>′</m:t>
                                    </m:r>
                                  </m:sup>
                                </m:sSubSup>
                                <m:d>
                                  <m:dPr>
                                    <m:ctrlPr>
                                      <a:rPr lang="ru-RU" sz="1900" i="1">
                                        <a:latin typeface="Cambria Math"/>
                                        <a:ea typeface="Cambria Math" pitchFamily="18" charset="0"/>
                                      </a:rPr>
                                    </m:ctrlPr>
                                  </m:dPr>
                                  <m:e>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𝜈</m:t>
                                        </m:r>
                                      </m:e>
                                      <m:sub>
                                        <m:r>
                                          <a:rPr lang="en-US" sz="1900" i="1">
                                            <a:latin typeface="Cambria Math" pitchFamily="18" charset="0"/>
                                            <a:ea typeface="Cambria Math" pitchFamily="18" charset="0"/>
                                          </a:rPr>
                                          <m:t>3</m:t>
                                        </m:r>
                                      </m:sub>
                                    </m:sSub>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𝑟</m:t>
                                        </m:r>
                                      </m:e>
                                      <m:sub>
                                        <m:r>
                                          <a:rPr lang="en-US" sz="1900" i="1">
                                            <a:latin typeface="Cambria Math" pitchFamily="18" charset="0"/>
                                            <a:ea typeface="Cambria Math" pitchFamily="18" charset="0"/>
                                          </a:rPr>
                                          <m:t>𝜏</m:t>
                                        </m:r>
                                      </m:sub>
                                    </m:sSub>
                                  </m:e>
                                </m:d>
                                <m:f>
                                  <m:fPr>
                                    <m:ctrlPr>
                                      <a:rPr lang="ru-RU" sz="1900" i="1">
                                        <a:latin typeface="Cambria Math"/>
                                        <a:ea typeface="Cambria Math" pitchFamily="18" charset="0"/>
                                      </a:rPr>
                                    </m:ctrlPr>
                                  </m:fPr>
                                  <m:num>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𝑘</m:t>
                                        </m:r>
                                      </m:e>
                                      <m:sub>
                                        <m:r>
                                          <a:rPr lang="en-US" sz="1900" i="1">
                                            <a:latin typeface="Cambria Math" pitchFamily="18" charset="0"/>
                                            <a:ea typeface="Cambria Math" pitchFamily="18" charset="0"/>
                                          </a:rPr>
                                          <m:t>𝑟</m:t>
                                        </m:r>
                                      </m:sub>
                                    </m:sSub>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𝜈</m:t>
                                        </m:r>
                                      </m:e>
                                      <m:sub>
                                        <m:r>
                                          <a:rPr lang="en-US" sz="1900" i="1">
                                            <a:latin typeface="Cambria Math" pitchFamily="18" charset="0"/>
                                            <a:ea typeface="Cambria Math" pitchFamily="18" charset="0"/>
                                          </a:rPr>
                                          <m:t>3</m:t>
                                        </m:r>
                                      </m:sub>
                                    </m:sSub>
                                  </m:num>
                                  <m:den>
                                    <m:r>
                                      <a:rPr lang="en-US" sz="1900" i="1">
                                        <a:latin typeface="Cambria Math" pitchFamily="18" charset="0"/>
                                        <a:ea typeface="Cambria Math" pitchFamily="18" charset="0"/>
                                      </a:rPr>
                                      <m:t>2</m:t>
                                    </m:r>
                                    <m:r>
                                      <a:rPr lang="en-US" sz="1900" i="1">
                                        <a:latin typeface="Cambria Math" pitchFamily="18" charset="0"/>
                                        <a:ea typeface="Cambria Math" pitchFamily="18" charset="0"/>
                                      </a:rPr>
                                      <m:t>𝜋</m:t>
                                    </m:r>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𝜇</m:t>
                                        </m:r>
                                        <m:r>
                                          <a:rPr lang="en-US" sz="1900" i="1">
                                            <a:latin typeface="Cambria Math" pitchFamily="18" charset="0"/>
                                            <a:ea typeface="Cambria Math" pitchFamily="18" charset="0"/>
                                          </a:rPr>
                                          <m:t>𝑅</m:t>
                                        </m:r>
                                      </m:e>
                                      <m:sub>
                                        <m:r>
                                          <a:rPr lang="en-US" sz="1900" i="1">
                                            <a:latin typeface="Cambria Math" pitchFamily="18" charset="0"/>
                                            <a:ea typeface="Cambria Math" pitchFamily="18" charset="0"/>
                                          </a:rPr>
                                          <m:t>1</m:t>
                                        </m:r>
                                      </m:sub>
                                    </m:sSub>
                                    <m:r>
                                      <a:rPr lang="en-US" sz="1900" i="1">
                                        <a:latin typeface="Cambria Math" pitchFamily="18" charset="0"/>
                                        <a:ea typeface="Cambria Math" pitchFamily="18" charset="0"/>
                                      </a:rPr>
                                      <m:t>(</m:t>
                                    </m:r>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𝑘</m:t>
                                        </m:r>
                                      </m:e>
                                      <m:sub>
                                        <m:r>
                                          <a:rPr lang="en-US" sz="1900" i="1">
                                            <a:latin typeface="Cambria Math" pitchFamily="18" charset="0"/>
                                            <a:ea typeface="Cambria Math" pitchFamily="18" charset="0"/>
                                          </a:rPr>
                                          <m:t>𝑟</m:t>
                                        </m:r>
                                      </m:sub>
                                    </m:sSub>
                                    <m:r>
                                      <a:rPr lang="en-US" sz="1900" i="1">
                                        <a:latin typeface="Cambria Math" pitchFamily="18" charset="0"/>
                                        <a:ea typeface="Cambria Math" pitchFamily="18" charset="0"/>
                                      </a:rPr>
                                      <m:t>,</m:t>
                                    </m:r>
                                    <m:r>
                                      <a:rPr lang="en-US" sz="1900" i="1">
                                        <a:latin typeface="Cambria Math" pitchFamily="18" charset="0"/>
                                        <a:ea typeface="Cambria Math" pitchFamily="18" charset="0"/>
                                      </a:rPr>
                                      <m:t>𝑘</m:t>
                                    </m:r>
                                    <m:r>
                                      <a:rPr lang="en-US" sz="1900" i="1">
                                        <a:latin typeface="Cambria Math" pitchFamily="18" charset="0"/>
                                        <a:ea typeface="Cambria Math" pitchFamily="18" charset="0"/>
                                      </a:rPr>
                                      <m:t>)</m:t>
                                    </m:r>
                                  </m:den>
                                </m:f>
                                <m:d>
                                  <m:dPr>
                                    <m:ctrlPr>
                                      <a:rPr lang="ru-RU" sz="1900" i="1">
                                        <a:latin typeface="Cambria Math"/>
                                        <a:ea typeface="Cambria Math" pitchFamily="18" charset="0"/>
                                      </a:rPr>
                                    </m:ctrlPr>
                                  </m:dPr>
                                  <m:e>
                                    <m:r>
                                      <a:rPr lang="en-US" sz="1900" i="1">
                                        <a:latin typeface="Cambria Math" pitchFamily="18" charset="0"/>
                                        <a:ea typeface="Cambria Math" pitchFamily="18" charset="0"/>
                                      </a:rPr>
                                      <m:t>−2</m:t>
                                    </m:r>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𝜈</m:t>
                                        </m:r>
                                      </m:e>
                                      <m:sub>
                                        <m:r>
                                          <a:rPr lang="en-US" sz="1900" i="1">
                                            <a:latin typeface="Cambria Math" pitchFamily="18" charset="0"/>
                                            <a:ea typeface="Cambria Math" pitchFamily="18" charset="0"/>
                                          </a:rPr>
                                          <m:t>1</m:t>
                                        </m:r>
                                      </m:sub>
                                    </m:sSub>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𝜈</m:t>
                                        </m:r>
                                      </m:e>
                                      <m:sub>
                                        <m:r>
                                          <a:rPr lang="en-US" sz="1900" i="1">
                                            <a:latin typeface="Cambria Math" pitchFamily="18" charset="0"/>
                                            <a:ea typeface="Cambria Math" pitchFamily="18" charset="0"/>
                                          </a:rPr>
                                          <m:t>2</m:t>
                                        </m:r>
                                      </m:sub>
                                    </m:sSub>
                                    <m:func>
                                      <m:funcPr>
                                        <m:ctrlPr>
                                          <a:rPr lang="ru-RU" sz="1900" i="1">
                                            <a:latin typeface="Cambria Math"/>
                                            <a:ea typeface="Cambria Math" pitchFamily="18" charset="0"/>
                                          </a:rPr>
                                        </m:ctrlPr>
                                      </m:funcPr>
                                      <m:fName>
                                        <m:r>
                                          <m:rPr>
                                            <m:sty m:val="p"/>
                                          </m:rPr>
                                          <a:rPr lang="en-US" sz="1900">
                                            <a:latin typeface="Cambria Math" pitchFamily="18" charset="0"/>
                                            <a:ea typeface="Cambria Math" pitchFamily="18" charset="0"/>
                                          </a:rPr>
                                          <m:t>exp</m:t>
                                        </m:r>
                                      </m:fName>
                                      <m:e>
                                        <m:d>
                                          <m:dPr>
                                            <m:ctrlPr>
                                              <a:rPr lang="ru-RU" sz="1900" i="1">
                                                <a:latin typeface="Cambria Math"/>
                                                <a:ea typeface="Cambria Math" pitchFamily="18" charset="0"/>
                                              </a:rPr>
                                            </m:ctrlPr>
                                          </m:dPr>
                                          <m:e>
                                            <m:r>
                                              <a:rPr lang="en-US" sz="1900" i="1">
                                                <a:latin typeface="Cambria Math" pitchFamily="18" charset="0"/>
                                                <a:ea typeface="Cambria Math" pitchFamily="18" charset="0"/>
                                              </a:rPr>
                                              <m:t>−</m:t>
                                            </m:r>
                                            <m:d>
                                              <m:dPr>
                                                <m:begChr m:val="|"/>
                                                <m:endChr m:val="|"/>
                                                <m:ctrlPr>
                                                  <a:rPr lang="ru-RU" sz="1900" i="1">
                                                    <a:latin typeface="Cambria Math"/>
                                                    <a:ea typeface="Cambria Math" pitchFamily="18" charset="0"/>
                                                  </a:rPr>
                                                </m:ctrlPr>
                                              </m:dPr>
                                              <m:e>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𝑥</m:t>
                                                    </m:r>
                                                  </m:e>
                                                  <m:sub>
                                                    <m:r>
                                                      <a:rPr lang="en-US" sz="1900" i="1">
                                                        <a:latin typeface="Cambria Math" pitchFamily="18" charset="0"/>
                                                        <a:ea typeface="Cambria Math" pitchFamily="18" charset="0"/>
                                                      </a:rPr>
                                                      <m:t>1</m:t>
                                                    </m:r>
                                                  </m:sub>
                                                </m:sSub>
                                              </m:e>
                                            </m:d>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𝜈</m:t>
                                                </m:r>
                                              </m:e>
                                              <m:sub>
                                                <m:r>
                                                  <a:rPr lang="en-US" sz="1900" i="1">
                                                    <a:latin typeface="Cambria Math" pitchFamily="18" charset="0"/>
                                                    <a:ea typeface="Cambria Math" pitchFamily="18" charset="0"/>
                                                  </a:rPr>
                                                  <m:t>1</m:t>
                                                </m:r>
                                              </m:sub>
                                            </m:sSub>
                                          </m:e>
                                        </m:d>
                                      </m:e>
                                    </m:func>
                                    <m:r>
                                      <a:rPr lang="en-US" sz="1900" i="1">
                                        <a:latin typeface="Cambria Math" pitchFamily="18" charset="0"/>
                                        <a:ea typeface="Cambria Math" pitchFamily="18" charset="0"/>
                                      </a:rPr>
                                      <m:t>+</m:t>
                                    </m:r>
                                    <m:sSubSup>
                                      <m:sSubSupPr>
                                        <m:ctrlPr>
                                          <a:rPr lang="ru-RU" sz="1900" i="1">
                                            <a:latin typeface="Cambria Math"/>
                                            <a:ea typeface="Cambria Math" pitchFamily="18" charset="0"/>
                                          </a:rPr>
                                        </m:ctrlPr>
                                      </m:sSubSupPr>
                                      <m:e>
                                        <m:r>
                                          <a:rPr lang="en-US" sz="1900" i="1">
                                            <a:latin typeface="Cambria Math" pitchFamily="18" charset="0"/>
                                            <a:ea typeface="Cambria Math" pitchFamily="18" charset="0"/>
                                          </a:rPr>
                                          <m:t>(2</m:t>
                                        </m:r>
                                        <m:r>
                                          <a:rPr lang="en-US" sz="1900" i="1">
                                            <a:latin typeface="Cambria Math" pitchFamily="18" charset="0"/>
                                            <a:ea typeface="Cambria Math" pitchFamily="18" charset="0"/>
                                          </a:rPr>
                                          <m:t>𝑘</m:t>
                                        </m:r>
                                      </m:e>
                                      <m:sub>
                                        <m:r>
                                          <a:rPr lang="en-US" sz="1900" i="1">
                                            <a:latin typeface="Cambria Math" pitchFamily="18" charset="0"/>
                                            <a:ea typeface="Cambria Math" pitchFamily="18" charset="0"/>
                                          </a:rPr>
                                          <m:t>𝑟</m:t>
                                        </m:r>
                                      </m:sub>
                                      <m:sup>
                                        <m:r>
                                          <a:rPr lang="en-US" sz="1900" i="1">
                                            <a:latin typeface="Cambria Math" pitchFamily="18" charset="0"/>
                                            <a:ea typeface="Cambria Math" pitchFamily="18" charset="0"/>
                                          </a:rPr>
                                          <m:t>2</m:t>
                                        </m:r>
                                      </m:sup>
                                    </m:sSubSup>
                                    <m:r>
                                      <a:rPr lang="en-US" sz="1900" i="1">
                                        <a:latin typeface="Cambria Math" pitchFamily="18" charset="0"/>
                                        <a:ea typeface="Cambria Math" pitchFamily="18" charset="0"/>
                                      </a:rPr>
                                      <m:t>+3</m:t>
                                    </m:r>
                                    <m:sSup>
                                      <m:sSupPr>
                                        <m:ctrlPr>
                                          <a:rPr lang="ru-RU" sz="1900" i="1">
                                            <a:latin typeface="Cambria Math"/>
                                            <a:ea typeface="Cambria Math" pitchFamily="18" charset="0"/>
                                          </a:rPr>
                                        </m:ctrlPr>
                                      </m:sSupPr>
                                      <m:e>
                                        <m:r>
                                          <a:rPr lang="en-US" sz="1900" i="1">
                                            <a:latin typeface="Cambria Math" pitchFamily="18" charset="0"/>
                                            <a:ea typeface="Cambria Math" pitchFamily="18" charset="0"/>
                                          </a:rPr>
                                          <m:t>𝑘</m:t>
                                        </m:r>
                                      </m:e>
                                      <m:sup>
                                        <m:r>
                                          <a:rPr lang="en-US" sz="1900" i="1">
                                            <a:latin typeface="Cambria Math" pitchFamily="18" charset="0"/>
                                            <a:ea typeface="Cambria Math" pitchFamily="18" charset="0"/>
                                          </a:rPr>
                                          <m:t>2</m:t>
                                        </m:r>
                                      </m:sup>
                                    </m:sSup>
                                    <m:r>
                                      <a:rPr lang="en-US" sz="1900" i="1">
                                        <a:latin typeface="Cambria Math" pitchFamily="18" charset="0"/>
                                        <a:ea typeface="Cambria Math" pitchFamily="18" charset="0"/>
                                      </a:rPr>
                                      <m:t>)</m:t>
                                    </m:r>
                                    <m:func>
                                      <m:funcPr>
                                        <m:ctrlPr>
                                          <a:rPr lang="ru-RU" sz="1900" i="1">
                                            <a:latin typeface="Cambria Math"/>
                                            <a:ea typeface="Cambria Math" pitchFamily="18" charset="0"/>
                                          </a:rPr>
                                        </m:ctrlPr>
                                      </m:funcPr>
                                      <m:fName>
                                        <m:r>
                                          <m:rPr>
                                            <m:sty m:val="p"/>
                                          </m:rPr>
                                          <a:rPr lang="en-US" sz="1900">
                                            <a:latin typeface="Cambria Math" pitchFamily="18" charset="0"/>
                                            <a:ea typeface="Cambria Math" pitchFamily="18" charset="0"/>
                                          </a:rPr>
                                          <m:t>exp</m:t>
                                        </m:r>
                                      </m:fName>
                                      <m:e>
                                        <m:d>
                                          <m:dPr>
                                            <m:ctrlPr>
                                              <a:rPr lang="ru-RU" sz="1900" i="1">
                                                <a:latin typeface="Cambria Math"/>
                                                <a:ea typeface="Cambria Math" pitchFamily="18" charset="0"/>
                                              </a:rPr>
                                            </m:ctrlPr>
                                          </m:dPr>
                                          <m:e>
                                            <m:r>
                                              <a:rPr lang="en-US" sz="1900" i="1">
                                                <a:latin typeface="Cambria Math" pitchFamily="18" charset="0"/>
                                                <a:ea typeface="Cambria Math" pitchFamily="18" charset="0"/>
                                              </a:rPr>
                                              <m:t>−</m:t>
                                            </m:r>
                                            <m:d>
                                              <m:dPr>
                                                <m:begChr m:val="|"/>
                                                <m:endChr m:val="|"/>
                                                <m:ctrlPr>
                                                  <a:rPr lang="ru-RU" sz="1900" i="1">
                                                    <a:latin typeface="Cambria Math"/>
                                                    <a:ea typeface="Cambria Math" pitchFamily="18" charset="0"/>
                                                  </a:rPr>
                                                </m:ctrlPr>
                                              </m:dPr>
                                              <m:e>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𝑥</m:t>
                                                    </m:r>
                                                  </m:e>
                                                  <m:sub>
                                                    <m:r>
                                                      <a:rPr lang="en-US" sz="1900" i="1">
                                                        <a:latin typeface="Cambria Math" pitchFamily="18" charset="0"/>
                                                        <a:ea typeface="Cambria Math" pitchFamily="18" charset="0"/>
                                                      </a:rPr>
                                                      <m:t>1</m:t>
                                                    </m:r>
                                                  </m:sub>
                                                </m:sSub>
                                              </m:e>
                                            </m:d>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𝜈</m:t>
                                                </m:r>
                                              </m:e>
                                              <m:sub>
                                                <m:r>
                                                  <a:rPr lang="en-US" sz="1900" i="1">
                                                    <a:latin typeface="Cambria Math" pitchFamily="18" charset="0"/>
                                                    <a:ea typeface="Cambria Math" pitchFamily="18" charset="0"/>
                                                  </a:rPr>
                                                  <m:t>2</m:t>
                                                </m:r>
                                              </m:sub>
                                            </m:sSub>
                                          </m:e>
                                        </m:d>
                                      </m:e>
                                    </m:func>
                                  </m:e>
                                </m:d>
                              </m:e>
                            </m:nary>
                            <m:r>
                              <a:rPr lang="en-US" sz="1900" i="1">
                                <a:latin typeface="Cambria Math" pitchFamily="18" charset="0"/>
                                <a:ea typeface="Cambria Math" pitchFamily="18" charset="0"/>
                              </a:rPr>
                              <m:t>𝑑</m:t>
                            </m:r>
                            <m:sSub>
                              <m:sSubPr>
                                <m:ctrlPr>
                                  <a:rPr lang="ru-RU" sz="1900" i="1">
                                    <a:latin typeface="Cambria Math"/>
                                    <a:ea typeface="Cambria Math" pitchFamily="18" charset="0"/>
                                  </a:rPr>
                                </m:ctrlPr>
                              </m:sSubPr>
                              <m:e>
                                <m:r>
                                  <a:rPr lang="en-US" sz="1900" i="1">
                                    <a:latin typeface="Cambria Math" pitchFamily="18" charset="0"/>
                                    <a:ea typeface="Cambria Math" pitchFamily="18" charset="0"/>
                                  </a:rPr>
                                  <m:t>𝑘</m:t>
                                </m:r>
                              </m:e>
                              <m:sub>
                                <m:r>
                                  <a:rPr lang="en-US" sz="1900" i="1">
                                    <a:latin typeface="Cambria Math" pitchFamily="18" charset="0"/>
                                    <a:ea typeface="Cambria Math" pitchFamily="18" charset="0"/>
                                  </a:rPr>
                                  <m:t>𝑟</m:t>
                                </m:r>
                              </m:sub>
                            </m:sSub>
                          </m:e>
                        </m:mr>
                      </m:m>
                      <m:r>
                        <a:rPr lang="ru-RU" sz="1900" b="0" i="1" smtClean="0">
                          <a:latin typeface="Cambria Math"/>
                          <a:ea typeface="Cambria Math" pitchFamily="18" charset="0"/>
                        </a:rPr>
                        <m:t>(</m:t>
                      </m:r>
                      <m:r>
                        <a:rPr lang="en-US" sz="1900" i="1">
                          <a:latin typeface="Cambria Math"/>
                        </a:rPr>
                        <m:t>7)</m:t>
                      </m:r>
                    </m:oMath>
                  </m:oMathPara>
                </a14:m>
                <a:endParaRPr lang="ru-RU" sz="1900" dirty="0"/>
              </a:p>
              <a:p>
                <a:pPr algn="just"/>
                <a:r>
                  <a:rPr lang="ru-RU" sz="2400" dirty="0">
                    <a:latin typeface="Cambria Math" pitchFamily="18" charset="0"/>
                    <a:ea typeface="Cambria Math" pitchFamily="18" charset="0"/>
                  </a:rPr>
                  <a:t>При этом </a:t>
                </a:r>
                <a14:m>
                  <m:oMath xmlns:m="http://schemas.openxmlformats.org/officeDocument/2006/math">
                    <m:m>
                      <m:mPr>
                        <m:mcs>
                          <m:mc>
                            <m:mcPr>
                              <m:count m:val="1"/>
                              <m:mcJc m:val="center"/>
                            </m:mcPr>
                          </m:mc>
                        </m:mcs>
                        <m:ctrlPr>
                          <a:rPr lang="ru-RU" sz="2400" i="1">
                            <a:latin typeface="Cambria Math"/>
                            <a:ea typeface="Cambria Math" pitchFamily="18" charset="0"/>
                          </a:rPr>
                        </m:ctrlPr>
                      </m:mPr>
                      <m:mr>
                        <m:e>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𝜈</m:t>
                              </m:r>
                            </m:e>
                            <m:sub>
                              <m:r>
                                <a:rPr lang="ru-RU" sz="2400" i="1">
                                  <a:latin typeface="Cambria Math" pitchFamily="18" charset="0"/>
                                  <a:ea typeface="Cambria Math" pitchFamily="18" charset="0"/>
                                </a:rPr>
                                <m:t>1</m:t>
                              </m:r>
                            </m:sub>
                          </m:sSub>
                          <m:r>
                            <a:rPr lang="ru-RU" sz="2400" i="1">
                              <a:latin typeface="Cambria Math" pitchFamily="18" charset="0"/>
                              <a:ea typeface="Cambria Math" pitchFamily="18" charset="0"/>
                            </a:rPr>
                            <m:t>=</m:t>
                          </m:r>
                          <m:rad>
                            <m:radPr>
                              <m:degHide m:val="on"/>
                              <m:ctrlPr>
                                <a:rPr lang="ru-RU" sz="2400" i="1">
                                  <a:latin typeface="Cambria Math"/>
                                  <a:ea typeface="Cambria Math" pitchFamily="18" charset="0"/>
                                </a:rPr>
                              </m:ctrlPr>
                            </m:radPr>
                            <m:deg/>
                            <m:e>
                              <m:sSubSup>
                                <m:sSubSupPr>
                                  <m:ctrlPr>
                                    <a:rPr lang="ru-RU" sz="2400" i="1">
                                      <a:latin typeface="Cambria Math"/>
                                      <a:ea typeface="Cambria Math" pitchFamily="18" charset="0"/>
                                    </a:rPr>
                                  </m:ctrlPr>
                                </m:sSubSupPr>
                                <m:e>
                                  <m:r>
                                    <a:rPr lang="en-US" sz="2400" i="1">
                                      <a:latin typeface="Cambria Math" pitchFamily="18" charset="0"/>
                                      <a:ea typeface="Cambria Math" pitchFamily="18" charset="0"/>
                                    </a:rPr>
                                    <m:t>𝑘</m:t>
                                  </m:r>
                                </m:e>
                                <m:sub>
                                  <m:r>
                                    <a:rPr lang="en-US" sz="2400" i="1">
                                      <a:latin typeface="Cambria Math" pitchFamily="18" charset="0"/>
                                      <a:ea typeface="Cambria Math" pitchFamily="18" charset="0"/>
                                    </a:rPr>
                                    <m:t>𝑟</m:t>
                                  </m:r>
                                </m:sub>
                                <m:sup>
                                  <m:r>
                                    <a:rPr lang="ru-RU" sz="2400" i="1">
                                      <a:latin typeface="Cambria Math" pitchFamily="18" charset="0"/>
                                      <a:ea typeface="Cambria Math" pitchFamily="18" charset="0"/>
                                    </a:rPr>
                                    <m:t>2</m:t>
                                  </m:r>
                                </m:sup>
                              </m:sSubSup>
                              <m:r>
                                <a:rPr lang="ru-RU" sz="2400" i="1">
                                  <a:latin typeface="Cambria Math" pitchFamily="18" charset="0"/>
                                  <a:ea typeface="Cambria Math" pitchFamily="18" charset="0"/>
                                </a:rPr>
                                <m:t>+</m:t>
                              </m:r>
                              <m:sSup>
                                <m:sSupPr>
                                  <m:ctrlPr>
                                    <a:rPr lang="ru-RU" sz="2400" i="1">
                                      <a:latin typeface="Cambria Math"/>
                                      <a:ea typeface="Cambria Math" pitchFamily="18" charset="0"/>
                                    </a:rPr>
                                  </m:ctrlPr>
                                </m:sSupPr>
                                <m:e>
                                  <m:r>
                                    <a:rPr lang="en-US" sz="2400" i="1">
                                      <a:latin typeface="Cambria Math" pitchFamily="18" charset="0"/>
                                      <a:ea typeface="Cambria Math" pitchFamily="18" charset="0"/>
                                    </a:rPr>
                                    <m:t>𝑘</m:t>
                                  </m:r>
                                </m:e>
                                <m:sup>
                                  <m:r>
                                    <a:rPr lang="ru-RU" sz="2400" i="1">
                                      <a:latin typeface="Cambria Math" pitchFamily="18" charset="0"/>
                                      <a:ea typeface="Cambria Math" pitchFamily="18" charset="0"/>
                                    </a:rPr>
                                    <m:t>2</m:t>
                                  </m:r>
                                </m:sup>
                              </m:sSup>
                              <m:r>
                                <a:rPr lang="ru-RU" sz="2400" i="1">
                                  <a:latin typeface="Cambria Math" pitchFamily="18" charset="0"/>
                                  <a:ea typeface="Cambria Math" pitchFamily="18" charset="0"/>
                                </a:rPr>
                                <m:t>,  </m:t>
                              </m:r>
                            </m:e>
                          </m:rad>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𝜈</m:t>
                              </m:r>
                            </m:e>
                            <m:sub>
                              <m:r>
                                <a:rPr lang="ru-RU" sz="2400" i="1">
                                  <a:latin typeface="Cambria Math" pitchFamily="18" charset="0"/>
                                  <a:ea typeface="Cambria Math" pitchFamily="18" charset="0"/>
                                </a:rPr>
                                <m:t>2</m:t>
                              </m:r>
                            </m:sub>
                          </m:sSub>
                          <m:r>
                            <a:rPr lang="ru-RU" sz="2400" i="1">
                              <a:latin typeface="Cambria Math" pitchFamily="18" charset="0"/>
                              <a:ea typeface="Cambria Math" pitchFamily="18" charset="0"/>
                            </a:rPr>
                            <m:t>= </m:t>
                          </m:r>
                        </m:e>
                      </m:mr>
                    </m:m>
                    <m:rad>
                      <m:radPr>
                        <m:degHide m:val="on"/>
                        <m:ctrlPr>
                          <a:rPr lang="ru-RU" sz="2400" i="1">
                            <a:latin typeface="Cambria Math"/>
                            <a:ea typeface="Cambria Math" pitchFamily="18" charset="0"/>
                          </a:rPr>
                        </m:ctrlPr>
                      </m:radPr>
                      <m:deg/>
                      <m:e>
                        <m:sSubSup>
                          <m:sSubSupPr>
                            <m:ctrlPr>
                              <a:rPr lang="ru-RU" sz="2400" i="1">
                                <a:latin typeface="Cambria Math"/>
                                <a:ea typeface="Cambria Math" pitchFamily="18" charset="0"/>
                              </a:rPr>
                            </m:ctrlPr>
                          </m:sSubSupPr>
                          <m:e>
                            <m:r>
                              <a:rPr lang="en-US" sz="2400" i="1">
                                <a:latin typeface="Cambria Math" pitchFamily="18" charset="0"/>
                                <a:ea typeface="Cambria Math" pitchFamily="18" charset="0"/>
                              </a:rPr>
                              <m:t>𝑘</m:t>
                            </m:r>
                          </m:e>
                          <m:sub>
                            <m:r>
                              <a:rPr lang="en-US" sz="2400" i="1">
                                <a:latin typeface="Cambria Math" pitchFamily="18" charset="0"/>
                                <a:ea typeface="Cambria Math" pitchFamily="18" charset="0"/>
                              </a:rPr>
                              <m:t>𝑟</m:t>
                            </m:r>
                          </m:sub>
                          <m:sup>
                            <m:r>
                              <a:rPr lang="ru-RU" sz="2400" i="1">
                                <a:latin typeface="Cambria Math" pitchFamily="18" charset="0"/>
                                <a:ea typeface="Cambria Math" pitchFamily="18" charset="0"/>
                              </a:rPr>
                              <m:t>2</m:t>
                            </m:r>
                          </m:sup>
                        </m:sSubSup>
                        <m:r>
                          <a:rPr lang="ru-RU" sz="2400" i="1">
                            <a:latin typeface="Cambria Math" pitchFamily="18" charset="0"/>
                            <a:ea typeface="Cambria Math" pitchFamily="18" charset="0"/>
                          </a:rPr>
                          <m:t>+</m:t>
                        </m:r>
                        <m:sSup>
                          <m:sSupPr>
                            <m:ctrlPr>
                              <a:rPr lang="ru-RU" sz="2400" i="1">
                                <a:latin typeface="Cambria Math"/>
                                <a:ea typeface="Cambria Math" pitchFamily="18" charset="0"/>
                              </a:rPr>
                            </m:ctrlPr>
                          </m:sSupPr>
                          <m:e>
                            <m:r>
                              <a:rPr lang="en-US" sz="2400" i="1">
                                <a:latin typeface="Cambria Math" pitchFamily="18" charset="0"/>
                                <a:ea typeface="Cambria Math" pitchFamily="18" charset="0"/>
                              </a:rPr>
                              <m:t>𝑘</m:t>
                            </m:r>
                          </m:e>
                          <m:sup>
                            <m:r>
                              <a:rPr lang="ru-RU" sz="2400" i="1">
                                <a:latin typeface="Cambria Math" pitchFamily="18" charset="0"/>
                                <a:ea typeface="Cambria Math" pitchFamily="18" charset="0"/>
                              </a:rPr>
                              <m:t>2</m:t>
                            </m:r>
                          </m:sup>
                        </m:sSup>
                        <m:d>
                          <m:dPr>
                            <m:ctrlPr>
                              <a:rPr lang="ru-RU" sz="2400" i="1">
                                <a:latin typeface="Cambria Math"/>
                                <a:ea typeface="Cambria Math" pitchFamily="18" charset="0"/>
                              </a:rPr>
                            </m:ctrlPr>
                          </m:dPr>
                          <m:e>
                            <m:r>
                              <a:rPr lang="ru-RU" sz="2400" i="1">
                                <a:latin typeface="Cambria Math" pitchFamily="18" charset="0"/>
                                <a:ea typeface="Cambria Math" pitchFamily="18" charset="0"/>
                              </a:rPr>
                              <m:t>2−</m:t>
                            </m:r>
                            <m:sSup>
                              <m:sSupPr>
                                <m:ctrlPr>
                                  <a:rPr lang="ru-RU" sz="2400" i="1">
                                    <a:latin typeface="Cambria Math"/>
                                    <a:ea typeface="Cambria Math" pitchFamily="18" charset="0"/>
                                  </a:rPr>
                                </m:ctrlPr>
                              </m:sSupPr>
                              <m:e>
                                <m:r>
                                  <a:rPr lang="en-US" sz="2400" i="1">
                                    <a:latin typeface="Cambria Math" pitchFamily="18" charset="0"/>
                                    <a:ea typeface="Cambria Math" pitchFamily="18" charset="0"/>
                                  </a:rPr>
                                  <m:t>𝛾</m:t>
                                </m:r>
                              </m:e>
                              <m:sup>
                                <m:r>
                                  <a:rPr lang="ru-RU" sz="2400" i="1">
                                    <a:latin typeface="Cambria Math" pitchFamily="18" charset="0"/>
                                    <a:ea typeface="Cambria Math" pitchFamily="18" charset="0"/>
                                  </a:rPr>
                                  <m:t>2</m:t>
                                </m:r>
                              </m:sup>
                            </m:sSup>
                          </m:e>
                        </m:d>
                      </m:e>
                    </m:rad>
                    <m:r>
                      <a:rPr lang="ru-RU" sz="2400" i="1">
                        <a:latin typeface="Cambria Math" pitchFamily="18" charset="0"/>
                        <a:ea typeface="Cambria Math" pitchFamily="18" charset="0"/>
                      </a:rPr>
                      <m:t>,  </m:t>
                    </m:r>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𝜈</m:t>
                        </m:r>
                      </m:e>
                      <m:sub>
                        <m:r>
                          <a:rPr lang="ru-RU" sz="2400" i="1">
                            <a:latin typeface="Cambria Math" pitchFamily="18" charset="0"/>
                            <a:ea typeface="Cambria Math" pitchFamily="18" charset="0"/>
                          </a:rPr>
                          <m:t>3</m:t>
                        </m:r>
                      </m:sub>
                    </m:sSub>
                    <m:r>
                      <a:rPr lang="ru-RU" sz="2400" i="1">
                        <a:latin typeface="Cambria Math" pitchFamily="18" charset="0"/>
                        <a:ea typeface="Cambria Math" pitchFamily="18" charset="0"/>
                      </a:rPr>
                      <m:t>=</m:t>
                    </m:r>
                    <m:rad>
                      <m:radPr>
                        <m:degHide m:val="on"/>
                        <m:ctrlPr>
                          <a:rPr lang="ru-RU" sz="2400" i="1">
                            <a:latin typeface="Cambria Math"/>
                            <a:ea typeface="Cambria Math" pitchFamily="18" charset="0"/>
                          </a:rPr>
                        </m:ctrlPr>
                      </m:radPr>
                      <m:deg/>
                      <m:e>
                        <m:sSubSup>
                          <m:sSubSupPr>
                            <m:ctrlPr>
                              <a:rPr lang="ru-RU" sz="2400" i="1">
                                <a:latin typeface="Cambria Math"/>
                                <a:ea typeface="Cambria Math" pitchFamily="18" charset="0"/>
                              </a:rPr>
                            </m:ctrlPr>
                          </m:sSubSupPr>
                          <m:e>
                            <m:r>
                              <a:rPr lang="en-US" sz="2400" i="1">
                                <a:latin typeface="Cambria Math" pitchFamily="18" charset="0"/>
                                <a:ea typeface="Cambria Math" pitchFamily="18" charset="0"/>
                              </a:rPr>
                              <m:t>𝑘</m:t>
                            </m:r>
                          </m:e>
                          <m:sub>
                            <m:r>
                              <a:rPr lang="en-US" sz="2400" i="1">
                                <a:latin typeface="Cambria Math" pitchFamily="18" charset="0"/>
                                <a:ea typeface="Cambria Math" pitchFamily="18" charset="0"/>
                              </a:rPr>
                              <m:t>𝑟</m:t>
                            </m:r>
                          </m:sub>
                          <m:sup>
                            <m:r>
                              <a:rPr lang="ru-RU" sz="2400" i="1">
                                <a:latin typeface="Cambria Math" pitchFamily="18" charset="0"/>
                                <a:ea typeface="Cambria Math" pitchFamily="18" charset="0"/>
                              </a:rPr>
                              <m:t>2</m:t>
                            </m:r>
                          </m:sup>
                        </m:sSubSup>
                        <m:r>
                          <a:rPr lang="ru-RU" sz="2400" i="1">
                            <a:latin typeface="Cambria Math" pitchFamily="18" charset="0"/>
                            <a:ea typeface="Cambria Math" pitchFamily="18" charset="0"/>
                          </a:rPr>
                          <m:t>+2</m:t>
                        </m:r>
                        <m:sSup>
                          <m:sSupPr>
                            <m:ctrlPr>
                              <a:rPr lang="ru-RU" sz="2400" i="1">
                                <a:latin typeface="Cambria Math"/>
                                <a:ea typeface="Cambria Math" pitchFamily="18" charset="0"/>
                              </a:rPr>
                            </m:ctrlPr>
                          </m:sSupPr>
                          <m:e>
                            <m:r>
                              <a:rPr lang="en-US" sz="2400" i="1">
                                <a:latin typeface="Cambria Math" pitchFamily="18" charset="0"/>
                                <a:ea typeface="Cambria Math" pitchFamily="18" charset="0"/>
                              </a:rPr>
                              <m:t>𝑘</m:t>
                            </m:r>
                          </m:e>
                          <m:sup>
                            <m:r>
                              <a:rPr lang="ru-RU" sz="2400" i="1">
                                <a:latin typeface="Cambria Math" pitchFamily="18" charset="0"/>
                                <a:ea typeface="Cambria Math" pitchFamily="18" charset="0"/>
                              </a:rPr>
                              <m:t>2</m:t>
                            </m:r>
                          </m:sup>
                        </m:sSup>
                      </m:e>
                    </m:rad>
                    <m:r>
                      <a:rPr lang="ru-RU" sz="2400" i="1">
                        <a:latin typeface="Cambria Math" pitchFamily="18" charset="0"/>
                        <a:ea typeface="Cambria Math" pitchFamily="18" charset="0"/>
                      </a:rPr>
                      <m:t>, </m:t>
                    </m:r>
                  </m:oMath>
                </a14:m>
                <a:r>
                  <a:rPr lang="ru-RU" sz="2400" dirty="0">
                    <a:latin typeface="Cambria Math" pitchFamily="18" charset="0"/>
                    <a:ea typeface="Cambria Math" pitchFamily="18" charset="0"/>
                  </a:rPr>
                  <a:t> </a:t>
                </a:r>
              </a:p>
              <a:p>
                <a:pPr algn="just"/>
                <a14:m>
                  <m:oMath xmlns:m="http://schemas.openxmlformats.org/officeDocument/2006/math">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𝑅</m:t>
                        </m:r>
                      </m:e>
                      <m:sub>
                        <m:r>
                          <a:rPr lang="ru-RU" sz="2400" i="1">
                            <a:latin typeface="Cambria Math" pitchFamily="18" charset="0"/>
                            <a:ea typeface="Cambria Math" pitchFamily="18" charset="0"/>
                          </a:rPr>
                          <m:t>1</m:t>
                        </m:r>
                      </m:sub>
                    </m:sSub>
                    <m:r>
                      <a:rPr lang="ru-RU" sz="2400" i="1">
                        <a:latin typeface="Cambria Math" pitchFamily="18" charset="0"/>
                        <a:ea typeface="Cambria Math" pitchFamily="18" charset="0"/>
                      </a:rPr>
                      <m:t>=4</m:t>
                    </m:r>
                    <m:sSubSup>
                      <m:sSubSupPr>
                        <m:ctrlPr>
                          <a:rPr lang="ru-RU" sz="2400" i="1">
                            <a:latin typeface="Cambria Math"/>
                            <a:ea typeface="Cambria Math" pitchFamily="18" charset="0"/>
                          </a:rPr>
                        </m:ctrlPr>
                      </m:sSubSupPr>
                      <m:e>
                        <m:r>
                          <a:rPr lang="ru-RU" sz="2400" i="1">
                            <a:latin typeface="Cambria Math" pitchFamily="18" charset="0"/>
                            <a:ea typeface="Cambria Math" pitchFamily="18" charset="0"/>
                          </a:rPr>
                          <m:t>(</m:t>
                        </m:r>
                        <m:r>
                          <a:rPr lang="en-US" sz="2400" i="1">
                            <a:latin typeface="Cambria Math" pitchFamily="18" charset="0"/>
                            <a:ea typeface="Cambria Math" pitchFamily="18" charset="0"/>
                          </a:rPr>
                          <m:t>𝑘</m:t>
                        </m:r>
                      </m:e>
                      <m:sub>
                        <m:r>
                          <a:rPr lang="en-US" sz="2400" i="1">
                            <a:latin typeface="Cambria Math" pitchFamily="18" charset="0"/>
                            <a:ea typeface="Cambria Math" pitchFamily="18" charset="0"/>
                          </a:rPr>
                          <m:t>𝑟</m:t>
                        </m:r>
                      </m:sub>
                      <m:sup>
                        <m:r>
                          <a:rPr lang="ru-RU" sz="2400" i="1">
                            <a:latin typeface="Cambria Math" pitchFamily="18" charset="0"/>
                            <a:ea typeface="Cambria Math" pitchFamily="18" charset="0"/>
                          </a:rPr>
                          <m:t>2</m:t>
                        </m:r>
                      </m:sup>
                    </m:sSubSup>
                    <m:r>
                      <a:rPr lang="ru-RU" sz="2400" i="1">
                        <a:latin typeface="Cambria Math" pitchFamily="18" charset="0"/>
                        <a:ea typeface="Cambria Math" pitchFamily="18" charset="0"/>
                      </a:rPr>
                      <m:t>+2</m:t>
                    </m:r>
                    <m:sSup>
                      <m:sSupPr>
                        <m:ctrlPr>
                          <a:rPr lang="ru-RU" sz="2400" i="1">
                            <a:latin typeface="Cambria Math"/>
                            <a:ea typeface="Cambria Math" pitchFamily="18" charset="0"/>
                          </a:rPr>
                        </m:ctrlPr>
                      </m:sSupPr>
                      <m:e>
                        <m:r>
                          <a:rPr lang="en-US" sz="2400" i="1">
                            <a:latin typeface="Cambria Math" pitchFamily="18" charset="0"/>
                            <a:ea typeface="Cambria Math" pitchFamily="18" charset="0"/>
                          </a:rPr>
                          <m:t>𝑘</m:t>
                        </m:r>
                      </m:e>
                      <m:sup>
                        <m:r>
                          <a:rPr lang="ru-RU" sz="2400" i="1">
                            <a:latin typeface="Cambria Math" pitchFamily="18" charset="0"/>
                            <a:ea typeface="Cambria Math" pitchFamily="18" charset="0"/>
                          </a:rPr>
                          <m:t>2</m:t>
                        </m:r>
                      </m:sup>
                    </m:sSup>
                    <m:r>
                      <a:rPr lang="ru-RU" sz="2400" i="1">
                        <a:latin typeface="Cambria Math" pitchFamily="18" charset="0"/>
                        <a:ea typeface="Cambria Math" pitchFamily="18" charset="0"/>
                      </a:rPr>
                      <m:t>)</m:t>
                    </m:r>
                    <m:rad>
                      <m:radPr>
                        <m:degHide m:val="on"/>
                        <m:ctrlPr>
                          <a:rPr lang="ru-RU" sz="2400" i="1">
                            <a:latin typeface="Cambria Math"/>
                            <a:ea typeface="Cambria Math" pitchFamily="18" charset="0"/>
                          </a:rPr>
                        </m:ctrlPr>
                      </m:radPr>
                      <m:deg/>
                      <m:e>
                        <m:sSubSup>
                          <m:sSubSupPr>
                            <m:ctrlPr>
                              <a:rPr lang="ru-RU" sz="2400" i="1">
                                <a:latin typeface="Cambria Math"/>
                                <a:ea typeface="Cambria Math" pitchFamily="18" charset="0"/>
                              </a:rPr>
                            </m:ctrlPr>
                          </m:sSubSupPr>
                          <m:e>
                            <m:r>
                              <a:rPr lang="en-US" sz="2400" i="1">
                                <a:latin typeface="Cambria Math" pitchFamily="18" charset="0"/>
                                <a:ea typeface="Cambria Math" pitchFamily="18" charset="0"/>
                              </a:rPr>
                              <m:t>𝑘</m:t>
                            </m:r>
                          </m:e>
                          <m:sub>
                            <m:r>
                              <a:rPr lang="en-US" sz="2400" i="1">
                                <a:latin typeface="Cambria Math" pitchFamily="18" charset="0"/>
                                <a:ea typeface="Cambria Math" pitchFamily="18" charset="0"/>
                              </a:rPr>
                              <m:t>𝑟</m:t>
                            </m:r>
                          </m:sub>
                          <m:sup>
                            <m:r>
                              <a:rPr lang="ru-RU" sz="2400" i="1">
                                <a:latin typeface="Cambria Math" pitchFamily="18" charset="0"/>
                                <a:ea typeface="Cambria Math" pitchFamily="18" charset="0"/>
                              </a:rPr>
                              <m:t>2</m:t>
                            </m:r>
                          </m:sup>
                        </m:sSubSup>
                        <m:r>
                          <a:rPr lang="ru-RU" sz="2400" i="1">
                            <a:latin typeface="Cambria Math" pitchFamily="18" charset="0"/>
                            <a:ea typeface="Cambria Math" pitchFamily="18" charset="0"/>
                          </a:rPr>
                          <m:t>+</m:t>
                        </m:r>
                        <m:sSup>
                          <m:sSupPr>
                            <m:ctrlPr>
                              <a:rPr lang="ru-RU" sz="2400" i="1">
                                <a:latin typeface="Cambria Math"/>
                                <a:ea typeface="Cambria Math" pitchFamily="18" charset="0"/>
                              </a:rPr>
                            </m:ctrlPr>
                          </m:sSupPr>
                          <m:e>
                            <m:r>
                              <a:rPr lang="en-US" sz="2400" i="1">
                                <a:latin typeface="Cambria Math" pitchFamily="18" charset="0"/>
                                <a:ea typeface="Cambria Math" pitchFamily="18" charset="0"/>
                              </a:rPr>
                              <m:t>𝑘</m:t>
                            </m:r>
                          </m:e>
                          <m:sup>
                            <m:r>
                              <a:rPr lang="ru-RU" sz="2400" i="1">
                                <a:latin typeface="Cambria Math" pitchFamily="18" charset="0"/>
                                <a:ea typeface="Cambria Math" pitchFamily="18" charset="0"/>
                              </a:rPr>
                              <m:t>2</m:t>
                            </m:r>
                          </m:sup>
                        </m:sSup>
                      </m:e>
                    </m:rad>
                    <m:rad>
                      <m:radPr>
                        <m:degHide m:val="on"/>
                        <m:ctrlPr>
                          <a:rPr lang="ru-RU" sz="2400" i="1">
                            <a:latin typeface="Cambria Math"/>
                            <a:ea typeface="Cambria Math" pitchFamily="18" charset="0"/>
                          </a:rPr>
                        </m:ctrlPr>
                      </m:radPr>
                      <m:deg/>
                      <m:e>
                        <m:sSubSup>
                          <m:sSubSupPr>
                            <m:ctrlPr>
                              <a:rPr lang="ru-RU" sz="2400" i="1">
                                <a:latin typeface="Cambria Math"/>
                                <a:ea typeface="Cambria Math" pitchFamily="18" charset="0"/>
                              </a:rPr>
                            </m:ctrlPr>
                          </m:sSubSupPr>
                          <m:e>
                            <m:r>
                              <a:rPr lang="en-US" sz="2400" i="1">
                                <a:latin typeface="Cambria Math" pitchFamily="18" charset="0"/>
                                <a:ea typeface="Cambria Math" pitchFamily="18" charset="0"/>
                              </a:rPr>
                              <m:t>𝑘</m:t>
                            </m:r>
                          </m:e>
                          <m:sub>
                            <m:r>
                              <a:rPr lang="en-US" sz="2400" i="1">
                                <a:latin typeface="Cambria Math" pitchFamily="18" charset="0"/>
                                <a:ea typeface="Cambria Math" pitchFamily="18" charset="0"/>
                              </a:rPr>
                              <m:t>𝑟</m:t>
                            </m:r>
                          </m:sub>
                          <m:sup>
                            <m:r>
                              <a:rPr lang="ru-RU" sz="2400" i="1">
                                <a:latin typeface="Cambria Math" pitchFamily="18" charset="0"/>
                                <a:ea typeface="Cambria Math" pitchFamily="18" charset="0"/>
                              </a:rPr>
                              <m:t>2</m:t>
                            </m:r>
                          </m:sup>
                        </m:sSubSup>
                        <m:r>
                          <a:rPr lang="ru-RU" sz="2400" i="1">
                            <a:latin typeface="Cambria Math" pitchFamily="18" charset="0"/>
                            <a:ea typeface="Cambria Math" pitchFamily="18" charset="0"/>
                          </a:rPr>
                          <m:t>+</m:t>
                        </m:r>
                        <m:sSup>
                          <m:sSupPr>
                            <m:ctrlPr>
                              <a:rPr lang="ru-RU" sz="2400" i="1">
                                <a:latin typeface="Cambria Math"/>
                                <a:ea typeface="Cambria Math" pitchFamily="18" charset="0"/>
                              </a:rPr>
                            </m:ctrlPr>
                          </m:sSupPr>
                          <m:e>
                            <m:r>
                              <a:rPr lang="en-US" sz="2400" i="1">
                                <a:latin typeface="Cambria Math" pitchFamily="18" charset="0"/>
                                <a:ea typeface="Cambria Math" pitchFamily="18" charset="0"/>
                              </a:rPr>
                              <m:t>𝑘</m:t>
                            </m:r>
                          </m:e>
                          <m:sup>
                            <m:r>
                              <a:rPr lang="ru-RU" sz="2400" i="1">
                                <a:latin typeface="Cambria Math" pitchFamily="18" charset="0"/>
                                <a:ea typeface="Cambria Math" pitchFamily="18" charset="0"/>
                              </a:rPr>
                              <m:t>2</m:t>
                            </m:r>
                          </m:sup>
                        </m:sSup>
                        <m:d>
                          <m:dPr>
                            <m:ctrlPr>
                              <a:rPr lang="ru-RU" sz="2400" i="1">
                                <a:latin typeface="Cambria Math"/>
                                <a:ea typeface="Cambria Math" pitchFamily="18" charset="0"/>
                              </a:rPr>
                            </m:ctrlPr>
                          </m:dPr>
                          <m:e>
                            <m:r>
                              <a:rPr lang="ru-RU" sz="2400" i="1">
                                <a:latin typeface="Cambria Math" pitchFamily="18" charset="0"/>
                                <a:ea typeface="Cambria Math" pitchFamily="18" charset="0"/>
                              </a:rPr>
                              <m:t>2−</m:t>
                            </m:r>
                            <m:sSup>
                              <m:sSupPr>
                                <m:ctrlPr>
                                  <a:rPr lang="ru-RU" sz="2400" i="1">
                                    <a:latin typeface="Cambria Math"/>
                                    <a:ea typeface="Cambria Math" pitchFamily="18" charset="0"/>
                                  </a:rPr>
                                </m:ctrlPr>
                              </m:sSupPr>
                              <m:e>
                                <m:r>
                                  <a:rPr lang="en-US" sz="2400" i="1">
                                    <a:latin typeface="Cambria Math" pitchFamily="18" charset="0"/>
                                    <a:ea typeface="Cambria Math" pitchFamily="18" charset="0"/>
                                  </a:rPr>
                                  <m:t>𝛾</m:t>
                                </m:r>
                              </m:e>
                              <m:sup>
                                <m:r>
                                  <a:rPr lang="ru-RU" sz="2400" i="1">
                                    <a:latin typeface="Cambria Math" pitchFamily="18" charset="0"/>
                                    <a:ea typeface="Cambria Math" pitchFamily="18" charset="0"/>
                                  </a:rPr>
                                  <m:t>2</m:t>
                                </m:r>
                              </m:sup>
                            </m:sSup>
                          </m:e>
                        </m:d>
                      </m:e>
                    </m:rad>
                    <m:r>
                      <a:rPr lang="ru-RU" sz="2400" i="1">
                        <a:latin typeface="Cambria Math" pitchFamily="18" charset="0"/>
                        <a:ea typeface="Cambria Math" pitchFamily="18" charset="0"/>
                      </a:rPr>
                      <m:t>−(2</m:t>
                    </m:r>
                    <m:sSup>
                      <m:sSupPr>
                        <m:ctrlPr>
                          <a:rPr lang="ru-RU" sz="2400" i="1">
                            <a:latin typeface="Cambria Math"/>
                            <a:ea typeface="Cambria Math" pitchFamily="18" charset="0"/>
                          </a:rPr>
                        </m:ctrlPr>
                      </m:sSupPr>
                      <m:e>
                        <m:sSubSup>
                          <m:sSubSupPr>
                            <m:ctrlPr>
                              <a:rPr lang="ru-RU" sz="2400" i="1">
                                <a:latin typeface="Cambria Math"/>
                                <a:ea typeface="Cambria Math" pitchFamily="18" charset="0"/>
                              </a:rPr>
                            </m:ctrlPr>
                          </m:sSubSupPr>
                          <m:e>
                            <m:r>
                              <a:rPr lang="en-US" sz="2400" i="1">
                                <a:latin typeface="Cambria Math" pitchFamily="18" charset="0"/>
                                <a:ea typeface="Cambria Math" pitchFamily="18" charset="0"/>
                              </a:rPr>
                              <m:t>𝑘</m:t>
                            </m:r>
                          </m:e>
                          <m:sub>
                            <m:r>
                              <a:rPr lang="en-US" sz="2400" i="1">
                                <a:latin typeface="Cambria Math" pitchFamily="18" charset="0"/>
                                <a:ea typeface="Cambria Math" pitchFamily="18" charset="0"/>
                              </a:rPr>
                              <m:t>𝑟</m:t>
                            </m:r>
                          </m:sub>
                          <m:sup>
                            <m:r>
                              <a:rPr lang="ru-RU" sz="2400" i="1">
                                <a:latin typeface="Cambria Math" pitchFamily="18" charset="0"/>
                                <a:ea typeface="Cambria Math" pitchFamily="18" charset="0"/>
                              </a:rPr>
                              <m:t>2</m:t>
                            </m:r>
                          </m:sup>
                        </m:sSubSup>
                        <m:r>
                          <a:rPr lang="ru-RU" sz="2400" i="1">
                            <a:latin typeface="Cambria Math" pitchFamily="18" charset="0"/>
                            <a:ea typeface="Cambria Math" pitchFamily="18" charset="0"/>
                          </a:rPr>
                          <m:t>+</m:t>
                        </m:r>
                        <m:sSup>
                          <m:sSupPr>
                            <m:ctrlPr>
                              <a:rPr lang="ru-RU" sz="2400" i="1">
                                <a:latin typeface="Cambria Math"/>
                                <a:ea typeface="Cambria Math" pitchFamily="18" charset="0"/>
                              </a:rPr>
                            </m:ctrlPr>
                          </m:sSupPr>
                          <m:e>
                            <m:r>
                              <a:rPr lang="ru-RU" sz="2400" i="1">
                                <a:latin typeface="Cambria Math" pitchFamily="18" charset="0"/>
                                <a:ea typeface="Cambria Math" pitchFamily="18" charset="0"/>
                              </a:rPr>
                              <m:t>3</m:t>
                            </m:r>
                            <m:r>
                              <a:rPr lang="en-US" sz="2400" i="1">
                                <a:latin typeface="Cambria Math" pitchFamily="18" charset="0"/>
                                <a:ea typeface="Cambria Math" pitchFamily="18" charset="0"/>
                              </a:rPr>
                              <m:t>𝑘</m:t>
                            </m:r>
                          </m:e>
                          <m:sup>
                            <m:r>
                              <a:rPr lang="ru-RU" sz="2400" i="1">
                                <a:latin typeface="Cambria Math" pitchFamily="18" charset="0"/>
                                <a:ea typeface="Cambria Math" pitchFamily="18" charset="0"/>
                              </a:rPr>
                              <m:t>2</m:t>
                            </m:r>
                          </m:sup>
                        </m:sSup>
                        <m:r>
                          <a:rPr lang="ru-RU" sz="2400" i="1">
                            <a:latin typeface="Cambria Math" pitchFamily="18" charset="0"/>
                            <a:ea typeface="Cambria Math" pitchFamily="18" charset="0"/>
                          </a:rPr>
                          <m:t>)</m:t>
                        </m:r>
                      </m:e>
                      <m:sup>
                        <m:r>
                          <a:rPr lang="ru-RU" sz="2400" i="1">
                            <a:latin typeface="Cambria Math" pitchFamily="18" charset="0"/>
                            <a:ea typeface="Cambria Math" pitchFamily="18" charset="0"/>
                          </a:rPr>
                          <m:t>2</m:t>
                        </m:r>
                      </m:sup>
                    </m:sSup>
                  </m:oMath>
                </a14:m>
                <a:r>
                  <a:rPr lang="en-US" sz="2400" dirty="0">
                    <a:latin typeface="Cambria Math" pitchFamily="18" charset="0"/>
                    <a:ea typeface="Cambria Math" pitchFamily="18" charset="0"/>
                  </a:rPr>
                  <a:t> </a:t>
                </a:r>
                <a:r>
                  <a:rPr lang="ru-RU" sz="2400" dirty="0">
                    <a:latin typeface="Cambria Math" pitchFamily="18" charset="0"/>
                    <a:ea typeface="Cambria Math" pitchFamily="18" charset="0"/>
                  </a:rPr>
                  <a:t>	</a:t>
                </a:r>
                <a:r>
                  <a:rPr lang="ru-RU" sz="2400" dirty="0" smtClean="0">
                    <a:latin typeface="Cambria Math" pitchFamily="18" charset="0"/>
                    <a:ea typeface="Cambria Math" pitchFamily="18" charset="0"/>
                  </a:rPr>
                  <a:t>(</a:t>
                </a:r>
                <a:r>
                  <a:rPr lang="ru-RU" sz="2400" dirty="0">
                    <a:latin typeface="Cambria Math" pitchFamily="18" charset="0"/>
                    <a:ea typeface="Cambria Math" pitchFamily="18" charset="0"/>
                  </a:rPr>
                  <a:t>8).</a:t>
                </a:r>
              </a:p>
              <a:p>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0" y="116632"/>
                <a:ext cx="9108504" cy="4953985"/>
              </a:xfrm>
              <a:prstGeom prst="rect">
                <a:avLst/>
              </a:prstGeom>
              <a:blipFill rotWithShape="1">
                <a:blip r:embed="rId2"/>
                <a:stretch>
                  <a:fillRect l="-1004" t="-984" r="-100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5496" y="4869160"/>
                <a:ext cx="9073008" cy="1938992"/>
              </a:xfrm>
              <a:prstGeom prst="rect">
                <a:avLst/>
              </a:prstGeom>
              <a:noFill/>
            </p:spPr>
            <p:txBody>
              <a:bodyPr wrap="square" rtlCol="0">
                <a:spAutoFit/>
              </a:bodyPr>
              <a:lstStyle/>
              <a:p>
                <a:pPr algn="just"/>
                <a:r>
                  <a:rPr lang="ru-RU" sz="2400" dirty="0">
                    <a:latin typeface="Cambria Math" pitchFamily="18" charset="0"/>
                    <a:ea typeface="Cambria Math" pitchFamily="18" charset="0"/>
                  </a:rPr>
                  <a:t>Обратите внимание на то, что теперь знаменатель </a:t>
                </a:r>
                <a:r>
                  <a:rPr lang="en-US" sz="2400" i="1" dirty="0">
                    <a:latin typeface="Cambria Math" pitchFamily="18" charset="0"/>
                    <a:ea typeface="Cambria Math" pitchFamily="18" charset="0"/>
                  </a:rPr>
                  <a:t>R</a:t>
                </a:r>
                <a:r>
                  <a:rPr lang="ru-RU" sz="2400" i="1" baseline="-25000" dirty="0">
                    <a:latin typeface="Cambria Math" pitchFamily="18" charset="0"/>
                    <a:ea typeface="Cambria Math" pitchFamily="18" charset="0"/>
                  </a:rPr>
                  <a:t>1</a:t>
                </a:r>
                <a:r>
                  <a:rPr lang="ru-RU" sz="2400" dirty="0">
                    <a:latin typeface="Cambria Math" pitchFamily="18" charset="0"/>
                    <a:ea typeface="Cambria Math" pitchFamily="18" charset="0"/>
                  </a:rPr>
                  <a:t> нигде не обращается в ноль (за исключением случая </a:t>
                </a:r>
                <a:r>
                  <a:rPr lang="en-US" sz="2400" i="1" dirty="0">
                    <a:latin typeface="Cambria Math" pitchFamily="18" charset="0"/>
                    <a:ea typeface="Cambria Math" pitchFamily="18" charset="0"/>
                  </a:rPr>
                  <a:t>k</a:t>
                </a:r>
                <a:r>
                  <a:rPr lang="ru-RU" sz="2400" i="1" dirty="0">
                    <a:latin typeface="Cambria Math" pitchFamily="18" charset="0"/>
                    <a:ea typeface="Cambria Math" pitchFamily="18" charset="0"/>
                  </a:rPr>
                  <a:t> = 0</a:t>
                </a:r>
                <a:r>
                  <a:rPr lang="ru-RU" sz="2400" dirty="0">
                    <a:latin typeface="Cambria Math" pitchFamily="18" charset="0"/>
                    <a:ea typeface="Cambria Math" pitchFamily="18" charset="0"/>
                  </a:rPr>
                  <a:t> – статика, где нужно просто раскрыть неопределённость), а решение (7) является регулярным, т.е. при </a:t>
                </a:r>
                <a14:m>
                  <m:oMath xmlns:m="http://schemas.openxmlformats.org/officeDocument/2006/math">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𝑥</m:t>
                        </m:r>
                      </m:e>
                      <m:sub>
                        <m:r>
                          <a:rPr lang="ru-RU" sz="2400" i="1">
                            <a:latin typeface="Cambria Math" pitchFamily="18" charset="0"/>
                            <a:ea typeface="Cambria Math" pitchFamily="18" charset="0"/>
                          </a:rPr>
                          <m:t>1</m:t>
                        </m:r>
                      </m:sub>
                    </m:sSub>
                    <m:r>
                      <a:rPr lang="ru-RU" sz="2400" i="1">
                        <a:latin typeface="Cambria Math" pitchFamily="18" charset="0"/>
                        <a:ea typeface="Cambria Math" pitchFamily="18" charset="0"/>
                      </a:rPr>
                      <m:t>=</m:t>
                    </m:r>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𝑟</m:t>
                        </m:r>
                      </m:e>
                      <m:sub>
                        <m:r>
                          <a:rPr lang="ru-RU" sz="2400" i="1">
                            <a:latin typeface="Cambria Math" pitchFamily="18" charset="0"/>
                            <a:ea typeface="Cambria Math" pitchFamily="18" charset="0"/>
                          </a:rPr>
                          <m:t>𝜏</m:t>
                        </m:r>
                      </m:sub>
                    </m:sSub>
                    <m:r>
                      <a:rPr lang="ru-RU" sz="2400" i="1">
                        <a:latin typeface="Cambria Math" pitchFamily="18" charset="0"/>
                        <a:ea typeface="Cambria Math" pitchFamily="18" charset="0"/>
                      </a:rPr>
                      <m:t>=0</m:t>
                    </m:r>
                  </m:oMath>
                </a14:m>
                <a:r>
                  <a:rPr lang="ru-RU" sz="2400" dirty="0">
                    <a:latin typeface="Cambria Math" pitchFamily="18" charset="0"/>
                    <a:ea typeface="Cambria Math" pitchFamily="18" charset="0"/>
                  </a:rPr>
                  <a:t> не обращается в бесконечность. </a:t>
                </a:r>
              </a:p>
            </p:txBody>
          </p:sp>
        </mc:Choice>
        <mc:Fallback xmlns="">
          <p:sp>
            <p:nvSpPr>
              <p:cNvPr id="3" name="TextBox 2"/>
              <p:cNvSpPr txBox="1">
                <a:spLocks noRot="1" noChangeAspect="1" noMove="1" noResize="1" noEditPoints="1" noAdjustHandles="1" noChangeArrowheads="1" noChangeShapeType="1" noTextEdit="1"/>
              </p:cNvSpPr>
              <p:nvPr/>
            </p:nvSpPr>
            <p:spPr>
              <a:xfrm>
                <a:off x="35496" y="4869160"/>
                <a:ext cx="9073008" cy="1938992"/>
              </a:xfrm>
              <a:prstGeom prst="rect">
                <a:avLst/>
              </a:prstGeom>
              <a:blipFill rotWithShape="1">
                <a:blip r:embed="rId3"/>
                <a:stretch>
                  <a:fillRect l="-1075" t="-2516" r="-1008" b="-6289"/>
                </a:stretch>
              </a:blipFill>
            </p:spPr>
            <p:txBody>
              <a:bodyPr/>
              <a:lstStyle/>
              <a:p>
                <a:r>
                  <a:rPr lang="ru-RU">
                    <a:noFill/>
                  </a:rPr>
                  <a:t> </a:t>
                </a:r>
              </a:p>
            </p:txBody>
          </p:sp>
        </mc:Fallback>
      </mc:AlternateContent>
    </p:spTree>
    <p:extLst>
      <p:ext uri="{BB962C8B-B14F-4D97-AF65-F5344CB8AC3E}">
        <p14:creationId xmlns:p14="http://schemas.microsoft.com/office/powerpoint/2010/main" val="2553768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7504" y="188640"/>
                <a:ext cx="9001000" cy="6239272"/>
              </a:xfrm>
              <a:prstGeom prst="rect">
                <a:avLst/>
              </a:prstGeom>
              <a:noFill/>
            </p:spPr>
            <p:txBody>
              <a:bodyPr wrap="square" rtlCol="0">
                <a:spAutoFit/>
              </a:bodyPr>
              <a:lstStyle/>
              <a:p>
                <a:pPr algn="just"/>
                <a:r>
                  <a:rPr lang="ru-RU" sz="2800" dirty="0">
                    <a:latin typeface="Cambria Math" pitchFamily="18" charset="0"/>
                    <a:ea typeface="Cambria Math" pitchFamily="18" charset="0"/>
                  </a:rPr>
                  <a:t>Один из способов дискретизации (т.е. отказа от континуума) среды является использование в уравнении движения высших производных [3]. На мой взгляд, не менее важным следствием отказа от континуума должно быть также исчезновение бесконечности в фундаментальных решениях. Следствием регулярности ядер будет изменение уравнения (3):</a:t>
                </a:r>
              </a:p>
              <a:p>
                <a:pPr algn="just"/>
                <a14:m>
                  <m:oMathPara xmlns:m="http://schemas.openxmlformats.org/officeDocument/2006/math">
                    <m:oMathParaPr>
                      <m:jc m:val="centerGroup"/>
                    </m:oMathParaPr>
                    <m:oMath xmlns:m="http://schemas.openxmlformats.org/officeDocument/2006/math">
                      <m:sSub>
                        <m:sSubPr>
                          <m:ctrlPr>
                            <a:rPr lang="ru-RU" sz="2800" i="1">
                              <a:latin typeface="Cambria Math"/>
                              <a:ea typeface="Cambria Math" pitchFamily="18" charset="0"/>
                            </a:rPr>
                          </m:ctrlPr>
                        </m:sSubPr>
                        <m:e>
                          <m:r>
                            <a:rPr lang="en-US" sz="2800" i="1">
                              <a:latin typeface="Cambria Math" pitchFamily="18" charset="0"/>
                              <a:ea typeface="Cambria Math" pitchFamily="18" charset="0"/>
                            </a:rPr>
                            <m:t>𝑝</m:t>
                          </m:r>
                        </m:e>
                        <m:sub>
                          <m:r>
                            <a:rPr lang="en-US" sz="2800" i="1">
                              <a:latin typeface="Cambria Math" pitchFamily="18" charset="0"/>
                              <a:ea typeface="Cambria Math" pitchFamily="18" charset="0"/>
                            </a:rPr>
                            <m:t>𝑖</m:t>
                          </m:r>
                        </m:sub>
                      </m:sSub>
                      <m:d>
                        <m:dPr>
                          <m:ctrlPr>
                            <a:rPr lang="ru-RU" sz="2800" i="1">
                              <a:latin typeface="Cambria Math"/>
                              <a:ea typeface="Cambria Math" pitchFamily="18" charset="0"/>
                            </a:rPr>
                          </m:ctrlPr>
                        </m:dPr>
                        <m:e>
                          <m:r>
                            <a:rPr lang="en-US" sz="2800" i="1">
                              <a:latin typeface="Cambria Math" pitchFamily="18" charset="0"/>
                              <a:ea typeface="Cambria Math" pitchFamily="18" charset="0"/>
                            </a:rPr>
                            <m:t>𝑥</m:t>
                          </m:r>
                        </m:e>
                      </m:d>
                      <m:r>
                        <a:rPr lang="ru-RU" sz="2800" i="1">
                          <a:latin typeface="Cambria Math" pitchFamily="18" charset="0"/>
                          <a:ea typeface="Cambria Math" pitchFamily="18" charset="0"/>
                        </a:rPr>
                        <m:t>=−</m:t>
                      </m:r>
                      <m:nary>
                        <m:naryPr>
                          <m:limLoc m:val="undOvr"/>
                          <m:subHide m:val="on"/>
                          <m:supHide m:val="on"/>
                          <m:ctrlPr>
                            <a:rPr lang="ru-RU" sz="2800" i="1">
                              <a:latin typeface="Cambria Math"/>
                              <a:ea typeface="Cambria Math" pitchFamily="18" charset="0"/>
                            </a:rPr>
                          </m:ctrlPr>
                        </m:naryPr>
                        <m:sub/>
                        <m:sup/>
                        <m:e>
                          <m:sSub>
                            <m:sSubPr>
                              <m:ctrlPr>
                                <a:rPr lang="ru-RU" sz="2800" i="1">
                                  <a:latin typeface="Cambria Math"/>
                                  <a:ea typeface="Cambria Math" pitchFamily="18" charset="0"/>
                                </a:rPr>
                              </m:ctrlPr>
                            </m:sSubPr>
                            <m:e>
                              <m:r>
                                <a:rPr lang="en-US" sz="2800" i="1">
                                  <a:latin typeface="Cambria Math" pitchFamily="18" charset="0"/>
                                  <a:ea typeface="Cambria Math" pitchFamily="18" charset="0"/>
                                </a:rPr>
                                <m:t>𝑃</m:t>
                              </m:r>
                            </m:e>
                            <m:sub>
                              <m:r>
                                <a:rPr lang="en-US" sz="2800" i="1">
                                  <a:latin typeface="Cambria Math" pitchFamily="18" charset="0"/>
                                  <a:ea typeface="Cambria Math" pitchFamily="18" charset="0"/>
                                </a:rPr>
                                <m:t>𝑖𝑘</m:t>
                              </m:r>
                            </m:sub>
                          </m:sSub>
                          <m:d>
                            <m:dPr>
                              <m:ctrlPr>
                                <a:rPr lang="ru-RU" sz="2800" i="1">
                                  <a:latin typeface="Cambria Math"/>
                                  <a:ea typeface="Cambria Math" pitchFamily="18" charset="0"/>
                                </a:rPr>
                              </m:ctrlPr>
                            </m:dPr>
                            <m:e>
                              <m:r>
                                <a:rPr lang="en-US" sz="2800" i="1">
                                  <a:latin typeface="Cambria Math" pitchFamily="18" charset="0"/>
                                  <a:ea typeface="Cambria Math" pitchFamily="18" charset="0"/>
                                </a:rPr>
                                <m:t>𝑥</m:t>
                              </m:r>
                              <m:r>
                                <a:rPr lang="ru-RU" sz="2800" i="1">
                                  <a:latin typeface="Cambria Math" pitchFamily="18" charset="0"/>
                                  <a:ea typeface="Cambria Math" pitchFamily="18" charset="0"/>
                                </a:rPr>
                                <m:t>,</m:t>
                              </m:r>
                              <m:r>
                                <a:rPr lang="en-US" sz="2800" i="1">
                                  <a:latin typeface="Cambria Math" pitchFamily="18" charset="0"/>
                                  <a:ea typeface="Cambria Math" pitchFamily="18" charset="0"/>
                                </a:rPr>
                                <m:t>𝑦</m:t>
                              </m:r>
                            </m:e>
                          </m:d>
                          <m:sSub>
                            <m:sSubPr>
                              <m:ctrlPr>
                                <a:rPr lang="ru-RU" sz="2800" i="1">
                                  <a:latin typeface="Cambria Math"/>
                                  <a:ea typeface="Cambria Math" pitchFamily="18" charset="0"/>
                                </a:rPr>
                              </m:ctrlPr>
                            </m:sSubPr>
                            <m:e>
                              <m:r>
                                <m:rPr>
                                  <m:sty m:val="p"/>
                                </m:rPr>
                                <a:rPr lang="en-US" sz="2800">
                                  <a:latin typeface="Cambria Math" pitchFamily="18" charset="0"/>
                                  <a:ea typeface="Cambria Math" pitchFamily="18" charset="0"/>
                                </a:rPr>
                                <m:t>F</m:t>
                              </m:r>
                            </m:e>
                            <m:sub>
                              <m:r>
                                <a:rPr lang="en-US" sz="2800" i="1">
                                  <a:latin typeface="Cambria Math" pitchFamily="18" charset="0"/>
                                  <a:ea typeface="Cambria Math" pitchFamily="18" charset="0"/>
                                </a:rPr>
                                <m:t>𝑘</m:t>
                              </m:r>
                            </m:sub>
                          </m:sSub>
                          <m:d>
                            <m:dPr>
                              <m:ctrlPr>
                                <a:rPr lang="ru-RU" sz="2800" i="1">
                                  <a:latin typeface="Cambria Math"/>
                                  <a:ea typeface="Cambria Math" pitchFamily="18" charset="0"/>
                                </a:rPr>
                              </m:ctrlPr>
                            </m:dPr>
                            <m:e>
                              <m:r>
                                <a:rPr lang="en-US" sz="2800" i="1">
                                  <a:latin typeface="Cambria Math" pitchFamily="18" charset="0"/>
                                  <a:ea typeface="Cambria Math" pitchFamily="18" charset="0"/>
                                </a:rPr>
                                <m:t>𝑦</m:t>
                              </m:r>
                            </m:e>
                          </m:d>
                          <m:r>
                            <a:rPr lang="en-US" sz="2800" i="1">
                              <a:latin typeface="Cambria Math" pitchFamily="18" charset="0"/>
                              <a:ea typeface="Cambria Math" pitchFamily="18" charset="0"/>
                            </a:rPr>
                            <m:t>𝑑</m:t>
                          </m:r>
                          <m:sSub>
                            <m:sSubPr>
                              <m:ctrlPr>
                                <a:rPr lang="ru-RU" sz="2800" i="1">
                                  <a:latin typeface="Cambria Math"/>
                                  <a:ea typeface="Cambria Math" pitchFamily="18" charset="0"/>
                                </a:rPr>
                              </m:ctrlPr>
                            </m:sSubPr>
                            <m:e>
                              <m:r>
                                <a:rPr lang="en-US" sz="2800" i="1">
                                  <a:latin typeface="Cambria Math" pitchFamily="18" charset="0"/>
                                  <a:ea typeface="Cambria Math" pitchFamily="18" charset="0"/>
                                </a:rPr>
                                <m:t>𝑆</m:t>
                              </m:r>
                            </m:e>
                            <m:sub>
                              <m:r>
                                <a:rPr lang="en-US" sz="2800" i="1">
                                  <a:latin typeface="Cambria Math" pitchFamily="18" charset="0"/>
                                  <a:ea typeface="Cambria Math" pitchFamily="18" charset="0"/>
                                </a:rPr>
                                <m:t>𝑦</m:t>
                              </m:r>
                            </m:sub>
                          </m:sSub>
                          <m:r>
                            <a:rPr lang="en-US" sz="2800" i="1">
                              <a:latin typeface="Cambria Math" pitchFamily="18" charset="0"/>
                              <a:ea typeface="Cambria Math" pitchFamily="18" charset="0"/>
                            </a:rPr>
                            <m:t> </m:t>
                          </m:r>
                        </m:e>
                      </m:nary>
                      <m:r>
                        <a:rPr lang="en-US" sz="2800" i="1">
                          <a:latin typeface="Cambria Math" pitchFamily="18" charset="0"/>
                          <a:ea typeface="Cambria Math" pitchFamily="18" charset="0"/>
                        </a:rPr>
                        <m:t>     </m:t>
                      </m:r>
                      <m:d>
                        <m:dPr>
                          <m:ctrlPr>
                            <a:rPr lang="ru-RU" sz="2800" i="1">
                              <a:latin typeface="Cambria Math"/>
                              <a:ea typeface="Cambria Math" pitchFamily="18" charset="0"/>
                            </a:rPr>
                          </m:ctrlPr>
                        </m:dPr>
                        <m:e>
                          <m:r>
                            <a:rPr lang="en-US" sz="2800" i="1">
                              <a:latin typeface="Cambria Math" pitchFamily="18" charset="0"/>
                              <a:ea typeface="Cambria Math" pitchFamily="18" charset="0"/>
                            </a:rPr>
                            <m:t>9</m:t>
                          </m:r>
                        </m:e>
                      </m:d>
                      <m:r>
                        <a:rPr lang="en-US" sz="2800" i="1">
                          <a:latin typeface="Cambria Math" pitchFamily="18" charset="0"/>
                          <a:ea typeface="Cambria Math" pitchFamily="18" charset="0"/>
                        </a:rPr>
                        <m:t>.</m:t>
                      </m:r>
                    </m:oMath>
                  </m:oMathPara>
                </a14:m>
                <a:endParaRPr lang="ru-RU" sz="2800" dirty="0">
                  <a:latin typeface="Cambria Math" pitchFamily="18" charset="0"/>
                  <a:ea typeface="Cambria Math" pitchFamily="18" charset="0"/>
                </a:endParaRPr>
              </a:p>
              <a:p>
                <a:pPr algn="just"/>
                <a:r>
                  <a:rPr lang="ru-RU" sz="2800" dirty="0">
                    <a:latin typeface="Cambria Math" pitchFamily="18" charset="0"/>
                    <a:ea typeface="Cambria Math" pitchFamily="18" charset="0"/>
                  </a:rPr>
                  <a:t>	То есть формально (9) – уже не есть уравнение второго рода, но структура его ядра такова, что обусловленность у (9) ничуть не хуже, чем у (3).</a:t>
                </a:r>
              </a:p>
              <a:p>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107504" y="188640"/>
                <a:ext cx="9001000" cy="6239272"/>
              </a:xfrm>
              <a:prstGeom prst="rect">
                <a:avLst/>
              </a:prstGeom>
              <a:blipFill rotWithShape="1">
                <a:blip r:embed="rId2"/>
                <a:stretch>
                  <a:fillRect l="-1423" t="-978" r="-1355"/>
                </a:stretch>
              </a:blipFill>
            </p:spPr>
            <p:txBody>
              <a:bodyPr/>
              <a:lstStyle/>
              <a:p>
                <a:r>
                  <a:rPr lang="ru-RU">
                    <a:noFill/>
                  </a:rPr>
                  <a:t> </a:t>
                </a:r>
              </a:p>
            </p:txBody>
          </p:sp>
        </mc:Fallback>
      </mc:AlternateContent>
    </p:spTree>
    <p:extLst>
      <p:ext uri="{BB962C8B-B14F-4D97-AF65-F5344CB8AC3E}">
        <p14:creationId xmlns:p14="http://schemas.microsoft.com/office/powerpoint/2010/main" val="631951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116632"/>
                <a:ext cx="9144000" cy="5819350"/>
              </a:xfrm>
              <a:prstGeom prst="rect">
                <a:avLst/>
              </a:prstGeom>
              <a:noFill/>
            </p:spPr>
            <p:txBody>
              <a:bodyPr wrap="square" rtlCol="0">
                <a:spAutoFit/>
              </a:bodyPr>
              <a:lstStyle/>
              <a:p>
                <a:pPr algn="ctr"/>
                <a:r>
                  <a:rPr lang="ru-RU" sz="2000" dirty="0">
                    <a:latin typeface="Cambria Math" pitchFamily="18" charset="0"/>
                    <a:ea typeface="Cambria Math" pitchFamily="18" charset="0"/>
                  </a:rPr>
                  <a:t>Аналогично вычисляем компоненты вектора перемещений при касательном ударе по полупространству.</a:t>
                </a: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ru-RU" i="1">
                              <a:latin typeface="Cambria Math"/>
                            </a:rPr>
                          </m:ctrlPr>
                        </m:mPr>
                        <m:mr>
                          <m:e>
                            <m:sSub>
                              <m:sSubPr>
                                <m:ctrlPr>
                                  <a:rPr lang="ru-RU" i="1">
                                    <a:latin typeface="Cambria Math"/>
                                  </a:rPr>
                                </m:ctrlPr>
                              </m:sSubPr>
                              <m:e>
                                <m:r>
                                  <a:rPr lang="en-US" i="1">
                                    <a:latin typeface="Cambria Math"/>
                                  </a:rPr>
                                  <m:t>𝑈</m:t>
                                </m:r>
                              </m:e>
                              <m:sub>
                                <m:r>
                                  <a:rPr lang="en-US" i="1">
                                    <a:latin typeface="Cambria Math"/>
                                  </a:rPr>
                                  <m:t>𝑛</m:t>
                                </m:r>
                              </m:sub>
                            </m:sSub>
                            <m:r>
                              <a:rPr lang="en-US" i="1">
                                <a:latin typeface="Cambria Math"/>
                              </a:rPr>
                              <m:t>= </m:t>
                            </m:r>
                            <m:nary>
                              <m:naryPr>
                                <m:limLoc m:val="undOvr"/>
                                <m:ctrlPr>
                                  <a:rPr lang="ru-RU" i="1">
                                    <a:latin typeface="Cambria Math"/>
                                  </a:rPr>
                                </m:ctrlPr>
                              </m:naryPr>
                              <m:sub>
                                <m:r>
                                  <a:rPr lang="en-US" i="1">
                                    <a:latin typeface="Cambria Math"/>
                                  </a:rPr>
                                  <m:t>0</m:t>
                                </m:r>
                              </m:sub>
                              <m:sup>
                                <m:r>
                                  <a:rPr lang="en-US" i="1">
                                    <a:latin typeface="Cambria Math"/>
                                  </a:rPr>
                                  <m:t>𝑁</m:t>
                                </m:r>
                              </m:sup>
                              <m:e>
                                <m:sSubSup>
                                  <m:sSubSupPr>
                                    <m:ctrlPr>
                                      <a:rPr lang="ru-RU" i="1">
                                        <a:latin typeface="Cambria Math"/>
                                      </a:rPr>
                                    </m:ctrlPr>
                                  </m:sSubSupPr>
                                  <m:e>
                                    <m:r>
                                      <a:rPr lang="en-US" i="1">
                                        <a:latin typeface="Cambria Math"/>
                                      </a:rPr>
                                      <m:t>𝐽</m:t>
                                    </m:r>
                                  </m:e>
                                  <m:sub>
                                    <m:r>
                                      <a:rPr lang="en-US" i="1">
                                        <a:latin typeface="Cambria Math"/>
                                      </a:rPr>
                                      <m:t>0</m:t>
                                    </m:r>
                                  </m:sub>
                                  <m:sup>
                                    <m:r>
                                      <a:rPr lang="en-US" i="1">
                                        <a:latin typeface="Cambria Math"/>
                                      </a:rPr>
                                      <m:t>′</m:t>
                                    </m:r>
                                  </m:sup>
                                </m:sSubSup>
                                <m:d>
                                  <m:dPr>
                                    <m:ctrlPr>
                                      <a:rPr lang="ru-RU" i="1">
                                        <a:latin typeface="Cambria Math"/>
                                      </a:rPr>
                                    </m:ctrlPr>
                                  </m:dPr>
                                  <m:e>
                                    <m:sSub>
                                      <m:sSubPr>
                                        <m:ctrlPr>
                                          <a:rPr lang="ru-RU" i="1">
                                            <a:latin typeface="Cambria Math"/>
                                          </a:rPr>
                                        </m:ctrlPr>
                                      </m:sSubPr>
                                      <m:e>
                                        <m:r>
                                          <a:rPr lang="en-US" i="1">
                                            <a:latin typeface="Cambria Math"/>
                                          </a:rPr>
                                          <m:t>𝜈</m:t>
                                        </m:r>
                                      </m:e>
                                      <m:sub>
                                        <m:r>
                                          <a:rPr lang="en-US" i="1">
                                            <a:latin typeface="Cambria Math"/>
                                          </a:rPr>
                                          <m:t>3</m:t>
                                        </m:r>
                                      </m:sub>
                                    </m:sSub>
                                    <m:sSub>
                                      <m:sSubPr>
                                        <m:ctrlPr>
                                          <a:rPr lang="ru-RU" i="1">
                                            <a:latin typeface="Cambria Math"/>
                                          </a:rPr>
                                        </m:ctrlPr>
                                      </m:sSubPr>
                                      <m:e>
                                        <m:r>
                                          <a:rPr lang="en-US" i="1">
                                            <a:latin typeface="Cambria Math"/>
                                          </a:rPr>
                                          <m:t>𝑟</m:t>
                                        </m:r>
                                      </m:e>
                                      <m:sub>
                                        <m:r>
                                          <a:rPr lang="en-US" i="1">
                                            <a:latin typeface="Cambria Math"/>
                                          </a:rPr>
                                          <m:t>𝜏</m:t>
                                        </m:r>
                                      </m:sub>
                                    </m:sSub>
                                  </m:e>
                                </m:d>
                                <m:f>
                                  <m:fPr>
                                    <m:ctrlPr>
                                      <a:rPr lang="ru-RU" i="1">
                                        <a:latin typeface="Cambria Math"/>
                                      </a:rPr>
                                    </m:ctrlPr>
                                  </m:fPr>
                                  <m:num>
                                    <m:sSub>
                                      <m:sSubPr>
                                        <m:ctrlPr>
                                          <a:rPr lang="ru-RU" i="1">
                                            <a:latin typeface="Cambria Math"/>
                                          </a:rPr>
                                        </m:ctrlPr>
                                      </m:sSubPr>
                                      <m:e>
                                        <m:r>
                                          <a:rPr lang="en-US" i="1">
                                            <a:latin typeface="Cambria Math"/>
                                          </a:rPr>
                                          <m:t>𝑐𝑜𝑠</m:t>
                                        </m:r>
                                        <m:r>
                                          <a:rPr lang="en-US" i="1">
                                            <a:latin typeface="Cambria Math"/>
                                          </a:rPr>
                                          <m:t>𝜑</m:t>
                                        </m:r>
                                        <m:r>
                                          <a:rPr lang="en-US" i="1">
                                            <a:latin typeface="Cambria Math"/>
                                          </a:rPr>
                                          <m:t> </m:t>
                                        </m:r>
                                        <m:r>
                                          <a:rPr lang="en-US" i="1">
                                            <a:latin typeface="Cambria Math"/>
                                          </a:rPr>
                                          <m:t>𝑘</m:t>
                                        </m:r>
                                      </m:e>
                                      <m:sub>
                                        <m:r>
                                          <a:rPr lang="en-US" i="1">
                                            <a:latin typeface="Cambria Math"/>
                                          </a:rPr>
                                          <m:t>𝑟</m:t>
                                        </m:r>
                                      </m:sub>
                                    </m:sSub>
                                    <m:sSub>
                                      <m:sSubPr>
                                        <m:ctrlPr>
                                          <a:rPr lang="ru-RU" i="1">
                                            <a:latin typeface="Cambria Math"/>
                                          </a:rPr>
                                        </m:ctrlPr>
                                      </m:sSubPr>
                                      <m:e>
                                        <m:r>
                                          <a:rPr lang="en-US" i="1">
                                            <a:latin typeface="Cambria Math"/>
                                          </a:rPr>
                                          <m:t>𝜈</m:t>
                                        </m:r>
                                      </m:e>
                                      <m:sub>
                                        <m:r>
                                          <a:rPr lang="en-US" i="1">
                                            <a:latin typeface="Cambria Math"/>
                                          </a:rPr>
                                          <m:t>3</m:t>
                                        </m:r>
                                      </m:sub>
                                    </m:sSub>
                                  </m:num>
                                  <m:den>
                                    <m:r>
                                      <a:rPr lang="en-US" i="1">
                                        <a:latin typeface="Cambria Math"/>
                                      </a:rPr>
                                      <m:t>2</m:t>
                                    </m:r>
                                    <m:r>
                                      <a:rPr lang="en-US" i="1">
                                        <a:latin typeface="Cambria Math"/>
                                      </a:rPr>
                                      <m:t>𝜋</m:t>
                                    </m:r>
                                    <m:sSub>
                                      <m:sSubPr>
                                        <m:ctrlPr>
                                          <a:rPr lang="ru-RU" i="1">
                                            <a:latin typeface="Cambria Math"/>
                                          </a:rPr>
                                        </m:ctrlPr>
                                      </m:sSubPr>
                                      <m:e>
                                        <m:r>
                                          <a:rPr lang="en-US" i="1">
                                            <a:latin typeface="Cambria Math"/>
                                          </a:rPr>
                                          <m:t>𝜇</m:t>
                                        </m:r>
                                        <m:r>
                                          <a:rPr lang="en-US" i="1">
                                            <a:latin typeface="Cambria Math"/>
                                          </a:rPr>
                                          <m:t>𝑅</m:t>
                                        </m:r>
                                      </m:e>
                                      <m:sub>
                                        <m:r>
                                          <a:rPr lang="en-US" i="1">
                                            <a:latin typeface="Cambria Math"/>
                                          </a:rPr>
                                          <m:t>1</m:t>
                                        </m:r>
                                      </m:sub>
                                    </m:sSub>
                                    <m:r>
                                      <a:rPr lang="en-US" i="1">
                                        <a:latin typeface="Cambria Math"/>
                                      </a:rPr>
                                      <m:t>(</m:t>
                                    </m:r>
                                    <m:sSub>
                                      <m:sSubPr>
                                        <m:ctrlPr>
                                          <a:rPr lang="ru-RU" i="1">
                                            <a:latin typeface="Cambria Math"/>
                                          </a:rPr>
                                        </m:ctrlPr>
                                      </m:sSubPr>
                                      <m:e>
                                        <m:r>
                                          <a:rPr lang="en-US" i="1">
                                            <a:latin typeface="Cambria Math"/>
                                          </a:rPr>
                                          <m:t>𝑘</m:t>
                                        </m:r>
                                      </m:e>
                                      <m:sub>
                                        <m:r>
                                          <a:rPr lang="en-US" i="1">
                                            <a:latin typeface="Cambria Math"/>
                                          </a:rPr>
                                          <m:t>𝑟</m:t>
                                        </m:r>
                                      </m:sub>
                                    </m:sSub>
                                    <m:r>
                                      <a:rPr lang="en-US" i="1">
                                        <a:latin typeface="Cambria Math"/>
                                      </a:rPr>
                                      <m:t>,</m:t>
                                    </m:r>
                                    <m:r>
                                      <a:rPr lang="en-US" i="1">
                                        <a:latin typeface="Cambria Math"/>
                                      </a:rPr>
                                      <m:t>𝑘</m:t>
                                    </m:r>
                                    <m:r>
                                      <a:rPr lang="en-US" i="1">
                                        <a:latin typeface="Cambria Math"/>
                                      </a:rPr>
                                      <m:t>)</m:t>
                                    </m:r>
                                  </m:den>
                                </m:f>
                                <m:d>
                                  <m:dPr>
                                    <m:ctrlPr>
                                      <a:rPr lang="ru-RU" i="1">
                                        <a:latin typeface="Cambria Math"/>
                                      </a:rPr>
                                    </m:ctrlPr>
                                  </m:dPr>
                                  <m:e>
                                    <m:r>
                                      <a:rPr lang="en-US" i="1">
                                        <a:latin typeface="Cambria Math"/>
                                      </a:rPr>
                                      <m:t>−2</m:t>
                                    </m:r>
                                    <m:sSub>
                                      <m:sSubPr>
                                        <m:ctrlPr>
                                          <a:rPr lang="ru-RU" i="1">
                                            <a:latin typeface="Cambria Math"/>
                                          </a:rPr>
                                        </m:ctrlPr>
                                      </m:sSubPr>
                                      <m:e>
                                        <m:r>
                                          <a:rPr lang="en-US" i="1">
                                            <a:latin typeface="Cambria Math"/>
                                          </a:rPr>
                                          <m:t>𝜈</m:t>
                                        </m:r>
                                      </m:e>
                                      <m:sub>
                                        <m:r>
                                          <a:rPr lang="en-US" i="1">
                                            <a:latin typeface="Cambria Math"/>
                                          </a:rPr>
                                          <m:t>1</m:t>
                                        </m:r>
                                      </m:sub>
                                    </m:sSub>
                                    <m:sSub>
                                      <m:sSubPr>
                                        <m:ctrlPr>
                                          <a:rPr lang="ru-RU" i="1">
                                            <a:latin typeface="Cambria Math"/>
                                          </a:rPr>
                                        </m:ctrlPr>
                                      </m:sSubPr>
                                      <m:e>
                                        <m:r>
                                          <a:rPr lang="en-US" i="1">
                                            <a:latin typeface="Cambria Math"/>
                                          </a:rPr>
                                          <m:t>𝜈</m:t>
                                        </m:r>
                                      </m:e>
                                      <m:sub>
                                        <m:r>
                                          <a:rPr lang="en-US" i="1">
                                            <a:latin typeface="Cambria Math"/>
                                          </a:rPr>
                                          <m:t>2</m:t>
                                        </m:r>
                                      </m:sub>
                                    </m:sSub>
                                    <m:func>
                                      <m:funcPr>
                                        <m:ctrlPr>
                                          <a:rPr lang="ru-RU" i="1">
                                            <a:latin typeface="Cambria Math"/>
                                          </a:rPr>
                                        </m:ctrlPr>
                                      </m:funcPr>
                                      <m:fName>
                                        <m:r>
                                          <m:rPr>
                                            <m:sty m:val="p"/>
                                          </m:rPr>
                                          <a:rPr lang="en-US">
                                            <a:latin typeface="Cambria Math"/>
                                          </a:rPr>
                                          <m:t>exp</m:t>
                                        </m:r>
                                      </m:fName>
                                      <m:e>
                                        <m:d>
                                          <m:dPr>
                                            <m:ctrlPr>
                                              <a:rPr lang="ru-RU" i="1">
                                                <a:latin typeface="Cambria Math"/>
                                              </a:rPr>
                                            </m:ctrlPr>
                                          </m:dPr>
                                          <m:e>
                                            <m:r>
                                              <a:rPr lang="en-US" i="1">
                                                <a:latin typeface="Cambria Math"/>
                                              </a:rPr>
                                              <m:t>−</m:t>
                                            </m:r>
                                            <m:d>
                                              <m:dPr>
                                                <m:begChr m:val="|"/>
                                                <m:endChr m:val="|"/>
                                                <m:ctrlPr>
                                                  <a:rPr lang="ru-RU" i="1">
                                                    <a:latin typeface="Cambria Math"/>
                                                  </a:rPr>
                                                </m:ctrlPr>
                                              </m:dPr>
                                              <m:e>
                                                <m:sSub>
                                                  <m:sSubPr>
                                                    <m:ctrlPr>
                                                      <a:rPr lang="ru-RU" i="1">
                                                        <a:latin typeface="Cambria Math"/>
                                                      </a:rPr>
                                                    </m:ctrlPr>
                                                  </m:sSubPr>
                                                  <m:e>
                                                    <m:r>
                                                      <a:rPr lang="en-US" i="1">
                                                        <a:latin typeface="Cambria Math"/>
                                                      </a:rPr>
                                                      <m:t>𝑥</m:t>
                                                    </m:r>
                                                  </m:e>
                                                  <m:sub>
                                                    <m:r>
                                                      <a:rPr lang="en-US" i="1">
                                                        <a:latin typeface="Cambria Math"/>
                                                      </a:rPr>
                                                      <m:t>1</m:t>
                                                    </m:r>
                                                  </m:sub>
                                                </m:sSub>
                                              </m:e>
                                            </m:d>
                                            <m:sSub>
                                              <m:sSubPr>
                                                <m:ctrlPr>
                                                  <a:rPr lang="ru-RU" i="1">
                                                    <a:latin typeface="Cambria Math"/>
                                                  </a:rPr>
                                                </m:ctrlPr>
                                              </m:sSubPr>
                                              <m:e>
                                                <m:r>
                                                  <a:rPr lang="en-US" i="1">
                                                    <a:latin typeface="Cambria Math"/>
                                                  </a:rPr>
                                                  <m:t>𝜈</m:t>
                                                </m:r>
                                              </m:e>
                                              <m:sub>
                                                <m:r>
                                                  <a:rPr lang="en-US" i="1">
                                                    <a:latin typeface="Cambria Math"/>
                                                  </a:rPr>
                                                  <m:t>2</m:t>
                                                </m:r>
                                              </m:sub>
                                            </m:sSub>
                                          </m:e>
                                        </m:d>
                                      </m:e>
                                    </m:func>
                                    <m:r>
                                      <a:rPr lang="en-US" i="1">
                                        <a:latin typeface="Cambria Math"/>
                                      </a:rPr>
                                      <m:t>+</m:t>
                                    </m:r>
                                    <m:sSubSup>
                                      <m:sSubSupPr>
                                        <m:ctrlPr>
                                          <a:rPr lang="ru-RU" i="1">
                                            <a:latin typeface="Cambria Math"/>
                                          </a:rPr>
                                        </m:ctrlPr>
                                      </m:sSubSupPr>
                                      <m:e>
                                        <m:r>
                                          <a:rPr lang="en-US" i="1">
                                            <a:latin typeface="Cambria Math"/>
                                          </a:rPr>
                                          <m:t>(2</m:t>
                                        </m:r>
                                        <m:r>
                                          <a:rPr lang="en-US" i="1">
                                            <a:latin typeface="Cambria Math"/>
                                          </a:rPr>
                                          <m:t>𝑘</m:t>
                                        </m:r>
                                      </m:e>
                                      <m:sub>
                                        <m:r>
                                          <a:rPr lang="en-US" i="1">
                                            <a:latin typeface="Cambria Math"/>
                                          </a:rPr>
                                          <m:t>𝑟</m:t>
                                        </m:r>
                                      </m:sub>
                                      <m:sup>
                                        <m:r>
                                          <a:rPr lang="en-US" i="1">
                                            <a:latin typeface="Cambria Math"/>
                                          </a:rPr>
                                          <m:t>2</m:t>
                                        </m:r>
                                      </m:sup>
                                    </m:sSubSup>
                                    <m:r>
                                      <a:rPr lang="en-US" i="1">
                                        <a:latin typeface="Cambria Math"/>
                                      </a:rPr>
                                      <m:t>+3</m:t>
                                    </m:r>
                                    <m:sSup>
                                      <m:sSupPr>
                                        <m:ctrlPr>
                                          <a:rPr lang="ru-RU" i="1">
                                            <a:latin typeface="Cambria Math"/>
                                          </a:rPr>
                                        </m:ctrlPr>
                                      </m:sSupPr>
                                      <m:e>
                                        <m:r>
                                          <a:rPr lang="en-US" i="1">
                                            <a:latin typeface="Cambria Math"/>
                                          </a:rPr>
                                          <m:t>𝑘</m:t>
                                        </m:r>
                                      </m:e>
                                      <m:sup>
                                        <m:r>
                                          <a:rPr lang="en-US" i="1">
                                            <a:latin typeface="Cambria Math"/>
                                          </a:rPr>
                                          <m:t>2</m:t>
                                        </m:r>
                                      </m:sup>
                                    </m:sSup>
                                    <m:r>
                                      <a:rPr lang="en-US" i="1">
                                        <a:latin typeface="Cambria Math"/>
                                      </a:rPr>
                                      <m:t>)</m:t>
                                    </m:r>
                                    <m:func>
                                      <m:funcPr>
                                        <m:ctrlPr>
                                          <a:rPr lang="ru-RU" i="1">
                                            <a:latin typeface="Cambria Math"/>
                                          </a:rPr>
                                        </m:ctrlPr>
                                      </m:funcPr>
                                      <m:fName>
                                        <m:r>
                                          <m:rPr>
                                            <m:sty m:val="p"/>
                                          </m:rPr>
                                          <a:rPr lang="en-US">
                                            <a:latin typeface="Cambria Math"/>
                                          </a:rPr>
                                          <m:t>exp</m:t>
                                        </m:r>
                                      </m:fName>
                                      <m:e>
                                        <m:d>
                                          <m:dPr>
                                            <m:ctrlPr>
                                              <a:rPr lang="ru-RU" i="1">
                                                <a:latin typeface="Cambria Math"/>
                                              </a:rPr>
                                            </m:ctrlPr>
                                          </m:dPr>
                                          <m:e>
                                            <m:r>
                                              <a:rPr lang="en-US" i="1">
                                                <a:latin typeface="Cambria Math"/>
                                              </a:rPr>
                                              <m:t>−</m:t>
                                            </m:r>
                                            <m:d>
                                              <m:dPr>
                                                <m:begChr m:val="|"/>
                                                <m:endChr m:val="|"/>
                                                <m:ctrlPr>
                                                  <a:rPr lang="ru-RU" i="1">
                                                    <a:latin typeface="Cambria Math"/>
                                                  </a:rPr>
                                                </m:ctrlPr>
                                              </m:dPr>
                                              <m:e>
                                                <m:sSub>
                                                  <m:sSubPr>
                                                    <m:ctrlPr>
                                                      <a:rPr lang="ru-RU" i="1">
                                                        <a:latin typeface="Cambria Math"/>
                                                      </a:rPr>
                                                    </m:ctrlPr>
                                                  </m:sSubPr>
                                                  <m:e>
                                                    <m:r>
                                                      <a:rPr lang="en-US" i="1">
                                                        <a:latin typeface="Cambria Math"/>
                                                      </a:rPr>
                                                      <m:t>𝑥</m:t>
                                                    </m:r>
                                                  </m:e>
                                                  <m:sub>
                                                    <m:r>
                                                      <a:rPr lang="en-US" i="1">
                                                        <a:latin typeface="Cambria Math"/>
                                                      </a:rPr>
                                                      <m:t>1</m:t>
                                                    </m:r>
                                                  </m:sub>
                                                </m:sSub>
                                              </m:e>
                                            </m:d>
                                            <m:sSub>
                                              <m:sSubPr>
                                                <m:ctrlPr>
                                                  <a:rPr lang="ru-RU" i="1">
                                                    <a:latin typeface="Cambria Math"/>
                                                  </a:rPr>
                                                </m:ctrlPr>
                                              </m:sSubPr>
                                              <m:e>
                                                <m:r>
                                                  <a:rPr lang="en-US" i="1">
                                                    <a:latin typeface="Cambria Math"/>
                                                  </a:rPr>
                                                  <m:t>𝜈</m:t>
                                                </m:r>
                                              </m:e>
                                              <m:sub>
                                                <m:r>
                                                  <a:rPr lang="en-US" i="1">
                                                    <a:latin typeface="Cambria Math"/>
                                                  </a:rPr>
                                                  <m:t>1</m:t>
                                                </m:r>
                                              </m:sub>
                                            </m:sSub>
                                          </m:e>
                                        </m:d>
                                      </m:e>
                                    </m:func>
                                  </m:e>
                                </m:d>
                                <m:r>
                                  <a:rPr lang="en-US" i="1">
                                    <a:latin typeface="Cambria Math"/>
                                  </a:rPr>
                                  <m:t> </m:t>
                                </m:r>
                                <m:r>
                                  <a:rPr lang="en-US" i="1">
                                    <a:latin typeface="Cambria Math"/>
                                  </a:rPr>
                                  <m:t>𝑑</m:t>
                                </m:r>
                                <m:sSub>
                                  <m:sSubPr>
                                    <m:ctrlPr>
                                      <a:rPr lang="ru-RU" i="1">
                                        <a:latin typeface="Cambria Math"/>
                                      </a:rPr>
                                    </m:ctrlPr>
                                  </m:sSubPr>
                                  <m:e>
                                    <m:r>
                                      <a:rPr lang="en-US" i="1">
                                        <a:latin typeface="Cambria Math"/>
                                      </a:rPr>
                                      <m:t>𝑘</m:t>
                                    </m:r>
                                  </m:e>
                                  <m:sub>
                                    <m:r>
                                      <a:rPr lang="en-US" i="1">
                                        <a:latin typeface="Cambria Math"/>
                                      </a:rPr>
                                      <m:t>𝑟</m:t>
                                    </m:r>
                                  </m:sub>
                                </m:sSub>
                              </m:e>
                            </m:nary>
                          </m:e>
                        </m:mr>
                      </m:m>
                      <m:r>
                        <a:rPr lang="en-US" i="1">
                          <a:latin typeface="Cambria Math"/>
                        </a:rPr>
                        <m:t>  </m:t>
                      </m:r>
                      <m:d>
                        <m:dPr>
                          <m:ctrlPr>
                            <a:rPr lang="ru-RU" i="1">
                              <a:latin typeface="Cambria Math"/>
                            </a:rPr>
                          </m:ctrlPr>
                        </m:dPr>
                        <m:e>
                          <m:r>
                            <a:rPr lang="en-US" i="1">
                              <a:latin typeface="Cambria Math"/>
                            </a:rPr>
                            <m:t>10</m:t>
                          </m:r>
                        </m:e>
                      </m:d>
                      <m:r>
                        <a:rPr lang="en-US" i="1">
                          <a:latin typeface="Cambria Math"/>
                        </a:rPr>
                        <m:t>,</m:t>
                      </m:r>
                    </m:oMath>
                  </m:oMathPara>
                </a14:m>
                <a:endParaRPr lang="ru-RU" dirty="0"/>
              </a:p>
              <a:p>
                <a:r>
                  <a:rPr lang="en-US" dirty="0"/>
                  <a:t> </a:t>
                </a:r>
                <a:endParaRPr lang="ru-RU" dirty="0"/>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ru-RU" i="1">
                              <a:latin typeface="Cambria Math"/>
                            </a:rPr>
                          </m:ctrlPr>
                        </m:mPr>
                        <m:mr>
                          <m:e>
                            <m:sSub>
                              <m:sSubPr>
                                <m:ctrlPr>
                                  <a:rPr lang="ru-RU" i="1">
                                    <a:latin typeface="Cambria Math"/>
                                  </a:rPr>
                                </m:ctrlPr>
                              </m:sSubPr>
                              <m:e>
                                <m:r>
                                  <a:rPr lang="en-US" i="1">
                                    <a:latin typeface="Cambria Math"/>
                                  </a:rPr>
                                  <m:t>𝑈</m:t>
                                </m:r>
                              </m:e>
                              <m:sub>
                                <m:r>
                                  <a:rPr lang="en-US" i="1">
                                    <a:latin typeface="Cambria Math"/>
                                  </a:rPr>
                                  <m:t>𝑟</m:t>
                                </m:r>
                              </m:sub>
                            </m:sSub>
                            <m:r>
                              <a:rPr lang="en-US" i="1">
                                <a:latin typeface="Cambria Math"/>
                              </a:rPr>
                              <m:t>=</m:t>
                            </m:r>
                            <m:nary>
                              <m:naryPr>
                                <m:limLoc m:val="undOvr"/>
                                <m:ctrlPr>
                                  <a:rPr lang="ru-RU" i="1">
                                    <a:latin typeface="Cambria Math"/>
                                  </a:rPr>
                                </m:ctrlPr>
                              </m:naryPr>
                              <m:sub>
                                <m:r>
                                  <a:rPr lang="en-US" i="1">
                                    <a:latin typeface="Cambria Math"/>
                                  </a:rPr>
                                  <m:t>0</m:t>
                                </m:r>
                              </m:sub>
                              <m:sup>
                                <m:r>
                                  <a:rPr lang="en-US" i="1">
                                    <a:latin typeface="Cambria Math"/>
                                  </a:rPr>
                                  <m:t>𝑁</m:t>
                                </m:r>
                              </m:sup>
                              <m:e>
                                <m:r>
                                  <a:rPr lang="en-US" i="1">
                                    <a:latin typeface="Cambria Math"/>
                                  </a:rPr>
                                  <m:t> </m:t>
                                </m:r>
                                <m:sSubSup>
                                  <m:sSubSupPr>
                                    <m:ctrlPr>
                                      <a:rPr lang="ru-RU" i="1">
                                        <a:latin typeface="Cambria Math"/>
                                      </a:rPr>
                                    </m:ctrlPr>
                                  </m:sSubSupPr>
                                  <m:e>
                                    <m:r>
                                      <a:rPr lang="en-US" i="1">
                                        <a:latin typeface="Cambria Math"/>
                                      </a:rPr>
                                      <m:t>𝐽</m:t>
                                    </m:r>
                                  </m:e>
                                  <m:sub>
                                    <m:r>
                                      <a:rPr lang="en-US" i="1">
                                        <a:latin typeface="Cambria Math"/>
                                      </a:rPr>
                                      <m:t>0</m:t>
                                    </m:r>
                                  </m:sub>
                                  <m:sup>
                                    <m:r>
                                      <a:rPr lang="en-US" i="1">
                                        <a:latin typeface="Cambria Math"/>
                                      </a:rPr>
                                      <m:t>′′</m:t>
                                    </m:r>
                                  </m:sup>
                                </m:sSubSup>
                                <m:d>
                                  <m:dPr>
                                    <m:ctrlPr>
                                      <a:rPr lang="ru-RU" i="1">
                                        <a:latin typeface="Cambria Math"/>
                                      </a:rPr>
                                    </m:ctrlPr>
                                  </m:dPr>
                                  <m:e>
                                    <m:sSub>
                                      <m:sSubPr>
                                        <m:ctrlPr>
                                          <a:rPr lang="ru-RU" i="1">
                                            <a:latin typeface="Cambria Math"/>
                                          </a:rPr>
                                        </m:ctrlPr>
                                      </m:sSubPr>
                                      <m:e>
                                        <m:r>
                                          <a:rPr lang="en-US" i="1">
                                            <a:latin typeface="Cambria Math"/>
                                          </a:rPr>
                                          <m:t>𝜈</m:t>
                                        </m:r>
                                      </m:e>
                                      <m:sub>
                                        <m:r>
                                          <a:rPr lang="en-US" i="1">
                                            <a:latin typeface="Cambria Math"/>
                                          </a:rPr>
                                          <m:t>3</m:t>
                                        </m:r>
                                      </m:sub>
                                    </m:sSub>
                                    <m:sSub>
                                      <m:sSubPr>
                                        <m:ctrlPr>
                                          <a:rPr lang="ru-RU" i="1">
                                            <a:latin typeface="Cambria Math"/>
                                          </a:rPr>
                                        </m:ctrlPr>
                                      </m:sSubPr>
                                      <m:e>
                                        <m:r>
                                          <a:rPr lang="en-US" i="1">
                                            <a:latin typeface="Cambria Math"/>
                                          </a:rPr>
                                          <m:t>𝑟</m:t>
                                        </m:r>
                                      </m:e>
                                      <m:sub>
                                        <m:r>
                                          <a:rPr lang="en-US" i="1">
                                            <a:latin typeface="Cambria Math"/>
                                          </a:rPr>
                                          <m:t>𝜏</m:t>
                                        </m:r>
                                      </m:sub>
                                    </m:sSub>
                                  </m:e>
                                </m:d>
                                <m:f>
                                  <m:fPr>
                                    <m:ctrlPr>
                                      <a:rPr lang="ru-RU" i="1">
                                        <a:latin typeface="Cambria Math"/>
                                      </a:rPr>
                                    </m:ctrlPr>
                                  </m:fPr>
                                  <m:num>
                                    <m:sSub>
                                      <m:sSubPr>
                                        <m:ctrlPr>
                                          <a:rPr lang="ru-RU" i="1">
                                            <a:latin typeface="Cambria Math"/>
                                          </a:rPr>
                                        </m:ctrlPr>
                                      </m:sSubPr>
                                      <m:e>
                                        <m:r>
                                          <a:rPr lang="en-US" i="1">
                                            <a:latin typeface="Cambria Math"/>
                                          </a:rPr>
                                          <m:t>𝑘</m:t>
                                        </m:r>
                                      </m:e>
                                      <m:sub>
                                        <m:r>
                                          <a:rPr lang="en-US" i="1">
                                            <a:latin typeface="Cambria Math"/>
                                          </a:rPr>
                                          <m:t>𝑟</m:t>
                                        </m:r>
                                      </m:sub>
                                    </m:sSub>
                                    <m:sSub>
                                      <m:sSubPr>
                                        <m:ctrlPr>
                                          <a:rPr lang="ru-RU" i="1">
                                            <a:latin typeface="Cambria Math"/>
                                          </a:rPr>
                                        </m:ctrlPr>
                                      </m:sSubPr>
                                      <m:e>
                                        <m:r>
                                          <a:rPr lang="en-US" i="1">
                                            <a:latin typeface="Cambria Math"/>
                                          </a:rPr>
                                          <m:t>𝜈</m:t>
                                        </m:r>
                                      </m:e>
                                      <m:sub>
                                        <m:r>
                                          <a:rPr lang="en-US" i="1">
                                            <a:latin typeface="Cambria Math"/>
                                          </a:rPr>
                                          <m:t>1</m:t>
                                        </m:r>
                                      </m:sub>
                                    </m:sSub>
                                    <m:r>
                                      <a:rPr lang="en-US" i="1">
                                        <a:latin typeface="Cambria Math"/>
                                      </a:rPr>
                                      <m:t>𝑐𝑜𝑠</m:t>
                                    </m:r>
                                    <m:r>
                                      <a:rPr lang="en-US" i="1">
                                        <a:latin typeface="Cambria Math"/>
                                      </a:rPr>
                                      <m:t>𝜑</m:t>
                                    </m:r>
                                  </m:num>
                                  <m:den>
                                    <m:r>
                                      <a:rPr lang="en-US" i="1">
                                        <a:latin typeface="Cambria Math"/>
                                      </a:rPr>
                                      <m:t>2</m:t>
                                    </m:r>
                                    <m:r>
                                      <a:rPr lang="en-US" i="1">
                                        <a:latin typeface="Cambria Math"/>
                                      </a:rPr>
                                      <m:t>𝜋𝜇</m:t>
                                    </m:r>
                                    <m:sSub>
                                      <m:sSubPr>
                                        <m:ctrlPr>
                                          <a:rPr lang="ru-RU" i="1">
                                            <a:latin typeface="Cambria Math"/>
                                          </a:rPr>
                                        </m:ctrlPr>
                                      </m:sSubPr>
                                      <m:e>
                                        <m:r>
                                          <a:rPr lang="en-US" i="1">
                                            <a:latin typeface="Cambria Math"/>
                                          </a:rPr>
                                          <m:t>𝑅</m:t>
                                        </m:r>
                                      </m:e>
                                      <m:sub>
                                        <m:r>
                                          <a:rPr lang="en-US" i="1">
                                            <a:latin typeface="Cambria Math"/>
                                          </a:rPr>
                                          <m:t>1</m:t>
                                        </m:r>
                                      </m:sub>
                                    </m:sSub>
                                    <m:d>
                                      <m:dPr>
                                        <m:ctrlPr>
                                          <a:rPr lang="ru-RU" i="1">
                                            <a:latin typeface="Cambria Math"/>
                                          </a:rPr>
                                        </m:ctrlPr>
                                      </m:dPr>
                                      <m:e>
                                        <m:sSub>
                                          <m:sSubPr>
                                            <m:ctrlPr>
                                              <a:rPr lang="ru-RU" i="1">
                                                <a:latin typeface="Cambria Math"/>
                                              </a:rPr>
                                            </m:ctrlPr>
                                          </m:sSubPr>
                                          <m:e>
                                            <m:r>
                                              <a:rPr lang="en-US" i="1">
                                                <a:latin typeface="Cambria Math"/>
                                              </a:rPr>
                                              <m:t>𝑘</m:t>
                                            </m:r>
                                          </m:e>
                                          <m:sub>
                                            <m:r>
                                              <a:rPr lang="en-US" i="1">
                                                <a:latin typeface="Cambria Math"/>
                                              </a:rPr>
                                              <m:t>𝑟</m:t>
                                            </m:r>
                                          </m:sub>
                                        </m:sSub>
                                        <m:r>
                                          <a:rPr lang="en-US" i="1">
                                            <a:latin typeface="Cambria Math"/>
                                          </a:rPr>
                                          <m:t>,</m:t>
                                        </m:r>
                                        <m:r>
                                          <a:rPr lang="en-US" i="1">
                                            <a:latin typeface="Cambria Math"/>
                                          </a:rPr>
                                          <m:t>𝑘</m:t>
                                        </m:r>
                                      </m:e>
                                    </m:d>
                                  </m:den>
                                </m:f>
                                <m:d>
                                  <m:dPr>
                                    <m:ctrlPr>
                                      <a:rPr lang="ru-RU" i="1">
                                        <a:latin typeface="Cambria Math"/>
                                      </a:rPr>
                                    </m:ctrlPr>
                                  </m:dPr>
                                  <m:e>
                                    <m:r>
                                      <a:rPr lang="en-US" i="1">
                                        <a:latin typeface="Cambria Math"/>
                                      </a:rPr>
                                      <m:t>2</m:t>
                                    </m:r>
                                    <m:sSubSup>
                                      <m:sSubSupPr>
                                        <m:ctrlPr>
                                          <a:rPr lang="ru-RU" i="1">
                                            <a:latin typeface="Cambria Math"/>
                                          </a:rPr>
                                        </m:ctrlPr>
                                      </m:sSubSupPr>
                                      <m:e>
                                        <m:r>
                                          <a:rPr lang="en-US" i="1">
                                            <a:latin typeface="Cambria Math"/>
                                          </a:rPr>
                                          <m:t>𝜈</m:t>
                                        </m:r>
                                      </m:e>
                                      <m:sub>
                                        <m:r>
                                          <a:rPr lang="en-US" i="1">
                                            <a:latin typeface="Cambria Math"/>
                                          </a:rPr>
                                          <m:t>3</m:t>
                                        </m:r>
                                      </m:sub>
                                      <m:sup>
                                        <m:r>
                                          <a:rPr lang="en-US" i="1">
                                            <a:latin typeface="Cambria Math"/>
                                          </a:rPr>
                                          <m:t>2</m:t>
                                        </m:r>
                                      </m:sup>
                                    </m:sSubSup>
                                    <m:func>
                                      <m:funcPr>
                                        <m:ctrlPr>
                                          <a:rPr lang="ru-RU" i="1">
                                            <a:latin typeface="Cambria Math"/>
                                          </a:rPr>
                                        </m:ctrlPr>
                                      </m:funcPr>
                                      <m:fName>
                                        <m:r>
                                          <m:rPr>
                                            <m:sty m:val="p"/>
                                          </m:rPr>
                                          <a:rPr lang="en-US">
                                            <a:latin typeface="Cambria Math"/>
                                          </a:rPr>
                                          <m:t>exp</m:t>
                                        </m:r>
                                      </m:fName>
                                      <m:e>
                                        <m:d>
                                          <m:dPr>
                                            <m:ctrlPr>
                                              <a:rPr lang="ru-RU" i="1">
                                                <a:latin typeface="Cambria Math"/>
                                              </a:rPr>
                                            </m:ctrlPr>
                                          </m:dPr>
                                          <m:e>
                                            <m:r>
                                              <a:rPr lang="en-US" i="1">
                                                <a:latin typeface="Cambria Math"/>
                                              </a:rPr>
                                              <m:t>−</m:t>
                                            </m:r>
                                            <m:d>
                                              <m:dPr>
                                                <m:begChr m:val="|"/>
                                                <m:endChr m:val="|"/>
                                                <m:ctrlPr>
                                                  <a:rPr lang="ru-RU" i="1">
                                                    <a:latin typeface="Cambria Math"/>
                                                  </a:rPr>
                                                </m:ctrlPr>
                                              </m:dPr>
                                              <m:e>
                                                <m:sSub>
                                                  <m:sSubPr>
                                                    <m:ctrlPr>
                                                      <a:rPr lang="ru-RU" i="1">
                                                        <a:latin typeface="Cambria Math"/>
                                                      </a:rPr>
                                                    </m:ctrlPr>
                                                  </m:sSubPr>
                                                  <m:e>
                                                    <m:r>
                                                      <a:rPr lang="en-US" i="1">
                                                        <a:latin typeface="Cambria Math"/>
                                                      </a:rPr>
                                                      <m:t>𝑥</m:t>
                                                    </m:r>
                                                  </m:e>
                                                  <m:sub>
                                                    <m:r>
                                                      <a:rPr lang="en-US" i="1">
                                                        <a:latin typeface="Cambria Math"/>
                                                      </a:rPr>
                                                      <m:t>1</m:t>
                                                    </m:r>
                                                  </m:sub>
                                                </m:sSub>
                                              </m:e>
                                            </m:d>
                                            <m:sSub>
                                              <m:sSubPr>
                                                <m:ctrlPr>
                                                  <a:rPr lang="ru-RU" i="1">
                                                    <a:latin typeface="Cambria Math"/>
                                                  </a:rPr>
                                                </m:ctrlPr>
                                              </m:sSubPr>
                                              <m:e>
                                                <m:r>
                                                  <a:rPr lang="en-US" i="1">
                                                    <a:latin typeface="Cambria Math"/>
                                                  </a:rPr>
                                                  <m:t>𝜈</m:t>
                                                </m:r>
                                              </m:e>
                                              <m:sub>
                                                <m:r>
                                                  <a:rPr lang="en-US" i="1">
                                                    <a:latin typeface="Cambria Math"/>
                                                  </a:rPr>
                                                  <m:t>2</m:t>
                                                </m:r>
                                              </m:sub>
                                            </m:sSub>
                                          </m:e>
                                        </m:d>
                                      </m:e>
                                    </m:func>
                                    <m:r>
                                      <a:rPr lang="en-US" i="1">
                                        <a:latin typeface="Cambria Math"/>
                                      </a:rPr>
                                      <m:t>−</m:t>
                                    </m:r>
                                    <m:sSubSup>
                                      <m:sSubSupPr>
                                        <m:ctrlPr>
                                          <a:rPr lang="ru-RU" i="1">
                                            <a:latin typeface="Cambria Math"/>
                                          </a:rPr>
                                        </m:ctrlPr>
                                      </m:sSubSupPr>
                                      <m:e>
                                        <m:r>
                                          <a:rPr lang="en-US" i="1">
                                            <a:latin typeface="Cambria Math"/>
                                          </a:rPr>
                                          <m:t>(2</m:t>
                                        </m:r>
                                        <m:r>
                                          <a:rPr lang="en-US" i="1">
                                            <a:latin typeface="Cambria Math"/>
                                          </a:rPr>
                                          <m:t>𝑘</m:t>
                                        </m:r>
                                      </m:e>
                                      <m:sub>
                                        <m:r>
                                          <a:rPr lang="en-US" i="1">
                                            <a:latin typeface="Cambria Math"/>
                                          </a:rPr>
                                          <m:t>𝑟</m:t>
                                        </m:r>
                                      </m:sub>
                                      <m:sup>
                                        <m:r>
                                          <a:rPr lang="en-US" i="1">
                                            <a:latin typeface="Cambria Math"/>
                                          </a:rPr>
                                          <m:t>2</m:t>
                                        </m:r>
                                      </m:sup>
                                    </m:sSubSup>
                                    <m:r>
                                      <a:rPr lang="en-US" i="1">
                                        <a:latin typeface="Cambria Math"/>
                                      </a:rPr>
                                      <m:t>+3</m:t>
                                    </m:r>
                                    <m:sSup>
                                      <m:sSupPr>
                                        <m:ctrlPr>
                                          <a:rPr lang="ru-RU" i="1">
                                            <a:latin typeface="Cambria Math"/>
                                          </a:rPr>
                                        </m:ctrlPr>
                                      </m:sSupPr>
                                      <m:e>
                                        <m:r>
                                          <a:rPr lang="en-US" i="1">
                                            <a:latin typeface="Cambria Math"/>
                                          </a:rPr>
                                          <m:t>𝑘</m:t>
                                        </m:r>
                                      </m:e>
                                      <m:sup>
                                        <m:r>
                                          <a:rPr lang="en-US" i="1">
                                            <a:latin typeface="Cambria Math"/>
                                          </a:rPr>
                                          <m:t>2</m:t>
                                        </m:r>
                                      </m:sup>
                                    </m:sSup>
                                    <m:r>
                                      <a:rPr lang="en-US" i="1">
                                        <a:latin typeface="Cambria Math"/>
                                      </a:rPr>
                                      <m:t>)</m:t>
                                    </m:r>
                                    <m:func>
                                      <m:funcPr>
                                        <m:ctrlPr>
                                          <a:rPr lang="ru-RU" i="1">
                                            <a:latin typeface="Cambria Math"/>
                                          </a:rPr>
                                        </m:ctrlPr>
                                      </m:funcPr>
                                      <m:fName>
                                        <m:r>
                                          <m:rPr>
                                            <m:sty m:val="p"/>
                                          </m:rPr>
                                          <a:rPr lang="en-US">
                                            <a:latin typeface="Cambria Math"/>
                                          </a:rPr>
                                          <m:t>exp</m:t>
                                        </m:r>
                                      </m:fName>
                                      <m:e>
                                        <m:d>
                                          <m:dPr>
                                            <m:ctrlPr>
                                              <a:rPr lang="ru-RU" i="1">
                                                <a:latin typeface="Cambria Math"/>
                                              </a:rPr>
                                            </m:ctrlPr>
                                          </m:dPr>
                                          <m:e>
                                            <m:r>
                                              <a:rPr lang="en-US" i="1">
                                                <a:latin typeface="Cambria Math"/>
                                              </a:rPr>
                                              <m:t>−</m:t>
                                            </m:r>
                                            <m:d>
                                              <m:dPr>
                                                <m:begChr m:val="|"/>
                                                <m:endChr m:val="|"/>
                                                <m:ctrlPr>
                                                  <a:rPr lang="ru-RU" i="1">
                                                    <a:latin typeface="Cambria Math"/>
                                                  </a:rPr>
                                                </m:ctrlPr>
                                              </m:dPr>
                                              <m:e>
                                                <m:sSub>
                                                  <m:sSubPr>
                                                    <m:ctrlPr>
                                                      <a:rPr lang="ru-RU" i="1">
                                                        <a:latin typeface="Cambria Math"/>
                                                      </a:rPr>
                                                    </m:ctrlPr>
                                                  </m:sSubPr>
                                                  <m:e>
                                                    <m:r>
                                                      <a:rPr lang="en-US" i="1">
                                                        <a:latin typeface="Cambria Math"/>
                                                      </a:rPr>
                                                      <m:t>𝑥</m:t>
                                                    </m:r>
                                                  </m:e>
                                                  <m:sub>
                                                    <m:r>
                                                      <a:rPr lang="en-US" i="1">
                                                        <a:latin typeface="Cambria Math"/>
                                                      </a:rPr>
                                                      <m:t>1</m:t>
                                                    </m:r>
                                                  </m:sub>
                                                </m:sSub>
                                              </m:e>
                                            </m:d>
                                            <m:sSub>
                                              <m:sSubPr>
                                                <m:ctrlPr>
                                                  <a:rPr lang="ru-RU" i="1">
                                                    <a:latin typeface="Cambria Math"/>
                                                  </a:rPr>
                                                </m:ctrlPr>
                                              </m:sSubPr>
                                              <m:e>
                                                <m:r>
                                                  <a:rPr lang="en-US" i="1">
                                                    <a:latin typeface="Cambria Math"/>
                                                  </a:rPr>
                                                  <m:t>𝜈</m:t>
                                                </m:r>
                                              </m:e>
                                              <m:sub>
                                                <m:r>
                                                  <a:rPr lang="en-US" i="1">
                                                    <a:latin typeface="Cambria Math"/>
                                                  </a:rPr>
                                                  <m:t>1</m:t>
                                                </m:r>
                                              </m:sub>
                                            </m:sSub>
                                          </m:e>
                                        </m:d>
                                      </m:e>
                                    </m:func>
                                  </m:e>
                                </m:d>
                              </m:e>
                            </m:nary>
                            <m:r>
                              <a:rPr lang="en-US" i="1">
                                <a:latin typeface="Cambria Math"/>
                              </a:rPr>
                              <m:t>𝑑</m:t>
                            </m:r>
                            <m:sSub>
                              <m:sSubPr>
                                <m:ctrlPr>
                                  <a:rPr lang="ru-RU" i="1">
                                    <a:latin typeface="Cambria Math"/>
                                  </a:rPr>
                                </m:ctrlPr>
                              </m:sSubPr>
                              <m:e>
                                <m:r>
                                  <a:rPr lang="en-US" i="1">
                                    <a:latin typeface="Cambria Math"/>
                                  </a:rPr>
                                  <m:t>𝑘</m:t>
                                </m:r>
                              </m:e>
                              <m:sub>
                                <m:r>
                                  <a:rPr lang="en-US" i="1">
                                    <a:latin typeface="Cambria Math"/>
                                  </a:rPr>
                                  <m:t>𝑟</m:t>
                                </m:r>
                              </m:sub>
                            </m:sSub>
                            <m:r>
                              <a:rPr lang="en-US" i="1">
                                <a:latin typeface="Cambria Math"/>
                              </a:rPr>
                              <m:t>−</m:t>
                            </m:r>
                          </m:e>
                        </m:mr>
                        <m:mr>
                          <m:e>
                            <m:r>
                              <a:rPr lang="en-US" i="1">
                                <a:latin typeface="Cambria Math"/>
                              </a:rPr>
                              <m:t>−</m:t>
                            </m:r>
                            <m:nary>
                              <m:naryPr>
                                <m:limLoc m:val="undOvr"/>
                                <m:ctrlPr>
                                  <a:rPr lang="ru-RU" i="1">
                                    <a:latin typeface="Cambria Math"/>
                                  </a:rPr>
                                </m:ctrlPr>
                              </m:naryPr>
                              <m:sub>
                                <m:r>
                                  <a:rPr lang="en-US" i="1">
                                    <a:latin typeface="Cambria Math"/>
                                  </a:rPr>
                                  <m:t>0</m:t>
                                </m:r>
                              </m:sub>
                              <m:sup>
                                <m:r>
                                  <a:rPr lang="en-US" i="1">
                                    <a:latin typeface="Cambria Math"/>
                                  </a:rPr>
                                  <m:t>𝑁</m:t>
                                </m:r>
                              </m:sup>
                              <m:e>
                                <m:r>
                                  <a:rPr lang="en-US" i="1">
                                    <a:latin typeface="Cambria Math"/>
                                  </a:rPr>
                                  <m:t> </m:t>
                                </m:r>
                                <m:f>
                                  <m:fPr>
                                    <m:ctrlPr>
                                      <a:rPr lang="ru-RU" i="1">
                                        <a:latin typeface="Cambria Math"/>
                                      </a:rPr>
                                    </m:ctrlPr>
                                  </m:fPr>
                                  <m:num>
                                    <m:sSub>
                                      <m:sSubPr>
                                        <m:ctrlPr>
                                          <a:rPr lang="ru-RU" i="1">
                                            <a:latin typeface="Cambria Math"/>
                                          </a:rPr>
                                        </m:ctrlPr>
                                      </m:sSubPr>
                                      <m:e>
                                        <m:r>
                                          <a:rPr lang="en-US" i="1">
                                            <a:latin typeface="Cambria Math"/>
                                          </a:rPr>
                                          <m:t>𝑘</m:t>
                                        </m:r>
                                      </m:e>
                                      <m:sub>
                                        <m:r>
                                          <a:rPr lang="en-US" i="1">
                                            <a:latin typeface="Cambria Math"/>
                                          </a:rPr>
                                          <m:t>𝑟</m:t>
                                        </m:r>
                                      </m:sub>
                                    </m:sSub>
                                    <m:r>
                                      <a:rPr lang="en-US" i="1">
                                        <a:latin typeface="Cambria Math"/>
                                      </a:rPr>
                                      <m:t>𝑐𝑜𝑠</m:t>
                                    </m:r>
                                    <m:r>
                                      <a:rPr lang="en-US" i="1">
                                        <a:latin typeface="Cambria Math"/>
                                      </a:rPr>
                                      <m:t>𝜑</m:t>
                                    </m:r>
                                    <m:func>
                                      <m:funcPr>
                                        <m:ctrlPr>
                                          <a:rPr lang="ru-RU" i="1">
                                            <a:latin typeface="Cambria Math"/>
                                          </a:rPr>
                                        </m:ctrlPr>
                                      </m:funcPr>
                                      <m:fName>
                                        <m:r>
                                          <m:rPr>
                                            <m:sty m:val="p"/>
                                          </m:rPr>
                                          <a:rPr lang="en-US">
                                            <a:latin typeface="Cambria Math"/>
                                          </a:rPr>
                                          <m:t>exp</m:t>
                                        </m:r>
                                      </m:fName>
                                      <m:e>
                                        <m:d>
                                          <m:dPr>
                                            <m:ctrlPr>
                                              <a:rPr lang="ru-RU" i="1">
                                                <a:latin typeface="Cambria Math"/>
                                              </a:rPr>
                                            </m:ctrlPr>
                                          </m:dPr>
                                          <m:e>
                                            <m:r>
                                              <a:rPr lang="en-US" i="1">
                                                <a:latin typeface="Cambria Math"/>
                                              </a:rPr>
                                              <m:t>−</m:t>
                                            </m:r>
                                            <m:d>
                                              <m:dPr>
                                                <m:begChr m:val="|"/>
                                                <m:endChr m:val="|"/>
                                                <m:ctrlPr>
                                                  <a:rPr lang="ru-RU" i="1">
                                                    <a:latin typeface="Cambria Math"/>
                                                  </a:rPr>
                                                </m:ctrlPr>
                                              </m:dPr>
                                              <m:e>
                                                <m:sSub>
                                                  <m:sSubPr>
                                                    <m:ctrlPr>
                                                      <a:rPr lang="ru-RU" i="1">
                                                        <a:latin typeface="Cambria Math"/>
                                                      </a:rPr>
                                                    </m:ctrlPr>
                                                  </m:sSubPr>
                                                  <m:e>
                                                    <m:r>
                                                      <a:rPr lang="en-US" i="1">
                                                        <a:latin typeface="Cambria Math"/>
                                                      </a:rPr>
                                                      <m:t>𝑥</m:t>
                                                    </m:r>
                                                  </m:e>
                                                  <m:sub>
                                                    <m:r>
                                                      <a:rPr lang="en-US" i="1">
                                                        <a:latin typeface="Cambria Math"/>
                                                      </a:rPr>
                                                      <m:t>1</m:t>
                                                    </m:r>
                                                  </m:sub>
                                                </m:sSub>
                                              </m:e>
                                            </m:d>
                                            <m:sSub>
                                              <m:sSubPr>
                                                <m:ctrlPr>
                                                  <a:rPr lang="ru-RU" i="1">
                                                    <a:latin typeface="Cambria Math"/>
                                                  </a:rPr>
                                                </m:ctrlPr>
                                              </m:sSubPr>
                                              <m:e>
                                                <m:r>
                                                  <a:rPr lang="en-US" i="1">
                                                    <a:latin typeface="Cambria Math"/>
                                                  </a:rPr>
                                                  <m:t>𝜈</m:t>
                                                </m:r>
                                              </m:e>
                                              <m:sub>
                                                <m:r>
                                                  <a:rPr lang="en-US" i="1">
                                                    <a:latin typeface="Cambria Math"/>
                                                  </a:rPr>
                                                  <m:t>1</m:t>
                                                </m:r>
                                              </m:sub>
                                            </m:sSub>
                                          </m:e>
                                        </m:d>
                                      </m:e>
                                    </m:func>
                                  </m:num>
                                  <m:den>
                                    <m:r>
                                      <a:rPr lang="en-US" i="1">
                                        <a:latin typeface="Cambria Math"/>
                                      </a:rPr>
                                      <m:t>2</m:t>
                                    </m:r>
                                    <m:r>
                                      <a:rPr lang="en-US" i="1">
                                        <a:latin typeface="Cambria Math"/>
                                      </a:rPr>
                                      <m:t>𝜋𝜇</m:t>
                                    </m:r>
                                    <m:sSub>
                                      <m:sSubPr>
                                        <m:ctrlPr>
                                          <a:rPr lang="ru-RU" i="1">
                                            <a:latin typeface="Cambria Math"/>
                                          </a:rPr>
                                        </m:ctrlPr>
                                      </m:sSubPr>
                                      <m:e>
                                        <m:r>
                                          <a:rPr lang="en-US" i="1">
                                            <a:latin typeface="Cambria Math"/>
                                          </a:rPr>
                                          <m:t>𝜈</m:t>
                                        </m:r>
                                      </m:e>
                                      <m:sub>
                                        <m:r>
                                          <a:rPr lang="en-US" i="1">
                                            <a:latin typeface="Cambria Math"/>
                                          </a:rPr>
                                          <m:t>1</m:t>
                                        </m:r>
                                      </m:sub>
                                    </m:sSub>
                                  </m:den>
                                </m:f>
                                <m:d>
                                  <m:dPr>
                                    <m:begChr m:val="["/>
                                    <m:endChr m:val="]"/>
                                    <m:ctrlPr>
                                      <a:rPr lang="ru-RU" i="1">
                                        <a:latin typeface="Cambria Math"/>
                                      </a:rPr>
                                    </m:ctrlPr>
                                  </m:dPr>
                                  <m:e>
                                    <m:sSubSup>
                                      <m:sSubSupPr>
                                        <m:ctrlPr>
                                          <a:rPr lang="ru-RU" i="1">
                                            <a:latin typeface="Cambria Math"/>
                                          </a:rPr>
                                        </m:ctrlPr>
                                      </m:sSubSupPr>
                                      <m:e>
                                        <m:r>
                                          <a:rPr lang="en-US" i="1">
                                            <a:latin typeface="Cambria Math"/>
                                          </a:rPr>
                                          <m:t>𝐽</m:t>
                                        </m:r>
                                      </m:e>
                                      <m:sub>
                                        <m:r>
                                          <a:rPr lang="en-US" i="1">
                                            <a:latin typeface="Cambria Math"/>
                                          </a:rPr>
                                          <m:t>0</m:t>
                                        </m:r>
                                      </m:sub>
                                      <m:sup>
                                        <m:r>
                                          <a:rPr lang="en-US" i="1">
                                            <a:latin typeface="Cambria Math"/>
                                          </a:rPr>
                                          <m:t>′′</m:t>
                                        </m:r>
                                      </m:sup>
                                    </m:sSubSup>
                                    <m:d>
                                      <m:dPr>
                                        <m:ctrlPr>
                                          <a:rPr lang="ru-RU" i="1">
                                            <a:latin typeface="Cambria Math"/>
                                          </a:rPr>
                                        </m:ctrlPr>
                                      </m:dPr>
                                      <m:e>
                                        <m:sSub>
                                          <m:sSubPr>
                                            <m:ctrlPr>
                                              <a:rPr lang="ru-RU" i="1">
                                                <a:latin typeface="Cambria Math"/>
                                              </a:rPr>
                                            </m:ctrlPr>
                                          </m:sSubPr>
                                          <m:e>
                                            <m:r>
                                              <a:rPr lang="en-US" i="1">
                                                <a:latin typeface="Cambria Math"/>
                                              </a:rPr>
                                              <m:t>𝜈</m:t>
                                            </m:r>
                                          </m:e>
                                          <m:sub>
                                            <m:r>
                                              <a:rPr lang="en-US" i="1">
                                                <a:latin typeface="Cambria Math"/>
                                              </a:rPr>
                                              <m:t>3</m:t>
                                            </m:r>
                                          </m:sub>
                                        </m:sSub>
                                        <m:sSub>
                                          <m:sSubPr>
                                            <m:ctrlPr>
                                              <a:rPr lang="ru-RU" i="1">
                                                <a:latin typeface="Cambria Math"/>
                                              </a:rPr>
                                            </m:ctrlPr>
                                          </m:sSubPr>
                                          <m:e>
                                            <m:r>
                                              <a:rPr lang="en-US" i="1">
                                                <a:latin typeface="Cambria Math"/>
                                              </a:rPr>
                                              <m:t>𝑟</m:t>
                                            </m:r>
                                          </m:e>
                                          <m:sub>
                                            <m:r>
                                              <a:rPr lang="en-US" i="1">
                                                <a:latin typeface="Cambria Math"/>
                                              </a:rPr>
                                              <m:t>𝜏</m:t>
                                            </m:r>
                                          </m:sub>
                                        </m:sSub>
                                      </m:e>
                                    </m:d>
                                    <m:r>
                                      <a:rPr lang="en-US" i="1">
                                        <a:latin typeface="Cambria Math"/>
                                      </a:rPr>
                                      <m:t>+</m:t>
                                    </m:r>
                                    <m:sSub>
                                      <m:sSubPr>
                                        <m:ctrlPr>
                                          <a:rPr lang="ru-RU" i="1">
                                            <a:latin typeface="Cambria Math"/>
                                          </a:rPr>
                                        </m:ctrlPr>
                                      </m:sSubPr>
                                      <m:e>
                                        <m:r>
                                          <a:rPr lang="en-US" i="1">
                                            <a:latin typeface="Cambria Math"/>
                                          </a:rPr>
                                          <m:t>𝐽</m:t>
                                        </m:r>
                                      </m:e>
                                      <m:sub>
                                        <m:r>
                                          <a:rPr lang="en-US" i="1">
                                            <a:latin typeface="Cambria Math"/>
                                          </a:rPr>
                                          <m:t>0</m:t>
                                        </m:r>
                                      </m:sub>
                                    </m:sSub>
                                    <m:d>
                                      <m:dPr>
                                        <m:ctrlPr>
                                          <a:rPr lang="ru-RU" i="1">
                                            <a:latin typeface="Cambria Math"/>
                                          </a:rPr>
                                        </m:ctrlPr>
                                      </m:dPr>
                                      <m:e>
                                        <m:sSub>
                                          <m:sSubPr>
                                            <m:ctrlPr>
                                              <a:rPr lang="ru-RU" i="1">
                                                <a:latin typeface="Cambria Math"/>
                                              </a:rPr>
                                            </m:ctrlPr>
                                          </m:sSubPr>
                                          <m:e>
                                            <m:r>
                                              <a:rPr lang="en-US" i="1">
                                                <a:latin typeface="Cambria Math"/>
                                              </a:rPr>
                                              <m:t>𝜈</m:t>
                                            </m:r>
                                          </m:e>
                                          <m:sub>
                                            <m:r>
                                              <a:rPr lang="en-US" i="1">
                                                <a:latin typeface="Cambria Math"/>
                                              </a:rPr>
                                              <m:t>3</m:t>
                                            </m:r>
                                          </m:sub>
                                        </m:sSub>
                                        <m:sSub>
                                          <m:sSubPr>
                                            <m:ctrlPr>
                                              <a:rPr lang="ru-RU" i="1">
                                                <a:latin typeface="Cambria Math"/>
                                              </a:rPr>
                                            </m:ctrlPr>
                                          </m:sSubPr>
                                          <m:e>
                                            <m:r>
                                              <a:rPr lang="en-US" i="1">
                                                <a:latin typeface="Cambria Math"/>
                                              </a:rPr>
                                              <m:t>𝑟</m:t>
                                            </m:r>
                                          </m:e>
                                          <m:sub>
                                            <m:r>
                                              <a:rPr lang="en-US" i="1">
                                                <a:latin typeface="Cambria Math"/>
                                              </a:rPr>
                                              <m:t>𝜏</m:t>
                                            </m:r>
                                          </m:sub>
                                        </m:sSub>
                                      </m:e>
                                    </m:d>
                                  </m:e>
                                </m:d>
                              </m:e>
                            </m:nary>
                            <m:r>
                              <a:rPr lang="en-US" i="1">
                                <a:latin typeface="Cambria Math"/>
                              </a:rPr>
                              <m:t>𝑑</m:t>
                            </m:r>
                            <m:sSub>
                              <m:sSubPr>
                                <m:ctrlPr>
                                  <a:rPr lang="ru-RU" i="1">
                                    <a:latin typeface="Cambria Math"/>
                                  </a:rPr>
                                </m:ctrlPr>
                              </m:sSubPr>
                              <m:e>
                                <m:r>
                                  <a:rPr lang="en-US" i="1">
                                    <a:latin typeface="Cambria Math"/>
                                  </a:rPr>
                                  <m:t>𝑘</m:t>
                                </m:r>
                              </m:e>
                              <m:sub>
                                <m:r>
                                  <a:rPr lang="en-US" i="1">
                                    <a:latin typeface="Cambria Math"/>
                                  </a:rPr>
                                  <m:t>𝑟</m:t>
                                </m:r>
                              </m:sub>
                            </m:sSub>
                          </m:e>
                        </m:mr>
                      </m:m>
                      <m:d>
                        <m:dPr>
                          <m:ctrlPr>
                            <a:rPr lang="ru-RU" i="1">
                              <a:latin typeface="Cambria Math"/>
                            </a:rPr>
                          </m:ctrlPr>
                        </m:dPr>
                        <m:e>
                          <m:r>
                            <a:rPr lang="en-US" i="1">
                              <a:latin typeface="Cambria Math"/>
                            </a:rPr>
                            <m:t>11</m:t>
                          </m:r>
                        </m:e>
                      </m:d>
                      <m:r>
                        <a:rPr lang="en-US" i="1">
                          <a:latin typeface="Cambria Math"/>
                        </a:rPr>
                        <m:t>,</m:t>
                      </m:r>
                    </m:oMath>
                  </m:oMathPara>
                </a14:m>
                <a:endParaRPr lang="ru-RU" dirty="0"/>
              </a:p>
              <a:p>
                <a:r>
                  <a:rPr lang="en-US" dirty="0"/>
                  <a:t> </a:t>
                </a:r>
                <a:endParaRPr lang="ru-RU" dirty="0"/>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ru-RU" sz="1600" i="1">
                              <a:latin typeface="Cambria Math"/>
                              <a:ea typeface="Cambria Math" pitchFamily="18" charset="0"/>
                            </a:rPr>
                          </m:ctrlPr>
                        </m:mPr>
                        <m:mr>
                          <m:e>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𝑈</m:t>
                                </m:r>
                              </m:e>
                              <m:sub>
                                <m:r>
                                  <a:rPr lang="en-US" sz="1600" i="1">
                                    <a:latin typeface="Cambria Math" pitchFamily="18" charset="0"/>
                                    <a:ea typeface="Cambria Math" pitchFamily="18" charset="0"/>
                                  </a:rPr>
                                  <m:t>𝜑</m:t>
                                </m:r>
                              </m:sub>
                            </m:sSub>
                            <m:r>
                              <a:rPr lang="en-US" sz="1600" i="1">
                                <a:latin typeface="Cambria Math" pitchFamily="18" charset="0"/>
                                <a:ea typeface="Cambria Math" pitchFamily="18" charset="0"/>
                              </a:rPr>
                              <m:t>=</m:t>
                            </m:r>
                            <m:nary>
                              <m:naryPr>
                                <m:limLoc m:val="undOvr"/>
                                <m:ctrlPr>
                                  <a:rPr lang="ru-RU" sz="1600" i="1">
                                    <a:latin typeface="Cambria Math"/>
                                    <a:ea typeface="Cambria Math" pitchFamily="18" charset="0"/>
                                  </a:rPr>
                                </m:ctrlPr>
                              </m:naryPr>
                              <m:sub>
                                <m:r>
                                  <a:rPr lang="en-US" sz="1600" i="1">
                                    <a:latin typeface="Cambria Math" pitchFamily="18" charset="0"/>
                                    <a:ea typeface="Cambria Math" pitchFamily="18" charset="0"/>
                                  </a:rPr>
                                  <m:t>0</m:t>
                                </m:r>
                              </m:sub>
                              <m:sup>
                                <m:r>
                                  <a:rPr lang="en-US" sz="1600" i="1">
                                    <a:latin typeface="Cambria Math" pitchFamily="18" charset="0"/>
                                    <a:ea typeface="Cambria Math" pitchFamily="18" charset="0"/>
                                  </a:rPr>
                                  <m:t>𝑁</m:t>
                                </m:r>
                              </m:sup>
                              <m:e>
                                <m:r>
                                  <a:rPr lang="en-US" sz="1600" i="1">
                                    <a:latin typeface="Cambria Math" pitchFamily="18" charset="0"/>
                                    <a:ea typeface="Cambria Math" pitchFamily="18" charset="0"/>
                                  </a:rPr>
                                  <m:t> </m:t>
                                </m:r>
                                <m:d>
                                  <m:dPr>
                                    <m:begChr m:val="["/>
                                    <m:endChr m:val="]"/>
                                    <m:ctrlPr>
                                      <a:rPr lang="ru-RU" sz="1600" i="1">
                                        <a:latin typeface="Cambria Math"/>
                                        <a:ea typeface="Cambria Math" pitchFamily="18" charset="0"/>
                                      </a:rPr>
                                    </m:ctrlPr>
                                  </m:dPr>
                                  <m:e>
                                    <m:sSubSup>
                                      <m:sSubSupPr>
                                        <m:ctrlPr>
                                          <a:rPr lang="ru-RU" sz="1600" i="1">
                                            <a:latin typeface="Cambria Math"/>
                                            <a:ea typeface="Cambria Math" pitchFamily="18" charset="0"/>
                                          </a:rPr>
                                        </m:ctrlPr>
                                      </m:sSubSupPr>
                                      <m:e>
                                        <m:r>
                                          <a:rPr lang="en-US" sz="1600" i="1">
                                            <a:latin typeface="Cambria Math" pitchFamily="18" charset="0"/>
                                            <a:ea typeface="Cambria Math" pitchFamily="18" charset="0"/>
                                          </a:rPr>
                                          <m:t>𝐽</m:t>
                                        </m:r>
                                      </m:e>
                                      <m:sub>
                                        <m:r>
                                          <a:rPr lang="en-US" sz="1600" i="1">
                                            <a:latin typeface="Cambria Math" pitchFamily="18" charset="0"/>
                                            <a:ea typeface="Cambria Math" pitchFamily="18" charset="0"/>
                                          </a:rPr>
                                          <m:t>0</m:t>
                                        </m:r>
                                      </m:sub>
                                      <m:sup>
                                        <m:r>
                                          <a:rPr lang="en-US" sz="1600" i="1">
                                            <a:latin typeface="Cambria Math" pitchFamily="18" charset="0"/>
                                            <a:ea typeface="Cambria Math" pitchFamily="18" charset="0"/>
                                          </a:rPr>
                                          <m:t>′′</m:t>
                                        </m:r>
                                      </m:sup>
                                    </m:sSubSup>
                                    <m:d>
                                      <m:dPr>
                                        <m:ctrlPr>
                                          <a:rPr lang="ru-RU" sz="1600" i="1">
                                            <a:latin typeface="Cambria Math"/>
                                            <a:ea typeface="Cambria Math" pitchFamily="18" charset="0"/>
                                          </a:rPr>
                                        </m:ctrlPr>
                                      </m:dPr>
                                      <m:e>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𝜈</m:t>
                                            </m:r>
                                          </m:e>
                                          <m:sub>
                                            <m:r>
                                              <a:rPr lang="en-US" sz="1600" i="1">
                                                <a:latin typeface="Cambria Math" pitchFamily="18" charset="0"/>
                                                <a:ea typeface="Cambria Math" pitchFamily="18" charset="0"/>
                                              </a:rPr>
                                              <m:t>3</m:t>
                                            </m:r>
                                          </m:sub>
                                        </m:sSub>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𝑟</m:t>
                                            </m:r>
                                          </m:e>
                                          <m:sub>
                                            <m:r>
                                              <a:rPr lang="en-US" sz="1600" i="1">
                                                <a:latin typeface="Cambria Math" pitchFamily="18" charset="0"/>
                                                <a:ea typeface="Cambria Math" pitchFamily="18" charset="0"/>
                                              </a:rPr>
                                              <m:t>𝜏</m:t>
                                            </m:r>
                                          </m:sub>
                                        </m:sSub>
                                      </m:e>
                                    </m:d>
                                    <m:r>
                                      <a:rPr lang="en-US" sz="1600" i="1">
                                        <a:latin typeface="Cambria Math" pitchFamily="18" charset="0"/>
                                        <a:ea typeface="Cambria Math" pitchFamily="18" charset="0"/>
                                      </a:rPr>
                                      <m:t>+</m:t>
                                    </m:r>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𝐽</m:t>
                                        </m:r>
                                      </m:e>
                                      <m:sub>
                                        <m:r>
                                          <a:rPr lang="en-US" sz="1600" i="1">
                                            <a:latin typeface="Cambria Math" pitchFamily="18" charset="0"/>
                                            <a:ea typeface="Cambria Math" pitchFamily="18" charset="0"/>
                                          </a:rPr>
                                          <m:t>0</m:t>
                                        </m:r>
                                      </m:sub>
                                    </m:sSub>
                                    <m:d>
                                      <m:dPr>
                                        <m:ctrlPr>
                                          <a:rPr lang="ru-RU" sz="1600" i="1">
                                            <a:latin typeface="Cambria Math"/>
                                            <a:ea typeface="Cambria Math" pitchFamily="18" charset="0"/>
                                          </a:rPr>
                                        </m:ctrlPr>
                                      </m:dPr>
                                      <m:e>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𝜈</m:t>
                                            </m:r>
                                          </m:e>
                                          <m:sub>
                                            <m:r>
                                              <a:rPr lang="en-US" sz="1600" i="1">
                                                <a:latin typeface="Cambria Math" pitchFamily="18" charset="0"/>
                                                <a:ea typeface="Cambria Math" pitchFamily="18" charset="0"/>
                                              </a:rPr>
                                              <m:t>3</m:t>
                                            </m:r>
                                          </m:sub>
                                        </m:sSub>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𝑟</m:t>
                                            </m:r>
                                          </m:e>
                                          <m:sub>
                                            <m:r>
                                              <a:rPr lang="en-US" sz="1600" i="1">
                                                <a:latin typeface="Cambria Math" pitchFamily="18" charset="0"/>
                                                <a:ea typeface="Cambria Math" pitchFamily="18" charset="0"/>
                                              </a:rPr>
                                              <m:t>𝜏</m:t>
                                            </m:r>
                                          </m:sub>
                                        </m:sSub>
                                      </m:e>
                                    </m:d>
                                  </m:e>
                                </m:d>
                                <m:f>
                                  <m:fPr>
                                    <m:ctrlPr>
                                      <a:rPr lang="ru-RU" sz="1600" i="1">
                                        <a:latin typeface="Cambria Math"/>
                                        <a:ea typeface="Cambria Math" pitchFamily="18" charset="0"/>
                                      </a:rPr>
                                    </m:ctrlPr>
                                  </m:fPr>
                                  <m:num>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𝑘</m:t>
                                        </m:r>
                                      </m:e>
                                      <m:sub>
                                        <m:r>
                                          <a:rPr lang="en-US" sz="1600" i="1">
                                            <a:latin typeface="Cambria Math" pitchFamily="18" charset="0"/>
                                            <a:ea typeface="Cambria Math" pitchFamily="18" charset="0"/>
                                          </a:rPr>
                                          <m:t>𝑟</m:t>
                                        </m:r>
                                      </m:sub>
                                    </m:sSub>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𝜈</m:t>
                                        </m:r>
                                      </m:e>
                                      <m:sub>
                                        <m:r>
                                          <a:rPr lang="en-US" sz="1600" i="1">
                                            <a:latin typeface="Cambria Math" pitchFamily="18" charset="0"/>
                                            <a:ea typeface="Cambria Math" pitchFamily="18" charset="0"/>
                                          </a:rPr>
                                          <m:t>1</m:t>
                                        </m:r>
                                      </m:sub>
                                    </m:sSub>
                                    <m:r>
                                      <a:rPr lang="en-US" sz="1600" i="1">
                                        <a:latin typeface="Cambria Math" pitchFamily="18" charset="0"/>
                                        <a:ea typeface="Cambria Math" pitchFamily="18" charset="0"/>
                                      </a:rPr>
                                      <m:t>𝑠𝑖𝑛</m:t>
                                    </m:r>
                                    <m:r>
                                      <a:rPr lang="en-US" sz="1600" i="1">
                                        <a:latin typeface="Cambria Math" pitchFamily="18" charset="0"/>
                                        <a:ea typeface="Cambria Math" pitchFamily="18" charset="0"/>
                                      </a:rPr>
                                      <m:t>𝜑</m:t>
                                    </m:r>
                                  </m:num>
                                  <m:den>
                                    <m:r>
                                      <a:rPr lang="en-US" sz="1600" i="1">
                                        <a:latin typeface="Cambria Math" pitchFamily="18" charset="0"/>
                                        <a:ea typeface="Cambria Math" pitchFamily="18" charset="0"/>
                                      </a:rPr>
                                      <m:t>2</m:t>
                                    </m:r>
                                    <m:r>
                                      <a:rPr lang="en-US" sz="1600" i="1">
                                        <a:latin typeface="Cambria Math" pitchFamily="18" charset="0"/>
                                        <a:ea typeface="Cambria Math" pitchFamily="18" charset="0"/>
                                      </a:rPr>
                                      <m:t>𝜋</m:t>
                                    </m:r>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𝜇</m:t>
                                        </m:r>
                                        <m:r>
                                          <a:rPr lang="en-US" sz="1600" i="1">
                                            <a:latin typeface="Cambria Math" pitchFamily="18" charset="0"/>
                                            <a:ea typeface="Cambria Math" pitchFamily="18" charset="0"/>
                                          </a:rPr>
                                          <m:t>𝑅</m:t>
                                        </m:r>
                                      </m:e>
                                      <m:sub>
                                        <m:r>
                                          <a:rPr lang="en-US" sz="1600" i="1">
                                            <a:latin typeface="Cambria Math" pitchFamily="18" charset="0"/>
                                            <a:ea typeface="Cambria Math" pitchFamily="18" charset="0"/>
                                          </a:rPr>
                                          <m:t>1</m:t>
                                        </m:r>
                                      </m:sub>
                                    </m:sSub>
                                    <m:d>
                                      <m:dPr>
                                        <m:ctrlPr>
                                          <a:rPr lang="ru-RU" sz="1600" i="1">
                                            <a:latin typeface="Cambria Math"/>
                                            <a:ea typeface="Cambria Math" pitchFamily="18" charset="0"/>
                                          </a:rPr>
                                        </m:ctrlPr>
                                      </m:dPr>
                                      <m:e>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𝑘</m:t>
                                            </m:r>
                                          </m:e>
                                          <m:sub>
                                            <m:r>
                                              <a:rPr lang="en-US" sz="1600" i="1">
                                                <a:latin typeface="Cambria Math" pitchFamily="18" charset="0"/>
                                                <a:ea typeface="Cambria Math" pitchFamily="18" charset="0"/>
                                              </a:rPr>
                                              <m:t>𝑟</m:t>
                                            </m:r>
                                          </m:sub>
                                        </m:sSub>
                                        <m:r>
                                          <a:rPr lang="en-US" sz="1600" i="1">
                                            <a:latin typeface="Cambria Math" pitchFamily="18" charset="0"/>
                                            <a:ea typeface="Cambria Math" pitchFamily="18" charset="0"/>
                                          </a:rPr>
                                          <m:t>,</m:t>
                                        </m:r>
                                        <m:r>
                                          <a:rPr lang="en-US" sz="1600" i="1">
                                            <a:latin typeface="Cambria Math" pitchFamily="18" charset="0"/>
                                            <a:ea typeface="Cambria Math" pitchFamily="18" charset="0"/>
                                          </a:rPr>
                                          <m:t>𝑘</m:t>
                                        </m:r>
                                      </m:e>
                                    </m:d>
                                  </m:den>
                                </m:f>
                                <m:d>
                                  <m:dPr>
                                    <m:ctrlPr>
                                      <a:rPr lang="ru-RU" sz="1600" i="1">
                                        <a:latin typeface="Cambria Math"/>
                                        <a:ea typeface="Cambria Math" pitchFamily="18" charset="0"/>
                                      </a:rPr>
                                    </m:ctrlPr>
                                  </m:dPr>
                                  <m:e>
                                    <m:r>
                                      <a:rPr lang="en-US" sz="1600" i="1">
                                        <a:latin typeface="Cambria Math" pitchFamily="18" charset="0"/>
                                        <a:ea typeface="Cambria Math" pitchFamily="18" charset="0"/>
                                      </a:rPr>
                                      <m:t>2</m:t>
                                    </m:r>
                                    <m:sSubSup>
                                      <m:sSubSupPr>
                                        <m:ctrlPr>
                                          <a:rPr lang="ru-RU" sz="1600" i="1">
                                            <a:latin typeface="Cambria Math"/>
                                            <a:ea typeface="Cambria Math" pitchFamily="18" charset="0"/>
                                          </a:rPr>
                                        </m:ctrlPr>
                                      </m:sSubSupPr>
                                      <m:e>
                                        <m:r>
                                          <a:rPr lang="en-US" sz="1600" i="1">
                                            <a:latin typeface="Cambria Math" pitchFamily="18" charset="0"/>
                                            <a:ea typeface="Cambria Math" pitchFamily="18" charset="0"/>
                                          </a:rPr>
                                          <m:t>𝜈</m:t>
                                        </m:r>
                                      </m:e>
                                      <m:sub>
                                        <m:r>
                                          <a:rPr lang="en-US" sz="1600" i="1">
                                            <a:latin typeface="Cambria Math" pitchFamily="18" charset="0"/>
                                            <a:ea typeface="Cambria Math" pitchFamily="18" charset="0"/>
                                          </a:rPr>
                                          <m:t>3</m:t>
                                        </m:r>
                                      </m:sub>
                                      <m:sup>
                                        <m:r>
                                          <a:rPr lang="en-US" sz="1600" i="1">
                                            <a:latin typeface="Cambria Math" pitchFamily="18" charset="0"/>
                                            <a:ea typeface="Cambria Math" pitchFamily="18" charset="0"/>
                                          </a:rPr>
                                          <m:t>2</m:t>
                                        </m:r>
                                      </m:sup>
                                    </m:sSubSup>
                                    <m:func>
                                      <m:funcPr>
                                        <m:ctrlPr>
                                          <a:rPr lang="ru-RU" sz="1600" i="1">
                                            <a:latin typeface="Cambria Math"/>
                                            <a:ea typeface="Cambria Math" pitchFamily="18" charset="0"/>
                                          </a:rPr>
                                        </m:ctrlPr>
                                      </m:funcPr>
                                      <m:fName>
                                        <m:r>
                                          <m:rPr>
                                            <m:sty m:val="p"/>
                                          </m:rPr>
                                          <a:rPr lang="en-US" sz="1600">
                                            <a:latin typeface="Cambria Math" pitchFamily="18" charset="0"/>
                                            <a:ea typeface="Cambria Math" pitchFamily="18" charset="0"/>
                                          </a:rPr>
                                          <m:t>exp</m:t>
                                        </m:r>
                                      </m:fName>
                                      <m:e>
                                        <m:d>
                                          <m:dPr>
                                            <m:ctrlPr>
                                              <a:rPr lang="ru-RU" sz="1600" i="1">
                                                <a:latin typeface="Cambria Math"/>
                                                <a:ea typeface="Cambria Math" pitchFamily="18" charset="0"/>
                                              </a:rPr>
                                            </m:ctrlPr>
                                          </m:dPr>
                                          <m:e>
                                            <m:r>
                                              <a:rPr lang="en-US" sz="1600" i="1">
                                                <a:latin typeface="Cambria Math" pitchFamily="18" charset="0"/>
                                                <a:ea typeface="Cambria Math" pitchFamily="18" charset="0"/>
                                              </a:rPr>
                                              <m:t>−</m:t>
                                            </m:r>
                                            <m:d>
                                              <m:dPr>
                                                <m:begChr m:val="|"/>
                                                <m:endChr m:val="|"/>
                                                <m:ctrlPr>
                                                  <a:rPr lang="ru-RU" sz="1600" i="1">
                                                    <a:latin typeface="Cambria Math"/>
                                                    <a:ea typeface="Cambria Math" pitchFamily="18" charset="0"/>
                                                  </a:rPr>
                                                </m:ctrlPr>
                                              </m:dPr>
                                              <m:e>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𝑥</m:t>
                                                    </m:r>
                                                  </m:e>
                                                  <m:sub>
                                                    <m:r>
                                                      <a:rPr lang="en-US" sz="1600" i="1">
                                                        <a:latin typeface="Cambria Math" pitchFamily="18" charset="0"/>
                                                        <a:ea typeface="Cambria Math" pitchFamily="18" charset="0"/>
                                                      </a:rPr>
                                                      <m:t>1</m:t>
                                                    </m:r>
                                                  </m:sub>
                                                </m:sSub>
                                              </m:e>
                                            </m:d>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𝜈</m:t>
                                                </m:r>
                                              </m:e>
                                              <m:sub>
                                                <m:r>
                                                  <a:rPr lang="en-US" sz="1600" i="1">
                                                    <a:latin typeface="Cambria Math" pitchFamily="18" charset="0"/>
                                                    <a:ea typeface="Cambria Math" pitchFamily="18" charset="0"/>
                                                  </a:rPr>
                                                  <m:t>2</m:t>
                                                </m:r>
                                              </m:sub>
                                            </m:sSub>
                                          </m:e>
                                        </m:d>
                                      </m:e>
                                    </m:func>
                                    <m:r>
                                      <a:rPr lang="en-US" sz="1600" i="1">
                                        <a:latin typeface="Cambria Math" pitchFamily="18" charset="0"/>
                                        <a:ea typeface="Cambria Math" pitchFamily="18" charset="0"/>
                                      </a:rPr>
                                      <m:t>−</m:t>
                                    </m:r>
                                    <m:sSubSup>
                                      <m:sSubSupPr>
                                        <m:ctrlPr>
                                          <a:rPr lang="ru-RU" sz="1600" i="1">
                                            <a:latin typeface="Cambria Math"/>
                                            <a:ea typeface="Cambria Math" pitchFamily="18" charset="0"/>
                                          </a:rPr>
                                        </m:ctrlPr>
                                      </m:sSubSupPr>
                                      <m:e>
                                        <m:r>
                                          <a:rPr lang="en-US" sz="1600" i="1">
                                            <a:latin typeface="Cambria Math" pitchFamily="18" charset="0"/>
                                            <a:ea typeface="Cambria Math" pitchFamily="18" charset="0"/>
                                          </a:rPr>
                                          <m:t>(2</m:t>
                                        </m:r>
                                        <m:r>
                                          <a:rPr lang="en-US" sz="1600" i="1">
                                            <a:latin typeface="Cambria Math" pitchFamily="18" charset="0"/>
                                            <a:ea typeface="Cambria Math" pitchFamily="18" charset="0"/>
                                          </a:rPr>
                                          <m:t>𝑘</m:t>
                                        </m:r>
                                      </m:e>
                                      <m:sub>
                                        <m:r>
                                          <a:rPr lang="en-US" sz="1600" i="1">
                                            <a:latin typeface="Cambria Math" pitchFamily="18" charset="0"/>
                                            <a:ea typeface="Cambria Math" pitchFamily="18" charset="0"/>
                                          </a:rPr>
                                          <m:t>𝑟</m:t>
                                        </m:r>
                                      </m:sub>
                                      <m:sup>
                                        <m:r>
                                          <a:rPr lang="en-US" sz="1600" i="1">
                                            <a:latin typeface="Cambria Math" pitchFamily="18" charset="0"/>
                                            <a:ea typeface="Cambria Math" pitchFamily="18" charset="0"/>
                                          </a:rPr>
                                          <m:t>2</m:t>
                                        </m:r>
                                      </m:sup>
                                    </m:sSubSup>
                                    <m:r>
                                      <a:rPr lang="en-US" sz="1600" i="1">
                                        <a:latin typeface="Cambria Math" pitchFamily="18" charset="0"/>
                                        <a:ea typeface="Cambria Math" pitchFamily="18" charset="0"/>
                                      </a:rPr>
                                      <m:t>+3</m:t>
                                    </m:r>
                                    <m:sSup>
                                      <m:sSupPr>
                                        <m:ctrlPr>
                                          <a:rPr lang="ru-RU" sz="1600" i="1">
                                            <a:latin typeface="Cambria Math"/>
                                            <a:ea typeface="Cambria Math" pitchFamily="18" charset="0"/>
                                          </a:rPr>
                                        </m:ctrlPr>
                                      </m:sSupPr>
                                      <m:e>
                                        <m:r>
                                          <a:rPr lang="en-US" sz="1600" i="1">
                                            <a:latin typeface="Cambria Math" pitchFamily="18" charset="0"/>
                                            <a:ea typeface="Cambria Math" pitchFamily="18" charset="0"/>
                                          </a:rPr>
                                          <m:t>𝑘</m:t>
                                        </m:r>
                                      </m:e>
                                      <m:sup>
                                        <m:r>
                                          <a:rPr lang="en-US" sz="1600" i="1">
                                            <a:latin typeface="Cambria Math" pitchFamily="18" charset="0"/>
                                            <a:ea typeface="Cambria Math" pitchFamily="18" charset="0"/>
                                          </a:rPr>
                                          <m:t>2</m:t>
                                        </m:r>
                                      </m:sup>
                                    </m:sSup>
                                    <m:r>
                                      <a:rPr lang="en-US" sz="1600" i="1">
                                        <a:latin typeface="Cambria Math" pitchFamily="18" charset="0"/>
                                        <a:ea typeface="Cambria Math" pitchFamily="18" charset="0"/>
                                      </a:rPr>
                                      <m:t>)</m:t>
                                    </m:r>
                                    <m:func>
                                      <m:funcPr>
                                        <m:ctrlPr>
                                          <a:rPr lang="ru-RU" sz="1600" i="1">
                                            <a:latin typeface="Cambria Math"/>
                                            <a:ea typeface="Cambria Math" pitchFamily="18" charset="0"/>
                                          </a:rPr>
                                        </m:ctrlPr>
                                      </m:funcPr>
                                      <m:fName>
                                        <m:r>
                                          <m:rPr>
                                            <m:sty m:val="p"/>
                                          </m:rPr>
                                          <a:rPr lang="en-US" sz="1600">
                                            <a:latin typeface="Cambria Math" pitchFamily="18" charset="0"/>
                                            <a:ea typeface="Cambria Math" pitchFamily="18" charset="0"/>
                                          </a:rPr>
                                          <m:t>exp</m:t>
                                        </m:r>
                                      </m:fName>
                                      <m:e>
                                        <m:d>
                                          <m:dPr>
                                            <m:ctrlPr>
                                              <a:rPr lang="ru-RU" sz="1600" i="1">
                                                <a:latin typeface="Cambria Math"/>
                                                <a:ea typeface="Cambria Math" pitchFamily="18" charset="0"/>
                                              </a:rPr>
                                            </m:ctrlPr>
                                          </m:dPr>
                                          <m:e>
                                            <m:r>
                                              <a:rPr lang="en-US" sz="1600" i="1">
                                                <a:latin typeface="Cambria Math" pitchFamily="18" charset="0"/>
                                                <a:ea typeface="Cambria Math" pitchFamily="18" charset="0"/>
                                              </a:rPr>
                                              <m:t>−</m:t>
                                            </m:r>
                                            <m:d>
                                              <m:dPr>
                                                <m:begChr m:val="|"/>
                                                <m:endChr m:val="|"/>
                                                <m:ctrlPr>
                                                  <a:rPr lang="ru-RU" sz="1600" i="1">
                                                    <a:latin typeface="Cambria Math"/>
                                                    <a:ea typeface="Cambria Math" pitchFamily="18" charset="0"/>
                                                  </a:rPr>
                                                </m:ctrlPr>
                                              </m:dPr>
                                              <m:e>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𝑥</m:t>
                                                    </m:r>
                                                  </m:e>
                                                  <m:sub>
                                                    <m:r>
                                                      <a:rPr lang="en-US" sz="1600" i="1">
                                                        <a:latin typeface="Cambria Math" pitchFamily="18" charset="0"/>
                                                        <a:ea typeface="Cambria Math" pitchFamily="18" charset="0"/>
                                                      </a:rPr>
                                                      <m:t>1</m:t>
                                                    </m:r>
                                                  </m:sub>
                                                </m:sSub>
                                              </m:e>
                                            </m:d>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𝜈</m:t>
                                                </m:r>
                                              </m:e>
                                              <m:sub>
                                                <m:r>
                                                  <a:rPr lang="en-US" sz="1600" i="1">
                                                    <a:latin typeface="Cambria Math" pitchFamily="18" charset="0"/>
                                                    <a:ea typeface="Cambria Math" pitchFamily="18" charset="0"/>
                                                  </a:rPr>
                                                  <m:t>1</m:t>
                                                </m:r>
                                              </m:sub>
                                            </m:sSub>
                                          </m:e>
                                        </m:d>
                                      </m:e>
                                    </m:func>
                                  </m:e>
                                </m:d>
                              </m:e>
                            </m:nary>
                            <m:r>
                              <a:rPr lang="en-US" sz="1600" i="1">
                                <a:latin typeface="Cambria Math" pitchFamily="18" charset="0"/>
                                <a:ea typeface="Cambria Math" pitchFamily="18" charset="0"/>
                              </a:rPr>
                              <m:t>𝑑</m:t>
                            </m:r>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𝑘</m:t>
                                </m:r>
                              </m:e>
                              <m:sub>
                                <m:r>
                                  <a:rPr lang="en-US" sz="1600" i="1">
                                    <a:latin typeface="Cambria Math" pitchFamily="18" charset="0"/>
                                    <a:ea typeface="Cambria Math" pitchFamily="18" charset="0"/>
                                  </a:rPr>
                                  <m:t>𝑟</m:t>
                                </m:r>
                              </m:sub>
                            </m:sSub>
                            <m:r>
                              <a:rPr lang="en-US" sz="1600" i="1">
                                <a:latin typeface="Cambria Math" pitchFamily="18" charset="0"/>
                                <a:ea typeface="Cambria Math" pitchFamily="18" charset="0"/>
                              </a:rPr>
                              <m:t>−</m:t>
                            </m:r>
                          </m:e>
                        </m:mr>
                        <m:mr>
                          <m:e>
                            <m:r>
                              <a:rPr lang="en-US" sz="1600" i="1">
                                <a:latin typeface="Cambria Math" pitchFamily="18" charset="0"/>
                                <a:ea typeface="Cambria Math" pitchFamily="18" charset="0"/>
                              </a:rPr>
                              <m:t>−</m:t>
                            </m:r>
                            <m:nary>
                              <m:naryPr>
                                <m:limLoc m:val="undOvr"/>
                                <m:ctrlPr>
                                  <a:rPr lang="ru-RU" sz="1600" i="1">
                                    <a:latin typeface="Cambria Math"/>
                                    <a:ea typeface="Cambria Math" pitchFamily="18" charset="0"/>
                                  </a:rPr>
                                </m:ctrlPr>
                              </m:naryPr>
                              <m:sub>
                                <m:r>
                                  <a:rPr lang="en-US" sz="1600" i="1">
                                    <a:latin typeface="Cambria Math" pitchFamily="18" charset="0"/>
                                    <a:ea typeface="Cambria Math" pitchFamily="18" charset="0"/>
                                  </a:rPr>
                                  <m:t>0</m:t>
                                </m:r>
                              </m:sub>
                              <m:sup>
                                <m:r>
                                  <a:rPr lang="en-US" sz="1600" i="1">
                                    <a:latin typeface="Cambria Math" pitchFamily="18" charset="0"/>
                                    <a:ea typeface="Cambria Math" pitchFamily="18" charset="0"/>
                                  </a:rPr>
                                  <m:t>𝑁</m:t>
                                </m:r>
                              </m:sup>
                              <m:e>
                                <m:r>
                                  <a:rPr lang="en-US" sz="1600" i="1">
                                    <a:latin typeface="Cambria Math" pitchFamily="18" charset="0"/>
                                    <a:ea typeface="Cambria Math" pitchFamily="18" charset="0"/>
                                  </a:rPr>
                                  <m:t> </m:t>
                                </m:r>
                                <m:f>
                                  <m:fPr>
                                    <m:ctrlPr>
                                      <a:rPr lang="ru-RU" sz="1600" i="1">
                                        <a:latin typeface="Cambria Math"/>
                                        <a:ea typeface="Cambria Math" pitchFamily="18" charset="0"/>
                                      </a:rPr>
                                    </m:ctrlPr>
                                  </m:fPr>
                                  <m:num>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𝑘</m:t>
                                        </m:r>
                                      </m:e>
                                      <m:sub>
                                        <m:r>
                                          <a:rPr lang="en-US" sz="1600" i="1">
                                            <a:latin typeface="Cambria Math" pitchFamily="18" charset="0"/>
                                            <a:ea typeface="Cambria Math" pitchFamily="18" charset="0"/>
                                          </a:rPr>
                                          <m:t>𝑟</m:t>
                                        </m:r>
                                      </m:sub>
                                    </m:sSub>
                                    <m:r>
                                      <a:rPr lang="en-US" sz="1600" i="1">
                                        <a:latin typeface="Cambria Math" pitchFamily="18" charset="0"/>
                                        <a:ea typeface="Cambria Math" pitchFamily="18" charset="0"/>
                                      </a:rPr>
                                      <m:t>𝑠𝑖𝑛</m:t>
                                    </m:r>
                                    <m:r>
                                      <a:rPr lang="en-US" sz="1600" i="1">
                                        <a:latin typeface="Cambria Math" pitchFamily="18" charset="0"/>
                                        <a:ea typeface="Cambria Math" pitchFamily="18" charset="0"/>
                                      </a:rPr>
                                      <m:t>𝜑</m:t>
                                    </m:r>
                                    <m:func>
                                      <m:funcPr>
                                        <m:ctrlPr>
                                          <a:rPr lang="ru-RU" sz="1600" i="1">
                                            <a:latin typeface="Cambria Math"/>
                                            <a:ea typeface="Cambria Math" pitchFamily="18" charset="0"/>
                                          </a:rPr>
                                        </m:ctrlPr>
                                      </m:funcPr>
                                      <m:fName>
                                        <m:r>
                                          <m:rPr>
                                            <m:sty m:val="p"/>
                                          </m:rPr>
                                          <a:rPr lang="en-US" sz="1600">
                                            <a:latin typeface="Cambria Math" pitchFamily="18" charset="0"/>
                                            <a:ea typeface="Cambria Math" pitchFamily="18" charset="0"/>
                                          </a:rPr>
                                          <m:t>exp</m:t>
                                        </m:r>
                                      </m:fName>
                                      <m:e>
                                        <m:d>
                                          <m:dPr>
                                            <m:ctrlPr>
                                              <a:rPr lang="ru-RU" sz="1600" i="1">
                                                <a:latin typeface="Cambria Math"/>
                                                <a:ea typeface="Cambria Math" pitchFamily="18" charset="0"/>
                                              </a:rPr>
                                            </m:ctrlPr>
                                          </m:dPr>
                                          <m:e>
                                            <m:r>
                                              <a:rPr lang="en-US" sz="1600" i="1">
                                                <a:latin typeface="Cambria Math" pitchFamily="18" charset="0"/>
                                                <a:ea typeface="Cambria Math" pitchFamily="18" charset="0"/>
                                              </a:rPr>
                                              <m:t>−</m:t>
                                            </m:r>
                                            <m:d>
                                              <m:dPr>
                                                <m:begChr m:val="|"/>
                                                <m:endChr m:val="|"/>
                                                <m:ctrlPr>
                                                  <a:rPr lang="ru-RU" sz="1600" i="1">
                                                    <a:latin typeface="Cambria Math"/>
                                                    <a:ea typeface="Cambria Math" pitchFamily="18" charset="0"/>
                                                  </a:rPr>
                                                </m:ctrlPr>
                                              </m:dPr>
                                              <m:e>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𝑥</m:t>
                                                    </m:r>
                                                  </m:e>
                                                  <m:sub>
                                                    <m:r>
                                                      <a:rPr lang="en-US" sz="1600" i="1">
                                                        <a:latin typeface="Cambria Math" pitchFamily="18" charset="0"/>
                                                        <a:ea typeface="Cambria Math" pitchFamily="18" charset="0"/>
                                                      </a:rPr>
                                                      <m:t>1</m:t>
                                                    </m:r>
                                                  </m:sub>
                                                </m:sSub>
                                              </m:e>
                                            </m:d>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𝜈</m:t>
                                                </m:r>
                                              </m:e>
                                              <m:sub>
                                                <m:r>
                                                  <a:rPr lang="en-US" sz="1600" i="1">
                                                    <a:latin typeface="Cambria Math" pitchFamily="18" charset="0"/>
                                                    <a:ea typeface="Cambria Math" pitchFamily="18" charset="0"/>
                                                  </a:rPr>
                                                  <m:t>1</m:t>
                                                </m:r>
                                              </m:sub>
                                            </m:sSub>
                                          </m:e>
                                        </m:d>
                                      </m:e>
                                    </m:func>
                                  </m:num>
                                  <m:den>
                                    <m:r>
                                      <a:rPr lang="en-US" sz="1600" i="1">
                                        <a:latin typeface="Cambria Math" pitchFamily="18" charset="0"/>
                                        <a:ea typeface="Cambria Math" pitchFamily="18" charset="0"/>
                                      </a:rPr>
                                      <m:t>2</m:t>
                                    </m:r>
                                    <m:r>
                                      <a:rPr lang="en-US" sz="1600" i="1">
                                        <a:latin typeface="Cambria Math" pitchFamily="18" charset="0"/>
                                        <a:ea typeface="Cambria Math" pitchFamily="18" charset="0"/>
                                      </a:rPr>
                                      <m:t>𝜋</m:t>
                                    </m:r>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𝜇𝜈</m:t>
                                        </m:r>
                                      </m:e>
                                      <m:sub>
                                        <m:r>
                                          <a:rPr lang="en-US" sz="1600" i="1">
                                            <a:latin typeface="Cambria Math" pitchFamily="18" charset="0"/>
                                            <a:ea typeface="Cambria Math" pitchFamily="18" charset="0"/>
                                          </a:rPr>
                                          <m:t>1</m:t>
                                        </m:r>
                                      </m:sub>
                                    </m:sSub>
                                  </m:den>
                                </m:f>
                                <m:r>
                                  <a:rPr lang="en-US" sz="1600" i="1">
                                    <a:latin typeface="Cambria Math" pitchFamily="18" charset="0"/>
                                    <a:ea typeface="Cambria Math" pitchFamily="18" charset="0"/>
                                  </a:rPr>
                                  <m:t> </m:t>
                                </m:r>
                                <m:sSubSup>
                                  <m:sSubSupPr>
                                    <m:ctrlPr>
                                      <a:rPr lang="ru-RU" sz="1600" i="1">
                                        <a:latin typeface="Cambria Math"/>
                                        <a:ea typeface="Cambria Math" pitchFamily="18" charset="0"/>
                                      </a:rPr>
                                    </m:ctrlPr>
                                  </m:sSubSupPr>
                                  <m:e>
                                    <m:r>
                                      <a:rPr lang="en-US" sz="1600" i="1">
                                        <a:latin typeface="Cambria Math" pitchFamily="18" charset="0"/>
                                        <a:ea typeface="Cambria Math" pitchFamily="18" charset="0"/>
                                      </a:rPr>
                                      <m:t>𝐽</m:t>
                                    </m:r>
                                  </m:e>
                                  <m:sub>
                                    <m:r>
                                      <a:rPr lang="en-US" sz="1600" i="1">
                                        <a:latin typeface="Cambria Math" pitchFamily="18" charset="0"/>
                                        <a:ea typeface="Cambria Math" pitchFamily="18" charset="0"/>
                                      </a:rPr>
                                      <m:t>0</m:t>
                                    </m:r>
                                  </m:sub>
                                  <m:sup>
                                    <m:r>
                                      <a:rPr lang="en-US" sz="1600" i="1">
                                        <a:latin typeface="Cambria Math" pitchFamily="18" charset="0"/>
                                        <a:ea typeface="Cambria Math" pitchFamily="18" charset="0"/>
                                      </a:rPr>
                                      <m:t>′′</m:t>
                                    </m:r>
                                  </m:sup>
                                </m:sSubSup>
                                <m:d>
                                  <m:dPr>
                                    <m:ctrlPr>
                                      <a:rPr lang="ru-RU" sz="1600" i="1">
                                        <a:latin typeface="Cambria Math"/>
                                        <a:ea typeface="Cambria Math" pitchFamily="18" charset="0"/>
                                      </a:rPr>
                                    </m:ctrlPr>
                                  </m:dPr>
                                  <m:e>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𝜈</m:t>
                                        </m:r>
                                      </m:e>
                                      <m:sub>
                                        <m:r>
                                          <a:rPr lang="en-US" sz="1600" i="1">
                                            <a:latin typeface="Cambria Math" pitchFamily="18" charset="0"/>
                                            <a:ea typeface="Cambria Math" pitchFamily="18" charset="0"/>
                                          </a:rPr>
                                          <m:t>3</m:t>
                                        </m:r>
                                      </m:sub>
                                    </m:sSub>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𝑟</m:t>
                                        </m:r>
                                      </m:e>
                                      <m:sub>
                                        <m:r>
                                          <a:rPr lang="en-US" sz="1600" i="1">
                                            <a:latin typeface="Cambria Math" pitchFamily="18" charset="0"/>
                                            <a:ea typeface="Cambria Math" pitchFamily="18" charset="0"/>
                                          </a:rPr>
                                          <m:t>𝜏</m:t>
                                        </m:r>
                                      </m:sub>
                                    </m:sSub>
                                  </m:e>
                                </m:d>
                              </m:e>
                            </m:nary>
                            <m:r>
                              <a:rPr lang="en-US" sz="1600" i="1">
                                <a:latin typeface="Cambria Math" pitchFamily="18" charset="0"/>
                                <a:ea typeface="Cambria Math" pitchFamily="18" charset="0"/>
                              </a:rPr>
                              <m:t>𝑑</m:t>
                            </m:r>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𝑘</m:t>
                                </m:r>
                              </m:e>
                              <m:sub>
                                <m:r>
                                  <a:rPr lang="en-US" sz="1600" i="1">
                                    <a:latin typeface="Cambria Math" pitchFamily="18" charset="0"/>
                                    <a:ea typeface="Cambria Math" pitchFamily="18" charset="0"/>
                                  </a:rPr>
                                  <m:t>𝑟</m:t>
                                </m:r>
                              </m:sub>
                            </m:sSub>
                          </m:e>
                        </m:mr>
                      </m:m>
                      <m:d>
                        <m:dPr>
                          <m:ctrlPr>
                            <a:rPr lang="ru-RU" sz="1600" i="1">
                              <a:latin typeface="Cambria Math"/>
                            </a:rPr>
                          </m:ctrlPr>
                        </m:dPr>
                        <m:e>
                          <m:r>
                            <a:rPr lang="en-US" sz="1600" i="1">
                              <a:latin typeface="Cambria Math"/>
                            </a:rPr>
                            <m:t>12</m:t>
                          </m:r>
                        </m:e>
                      </m:d>
                      <m:r>
                        <a:rPr lang="en-US" sz="1600" i="1">
                          <a:latin typeface="Cambria Math"/>
                        </a:rPr>
                        <m:t>.</m:t>
                      </m:r>
                    </m:oMath>
                  </m:oMathPara>
                </a14:m>
                <a:endParaRPr lang="ru-RU" dirty="0"/>
              </a:p>
              <a:p>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0" y="116632"/>
                <a:ext cx="9144000" cy="5819350"/>
              </a:xfrm>
              <a:prstGeom prst="rect">
                <a:avLst/>
              </a:prstGeom>
              <a:blipFill rotWithShape="1">
                <a:blip r:embed="rId2"/>
                <a:stretch>
                  <a:fillRect l="-533" t="-524" r="-933"/>
                </a:stretch>
              </a:blipFill>
            </p:spPr>
            <p:txBody>
              <a:bodyPr/>
              <a:lstStyle/>
              <a:p>
                <a:r>
                  <a:rPr lang="ru-RU">
                    <a:noFill/>
                  </a:rPr>
                  <a:t> </a:t>
                </a:r>
              </a:p>
            </p:txBody>
          </p:sp>
        </mc:Fallback>
      </mc:AlternateContent>
    </p:spTree>
    <p:extLst>
      <p:ext uri="{BB962C8B-B14F-4D97-AF65-F5344CB8AC3E}">
        <p14:creationId xmlns:p14="http://schemas.microsoft.com/office/powerpoint/2010/main" val="424581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188640"/>
                <a:ext cx="9144000" cy="6400919"/>
              </a:xfrm>
              <a:prstGeom prst="rect">
                <a:avLst/>
              </a:prstGeom>
              <a:noFill/>
            </p:spPr>
            <p:txBody>
              <a:bodyPr wrap="square" rtlCol="0">
                <a:spAutoFit/>
              </a:bodyPr>
              <a:lstStyle/>
              <a:p>
                <a:pPr algn="ctr"/>
                <a:r>
                  <a:rPr lang="ru-RU" sz="2400" dirty="0">
                    <a:latin typeface="Cambria Math" pitchFamily="18" charset="0"/>
                    <a:ea typeface="Cambria Math" pitchFamily="18" charset="0"/>
                  </a:rPr>
                  <a:t>Привязка ядер к поверхности</a:t>
                </a:r>
              </a:p>
              <a:p>
                <a:pPr algn="just"/>
                <a:r>
                  <a:rPr lang="ru-RU" sz="2000" dirty="0">
                    <a:latin typeface="Cambria Math" pitchFamily="18" charset="0"/>
                    <a:ea typeface="Cambria Math" pitchFamily="18" charset="0"/>
                  </a:rPr>
                  <a:t>	Итак, каким образом решение, полученное для условий, заданных на границе полупространства, можно использовать для нахождения решений произвольных краевых задач, т.е. для нахождения вектора потенциала на любой произвольной поверхности? На произвольной поверхности есть выделенной направление – единичный вектор внешней нормали </a:t>
                </a:r>
                <a:r>
                  <a:rPr lang="en-US" sz="2000" b="1" dirty="0">
                    <a:latin typeface="Cambria Math" pitchFamily="18" charset="0"/>
                    <a:ea typeface="Cambria Math" pitchFamily="18" charset="0"/>
                  </a:rPr>
                  <a:t>n</a:t>
                </a:r>
                <a:r>
                  <a:rPr lang="ru-RU" sz="2000" dirty="0">
                    <a:latin typeface="Cambria Math" pitchFamily="18" charset="0"/>
                    <a:ea typeface="Cambria Math" pitchFamily="18" charset="0"/>
                  </a:rPr>
                  <a:t>. Проекцию на нормаль радиус вектора, направленного из фиксированной точки поверхности в бегущую, обозначим за параметр </a:t>
                </a:r>
                <a14:m>
                  <m:oMath xmlns:m="http://schemas.openxmlformats.org/officeDocument/2006/math">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𝑥</m:t>
                        </m:r>
                      </m:e>
                      <m:sub>
                        <m:r>
                          <a:rPr lang="ru-RU" sz="2000" i="1">
                            <a:latin typeface="Cambria Math" pitchFamily="18" charset="0"/>
                            <a:ea typeface="Cambria Math" pitchFamily="18" charset="0"/>
                          </a:rPr>
                          <m:t>1</m:t>
                        </m:r>
                      </m:sub>
                    </m:sSub>
                    <m:r>
                      <a:rPr lang="ru-RU" sz="2000" i="1">
                        <a:latin typeface="Cambria Math" pitchFamily="18" charset="0"/>
                        <a:ea typeface="Cambria Math" pitchFamily="18" charset="0"/>
                      </a:rPr>
                      <m:t>=</m:t>
                    </m:r>
                    <m:d>
                      <m:dPr>
                        <m:ctrlPr>
                          <a:rPr lang="ru-RU" sz="2000" i="1">
                            <a:latin typeface="Cambria Math"/>
                            <a:ea typeface="Cambria Math" pitchFamily="18" charset="0"/>
                          </a:rPr>
                        </m:ctrlPr>
                      </m:dPr>
                      <m:e>
                        <m:r>
                          <a:rPr lang="ru-RU" sz="2000" b="1" i="1">
                            <a:latin typeface="Cambria Math" pitchFamily="18" charset="0"/>
                            <a:ea typeface="Cambria Math" pitchFamily="18" charset="0"/>
                          </a:rPr>
                          <m:t>𝒓</m:t>
                        </m:r>
                        <m:r>
                          <a:rPr lang="ru-RU" sz="2000" b="1" i="1">
                            <a:latin typeface="Cambria Math" pitchFamily="18" charset="0"/>
                            <a:ea typeface="Cambria Math" pitchFamily="18" charset="0"/>
                          </a:rPr>
                          <m:t>,</m:t>
                        </m:r>
                        <m:r>
                          <a:rPr lang="ru-RU" sz="2000" b="1" i="1">
                            <a:latin typeface="Cambria Math" pitchFamily="18" charset="0"/>
                            <a:ea typeface="Cambria Math" pitchFamily="18" charset="0"/>
                          </a:rPr>
                          <m:t>𝐧</m:t>
                        </m:r>
                      </m:e>
                    </m:d>
                  </m:oMath>
                </a14:m>
                <a:r>
                  <a:rPr lang="ru-RU" sz="2000" dirty="0">
                    <a:latin typeface="Cambria Math" pitchFamily="18" charset="0"/>
                    <a:ea typeface="Cambria Math" pitchFamily="18" charset="0"/>
                  </a:rPr>
                  <a:t>. Кроме нормали на поверхности есть ещё две взаимно ортогональных единичных касательных направления </a:t>
                </a:r>
                <a14:m>
                  <m:oMath xmlns:m="http://schemas.openxmlformats.org/officeDocument/2006/math">
                    <m:sSub>
                      <m:sSubPr>
                        <m:ctrlPr>
                          <a:rPr lang="ru-RU" sz="2000" b="1" i="1">
                            <a:latin typeface="Cambria Math"/>
                            <a:ea typeface="Cambria Math" pitchFamily="18" charset="0"/>
                          </a:rPr>
                        </m:ctrlPr>
                      </m:sSubPr>
                      <m:e>
                        <m:r>
                          <a:rPr lang="ru-RU" sz="2000" b="1" i="1">
                            <a:latin typeface="Cambria Math" pitchFamily="18" charset="0"/>
                            <a:ea typeface="Cambria Math" pitchFamily="18" charset="0"/>
                          </a:rPr>
                          <m:t>𝒆</m:t>
                        </m:r>
                      </m:e>
                      <m:sub>
                        <m:r>
                          <a:rPr lang="ru-RU" sz="2000" b="1" i="1">
                            <a:latin typeface="Cambria Math" pitchFamily="18" charset="0"/>
                            <a:ea typeface="Cambria Math" pitchFamily="18" charset="0"/>
                          </a:rPr>
                          <m:t>𝝉</m:t>
                        </m:r>
                        <m:r>
                          <a:rPr lang="ru-RU" sz="2000" b="1" i="1">
                            <a:latin typeface="Cambria Math" pitchFamily="18" charset="0"/>
                            <a:ea typeface="Cambria Math" pitchFamily="18" charset="0"/>
                          </a:rPr>
                          <m:t>𝟏</m:t>
                        </m:r>
                      </m:sub>
                    </m:sSub>
                    <m:r>
                      <a:rPr lang="ru-RU" sz="2000" b="1" i="1">
                        <a:latin typeface="Cambria Math" pitchFamily="18" charset="0"/>
                        <a:ea typeface="Cambria Math" pitchFamily="18" charset="0"/>
                      </a:rPr>
                      <m:t>,  </m:t>
                    </m:r>
                    <m:sSub>
                      <m:sSubPr>
                        <m:ctrlPr>
                          <a:rPr lang="ru-RU" sz="2000" b="1" i="1">
                            <a:latin typeface="Cambria Math"/>
                            <a:ea typeface="Cambria Math" pitchFamily="18" charset="0"/>
                          </a:rPr>
                        </m:ctrlPr>
                      </m:sSubPr>
                      <m:e>
                        <m:r>
                          <a:rPr lang="ru-RU" sz="2000" b="1" i="1">
                            <a:latin typeface="Cambria Math" pitchFamily="18" charset="0"/>
                            <a:ea typeface="Cambria Math" pitchFamily="18" charset="0"/>
                          </a:rPr>
                          <m:t>𝒆</m:t>
                        </m:r>
                      </m:e>
                      <m:sub>
                        <m:r>
                          <a:rPr lang="ru-RU" sz="2000" b="1" i="1">
                            <a:latin typeface="Cambria Math" pitchFamily="18" charset="0"/>
                            <a:ea typeface="Cambria Math" pitchFamily="18" charset="0"/>
                          </a:rPr>
                          <m:t>𝝉</m:t>
                        </m:r>
                        <m:r>
                          <a:rPr lang="ru-RU" sz="2000" b="1" i="1">
                            <a:latin typeface="Cambria Math" pitchFamily="18" charset="0"/>
                            <a:ea typeface="Cambria Math" pitchFamily="18" charset="0"/>
                          </a:rPr>
                          <m:t>𝟐</m:t>
                        </m:r>
                      </m:sub>
                    </m:sSub>
                  </m:oMath>
                </a14:m>
                <a:r>
                  <a:rPr lang="ru-RU" sz="2000" dirty="0">
                    <a:latin typeface="Cambria Math" pitchFamily="18" charset="0"/>
                    <a:ea typeface="Cambria Math" pitchFamily="18" charset="0"/>
                  </a:rPr>
                  <a:t>. Соответственно, обозначим проекции радиус вектора на эти направления как </a:t>
                </a:r>
                <a14:m>
                  <m:oMath xmlns:m="http://schemas.openxmlformats.org/officeDocument/2006/math">
                    <m:sSub>
                      <m:sSubPr>
                        <m:ctrlPr>
                          <a:rPr lang="ru-RU" sz="2000" i="1">
                            <a:latin typeface="Cambria Math"/>
                            <a:ea typeface="Cambria Math" pitchFamily="18" charset="0"/>
                          </a:rPr>
                        </m:ctrlPr>
                      </m:sSubPr>
                      <m:e>
                        <m:r>
                          <a:rPr lang="en-US" sz="2000" i="1">
                            <a:latin typeface="Cambria Math" pitchFamily="18" charset="0"/>
                            <a:ea typeface="Cambria Math" pitchFamily="18" charset="0"/>
                          </a:rPr>
                          <m:t>𝑥</m:t>
                        </m:r>
                      </m:e>
                      <m:sub>
                        <m:r>
                          <a:rPr lang="ru-RU" sz="2000" i="1">
                            <a:latin typeface="Cambria Math" pitchFamily="18" charset="0"/>
                            <a:ea typeface="Cambria Math" pitchFamily="18" charset="0"/>
                          </a:rPr>
                          <m:t>2</m:t>
                        </m:r>
                      </m:sub>
                    </m:sSub>
                    <m:r>
                      <a:rPr lang="ru-RU" sz="2000" i="1">
                        <a:latin typeface="Cambria Math" pitchFamily="18" charset="0"/>
                        <a:ea typeface="Cambria Math" pitchFamily="18" charset="0"/>
                      </a:rPr>
                      <m:t>=</m:t>
                    </m:r>
                    <m:d>
                      <m:dPr>
                        <m:ctrlPr>
                          <a:rPr lang="ru-RU" sz="2000" i="1">
                            <a:latin typeface="Cambria Math"/>
                            <a:ea typeface="Cambria Math" pitchFamily="18" charset="0"/>
                          </a:rPr>
                        </m:ctrlPr>
                      </m:dPr>
                      <m:e>
                        <m:r>
                          <a:rPr lang="ru-RU" sz="2000" b="1" i="1">
                            <a:latin typeface="Cambria Math" pitchFamily="18" charset="0"/>
                            <a:ea typeface="Cambria Math" pitchFamily="18" charset="0"/>
                          </a:rPr>
                          <m:t>𝒓</m:t>
                        </m:r>
                        <m:r>
                          <a:rPr lang="ru-RU" sz="2000" i="1">
                            <a:latin typeface="Cambria Math" pitchFamily="18" charset="0"/>
                            <a:ea typeface="Cambria Math" pitchFamily="18" charset="0"/>
                          </a:rPr>
                          <m:t>,</m:t>
                        </m:r>
                        <m:sSub>
                          <m:sSubPr>
                            <m:ctrlPr>
                              <a:rPr lang="ru-RU" sz="2000" b="1" i="1">
                                <a:latin typeface="Cambria Math"/>
                                <a:ea typeface="Cambria Math" pitchFamily="18" charset="0"/>
                              </a:rPr>
                            </m:ctrlPr>
                          </m:sSubPr>
                          <m:e>
                            <m:r>
                              <a:rPr lang="ru-RU" sz="2000" b="1" i="1">
                                <a:latin typeface="Cambria Math" pitchFamily="18" charset="0"/>
                                <a:ea typeface="Cambria Math" pitchFamily="18" charset="0"/>
                              </a:rPr>
                              <m:t> </m:t>
                            </m:r>
                            <m:r>
                              <a:rPr lang="ru-RU" sz="2000" b="1" i="1">
                                <a:latin typeface="Cambria Math" pitchFamily="18" charset="0"/>
                                <a:ea typeface="Cambria Math" pitchFamily="18" charset="0"/>
                              </a:rPr>
                              <m:t>𝒆</m:t>
                            </m:r>
                          </m:e>
                          <m:sub>
                            <m:r>
                              <a:rPr lang="ru-RU" sz="2000" b="1" i="1">
                                <a:latin typeface="Cambria Math" pitchFamily="18" charset="0"/>
                                <a:ea typeface="Cambria Math" pitchFamily="18" charset="0"/>
                              </a:rPr>
                              <m:t>𝝉</m:t>
                            </m:r>
                            <m:r>
                              <a:rPr lang="ru-RU" sz="2000" b="1" i="1">
                                <a:latin typeface="Cambria Math" pitchFamily="18" charset="0"/>
                                <a:ea typeface="Cambria Math" pitchFamily="18" charset="0"/>
                              </a:rPr>
                              <m:t>𝟏</m:t>
                            </m:r>
                          </m:sub>
                        </m:sSub>
                      </m:e>
                    </m:d>
                    <m:r>
                      <a:rPr lang="ru-RU" sz="2000" i="1">
                        <a:latin typeface="Cambria Math" pitchFamily="18" charset="0"/>
                        <a:ea typeface="Cambria Math" pitchFamily="18" charset="0"/>
                      </a:rPr>
                      <m:t>,  </m:t>
                    </m:r>
                    <m:sSub>
                      <m:sSubPr>
                        <m:ctrlPr>
                          <a:rPr lang="ru-RU" sz="2000" i="1">
                            <a:latin typeface="Cambria Math"/>
                            <a:ea typeface="Cambria Math" pitchFamily="18" charset="0"/>
                          </a:rPr>
                        </m:ctrlPr>
                      </m:sSubPr>
                      <m:e>
                        <m:r>
                          <a:rPr lang="en-US" sz="2000" i="1">
                            <a:latin typeface="Cambria Math" pitchFamily="18" charset="0"/>
                            <a:ea typeface="Cambria Math" pitchFamily="18" charset="0"/>
                          </a:rPr>
                          <m:t>𝑥</m:t>
                        </m:r>
                      </m:e>
                      <m:sub>
                        <m:r>
                          <a:rPr lang="ru-RU" sz="2000" i="1">
                            <a:latin typeface="Cambria Math" pitchFamily="18" charset="0"/>
                            <a:ea typeface="Cambria Math" pitchFamily="18" charset="0"/>
                          </a:rPr>
                          <m:t>3</m:t>
                        </m:r>
                      </m:sub>
                    </m:sSub>
                    <m:r>
                      <a:rPr lang="ru-RU" sz="2000" i="1">
                        <a:latin typeface="Cambria Math" pitchFamily="18" charset="0"/>
                        <a:ea typeface="Cambria Math" pitchFamily="18" charset="0"/>
                      </a:rPr>
                      <m:t>=</m:t>
                    </m:r>
                    <m:d>
                      <m:dPr>
                        <m:ctrlPr>
                          <a:rPr lang="ru-RU" sz="2000" i="1">
                            <a:latin typeface="Cambria Math"/>
                            <a:ea typeface="Cambria Math" pitchFamily="18" charset="0"/>
                          </a:rPr>
                        </m:ctrlPr>
                      </m:dPr>
                      <m:e>
                        <m:r>
                          <a:rPr lang="ru-RU" sz="2000" b="1" i="1">
                            <a:latin typeface="Cambria Math" pitchFamily="18" charset="0"/>
                            <a:ea typeface="Cambria Math" pitchFamily="18" charset="0"/>
                          </a:rPr>
                          <m:t>𝒓</m:t>
                        </m:r>
                        <m:r>
                          <a:rPr lang="ru-RU" sz="2000" i="1">
                            <a:latin typeface="Cambria Math" pitchFamily="18" charset="0"/>
                            <a:ea typeface="Cambria Math" pitchFamily="18" charset="0"/>
                          </a:rPr>
                          <m:t>,</m:t>
                        </m:r>
                        <m:sSub>
                          <m:sSubPr>
                            <m:ctrlPr>
                              <a:rPr lang="ru-RU" sz="2000" b="1" i="1">
                                <a:latin typeface="Cambria Math"/>
                                <a:ea typeface="Cambria Math" pitchFamily="18" charset="0"/>
                              </a:rPr>
                            </m:ctrlPr>
                          </m:sSubPr>
                          <m:e>
                            <m:r>
                              <a:rPr lang="ru-RU" sz="2000" b="1" i="1">
                                <a:latin typeface="Cambria Math" pitchFamily="18" charset="0"/>
                                <a:ea typeface="Cambria Math" pitchFamily="18" charset="0"/>
                              </a:rPr>
                              <m:t> </m:t>
                            </m:r>
                            <m:r>
                              <a:rPr lang="ru-RU" sz="2000" b="1" i="1">
                                <a:latin typeface="Cambria Math" pitchFamily="18" charset="0"/>
                                <a:ea typeface="Cambria Math" pitchFamily="18" charset="0"/>
                              </a:rPr>
                              <m:t>𝒆</m:t>
                            </m:r>
                          </m:e>
                          <m:sub>
                            <m:r>
                              <a:rPr lang="ru-RU" sz="2000" b="1" i="1">
                                <a:latin typeface="Cambria Math" pitchFamily="18" charset="0"/>
                                <a:ea typeface="Cambria Math" pitchFamily="18" charset="0"/>
                              </a:rPr>
                              <m:t>𝝉</m:t>
                            </m:r>
                            <m:r>
                              <a:rPr lang="ru-RU" sz="2000" b="1" i="1">
                                <a:latin typeface="Cambria Math" pitchFamily="18" charset="0"/>
                                <a:ea typeface="Cambria Math" pitchFamily="18" charset="0"/>
                              </a:rPr>
                              <m:t>𝟐</m:t>
                            </m:r>
                          </m:sub>
                        </m:sSub>
                      </m:e>
                    </m:d>
                    <m:r>
                      <a:rPr lang="ru-RU" sz="2000" i="1">
                        <a:latin typeface="Cambria Math" pitchFamily="18" charset="0"/>
                        <a:ea typeface="Cambria Math" pitchFamily="18" charset="0"/>
                      </a:rPr>
                      <m:t> </m:t>
                    </m:r>
                  </m:oMath>
                </a14:m>
                <a:r>
                  <a:rPr lang="ru-RU" sz="2000" dirty="0">
                    <a:latin typeface="Cambria Math" pitchFamily="18" charset="0"/>
                    <a:ea typeface="Cambria Math" pitchFamily="18" charset="0"/>
                  </a:rPr>
                  <a:t>. Параметр </a:t>
                </a:r>
                <a14:m>
                  <m:oMath xmlns:m="http://schemas.openxmlformats.org/officeDocument/2006/math">
                    <m:sSub>
                      <m:sSubPr>
                        <m:ctrlPr>
                          <a:rPr lang="ru-RU" sz="2000" i="1">
                            <a:latin typeface="Cambria Math"/>
                            <a:ea typeface="Cambria Math" pitchFamily="18" charset="0"/>
                          </a:rPr>
                        </m:ctrlPr>
                      </m:sSubPr>
                      <m:e>
                        <m:r>
                          <a:rPr lang="en-US" sz="2000" i="1">
                            <a:latin typeface="Cambria Math" pitchFamily="18" charset="0"/>
                            <a:ea typeface="Cambria Math" pitchFamily="18" charset="0"/>
                          </a:rPr>
                          <m:t>𝑟</m:t>
                        </m:r>
                      </m:e>
                      <m:sub>
                        <m:r>
                          <a:rPr lang="ru-RU" sz="2000" i="1">
                            <a:latin typeface="Cambria Math" pitchFamily="18" charset="0"/>
                            <a:ea typeface="Cambria Math" pitchFamily="18" charset="0"/>
                          </a:rPr>
                          <m:t>𝜏</m:t>
                        </m:r>
                      </m:sub>
                    </m:sSub>
                  </m:oMath>
                </a14:m>
                <a:r>
                  <a:rPr lang="ru-RU" sz="2000" dirty="0">
                    <a:latin typeface="Cambria Math" pitchFamily="18" charset="0"/>
                    <a:ea typeface="Cambria Math" pitchFamily="18" charset="0"/>
                  </a:rPr>
                  <a:t> при этом будет равен </a:t>
                </a:r>
                <a14:m>
                  <m:oMath xmlns:m="http://schemas.openxmlformats.org/officeDocument/2006/math">
                    <m:r>
                      <a:rPr lang="ru-RU" sz="2000" i="1">
                        <a:latin typeface="Cambria Math" pitchFamily="18" charset="0"/>
                        <a:ea typeface="Cambria Math" pitchFamily="18" charset="0"/>
                      </a:rPr>
                      <m:t> </m:t>
                    </m:r>
                    <m:rad>
                      <m:radPr>
                        <m:degHide m:val="on"/>
                        <m:ctrlPr>
                          <a:rPr lang="ru-RU" sz="2000" i="1">
                            <a:latin typeface="Cambria Math"/>
                            <a:ea typeface="Cambria Math" pitchFamily="18" charset="0"/>
                          </a:rPr>
                        </m:ctrlPr>
                      </m:radPr>
                      <m:deg/>
                      <m:e>
                        <m:sSubSup>
                          <m:sSubSupPr>
                            <m:ctrlPr>
                              <a:rPr lang="ru-RU" sz="2000" i="1">
                                <a:latin typeface="Cambria Math"/>
                                <a:ea typeface="Cambria Math" pitchFamily="18" charset="0"/>
                              </a:rPr>
                            </m:ctrlPr>
                          </m:sSubSupPr>
                          <m:e>
                            <m:r>
                              <a:rPr lang="ru-RU" sz="2000" i="1">
                                <a:latin typeface="Cambria Math" pitchFamily="18" charset="0"/>
                                <a:ea typeface="Cambria Math" pitchFamily="18" charset="0"/>
                              </a:rPr>
                              <m:t>𝑥</m:t>
                            </m:r>
                          </m:e>
                          <m:sub>
                            <m:r>
                              <a:rPr lang="ru-RU" sz="2000" i="1">
                                <a:latin typeface="Cambria Math" pitchFamily="18" charset="0"/>
                                <a:ea typeface="Cambria Math" pitchFamily="18" charset="0"/>
                              </a:rPr>
                              <m:t>2</m:t>
                            </m:r>
                          </m:sub>
                          <m:sup>
                            <m:r>
                              <a:rPr lang="ru-RU" sz="2000" i="1">
                                <a:latin typeface="Cambria Math" pitchFamily="18" charset="0"/>
                                <a:ea typeface="Cambria Math" pitchFamily="18" charset="0"/>
                              </a:rPr>
                              <m:t>2</m:t>
                            </m:r>
                          </m:sup>
                        </m:sSubSup>
                        <m:r>
                          <a:rPr lang="ru-RU" sz="2000" i="1">
                            <a:latin typeface="Cambria Math" pitchFamily="18" charset="0"/>
                            <a:ea typeface="Cambria Math" pitchFamily="18" charset="0"/>
                          </a:rPr>
                          <m:t>+</m:t>
                        </m:r>
                        <m:sSubSup>
                          <m:sSubSupPr>
                            <m:ctrlPr>
                              <a:rPr lang="ru-RU" sz="2000" i="1">
                                <a:latin typeface="Cambria Math"/>
                                <a:ea typeface="Cambria Math" pitchFamily="18" charset="0"/>
                              </a:rPr>
                            </m:ctrlPr>
                          </m:sSubSupPr>
                          <m:e>
                            <m:r>
                              <a:rPr lang="ru-RU" sz="2000" i="1">
                                <a:latin typeface="Cambria Math" pitchFamily="18" charset="0"/>
                                <a:ea typeface="Cambria Math" pitchFamily="18" charset="0"/>
                              </a:rPr>
                              <m:t>𝑥</m:t>
                            </m:r>
                          </m:e>
                          <m:sub>
                            <m:r>
                              <a:rPr lang="ru-RU" sz="2000" i="1">
                                <a:latin typeface="Cambria Math" pitchFamily="18" charset="0"/>
                                <a:ea typeface="Cambria Math" pitchFamily="18" charset="0"/>
                              </a:rPr>
                              <m:t>3</m:t>
                            </m:r>
                          </m:sub>
                          <m:sup>
                            <m:r>
                              <a:rPr lang="ru-RU" sz="2000" i="1">
                                <a:latin typeface="Cambria Math" pitchFamily="18" charset="0"/>
                                <a:ea typeface="Cambria Math" pitchFamily="18" charset="0"/>
                              </a:rPr>
                              <m:t>2</m:t>
                            </m:r>
                          </m:sup>
                        </m:sSubSup>
                      </m:e>
                    </m:rad>
                  </m:oMath>
                </a14:m>
                <a:r>
                  <a:rPr lang="ru-RU" sz="2000" dirty="0">
                    <a:latin typeface="Cambria Math" pitchFamily="18" charset="0"/>
                    <a:ea typeface="Cambria Math" pitchFamily="18" charset="0"/>
                  </a:rPr>
                  <a:t>. Соответственно, направления </a:t>
                </a:r>
                <a14:m>
                  <m:oMath xmlns:m="http://schemas.openxmlformats.org/officeDocument/2006/math">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𝑒</m:t>
                        </m:r>
                      </m:e>
                      <m:sub>
                        <m:r>
                          <a:rPr lang="ru-RU" sz="2000" i="1">
                            <a:latin typeface="Cambria Math" pitchFamily="18" charset="0"/>
                            <a:ea typeface="Cambria Math" pitchFamily="18" charset="0"/>
                          </a:rPr>
                          <m:t>𝑟</m:t>
                        </m:r>
                      </m:sub>
                    </m:sSub>
                    <m:r>
                      <a:rPr lang="ru-RU" sz="2000" i="1">
                        <a:latin typeface="Cambria Math" pitchFamily="18" charset="0"/>
                        <a:ea typeface="Cambria Math" pitchFamily="18" charset="0"/>
                      </a:rPr>
                      <m:t>=</m:t>
                    </m:r>
                    <m:f>
                      <m:fPr>
                        <m:ctrlPr>
                          <a:rPr lang="ru-RU" sz="2000" i="1">
                            <a:latin typeface="Cambria Math"/>
                            <a:ea typeface="Cambria Math" pitchFamily="18" charset="0"/>
                          </a:rPr>
                        </m:ctrlPr>
                      </m:fPr>
                      <m:num>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𝑥</m:t>
                            </m:r>
                          </m:e>
                          <m:sub>
                            <m:r>
                              <a:rPr lang="ru-RU" sz="2000" i="1">
                                <a:latin typeface="Cambria Math" pitchFamily="18" charset="0"/>
                                <a:ea typeface="Cambria Math" pitchFamily="18" charset="0"/>
                              </a:rPr>
                              <m:t>2</m:t>
                            </m:r>
                          </m:sub>
                        </m:sSub>
                      </m:num>
                      <m:den>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𝑟</m:t>
                            </m:r>
                          </m:e>
                          <m:sub>
                            <m:r>
                              <a:rPr lang="ru-RU" sz="2000" i="1">
                                <a:latin typeface="Cambria Math" pitchFamily="18" charset="0"/>
                                <a:ea typeface="Cambria Math" pitchFamily="18" charset="0"/>
                              </a:rPr>
                              <m:t>𝜏</m:t>
                            </m:r>
                          </m:sub>
                        </m:sSub>
                      </m:den>
                    </m:f>
                    <m:r>
                      <a:rPr lang="ru-RU" sz="2000" i="1">
                        <a:latin typeface="Cambria Math" pitchFamily="18" charset="0"/>
                        <a:ea typeface="Cambria Math" pitchFamily="18" charset="0"/>
                      </a:rPr>
                      <m:t> </m:t>
                    </m:r>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𝑒</m:t>
                        </m:r>
                      </m:e>
                      <m:sub>
                        <m:r>
                          <a:rPr lang="ru-RU" sz="2000" i="1">
                            <a:latin typeface="Cambria Math" pitchFamily="18" charset="0"/>
                            <a:ea typeface="Cambria Math" pitchFamily="18" charset="0"/>
                          </a:rPr>
                          <m:t>𝜏</m:t>
                        </m:r>
                        <m:r>
                          <a:rPr lang="ru-RU" sz="2000" i="1">
                            <a:latin typeface="Cambria Math" pitchFamily="18" charset="0"/>
                            <a:ea typeface="Cambria Math" pitchFamily="18" charset="0"/>
                          </a:rPr>
                          <m:t>1</m:t>
                        </m:r>
                      </m:sub>
                    </m:sSub>
                    <m:r>
                      <a:rPr lang="ru-RU" sz="2000" i="1">
                        <a:latin typeface="Cambria Math" pitchFamily="18" charset="0"/>
                        <a:ea typeface="Cambria Math" pitchFamily="18" charset="0"/>
                      </a:rPr>
                      <m:t>+</m:t>
                    </m:r>
                    <m:f>
                      <m:fPr>
                        <m:ctrlPr>
                          <a:rPr lang="ru-RU" sz="2000" i="1">
                            <a:latin typeface="Cambria Math"/>
                            <a:ea typeface="Cambria Math" pitchFamily="18" charset="0"/>
                          </a:rPr>
                        </m:ctrlPr>
                      </m:fPr>
                      <m:num>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𝑥</m:t>
                            </m:r>
                          </m:e>
                          <m:sub>
                            <m:r>
                              <a:rPr lang="ru-RU" sz="2000" i="1">
                                <a:latin typeface="Cambria Math" pitchFamily="18" charset="0"/>
                                <a:ea typeface="Cambria Math" pitchFamily="18" charset="0"/>
                              </a:rPr>
                              <m:t>3</m:t>
                            </m:r>
                          </m:sub>
                        </m:sSub>
                      </m:num>
                      <m:den>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𝑟</m:t>
                            </m:r>
                          </m:e>
                          <m:sub>
                            <m:r>
                              <a:rPr lang="ru-RU" sz="2000" i="1">
                                <a:latin typeface="Cambria Math" pitchFamily="18" charset="0"/>
                                <a:ea typeface="Cambria Math" pitchFamily="18" charset="0"/>
                              </a:rPr>
                              <m:t>𝜏</m:t>
                            </m:r>
                          </m:sub>
                        </m:sSub>
                      </m:den>
                    </m:f>
                    <m:r>
                      <a:rPr lang="ru-RU" sz="2000" i="1">
                        <a:latin typeface="Cambria Math" pitchFamily="18" charset="0"/>
                        <a:ea typeface="Cambria Math" pitchFamily="18" charset="0"/>
                      </a:rPr>
                      <m:t> </m:t>
                    </m:r>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𝑒</m:t>
                        </m:r>
                      </m:e>
                      <m:sub>
                        <m:r>
                          <a:rPr lang="ru-RU" sz="2000" i="1">
                            <a:latin typeface="Cambria Math" pitchFamily="18" charset="0"/>
                            <a:ea typeface="Cambria Math" pitchFamily="18" charset="0"/>
                          </a:rPr>
                          <m:t>𝜏</m:t>
                        </m:r>
                        <m:r>
                          <a:rPr lang="ru-RU" sz="2000" i="1">
                            <a:latin typeface="Cambria Math" pitchFamily="18" charset="0"/>
                            <a:ea typeface="Cambria Math" pitchFamily="18" charset="0"/>
                          </a:rPr>
                          <m:t>2</m:t>
                        </m:r>
                      </m:sub>
                    </m:sSub>
                    <m:r>
                      <a:rPr lang="ru-RU" sz="2000" i="1">
                        <a:latin typeface="Cambria Math" pitchFamily="18" charset="0"/>
                        <a:ea typeface="Cambria Math" pitchFamily="18" charset="0"/>
                      </a:rPr>
                      <m:t>,  </m:t>
                    </m:r>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𝑒</m:t>
                        </m:r>
                      </m:e>
                      <m:sub>
                        <m:r>
                          <a:rPr lang="ru-RU" sz="2000" i="1">
                            <a:latin typeface="Cambria Math" pitchFamily="18" charset="0"/>
                            <a:ea typeface="Cambria Math" pitchFamily="18" charset="0"/>
                          </a:rPr>
                          <m:t>𝜑</m:t>
                        </m:r>
                      </m:sub>
                    </m:sSub>
                    <m:r>
                      <a:rPr lang="ru-RU" sz="2000" i="1">
                        <a:latin typeface="Cambria Math" pitchFamily="18" charset="0"/>
                        <a:ea typeface="Cambria Math" pitchFamily="18" charset="0"/>
                      </a:rPr>
                      <m:t>=−</m:t>
                    </m:r>
                    <m:f>
                      <m:fPr>
                        <m:ctrlPr>
                          <a:rPr lang="ru-RU" sz="2000" i="1">
                            <a:latin typeface="Cambria Math"/>
                            <a:ea typeface="Cambria Math" pitchFamily="18" charset="0"/>
                          </a:rPr>
                        </m:ctrlPr>
                      </m:fPr>
                      <m:num>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𝑥</m:t>
                            </m:r>
                          </m:e>
                          <m:sub>
                            <m:r>
                              <a:rPr lang="ru-RU" sz="2000" i="1">
                                <a:latin typeface="Cambria Math" pitchFamily="18" charset="0"/>
                                <a:ea typeface="Cambria Math" pitchFamily="18" charset="0"/>
                              </a:rPr>
                              <m:t>3</m:t>
                            </m:r>
                          </m:sub>
                        </m:sSub>
                      </m:num>
                      <m:den>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𝑟</m:t>
                            </m:r>
                          </m:e>
                          <m:sub>
                            <m:r>
                              <a:rPr lang="ru-RU" sz="2000" i="1">
                                <a:latin typeface="Cambria Math" pitchFamily="18" charset="0"/>
                                <a:ea typeface="Cambria Math" pitchFamily="18" charset="0"/>
                              </a:rPr>
                              <m:t>𝜏</m:t>
                            </m:r>
                          </m:sub>
                        </m:sSub>
                      </m:den>
                    </m:f>
                    <m:r>
                      <a:rPr lang="ru-RU" sz="2000" i="1">
                        <a:latin typeface="Cambria Math" pitchFamily="18" charset="0"/>
                        <a:ea typeface="Cambria Math" pitchFamily="18" charset="0"/>
                      </a:rPr>
                      <m:t> </m:t>
                    </m:r>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𝑒</m:t>
                        </m:r>
                      </m:e>
                      <m:sub>
                        <m:r>
                          <a:rPr lang="ru-RU" sz="2000" i="1">
                            <a:latin typeface="Cambria Math" pitchFamily="18" charset="0"/>
                            <a:ea typeface="Cambria Math" pitchFamily="18" charset="0"/>
                          </a:rPr>
                          <m:t>𝜏</m:t>
                        </m:r>
                        <m:r>
                          <a:rPr lang="ru-RU" sz="2000" i="1">
                            <a:latin typeface="Cambria Math" pitchFamily="18" charset="0"/>
                            <a:ea typeface="Cambria Math" pitchFamily="18" charset="0"/>
                          </a:rPr>
                          <m:t>1</m:t>
                        </m:r>
                      </m:sub>
                    </m:sSub>
                    <m:r>
                      <a:rPr lang="ru-RU" sz="2000" i="1">
                        <a:latin typeface="Cambria Math" pitchFamily="18" charset="0"/>
                        <a:ea typeface="Cambria Math" pitchFamily="18" charset="0"/>
                      </a:rPr>
                      <m:t>+</m:t>
                    </m:r>
                    <m:f>
                      <m:fPr>
                        <m:ctrlPr>
                          <a:rPr lang="ru-RU" sz="2000" i="1">
                            <a:latin typeface="Cambria Math"/>
                            <a:ea typeface="Cambria Math" pitchFamily="18" charset="0"/>
                          </a:rPr>
                        </m:ctrlPr>
                      </m:fPr>
                      <m:num>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𝑥</m:t>
                            </m:r>
                          </m:e>
                          <m:sub>
                            <m:r>
                              <a:rPr lang="ru-RU" sz="2000" i="1">
                                <a:latin typeface="Cambria Math" pitchFamily="18" charset="0"/>
                                <a:ea typeface="Cambria Math" pitchFamily="18" charset="0"/>
                              </a:rPr>
                              <m:t>2</m:t>
                            </m:r>
                          </m:sub>
                        </m:sSub>
                      </m:num>
                      <m:den>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𝑟</m:t>
                            </m:r>
                          </m:e>
                          <m:sub>
                            <m:r>
                              <a:rPr lang="ru-RU" sz="2000" i="1">
                                <a:latin typeface="Cambria Math" pitchFamily="18" charset="0"/>
                                <a:ea typeface="Cambria Math" pitchFamily="18" charset="0"/>
                              </a:rPr>
                              <m:t>𝜏</m:t>
                            </m:r>
                          </m:sub>
                        </m:sSub>
                      </m:den>
                    </m:f>
                    <m:r>
                      <a:rPr lang="ru-RU" sz="2000" i="1">
                        <a:latin typeface="Cambria Math" pitchFamily="18" charset="0"/>
                        <a:ea typeface="Cambria Math" pitchFamily="18" charset="0"/>
                      </a:rPr>
                      <m:t> </m:t>
                    </m:r>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𝑒</m:t>
                        </m:r>
                      </m:e>
                      <m:sub>
                        <m:r>
                          <a:rPr lang="ru-RU" sz="2000" i="1">
                            <a:latin typeface="Cambria Math" pitchFamily="18" charset="0"/>
                            <a:ea typeface="Cambria Math" pitchFamily="18" charset="0"/>
                          </a:rPr>
                          <m:t>𝜏</m:t>
                        </m:r>
                        <m:r>
                          <a:rPr lang="ru-RU" sz="2000" i="1">
                            <a:latin typeface="Cambria Math" pitchFamily="18" charset="0"/>
                            <a:ea typeface="Cambria Math" pitchFamily="18" charset="0"/>
                          </a:rPr>
                          <m:t>2</m:t>
                        </m:r>
                      </m:sub>
                    </m:sSub>
                  </m:oMath>
                </a14:m>
                <a:r>
                  <a:rPr lang="ru-RU" sz="2000" dirty="0">
                    <a:latin typeface="Cambria Math" pitchFamily="18" charset="0"/>
                    <a:ea typeface="Cambria Math" pitchFamily="18" charset="0"/>
                  </a:rPr>
                  <a:t>. Индексы </a:t>
                </a:r>
                <a14:m>
                  <m:oMath xmlns:m="http://schemas.openxmlformats.org/officeDocument/2006/math">
                    <m:r>
                      <a:rPr lang="ru-RU" sz="2000" i="1">
                        <a:latin typeface="Cambria Math" pitchFamily="18" charset="0"/>
                        <a:ea typeface="Cambria Math" pitchFamily="18" charset="0"/>
                      </a:rPr>
                      <m:t>𝑖</m:t>
                    </m:r>
                    <m:r>
                      <a:rPr lang="ru-RU" sz="2000" i="1">
                        <a:latin typeface="Cambria Math" pitchFamily="18" charset="0"/>
                        <a:ea typeface="Cambria Math" pitchFamily="18" charset="0"/>
                      </a:rPr>
                      <m:t> </m:t>
                    </m:r>
                  </m:oMath>
                </a14:m>
                <a:r>
                  <a:rPr lang="ru-RU" sz="2000" dirty="0">
                    <a:latin typeface="Cambria Math" pitchFamily="18" charset="0"/>
                    <a:ea typeface="Cambria Math" pitchFamily="18" charset="0"/>
                  </a:rPr>
                  <a:t> у тензоров </a:t>
                </a:r>
                <a14:m>
                  <m:oMath xmlns:m="http://schemas.openxmlformats.org/officeDocument/2006/math">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𝑀</m:t>
                        </m:r>
                      </m:e>
                      <m:sub>
                        <m:r>
                          <a:rPr lang="ru-RU" sz="2000" i="1">
                            <a:latin typeface="Cambria Math" pitchFamily="18" charset="0"/>
                            <a:ea typeface="Cambria Math" pitchFamily="18" charset="0"/>
                          </a:rPr>
                          <m:t>𝑖𝑘</m:t>
                        </m:r>
                      </m:sub>
                    </m:sSub>
                    <m:d>
                      <m:dPr>
                        <m:ctrlPr>
                          <a:rPr lang="ru-RU" sz="2000" i="1">
                            <a:latin typeface="Cambria Math"/>
                            <a:ea typeface="Cambria Math" pitchFamily="18" charset="0"/>
                          </a:rPr>
                        </m:ctrlPr>
                      </m:dPr>
                      <m:e>
                        <m:r>
                          <a:rPr lang="ru-RU" sz="2000" i="1">
                            <a:latin typeface="Cambria Math" pitchFamily="18" charset="0"/>
                            <a:ea typeface="Cambria Math" pitchFamily="18" charset="0"/>
                          </a:rPr>
                          <m:t>𝑥</m:t>
                        </m:r>
                        <m:r>
                          <a:rPr lang="ru-RU" sz="2000" i="1">
                            <a:latin typeface="Cambria Math" pitchFamily="18" charset="0"/>
                            <a:ea typeface="Cambria Math" pitchFamily="18" charset="0"/>
                          </a:rPr>
                          <m:t>,</m:t>
                        </m:r>
                        <m:r>
                          <a:rPr lang="ru-RU" sz="2000" i="1">
                            <a:latin typeface="Cambria Math" pitchFamily="18" charset="0"/>
                            <a:ea typeface="Cambria Math" pitchFamily="18" charset="0"/>
                          </a:rPr>
                          <m:t>𝑦</m:t>
                        </m:r>
                      </m:e>
                    </m:d>
                    <m:r>
                      <a:rPr lang="ru-RU" sz="2000" i="1">
                        <a:latin typeface="Cambria Math" pitchFamily="18" charset="0"/>
                        <a:ea typeface="Cambria Math" pitchFamily="18" charset="0"/>
                      </a:rPr>
                      <m:t>, </m:t>
                    </m:r>
                    <m:sSub>
                      <m:sSubPr>
                        <m:ctrlPr>
                          <a:rPr lang="ru-RU" sz="2000" i="1">
                            <a:latin typeface="Cambria Math"/>
                            <a:ea typeface="Cambria Math" pitchFamily="18" charset="0"/>
                          </a:rPr>
                        </m:ctrlPr>
                      </m:sSubPr>
                      <m:e>
                        <m:r>
                          <a:rPr lang="ru-RU" sz="2000" i="1">
                            <a:latin typeface="Cambria Math" pitchFamily="18" charset="0"/>
                            <a:ea typeface="Cambria Math" pitchFamily="18" charset="0"/>
                          </a:rPr>
                          <m:t>𝑃</m:t>
                        </m:r>
                      </m:e>
                      <m:sub>
                        <m:r>
                          <a:rPr lang="ru-RU" sz="2000" i="1">
                            <a:latin typeface="Cambria Math" pitchFamily="18" charset="0"/>
                            <a:ea typeface="Cambria Math" pitchFamily="18" charset="0"/>
                          </a:rPr>
                          <m:t>𝑖𝑘</m:t>
                        </m:r>
                      </m:sub>
                    </m:sSub>
                    <m:d>
                      <m:dPr>
                        <m:ctrlPr>
                          <a:rPr lang="ru-RU" sz="2000" i="1">
                            <a:latin typeface="Cambria Math"/>
                            <a:ea typeface="Cambria Math" pitchFamily="18" charset="0"/>
                          </a:rPr>
                        </m:ctrlPr>
                      </m:dPr>
                      <m:e>
                        <m:r>
                          <a:rPr lang="ru-RU" sz="2000" i="1">
                            <a:latin typeface="Cambria Math" pitchFamily="18" charset="0"/>
                            <a:ea typeface="Cambria Math" pitchFamily="18" charset="0"/>
                          </a:rPr>
                          <m:t>𝑥</m:t>
                        </m:r>
                        <m:r>
                          <a:rPr lang="ru-RU" sz="2000" i="1">
                            <a:latin typeface="Cambria Math" pitchFamily="18" charset="0"/>
                            <a:ea typeface="Cambria Math" pitchFamily="18" charset="0"/>
                          </a:rPr>
                          <m:t>,</m:t>
                        </m:r>
                        <m:r>
                          <a:rPr lang="ru-RU" sz="2000" i="1">
                            <a:latin typeface="Cambria Math" pitchFamily="18" charset="0"/>
                            <a:ea typeface="Cambria Math" pitchFamily="18" charset="0"/>
                          </a:rPr>
                          <m:t>𝑦</m:t>
                        </m:r>
                      </m:e>
                    </m:d>
                  </m:oMath>
                </a14:m>
                <a:r>
                  <a:rPr lang="ru-RU" sz="2000" dirty="0">
                    <a:latin typeface="Cambria Math" pitchFamily="18" charset="0"/>
                    <a:ea typeface="Cambria Math" pitchFamily="18" charset="0"/>
                  </a:rPr>
                  <a:t> означают направления одно из трёх векторов базисной тройки в фиксированной точке </a:t>
                </a:r>
                <a14:m>
                  <m:oMath xmlns:m="http://schemas.openxmlformats.org/officeDocument/2006/math">
                    <m:r>
                      <a:rPr lang="ru-RU" sz="2000" i="1">
                        <a:latin typeface="Cambria Math" pitchFamily="18" charset="0"/>
                        <a:ea typeface="Cambria Math" pitchFamily="18" charset="0"/>
                      </a:rPr>
                      <m:t>(</m:t>
                    </m:r>
                    <m:sSub>
                      <m:sSubPr>
                        <m:ctrlPr>
                          <a:rPr lang="ru-RU" sz="2000" b="1" i="1">
                            <a:latin typeface="Cambria Math"/>
                            <a:ea typeface="Cambria Math" pitchFamily="18" charset="0"/>
                          </a:rPr>
                        </m:ctrlPr>
                      </m:sSubPr>
                      <m:e>
                        <m:r>
                          <a:rPr lang="ru-RU" sz="2000" b="1" i="1">
                            <a:latin typeface="Cambria Math" pitchFamily="18" charset="0"/>
                            <a:ea typeface="Cambria Math" pitchFamily="18" charset="0"/>
                          </a:rPr>
                          <m:t>𝒏</m:t>
                        </m:r>
                      </m:e>
                      <m:sub>
                        <m:r>
                          <a:rPr lang="ru-RU" sz="2000" b="1" i="1">
                            <a:latin typeface="Cambria Math" pitchFamily="18" charset="0"/>
                            <a:ea typeface="Cambria Math" pitchFamily="18" charset="0"/>
                          </a:rPr>
                          <m:t>𝟎</m:t>
                        </m:r>
                      </m:sub>
                    </m:sSub>
                    <m:r>
                      <a:rPr lang="ru-RU" sz="2000" b="1" i="1">
                        <a:latin typeface="Cambria Math" pitchFamily="18" charset="0"/>
                        <a:ea typeface="Cambria Math" pitchFamily="18" charset="0"/>
                      </a:rPr>
                      <m:t>, </m:t>
                    </m:r>
                    <m:sSub>
                      <m:sSubPr>
                        <m:ctrlPr>
                          <a:rPr lang="ru-RU" sz="2000" b="1" i="1">
                            <a:latin typeface="Cambria Math"/>
                            <a:ea typeface="Cambria Math" pitchFamily="18" charset="0"/>
                          </a:rPr>
                        </m:ctrlPr>
                      </m:sSubPr>
                      <m:e>
                        <m:r>
                          <a:rPr lang="ru-RU" sz="2000" b="1" i="1">
                            <a:latin typeface="Cambria Math" pitchFamily="18" charset="0"/>
                            <a:ea typeface="Cambria Math" pitchFamily="18" charset="0"/>
                          </a:rPr>
                          <m:t>𝒆</m:t>
                        </m:r>
                      </m:e>
                      <m:sub>
                        <m:r>
                          <a:rPr lang="ru-RU" sz="2000" b="1" i="1">
                            <a:latin typeface="Cambria Math" pitchFamily="18" charset="0"/>
                            <a:ea typeface="Cambria Math" pitchFamily="18" charset="0"/>
                          </a:rPr>
                          <m:t>𝝉</m:t>
                        </m:r>
                        <m:r>
                          <a:rPr lang="ru-RU" sz="2000" b="1" i="1">
                            <a:latin typeface="Cambria Math" pitchFamily="18" charset="0"/>
                            <a:ea typeface="Cambria Math" pitchFamily="18" charset="0"/>
                          </a:rPr>
                          <m:t>𝟏𝟎</m:t>
                        </m:r>
                      </m:sub>
                    </m:sSub>
                    <m:r>
                      <a:rPr lang="ru-RU" sz="2000" b="1" i="1">
                        <a:latin typeface="Cambria Math" pitchFamily="18" charset="0"/>
                        <a:ea typeface="Cambria Math" pitchFamily="18" charset="0"/>
                      </a:rPr>
                      <m:t>, </m:t>
                    </m:r>
                    <m:sSub>
                      <m:sSubPr>
                        <m:ctrlPr>
                          <a:rPr lang="ru-RU" sz="2000" b="1" i="1">
                            <a:latin typeface="Cambria Math"/>
                            <a:ea typeface="Cambria Math" pitchFamily="18" charset="0"/>
                          </a:rPr>
                        </m:ctrlPr>
                      </m:sSubPr>
                      <m:e>
                        <m:r>
                          <a:rPr lang="ru-RU" sz="2000" b="1" i="1">
                            <a:latin typeface="Cambria Math" pitchFamily="18" charset="0"/>
                            <a:ea typeface="Cambria Math" pitchFamily="18" charset="0"/>
                          </a:rPr>
                          <m:t>𝒆</m:t>
                        </m:r>
                      </m:e>
                      <m:sub>
                        <m:r>
                          <a:rPr lang="ru-RU" sz="2000" b="1" i="1">
                            <a:latin typeface="Cambria Math" pitchFamily="18" charset="0"/>
                            <a:ea typeface="Cambria Math" pitchFamily="18" charset="0"/>
                          </a:rPr>
                          <m:t>𝝉</m:t>
                        </m:r>
                        <m:r>
                          <a:rPr lang="ru-RU" sz="2000" b="1" i="1">
                            <a:latin typeface="Cambria Math" pitchFamily="18" charset="0"/>
                            <a:ea typeface="Cambria Math" pitchFamily="18" charset="0"/>
                          </a:rPr>
                          <m:t>𝟐𝟎</m:t>
                        </m:r>
                      </m:sub>
                    </m:sSub>
                    <m:r>
                      <a:rPr lang="ru-RU" sz="2000" b="1" i="1">
                        <a:latin typeface="Cambria Math" pitchFamily="18" charset="0"/>
                        <a:ea typeface="Cambria Math" pitchFamily="18" charset="0"/>
                      </a:rPr>
                      <m:t>)</m:t>
                    </m:r>
                  </m:oMath>
                </a14:m>
                <a:r>
                  <a:rPr lang="ru-RU" sz="2000" dirty="0">
                    <a:latin typeface="Cambria Math" pitchFamily="18" charset="0"/>
                    <a:ea typeface="Cambria Math" pitchFamily="18" charset="0"/>
                  </a:rPr>
                  <a:t>. Индексы </a:t>
                </a:r>
                <a:r>
                  <a:rPr lang="en-US" sz="2000" i="1" dirty="0">
                    <a:latin typeface="Cambria Math" pitchFamily="18" charset="0"/>
                    <a:ea typeface="Cambria Math" pitchFamily="18" charset="0"/>
                  </a:rPr>
                  <a:t>k</a:t>
                </a:r>
                <a:r>
                  <a:rPr lang="ru-RU" sz="2000" dirty="0">
                    <a:latin typeface="Cambria Math" pitchFamily="18" charset="0"/>
                    <a:ea typeface="Cambria Math" pitchFamily="18" charset="0"/>
                  </a:rPr>
                  <a:t> – направления какого-либо вектора в бегущей точке </a:t>
                </a:r>
                <a14:m>
                  <m:oMath xmlns:m="http://schemas.openxmlformats.org/officeDocument/2006/math">
                    <m:r>
                      <a:rPr lang="ru-RU" sz="2000" i="1">
                        <a:latin typeface="Cambria Math" pitchFamily="18" charset="0"/>
                        <a:ea typeface="Cambria Math" pitchFamily="18" charset="0"/>
                      </a:rPr>
                      <m:t>(</m:t>
                    </m:r>
                    <m:r>
                      <a:rPr lang="ru-RU" sz="2000" b="1" i="1">
                        <a:latin typeface="Cambria Math" pitchFamily="18" charset="0"/>
                        <a:ea typeface="Cambria Math" pitchFamily="18" charset="0"/>
                      </a:rPr>
                      <m:t>𝒏</m:t>
                    </m:r>
                    <m:r>
                      <a:rPr lang="ru-RU" sz="2000" b="1" i="1">
                        <a:latin typeface="Cambria Math" pitchFamily="18" charset="0"/>
                        <a:ea typeface="Cambria Math" pitchFamily="18" charset="0"/>
                      </a:rPr>
                      <m:t>, </m:t>
                    </m:r>
                    <m:sSub>
                      <m:sSubPr>
                        <m:ctrlPr>
                          <a:rPr lang="ru-RU" sz="2000" b="1" i="1">
                            <a:latin typeface="Cambria Math"/>
                            <a:ea typeface="Cambria Math" pitchFamily="18" charset="0"/>
                          </a:rPr>
                        </m:ctrlPr>
                      </m:sSubPr>
                      <m:e>
                        <m:r>
                          <a:rPr lang="ru-RU" sz="2000" b="1" i="1">
                            <a:latin typeface="Cambria Math" pitchFamily="18" charset="0"/>
                            <a:ea typeface="Cambria Math" pitchFamily="18" charset="0"/>
                          </a:rPr>
                          <m:t>𝒆</m:t>
                        </m:r>
                      </m:e>
                      <m:sub>
                        <m:r>
                          <a:rPr lang="ru-RU" sz="2000" b="1" i="1">
                            <a:latin typeface="Cambria Math" pitchFamily="18" charset="0"/>
                            <a:ea typeface="Cambria Math" pitchFamily="18" charset="0"/>
                          </a:rPr>
                          <m:t>𝝉</m:t>
                        </m:r>
                        <m:r>
                          <a:rPr lang="ru-RU" sz="2000" b="1" i="1">
                            <a:latin typeface="Cambria Math" pitchFamily="18" charset="0"/>
                            <a:ea typeface="Cambria Math" pitchFamily="18" charset="0"/>
                          </a:rPr>
                          <m:t>𝟏</m:t>
                        </m:r>
                      </m:sub>
                    </m:sSub>
                    <m:r>
                      <a:rPr lang="ru-RU" sz="2000" b="1" i="1">
                        <a:latin typeface="Cambria Math" pitchFamily="18" charset="0"/>
                        <a:ea typeface="Cambria Math" pitchFamily="18" charset="0"/>
                      </a:rPr>
                      <m:t>, </m:t>
                    </m:r>
                    <m:sSub>
                      <m:sSubPr>
                        <m:ctrlPr>
                          <a:rPr lang="ru-RU" sz="2000" b="1" i="1">
                            <a:latin typeface="Cambria Math"/>
                            <a:ea typeface="Cambria Math" pitchFamily="18" charset="0"/>
                          </a:rPr>
                        </m:ctrlPr>
                      </m:sSubPr>
                      <m:e>
                        <m:r>
                          <a:rPr lang="ru-RU" sz="2000" b="1" i="1">
                            <a:latin typeface="Cambria Math" pitchFamily="18" charset="0"/>
                            <a:ea typeface="Cambria Math" pitchFamily="18" charset="0"/>
                          </a:rPr>
                          <m:t>𝒆</m:t>
                        </m:r>
                      </m:e>
                      <m:sub>
                        <m:r>
                          <a:rPr lang="ru-RU" sz="2000" b="1" i="1">
                            <a:latin typeface="Cambria Math" pitchFamily="18" charset="0"/>
                            <a:ea typeface="Cambria Math" pitchFamily="18" charset="0"/>
                          </a:rPr>
                          <m:t>𝝉</m:t>
                        </m:r>
                        <m:r>
                          <a:rPr lang="ru-RU" sz="2000" b="1" i="1">
                            <a:latin typeface="Cambria Math" pitchFamily="18" charset="0"/>
                            <a:ea typeface="Cambria Math" pitchFamily="18" charset="0"/>
                          </a:rPr>
                          <m:t>𝟐</m:t>
                        </m:r>
                      </m:sub>
                    </m:sSub>
                    <m:r>
                      <a:rPr lang="ru-RU" sz="2000" b="1" i="1">
                        <a:latin typeface="Cambria Math" pitchFamily="18" charset="0"/>
                        <a:ea typeface="Cambria Math" pitchFamily="18" charset="0"/>
                      </a:rPr>
                      <m:t>)</m:t>
                    </m:r>
                  </m:oMath>
                </a14:m>
                <a:r>
                  <a:rPr lang="ru-RU" sz="2000" dirty="0">
                    <a:latin typeface="Cambria Math" pitchFamily="18" charset="0"/>
                    <a:ea typeface="Cambria Math" pitchFamily="18" charset="0"/>
                  </a:rPr>
                  <a:t>. Соответственно, ядра для перемещений преобразуются по тем же законам, что и векторы. Ядра для уравнений, содержащих вектор нагрузок зависят от деформаций и преобразуются по законам преобразования </a:t>
                </a:r>
                <a:r>
                  <a:rPr lang="ru-RU" sz="2000" dirty="0" smtClean="0">
                    <a:latin typeface="Cambria Math" pitchFamily="18" charset="0"/>
                    <a:ea typeface="Cambria Math" pitchFamily="18" charset="0"/>
                  </a:rPr>
                  <a:t>тензоров.</a:t>
                </a:r>
                <a:endParaRPr lang="ru-RU" sz="2000" dirty="0">
                  <a:latin typeface="Cambria Math" pitchFamily="18" charset="0"/>
                  <a:ea typeface="Cambria Math"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0" y="188640"/>
                <a:ext cx="9144000" cy="6400919"/>
              </a:xfrm>
              <a:prstGeom prst="rect">
                <a:avLst/>
              </a:prstGeom>
              <a:blipFill rotWithShape="1">
                <a:blip r:embed="rId2"/>
                <a:stretch>
                  <a:fillRect l="-667" t="-762" r="-667" b="-1619"/>
                </a:stretch>
              </a:blipFill>
            </p:spPr>
            <p:txBody>
              <a:bodyPr/>
              <a:lstStyle/>
              <a:p>
                <a:r>
                  <a:rPr lang="ru-RU">
                    <a:noFill/>
                  </a:rPr>
                  <a:t> </a:t>
                </a:r>
              </a:p>
            </p:txBody>
          </p:sp>
        </mc:Fallback>
      </mc:AlternateContent>
    </p:spTree>
    <p:extLst>
      <p:ext uri="{BB962C8B-B14F-4D97-AF65-F5344CB8AC3E}">
        <p14:creationId xmlns:p14="http://schemas.microsoft.com/office/powerpoint/2010/main" val="3981689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5496" y="188640"/>
                <a:ext cx="9108504" cy="6731907"/>
              </a:xfrm>
              <a:prstGeom prst="rect">
                <a:avLst/>
              </a:prstGeom>
              <a:noFill/>
            </p:spPr>
            <p:txBody>
              <a:bodyPr wrap="square" rtlCol="0">
                <a:spAutoFit/>
              </a:bodyPr>
              <a:lstStyle/>
              <a:p>
                <a:pPr algn="just"/>
                <a:r>
                  <a:rPr lang="ru-RU" sz="2400" dirty="0">
                    <a:latin typeface="Cambria Math" pitchFamily="18" charset="0"/>
                    <a:ea typeface="Cambria Math" pitchFamily="18" charset="0"/>
                  </a:rPr>
                  <a:t>Например, нормальные компоненты векторов перемещений нагрузок вычисляются через скалярные произведения базисных векторов в фиксированной и бегущей точках:</a:t>
                </a:r>
              </a:p>
              <a:p>
                <a:pPr algn="just"/>
                <a14:m>
                  <m:oMathPara xmlns:m="http://schemas.openxmlformats.org/officeDocument/2006/math">
                    <m:oMathParaPr>
                      <m:jc m:val="centerGroup"/>
                    </m:oMathParaPr>
                    <m:oMath xmlns:m="http://schemas.openxmlformats.org/officeDocument/2006/math">
                      <m:m>
                        <m:mPr>
                          <m:mcs>
                            <m:mc>
                              <m:mcPr>
                                <m:count m:val="1"/>
                                <m:mcJc m:val="center"/>
                              </m:mcPr>
                            </m:mc>
                          </m:mcs>
                          <m:ctrlPr>
                            <a:rPr lang="ru-RU" i="1">
                              <a:latin typeface="Cambria Math"/>
                              <a:ea typeface="Cambria Math" pitchFamily="18" charset="0"/>
                            </a:rPr>
                          </m:ctrlPr>
                        </m:mPr>
                        <m:mr>
                          <m:e>
                            <m:sSub>
                              <m:sSubPr>
                                <m:ctrlPr>
                                  <a:rPr lang="ru-RU" i="1">
                                    <a:latin typeface="Cambria Math"/>
                                    <a:ea typeface="Cambria Math" pitchFamily="18" charset="0"/>
                                  </a:rPr>
                                </m:ctrlPr>
                              </m:sSubPr>
                              <m:e>
                                <m:r>
                                  <a:rPr lang="ru-RU" i="1">
                                    <a:latin typeface="Cambria Math" pitchFamily="18" charset="0"/>
                                    <a:ea typeface="Cambria Math" pitchFamily="18" charset="0"/>
                                  </a:rPr>
                                  <m:t>𝑈</m:t>
                                </m:r>
                              </m:e>
                              <m:sub>
                                <m:r>
                                  <a:rPr lang="ru-RU" i="1">
                                    <a:latin typeface="Cambria Math" pitchFamily="18" charset="0"/>
                                    <a:ea typeface="Cambria Math" pitchFamily="18" charset="0"/>
                                  </a:rPr>
                                  <m:t>𝑛</m:t>
                                </m:r>
                                <m:r>
                                  <a:rPr lang="ru-RU" i="1">
                                    <a:latin typeface="Cambria Math" pitchFamily="18" charset="0"/>
                                    <a:ea typeface="Cambria Math" pitchFamily="18" charset="0"/>
                                  </a:rPr>
                                  <m:t>0</m:t>
                                </m:r>
                              </m:sub>
                            </m:sSub>
                            <m:r>
                              <a:rPr lang="ru-RU" i="1">
                                <a:latin typeface="Cambria Math" pitchFamily="18" charset="0"/>
                                <a:ea typeface="Cambria Math" pitchFamily="18" charset="0"/>
                              </a:rPr>
                              <m:t>= </m:t>
                            </m:r>
                            <m:sSub>
                              <m:sSubPr>
                                <m:ctrlPr>
                                  <a:rPr lang="ru-RU" i="1">
                                    <a:latin typeface="Cambria Math"/>
                                    <a:ea typeface="Cambria Math" pitchFamily="18" charset="0"/>
                                  </a:rPr>
                                </m:ctrlPr>
                              </m:sSubPr>
                              <m:e>
                                <m:r>
                                  <a:rPr lang="ru-RU" i="1">
                                    <a:latin typeface="Cambria Math" pitchFamily="18" charset="0"/>
                                    <a:ea typeface="Cambria Math" pitchFamily="18" charset="0"/>
                                  </a:rPr>
                                  <m:t>𝑈</m:t>
                                </m:r>
                              </m:e>
                              <m:sub>
                                <m:r>
                                  <a:rPr lang="ru-RU" i="1">
                                    <a:latin typeface="Cambria Math" pitchFamily="18" charset="0"/>
                                    <a:ea typeface="Cambria Math" pitchFamily="18" charset="0"/>
                                  </a:rPr>
                                  <m:t>𝑛</m:t>
                                </m:r>
                              </m:sub>
                            </m:sSub>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ru-RU" b="1" i="1">
                                        <a:latin typeface="Cambria Math" pitchFamily="18" charset="0"/>
                                        <a:ea typeface="Cambria Math" pitchFamily="18" charset="0"/>
                                      </a:rPr>
                                      <m:t>𝒏</m:t>
                                    </m:r>
                                  </m:e>
                                  <m:sub>
                                    <m:r>
                                      <a:rPr lang="ru-RU" b="1" i="1">
                                        <a:latin typeface="Cambria Math" pitchFamily="18" charset="0"/>
                                        <a:ea typeface="Cambria Math" pitchFamily="18" charset="0"/>
                                      </a:rPr>
                                      <m:t>𝟎</m:t>
                                    </m:r>
                                  </m:sub>
                                </m:sSub>
                                <m:r>
                                  <a:rPr lang="ru-RU" b="1" i="1">
                                    <a:latin typeface="Cambria Math" pitchFamily="18" charset="0"/>
                                    <a:ea typeface="Cambria Math" pitchFamily="18" charset="0"/>
                                  </a:rPr>
                                  <m:t>,</m:t>
                                </m:r>
                                <m:r>
                                  <a:rPr lang="ru-RU" b="1" i="1">
                                    <a:latin typeface="Cambria Math" pitchFamily="18" charset="0"/>
                                    <a:ea typeface="Cambria Math" pitchFamily="18" charset="0"/>
                                  </a:rPr>
                                  <m:t>𝒏</m:t>
                                </m:r>
                              </m:e>
                            </m:d>
                            <m:r>
                              <a:rPr lang="ru-RU" i="1">
                                <a:latin typeface="Cambria Math" pitchFamily="18" charset="0"/>
                                <a:ea typeface="Cambria Math" pitchFamily="18" charset="0"/>
                              </a:rPr>
                              <m:t>+</m:t>
                            </m:r>
                            <m:sSub>
                              <m:sSubPr>
                                <m:ctrlPr>
                                  <a:rPr lang="ru-RU" i="1">
                                    <a:latin typeface="Cambria Math"/>
                                    <a:ea typeface="Cambria Math" pitchFamily="18" charset="0"/>
                                  </a:rPr>
                                </m:ctrlPr>
                              </m:sSubPr>
                              <m:e>
                                <m:r>
                                  <a:rPr lang="ru-RU" i="1">
                                    <a:latin typeface="Cambria Math" pitchFamily="18" charset="0"/>
                                    <a:ea typeface="Cambria Math" pitchFamily="18" charset="0"/>
                                  </a:rPr>
                                  <m:t>𝑈</m:t>
                                </m:r>
                              </m:e>
                              <m:sub>
                                <m:r>
                                  <a:rPr lang="ru-RU" i="1">
                                    <a:latin typeface="Cambria Math" pitchFamily="18" charset="0"/>
                                    <a:ea typeface="Cambria Math" pitchFamily="18" charset="0"/>
                                  </a:rPr>
                                  <m:t>𝑟</m:t>
                                </m:r>
                              </m:sub>
                            </m:sSub>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ru-RU" b="1" i="1">
                                        <a:latin typeface="Cambria Math" pitchFamily="18" charset="0"/>
                                        <a:ea typeface="Cambria Math" pitchFamily="18" charset="0"/>
                                      </a:rPr>
                                      <m:t>𝒏</m:t>
                                    </m:r>
                                  </m:e>
                                  <m:sub>
                                    <m:r>
                                      <a:rPr lang="ru-RU" b="1" i="1">
                                        <a:latin typeface="Cambria Math" pitchFamily="18" charset="0"/>
                                        <a:ea typeface="Cambria Math" pitchFamily="18" charset="0"/>
                                      </a:rPr>
                                      <m:t>𝟎</m:t>
                                    </m:r>
                                  </m:sub>
                                </m:sSub>
                                <m:r>
                                  <a:rPr lang="ru-RU" b="1" i="1">
                                    <a:latin typeface="Cambria Math" pitchFamily="18" charset="0"/>
                                    <a:ea typeface="Cambria Math" pitchFamily="18" charset="0"/>
                                  </a:rPr>
                                  <m:t>,</m:t>
                                </m:r>
                                <m:sSub>
                                  <m:sSubPr>
                                    <m:ctrlPr>
                                      <a:rPr lang="ru-RU" b="1" i="1">
                                        <a:latin typeface="Cambria Math"/>
                                        <a:ea typeface="Cambria Math" pitchFamily="18" charset="0"/>
                                      </a:rPr>
                                    </m:ctrlPr>
                                  </m:sSubPr>
                                  <m:e>
                                    <m:r>
                                      <a:rPr lang="ru-RU" b="1" i="1">
                                        <a:latin typeface="Cambria Math" pitchFamily="18" charset="0"/>
                                        <a:ea typeface="Cambria Math" pitchFamily="18" charset="0"/>
                                      </a:rPr>
                                      <m:t>𝒆</m:t>
                                    </m:r>
                                  </m:e>
                                  <m:sub>
                                    <m:r>
                                      <a:rPr lang="ru-RU" b="1" i="1">
                                        <a:latin typeface="Cambria Math" pitchFamily="18" charset="0"/>
                                        <a:ea typeface="Cambria Math" pitchFamily="18" charset="0"/>
                                      </a:rPr>
                                      <m:t>𝒓</m:t>
                                    </m:r>
                                  </m:sub>
                                </m:sSub>
                              </m:e>
                            </m:d>
                            <m:r>
                              <a:rPr lang="ru-RU" i="1">
                                <a:latin typeface="Cambria Math" pitchFamily="18" charset="0"/>
                                <a:ea typeface="Cambria Math" pitchFamily="18" charset="0"/>
                              </a:rPr>
                              <m:t>+</m:t>
                            </m:r>
                            <m:sSub>
                              <m:sSubPr>
                                <m:ctrlPr>
                                  <a:rPr lang="ru-RU" i="1">
                                    <a:latin typeface="Cambria Math"/>
                                    <a:ea typeface="Cambria Math" pitchFamily="18" charset="0"/>
                                  </a:rPr>
                                </m:ctrlPr>
                              </m:sSubPr>
                              <m:e>
                                <m:r>
                                  <a:rPr lang="ru-RU" i="1">
                                    <a:latin typeface="Cambria Math" pitchFamily="18" charset="0"/>
                                    <a:ea typeface="Cambria Math" pitchFamily="18" charset="0"/>
                                  </a:rPr>
                                  <m:t>𝑈</m:t>
                                </m:r>
                              </m:e>
                              <m:sub>
                                <m:r>
                                  <a:rPr lang="ru-RU" i="1">
                                    <a:latin typeface="Cambria Math" pitchFamily="18" charset="0"/>
                                    <a:ea typeface="Cambria Math" pitchFamily="18" charset="0"/>
                                  </a:rPr>
                                  <m:t>𝜑</m:t>
                                </m:r>
                              </m:sub>
                            </m:sSub>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ru-RU" b="1" i="1">
                                        <a:latin typeface="Cambria Math" pitchFamily="18" charset="0"/>
                                        <a:ea typeface="Cambria Math" pitchFamily="18" charset="0"/>
                                      </a:rPr>
                                      <m:t>𝒏</m:t>
                                    </m:r>
                                  </m:e>
                                  <m:sub>
                                    <m:r>
                                      <a:rPr lang="ru-RU" b="1" i="1">
                                        <a:latin typeface="Cambria Math" pitchFamily="18" charset="0"/>
                                        <a:ea typeface="Cambria Math" pitchFamily="18" charset="0"/>
                                      </a:rPr>
                                      <m:t>𝟎</m:t>
                                    </m:r>
                                  </m:sub>
                                </m:sSub>
                                <m:r>
                                  <a:rPr lang="ru-RU" b="1" i="1">
                                    <a:latin typeface="Cambria Math" pitchFamily="18" charset="0"/>
                                    <a:ea typeface="Cambria Math" pitchFamily="18" charset="0"/>
                                  </a:rPr>
                                  <m:t>,</m:t>
                                </m:r>
                                <m:sSub>
                                  <m:sSubPr>
                                    <m:ctrlPr>
                                      <a:rPr lang="ru-RU" b="1" i="1">
                                        <a:latin typeface="Cambria Math"/>
                                        <a:ea typeface="Cambria Math" pitchFamily="18" charset="0"/>
                                      </a:rPr>
                                    </m:ctrlPr>
                                  </m:sSubPr>
                                  <m:e>
                                    <m:r>
                                      <a:rPr lang="ru-RU" b="1" i="1">
                                        <a:latin typeface="Cambria Math" pitchFamily="18" charset="0"/>
                                        <a:ea typeface="Cambria Math" pitchFamily="18" charset="0"/>
                                      </a:rPr>
                                      <m:t>𝒆</m:t>
                                    </m:r>
                                  </m:e>
                                  <m:sub>
                                    <m:r>
                                      <a:rPr lang="ru-RU" b="1" i="1">
                                        <a:latin typeface="Cambria Math" pitchFamily="18" charset="0"/>
                                        <a:ea typeface="Cambria Math" pitchFamily="18" charset="0"/>
                                      </a:rPr>
                                      <m:t>𝝋</m:t>
                                    </m:r>
                                  </m:sub>
                                </m:sSub>
                              </m:e>
                            </m:d>
                          </m:e>
                        </m:mr>
                        <m:mr>
                          <m:e>
                            <m:sSub>
                              <m:sSubPr>
                                <m:ctrlPr>
                                  <a:rPr lang="ru-RU" i="1">
                                    <a:latin typeface="Cambria Math"/>
                                    <a:ea typeface="Cambria Math" pitchFamily="18" charset="0"/>
                                  </a:rPr>
                                </m:ctrlPr>
                              </m:sSubPr>
                              <m:e>
                                <m:r>
                                  <a:rPr lang="en-US" i="1">
                                    <a:latin typeface="Cambria Math" pitchFamily="18" charset="0"/>
                                    <a:ea typeface="Cambria Math" pitchFamily="18" charset="0"/>
                                  </a:rPr>
                                  <m:t>𝑝</m:t>
                                </m:r>
                              </m:e>
                              <m:sub>
                                <m:r>
                                  <a:rPr lang="ru-RU" i="1">
                                    <a:latin typeface="Cambria Math" pitchFamily="18" charset="0"/>
                                    <a:ea typeface="Cambria Math" pitchFamily="18" charset="0"/>
                                  </a:rPr>
                                  <m:t>𝑛</m:t>
                                </m:r>
                                <m:r>
                                  <a:rPr lang="ru-RU" i="1">
                                    <a:latin typeface="Cambria Math" pitchFamily="18" charset="0"/>
                                    <a:ea typeface="Cambria Math" pitchFamily="18" charset="0"/>
                                  </a:rPr>
                                  <m:t>0</m:t>
                                </m:r>
                              </m:sub>
                            </m:sSub>
                            <m:r>
                              <a:rPr lang="ru-RU" i="1">
                                <a:latin typeface="Cambria Math" pitchFamily="18" charset="0"/>
                                <a:ea typeface="Cambria Math" pitchFamily="18" charset="0"/>
                              </a:rPr>
                              <m:t>= </m:t>
                            </m:r>
                            <m:r>
                              <a:rPr lang="ru-RU" i="1">
                                <a:latin typeface="Cambria Math" pitchFamily="18" charset="0"/>
                                <a:ea typeface="Cambria Math" pitchFamily="18" charset="0"/>
                              </a:rPr>
                              <m:t>𝜆</m:t>
                            </m:r>
                            <m:r>
                              <a:rPr lang="ru-RU" i="1">
                                <a:latin typeface="Cambria Math" pitchFamily="18" charset="0"/>
                                <a:ea typeface="Cambria Math" pitchFamily="18" charset="0"/>
                              </a:rPr>
                              <m:t>𝑑𝑖𝑣</m:t>
                            </m:r>
                            <m:r>
                              <a:rPr lang="ru-RU" b="1" i="1">
                                <a:latin typeface="Cambria Math" pitchFamily="18" charset="0"/>
                                <a:ea typeface="Cambria Math" pitchFamily="18" charset="0"/>
                              </a:rPr>
                              <m:t>𝑼</m:t>
                            </m:r>
                            <m:r>
                              <a:rPr lang="ru-RU" i="1">
                                <a:latin typeface="Cambria Math" pitchFamily="18" charset="0"/>
                                <a:ea typeface="Cambria Math" pitchFamily="18" charset="0"/>
                              </a:rPr>
                              <m:t>+2</m:t>
                            </m:r>
                            <m:r>
                              <a:rPr lang="en-US" i="1">
                                <a:latin typeface="Cambria Math" pitchFamily="18" charset="0"/>
                                <a:ea typeface="Cambria Math" pitchFamily="18" charset="0"/>
                              </a:rPr>
                              <m:t>𝜇</m:t>
                            </m:r>
                            <m:sSub>
                              <m:sSubPr>
                                <m:ctrlPr>
                                  <a:rPr lang="ru-RU" i="1">
                                    <a:latin typeface="Cambria Math"/>
                                    <a:ea typeface="Cambria Math" pitchFamily="18" charset="0"/>
                                  </a:rPr>
                                </m:ctrlPr>
                              </m:sSubPr>
                              <m:e>
                                <m:r>
                                  <a:rPr lang="en-US" i="1">
                                    <a:latin typeface="Cambria Math" pitchFamily="18" charset="0"/>
                                    <a:ea typeface="Cambria Math" pitchFamily="18" charset="0"/>
                                  </a:rPr>
                                  <m:t>𝜀</m:t>
                                </m:r>
                              </m:e>
                              <m:sub>
                                <m:r>
                                  <a:rPr lang="en-US" i="1">
                                    <a:latin typeface="Cambria Math" pitchFamily="18" charset="0"/>
                                    <a:ea typeface="Cambria Math" pitchFamily="18" charset="0"/>
                                  </a:rPr>
                                  <m:t>𝑛</m:t>
                                </m:r>
                                <m:r>
                                  <a:rPr lang="ru-RU" i="1">
                                    <a:latin typeface="Cambria Math" pitchFamily="18" charset="0"/>
                                    <a:ea typeface="Cambria Math" pitchFamily="18" charset="0"/>
                                  </a:rPr>
                                  <m:t>0</m:t>
                                </m:r>
                                <m:r>
                                  <a:rPr lang="en-US" i="1">
                                    <a:latin typeface="Cambria Math" pitchFamily="18" charset="0"/>
                                    <a:ea typeface="Cambria Math" pitchFamily="18" charset="0"/>
                                  </a:rPr>
                                  <m:t>𝑛</m:t>
                                </m:r>
                                <m:r>
                                  <a:rPr lang="ru-RU" i="1">
                                    <a:latin typeface="Cambria Math" pitchFamily="18" charset="0"/>
                                    <a:ea typeface="Cambria Math" pitchFamily="18" charset="0"/>
                                  </a:rPr>
                                  <m:t>0</m:t>
                                </m:r>
                              </m:sub>
                            </m:sSub>
                            <m:r>
                              <a:rPr lang="ru-RU" i="1">
                                <a:latin typeface="Cambria Math" pitchFamily="18" charset="0"/>
                                <a:ea typeface="Cambria Math" pitchFamily="18" charset="0"/>
                              </a:rPr>
                              <m:t>=</m:t>
                            </m:r>
                            <m:r>
                              <a:rPr lang="ru-RU" i="1">
                                <a:latin typeface="Cambria Math" pitchFamily="18" charset="0"/>
                                <a:ea typeface="Cambria Math" pitchFamily="18" charset="0"/>
                              </a:rPr>
                              <m:t>𝜆</m:t>
                            </m:r>
                            <m:r>
                              <a:rPr lang="ru-RU" i="1">
                                <a:latin typeface="Cambria Math" pitchFamily="18" charset="0"/>
                                <a:ea typeface="Cambria Math" pitchFamily="18" charset="0"/>
                              </a:rPr>
                              <m:t>𝑑𝑖𝑣</m:t>
                            </m:r>
                            <m:r>
                              <a:rPr lang="ru-RU" b="1" i="1">
                                <a:latin typeface="Cambria Math" pitchFamily="18" charset="0"/>
                                <a:ea typeface="Cambria Math" pitchFamily="18" charset="0"/>
                              </a:rPr>
                              <m:t>𝑼</m:t>
                            </m:r>
                            <m:r>
                              <a:rPr lang="ru-RU" b="1" i="1">
                                <a:latin typeface="Cambria Math" pitchFamily="18" charset="0"/>
                                <a:ea typeface="Cambria Math" pitchFamily="18" charset="0"/>
                              </a:rPr>
                              <m:t> + </m:t>
                            </m:r>
                            <m:r>
                              <a:rPr lang="ru-RU" i="1">
                                <a:latin typeface="Cambria Math" pitchFamily="18" charset="0"/>
                                <a:ea typeface="Cambria Math" pitchFamily="18" charset="0"/>
                              </a:rPr>
                              <m:t>2</m:t>
                            </m:r>
                            <m:r>
                              <a:rPr lang="en-US" i="1">
                                <a:latin typeface="Cambria Math" pitchFamily="18" charset="0"/>
                                <a:ea typeface="Cambria Math" pitchFamily="18" charset="0"/>
                              </a:rPr>
                              <m:t>𝜇</m:t>
                            </m:r>
                            <m:r>
                              <a:rPr lang="ru-RU" i="1">
                                <a:latin typeface="Cambria Math" pitchFamily="18" charset="0"/>
                                <a:ea typeface="Cambria Math" pitchFamily="18" charset="0"/>
                              </a:rPr>
                              <m:t> (</m:t>
                            </m:r>
                            <m:sSub>
                              <m:sSubPr>
                                <m:ctrlPr>
                                  <a:rPr lang="ru-RU" i="1">
                                    <a:latin typeface="Cambria Math"/>
                                    <a:ea typeface="Cambria Math" pitchFamily="18" charset="0"/>
                                  </a:rPr>
                                </m:ctrlPr>
                              </m:sSubPr>
                              <m:e>
                                <m:r>
                                  <a:rPr lang="en-US" i="1">
                                    <a:latin typeface="Cambria Math" pitchFamily="18" charset="0"/>
                                    <a:ea typeface="Cambria Math" pitchFamily="18" charset="0"/>
                                  </a:rPr>
                                  <m:t>𝜀</m:t>
                                </m:r>
                              </m:e>
                              <m:sub>
                                <m:r>
                                  <a:rPr lang="en-US" i="1">
                                    <a:latin typeface="Cambria Math" pitchFamily="18" charset="0"/>
                                    <a:ea typeface="Cambria Math" pitchFamily="18" charset="0"/>
                                  </a:rPr>
                                  <m:t>𝑥</m:t>
                                </m:r>
                                <m:r>
                                  <a:rPr lang="ru-RU" i="1">
                                    <a:latin typeface="Cambria Math" pitchFamily="18" charset="0"/>
                                    <a:ea typeface="Cambria Math" pitchFamily="18" charset="0"/>
                                  </a:rPr>
                                  <m:t>1</m:t>
                                </m:r>
                                <m:r>
                                  <a:rPr lang="en-US" i="1">
                                    <a:latin typeface="Cambria Math" pitchFamily="18" charset="0"/>
                                    <a:ea typeface="Cambria Math" pitchFamily="18" charset="0"/>
                                  </a:rPr>
                                  <m:t>𝑥</m:t>
                                </m:r>
                                <m:r>
                                  <a:rPr lang="ru-RU" i="1">
                                    <a:latin typeface="Cambria Math" pitchFamily="18" charset="0"/>
                                    <a:ea typeface="Cambria Math" pitchFamily="18" charset="0"/>
                                  </a:rPr>
                                  <m:t>1</m:t>
                                </m:r>
                              </m:sub>
                            </m:sSub>
                            <m:sSup>
                              <m:sSupPr>
                                <m:ctrlPr>
                                  <a:rPr lang="ru-RU" i="1">
                                    <a:latin typeface="Cambria Math"/>
                                    <a:ea typeface="Cambria Math" pitchFamily="18" charset="0"/>
                                  </a:rPr>
                                </m:ctrlPr>
                              </m:sSupPr>
                              <m:e>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en-US" b="1" i="1">
                                            <a:latin typeface="Cambria Math" pitchFamily="18" charset="0"/>
                                            <a:ea typeface="Cambria Math" pitchFamily="18" charset="0"/>
                                          </a:rPr>
                                          <m:t>𝒏</m:t>
                                        </m:r>
                                      </m:e>
                                      <m:sub>
                                        <m:r>
                                          <a:rPr lang="en-US" b="1" i="1">
                                            <a:latin typeface="Cambria Math" pitchFamily="18" charset="0"/>
                                            <a:ea typeface="Cambria Math" pitchFamily="18" charset="0"/>
                                          </a:rPr>
                                          <m:t>𝟎</m:t>
                                        </m:r>
                                      </m:sub>
                                    </m:sSub>
                                    <m:r>
                                      <a:rPr lang="ru-RU" b="1" i="1">
                                        <a:latin typeface="Cambria Math" pitchFamily="18" charset="0"/>
                                        <a:ea typeface="Cambria Math" pitchFamily="18" charset="0"/>
                                      </a:rPr>
                                      <m:t>,</m:t>
                                    </m:r>
                                    <m:r>
                                      <a:rPr lang="en-US" b="1" i="1">
                                        <a:latin typeface="Cambria Math" pitchFamily="18" charset="0"/>
                                        <a:ea typeface="Cambria Math" pitchFamily="18" charset="0"/>
                                      </a:rPr>
                                      <m:t>𝒏</m:t>
                                    </m:r>
                                  </m:e>
                                </m:d>
                              </m:e>
                              <m:sup>
                                <m:r>
                                  <a:rPr lang="ru-RU" i="1">
                                    <a:latin typeface="Cambria Math" pitchFamily="18" charset="0"/>
                                    <a:ea typeface="Cambria Math" pitchFamily="18" charset="0"/>
                                  </a:rPr>
                                  <m:t>2</m:t>
                                </m:r>
                              </m:sup>
                            </m:sSup>
                            <m:r>
                              <a:rPr lang="ru-RU" i="1">
                                <a:latin typeface="Cambria Math" pitchFamily="18" charset="0"/>
                                <a:ea typeface="Cambria Math" pitchFamily="18" charset="0"/>
                              </a:rPr>
                              <m:t>+</m:t>
                            </m:r>
                            <m:sSub>
                              <m:sSubPr>
                                <m:ctrlPr>
                                  <a:rPr lang="ru-RU" i="1">
                                    <a:latin typeface="Cambria Math"/>
                                    <a:ea typeface="Cambria Math" pitchFamily="18" charset="0"/>
                                  </a:rPr>
                                </m:ctrlPr>
                              </m:sSubPr>
                              <m:e>
                                <m:r>
                                  <a:rPr lang="en-US" i="1">
                                    <a:latin typeface="Cambria Math" pitchFamily="18" charset="0"/>
                                    <a:ea typeface="Cambria Math" pitchFamily="18" charset="0"/>
                                  </a:rPr>
                                  <m:t>𝜀</m:t>
                                </m:r>
                              </m:e>
                              <m:sub>
                                <m:r>
                                  <a:rPr lang="en-US" i="1">
                                    <a:latin typeface="Cambria Math" pitchFamily="18" charset="0"/>
                                    <a:ea typeface="Cambria Math" pitchFamily="18" charset="0"/>
                                  </a:rPr>
                                  <m:t>𝑟𝑟</m:t>
                                </m:r>
                              </m:sub>
                            </m:sSub>
                            <m:sSup>
                              <m:sSupPr>
                                <m:ctrlPr>
                                  <a:rPr lang="ru-RU" i="1">
                                    <a:latin typeface="Cambria Math"/>
                                    <a:ea typeface="Cambria Math" pitchFamily="18" charset="0"/>
                                  </a:rPr>
                                </m:ctrlPr>
                              </m:sSupPr>
                              <m:e>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en-US" b="1" i="1">
                                            <a:latin typeface="Cambria Math" pitchFamily="18" charset="0"/>
                                            <a:ea typeface="Cambria Math" pitchFamily="18" charset="0"/>
                                          </a:rPr>
                                          <m:t>𝒏</m:t>
                                        </m:r>
                                      </m:e>
                                      <m:sub>
                                        <m:r>
                                          <a:rPr lang="en-US" b="1" i="1">
                                            <a:latin typeface="Cambria Math" pitchFamily="18" charset="0"/>
                                            <a:ea typeface="Cambria Math" pitchFamily="18" charset="0"/>
                                          </a:rPr>
                                          <m:t>𝟎</m:t>
                                        </m:r>
                                      </m:sub>
                                    </m:sSub>
                                    <m:r>
                                      <a:rPr lang="ru-RU" b="1" i="1">
                                        <a:latin typeface="Cambria Math" pitchFamily="18" charset="0"/>
                                        <a:ea typeface="Cambria Math" pitchFamily="18" charset="0"/>
                                      </a:rPr>
                                      <m:t>,</m:t>
                                    </m:r>
                                    <m:sSub>
                                      <m:sSubPr>
                                        <m:ctrlPr>
                                          <a:rPr lang="ru-RU" b="1" i="1">
                                            <a:latin typeface="Cambria Math"/>
                                            <a:ea typeface="Cambria Math" pitchFamily="18" charset="0"/>
                                          </a:rPr>
                                        </m:ctrlPr>
                                      </m:sSubPr>
                                      <m:e>
                                        <m:r>
                                          <a:rPr lang="en-US" b="1" i="1">
                                            <a:latin typeface="Cambria Math" pitchFamily="18" charset="0"/>
                                            <a:ea typeface="Cambria Math" pitchFamily="18" charset="0"/>
                                          </a:rPr>
                                          <m:t>𝒆</m:t>
                                        </m:r>
                                      </m:e>
                                      <m:sub>
                                        <m:r>
                                          <a:rPr lang="en-US" b="1" i="1">
                                            <a:latin typeface="Cambria Math" pitchFamily="18" charset="0"/>
                                            <a:ea typeface="Cambria Math" pitchFamily="18" charset="0"/>
                                          </a:rPr>
                                          <m:t>𝒓</m:t>
                                        </m:r>
                                      </m:sub>
                                    </m:sSub>
                                  </m:e>
                                </m:d>
                              </m:e>
                              <m:sup>
                                <m:r>
                                  <a:rPr lang="ru-RU" i="1">
                                    <a:latin typeface="Cambria Math" pitchFamily="18" charset="0"/>
                                    <a:ea typeface="Cambria Math" pitchFamily="18" charset="0"/>
                                  </a:rPr>
                                  <m:t>2</m:t>
                                </m:r>
                              </m:sup>
                            </m:sSup>
                            <m:r>
                              <a:rPr lang="ru-RU" i="1">
                                <a:latin typeface="Cambria Math" pitchFamily="18" charset="0"/>
                                <a:ea typeface="Cambria Math" pitchFamily="18" charset="0"/>
                              </a:rPr>
                              <m:t>+</m:t>
                            </m:r>
                            <m:sSub>
                              <m:sSubPr>
                                <m:ctrlPr>
                                  <a:rPr lang="ru-RU" i="1">
                                    <a:latin typeface="Cambria Math"/>
                                    <a:ea typeface="Cambria Math" pitchFamily="18" charset="0"/>
                                  </a:rPr>
                                </m:ctrlPr>
                              </m:sSubPr>
                              <m:e>
                                <m:r>
                                  <a:rPr lang="en-US" i="1">
                                    <a:latin typeface="Cambria Math" pitchFamily="18" charset="0"/>
                                    <a:ea typeface="Cambria Math" pitchFamily="18" charset="0"/>
                                  </a:rPr>
                                  <m:t>𝜀</m:t>
                                </m:r>
                              </m:e>
                              <m:sub>
                                <m:r>
                                  <a:rPr lang="en-US" i="1">
                                    <a:latin typeface="Cambria Math" pitchFamily="18" charset="0"/>
                                    <a:ea typeface="Cambria Math" pitchFamily="18" charset="0"/>
                                  </a:rPr>
                                  <m:t>𝜑𝜑</m:t>
                                </m:r>
                              </m:sub>
                            </m:sSub>
                            <m:sSup>
                              <m:sSupPr>
                                <m:ctrlPr>
                                  <a:rPr lang="ru-RU" i="1">
                                    <a:latin typeface="Cambria Math"/>
                                    <a:ea typeface="Cambria Math" pitchFamily="18" charset="0"/>
                                  </a:rPr>
                                </m:ctrlPr>
                              </m:sSupPr>
                              <m:e>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en-US" b="1" i="1">
                                            <a:latin typeface="Cambria Math" pitchFamily="18" charset="0"/>
                                            <a:ea typeface="Cambria Math" pitchFamily="18" charset="0"/>
                                          </a:rPr>
                                          <m:t>𝒏</m:t>
                                        </m:r>
                                      </m:e>
                                      <m:sub>
                                        <m:r>
                                          <a:rPr lang="en-US" b="1" i="1">
                                            <a:latin typeface="Cambria Math" pitchFamily="18" charset="0"/>
                                            <a:ea typeface="Cambria Math" pitchFamily="18" charset="0"/>
                                          </a:rPr>
                                          <m:t>𝟎</m:t>
                                        </m:r>
                                      </m:sub>
                                    </m:sSub>
                                    <m:r>
                                      <a:rPr lang="ru-RU" b="1" i="1">
                                        <a:latin typeface="Cambria Math" pitchFamily="18" charset="0"/>
                                        <a:ea typeface="Cambria Math" pitchFamily="18" charset="0"/>
                                      </a:rPr>
                                      <m:t>,</m:t>
                                    </m:r>
                                    <m:sSub>
                                      <m:sSubPr>
                                        <m:ctrlPr>
                                          <a:rPr lang="ru-RU" b="1" i="1">
                                            <a:latin typeface="Cambria Math"/>
                                            <a:ea typeface="Cambria Math" pitchFamily="18" charset="0"/>
                                          </a:rPr>
                                        </m:ctrlPr>
                                      </m:sSubPr>
                                      <m:e>
                                        <m:r>
                                          <a:rPr lang="en-US" b="1" i="1">
                                            <a:latin typeface="Cambria Math" pitchFamily="18" charset="0"/>
                                            <a:ea typeface="Cambria Math" pitchFamily="18" charset="0"/>
                                          </a:rPr>
                                          <m:t>𝒆</m:t>
                                        </m:r>
                                      </m:e>
                                      <m:sub>
                                        <m:r>
                                          <a:rPr lang="en-US" b="1" i="1">
                                            <a:latin typeface="Cambria Math" pitchFamily="18" charset="0"/>
                                            <a:ea typeface="Cambria Math" pitchFamily="18" charset="0"/>
                                          </a:rPr>
                                          <m:t>𝝋</m:t>
                                        </m:r>
                                      </m:sub>
                                    </m:sSub>
                                  </m:e>
                                </m:d>
                              </m:e>
                              <m:sup>
                                <m:r>
                                  <a:rPr lang="ru-RU" i="1">
                                    <a:latin typeface="Cambria Math" pitchFamily="18" charset="0"/>
                                    <a:ea typeface="Cambria Math" pitchFamily="18" charset="0"/>
                                  </a:rPr>
                                  <m:t>2</m:t>
                                </m:r>
                              </m:sup>
                            </m:sSup>
                            <m:r>
                              <a:rPr lang="ru-RU" i="1">
                                <a:latin typeface="Cambria Math" pitchFamily="18" charset="0"/>
                                <a:ea typeface="Cambria Math" pitchFamily="18" charset="0"/>
                              </a:rPr>
                              <m:t>+</m:t>
                            </m:r>
                          </m:e>
                        </m:mr>
                        <m:mr>
                          <m:e>
                            <m:r>
                              <a:rPr lang="ru-RU" i="1">
                                <a:latin typeface="Cambria Math" pitchFamily="18" charset="0"/>
                                <a:ea typeface="Cambria Math" pitchFamily="18" charset="0"/>
                              </a:rPr>
                              <m:t>+2</m:t>
                            </m:r>
                            <m:sSub>
                              <m:sSubPr>
                                <m:ctrlPr>
                                  <a:rPr lang="ru-RU" i="1">
                                    <a:latin typeface="Cambria Math"/>
                                    <a:ea typeface="Cambria Math" pitchFamily="18" charset="0"/>
                                  </a:rPr>
                                </m:ctrlPr>
                              </m:sSubPr>
                              <m:e>
                                <m:r>
                                  <a:rPr lang="en-US" i="1">
                                    <a:latin typeface="Cambria Math" pitchFamily="18" charset="0"/>
                                    <a:ea typeface="Cambria Math" pitchFamily="18" charset="0"/>
                                  </a:rPr>
                                  <m:t>𝜀</m:t>
                                </m:r>
                              </m:e>
                              <m:sub>
                                <m:r>
                                  <a:rPr lang="en-US" i="1">
                                    <a:latin typeface="Cambria Math" pitchFamily="18" charset="0"/>
                                    <a:ea typeface="Cambria Math" pitchFamily="18" charset="0"/>
                                  </a:rPr>
                                  <m:t>𝑥</m:t>
                                </m:r>
                                <m:r>
                                  <a:rPr lang="ru-RU" i="1">
                                    <a:latin typeface="Cambria Math" pitchFamily="18" charset="0"/>
                                    <a:ea typeface="Cambria Math" pitchFamily="18" charset="0"/>
                                  </a:rPr>
                                  <m:t>1</m:t>
                                </m:r>
                                <m:r>
                                  <a:rPr lang="en-US" i="1">
                                    <a:latin typeface="Cambria Math" pitchFamily="18" charset="0"/>
                                    <a:ea typeface="Cambria Math" pitchFamily="18" charset="0"/>
                                  </a:rPr>
                                  <m:t>𝑟</m:t>
                                </m:r>
                              </m:sub>
                            </m:sSub>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en-US" b="1" i="1">
                                        <a:latin typeface="Cambria Math" pitchFamily="18" charset="0"/>
                                        <a:ea typeface="Cambria Math" pitchFamily="18" charset="0"/>
                                      </a:rPr>
                                      <m:t>𝒏</m:t>
                                    </m:r>
                                  </m:e>
                                  <m:sub>
                                    <m:r>
                                      <a:rPr lang="en-US" b="1" i="1">
                                        <a:latin typeface="Cambria Math" pitchFamily="18" charset="0"/>
                                        <a:ea typeface="Cambria Math" pitchFamily="18" charset="0"/>
                                      </a:rPr>
                                      <m:t>𝟎</m:t>
                                    </m:r>
                                  </m:sub>
                                </m:sSub>
                                <m:r>
                                  <a:rPr lang="ru-RU" b="1" i="1">
                                    <a:latin typeface="Cambria Math" pitchFamily="18" charset="0"/>
                                    <a:ea typeface="Cambria Math" pitchFamily="18" charset="0"/>
                                  </a:rPr>
                                  <m:t>,</m:t>
                                </m:r>
                                <m:r>
                                  <a:rPr lang="en-US" b="1" i="1">
                                    <a:latin typeface="Cambria Math" pitchFamily="18" charset="0"/>
                                    <a:ea typeface="Cambria Math" pitchFamily="18" charset="0"/>
                                  </a:rPr>
                                  <m:t>𝒏</m:t>
                                </m:r>
                              </m:e>
                            </m:d>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en-US" b="1" i="1">
                                        <a:latin typeface="Cambria Math" pitchFamily="18" charset="0"/>
                                        <a:ea typeface="Cambria Math" pitchFamily="18" charset="0"/>
                                      </a:rPr>
                                      <m:t>𝒏</m:t>
                                    </m:r>
                                  </m:e>
                                  <m:sub>
                                    <m:r>
                                      <a:rPr lang="en-US" b="1" i="1">
                                        <a:latin typeface="Cambria Math" pitchFamily="18" charset="0"/>
                                        <a:ea typeface="Cambria Math" pitchFamily="18" charset="0"/>
                                      </a:rPr>
                                      <m:t>𝟎</m:t>
                                    </m:r>
                                  </m:sub>
                                </m:sSub>
                                <m:r>
                                  <a:rPr lang="ru-RU" b="1" i="1">
                                    <a:latin typeface="Cambria Math" pitchFamily="18" charset="0"/>
                                    <a:ea typeface="Cambria Math" pitchFamily="18" charset="0"/>
                                  </a:rPr>
                                  <m:t>,</m:t>
                                </m:r>
                                <m:sSub>
                                  <m:sSubPr>
                                    <m:ctrlPr>
                                      <a:rPr lang="ru-RU" b="1" i="1">
                                        <a:latin typeface="Cambria Math"/>
                                        <a:ea typeface="Cambria Math" pitchFamily="18" charset="0"/>
                                      </a:rPr>
                                    </m:ctrlPr>
                                  </m:sSubPr>
                                  <m:e>
                                    <m:r>
                                      <a:rPr lang="en-US" b="1" i="1">
                                        <a:latin typeface="Cambria Math" pitchFamily="18" charset="0"/>
                                        <a:ea typeface="Cambria Math" pitchFamily="18" charset="0"/>
                                      </a:rPr>
                                      <m:t>𝒆</m:t>
                                    </m:r>
                                  </m:e>
                                  <m:sub>
                                    <m:r>
                                      <a:rPr lang="en-US" b="1" i="1">
                                        <a:latin typeface="Cambria Math" pitchFamily="18" charset="0"/>
                                        <a:ea typeface="Cambria Math" pitchFamily="18" charset="0"/>
                                      </a:rPr>
                                      <m:t>𝒓</m:t>
                                    </m:r>
                                  </m:sub>
                                </m:sSub>
                              </m:e>
                            </m:d>
                            <m:r>
                              <a:rPr lang="ru-RU" i="1">
                                <a:latin typeface="Cambria Math" pitchFamily="18" charset="0"/>
                                <a:ea typeface="Cambria Math" pitchFamily="18" charset="0"/>
                              </a:rPr>
                              <m:t>+2</m:t>
                            </m:r>
                            <m:sSub>
                              <m:sSubPr>
                                <m:ctrlPr>
                                  <a:rPr lang="ru-RU" i="1">
                                    <a:latin typeface="Cambria Math"/>
                                    <a:ea typeface="Cambria Math" pitchFamily="18" charset="0"/>
                                  </a:rPr>
                                </m:ctrlPr>
                              </m:sSubPr>
                              <m:e>
                                <m:r>
                                  <a:rPr lang="en-US" i="1">
                                    <a:latin typeface="Cambria Math" pitchFamily="18" charset="0"/>
                                    <a:ea typeface="Cambria Math" pitchFamily="18" charset="0"/>
                                  </a:rPr>
                                  <m:t>𝜀</m:t>
                                </m:r>
                              </m:e>
                              <m:sub>
                                <m:r>
                                  <a:rPr lang="en-US" i="1">
                                    <a:latin typeface="Cambria Math" pitchFamily="18" charset="0"/>
                                    <a:ea typeface="Cambria Math" pitchFamily="18" charset="0"/>
                                  </a:rPr>
                                  <m:t>𝑥</m:t>
                                </m:r>
                                <m:r>
                                  <a:rPr lang="ru-RU" i="1">
                                    <a:latin typeface="Cambria Math" pitchFamily="18" charset="0"/>
                                    <a:ea typeface="Cambria Math" pitchFamily="18" charset="0"/>
                                  </a:rPr>
                                  <m:t>1</m:t>
                                </m:r>
                                <m:r>
                                  <a:rPr lang="en-US" i="1">
                                    <a:latin typeface="Cambria Math" pitchFamily="18" charset="0"/>
                                    <a:ea typeface="Cambria Math" pitchFamily="18" charset="0"/>
                                  </a:rPr>
                                  <m:t>𝜑</m:t>
                                </m:r>
                              </m:sub>
                            </m:sSub>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en-US" b="1" i="1">
                                        <a:latin typeface="Cambria Math" pitchFamily="18" charset="0"/>
                                        <a:ea typeface="Cambria Math" pitchFamily="18" charset="0"/>
                                      </a:rPr>
                                      <m:t>𝒏</m:t>
                                    </m:r>
                                  </m:e>
                                  <m:sub>
                                    <m:r>
                                      <a:rPr lang="en-US" b="1" i="1">
                                        <a:latin typeface="Cambria Math" pitchFamily="18" charset="0"/>
                                        <a:ea typeface="Cambria Math" pitchFamily="18" charset="0"/>
                                      </a:rPr>
                                      <m:t>𝟎</m:t>
                                    </m:r>
                                  </m:sub>
                                </m:sSub>
                                <m:r>
                                  <a:rPr lang="ru-RU" b="1" i="1">
                                    <a:latin typeface="Cambria Math" pitchFamily="18" charset="0"/>
                                    <a:ea typeface="Cambria Math" pitchFamily="18" charset="0"/>
                                  </a:rPr>
                                  <m:t>,</m:t>
                                </m:r>
                                <m:r>
                                  <a:rPr lang="en-US" b="1" i="1">
                                    <a:latin typeface="Cambria Math" pitchFamily="18" charset="0"/>
                                    <a:ea typeface="Cambria Math" pitchFamily="18" charset="0"/>
                                  </a:rPr>
                                  <m:t>𝒏</m:t>
                                </m:r>
                              </m:e>
                            </m:d>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en-US" b="1" i="1">
                                        <a:latin typeface="Cambria Math" pitchFamily="18" charset="0"/>
                                        <a:ea typeface="Cambria Math" pitchFamily="18" charset="0"/>
                                      </a:rPr>
                                      <m:t>𝒏</m:t>
                                    </m:r>
                                  </m:e>
                                  <m:sub>
                                    <m:r>
                                      <a:rPr lang="en-US" b="1" i="1">
                                        <a:latin typeface="Cambria Math" pitchFamily="18" charset="0"/>
                                        <a:ea typeface="Cambria Math" pitchFamily="18" charset="0"/>
                                      </a:rPr>
                                      <m:t>𝟎</m:t>
                                    </m:r>
                                  </m:sub>
                                </m:sSub>
                                <m:r>
                                  <a:rPr lang="ru-RU" b="1" i="1">
                                    <a:latin typeface="Cambria Math" pitchFamily="18" charset="0"/>
                                    <a:ea typeface="Cambria Math" pitchFamily="18" charset="0"/>
                                  </a:rPr>
                                  <m:t>,</m:t>
                                </m:r>
                                <m:sSub>
                                  <m:sSubPr>
                                    <m:ctrlPr>
                                      <a:rPr lang="ru-RU" b="1" i="1">
                                        <a:latin typeface="Cambria Math"/>
                                        <a:ea typeface="Cambria Math" pitchFamily="18" charset="0"/>
                                      </a:rPr>
                                    </m:ctrlPr>
                                  </m:sSubPr>
                                  <m:e>
                                    <m:r>
                                      <a:rPr lang="en-US" b="1" i="1">
                                        <a:latin typeface="Cambria Math" pitchFamily="18" charset="0"/>
                                        <a:ea typeface="Cambria Math" pitchFamily="18" charset="0"/>
                                      </a:rPr>
                                      <m:t>𝒆</m:t>
                                    </m:r>
                                  </m:e>
                                  <m:sub>
                                    <m:r>
                                      <a:rPr lang="en-US" b="1" i="1">
                                        <a:latin typeface="Cambria Math" pitchFamily="18" charset="0"/>
                                        <a:ea typeface="Cambria Math" pitchFamily="18" charset="0"/>
                                      </a:rPr>
                                      <m:t>𝝋</m:t>
                                    </m:r>
                                  </m:sub>
                                </m:sSub>
                              </m:e>
                            </m:d>
                            <m:r>
                              <a:rPr lang="ru-RU" i="1">
                                <a:latin typeface="Cambria Math" pitchFamily="18" charset="0"/>
                                <a:ea typeface="Cambria Math" pitchFamily="18" charset="0"/>
                              </a:rPr>
                              <m:t>+2</m:t>
                            </m:r>
                            <m:sSub>
                              <m:sSubPr>
                                <m:ctrlPr>
                                  <a:rPr lang="ru-RU" i="1">
                                    <a:latin typeface="Cambria Math"/>
                                    <a:ea typeface="Cambria Math" pitchFamily="18" charset="0"/>
                                  </a:rPr>
                                </m:ctrlPr>
                              </m:sSubPr>
                              <m:e>
                                <m:r>
                                  <a:rPr lang="en-US" i="1">
                                    <a:latin typeface="Cambria Math" pitchFamily="18" charset="0"/>
                                    <a:ea typeface="Cambria Math" pitchFamily="18" charset="0"/>
                                  </a:rPr>
                                  <m:t>𝜀</m:t>
                                </m:r>
                              </m:e>
                              <m:sub>
                                <m:r>
                                  <a:rPr lang="en-US" i="1">
                                    <a:latin typeface="Cambria Math" pitchFamily="18" charset="0"/>
                                    <a:ea typeface="Cambria Math" pitchFamily="18" charset="0"/>
                                  </a:rPr>
                                  <m:t>𝑟</m:t>
                                </m:r>
                                <m:r>
                                  <a:rPr lang="en-US" i="1">
                                    <a:latin typeface="Cambria Math" pitchFamily="18" charset="0"/>
                                    <a:ea typeface="Cambria Math" pitchFamily="18" charset="0"/>
                                  </a:rPr>
                                  <m:t>𝜑</m:t>
                                </m:r>
                              </m:sub>
                            </m:sSub>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en-US" b="1" i="1">
                                        <a:latin typeface="Cambria Math" pitchFamily="18" charset="0"/>
                                        <a:ea typeface="Cambria Math" pitchFamily="18" charset="0"/>
                                      </a:rPr>
                                      <m:t>𝒏</m:t>
                                    </m:r>
                                  </m:e>
                                  <m:sub>
                                    <m:r>
                                      <a:rPr lang="en-US" b="1" i="1">
                                        <a:latin typeface="Cambria Math" pitchFamily="18" charset="0"/>
                                        <a:ea typeface="Cambria Math" pitchFamily="18" charset="0"/>
                                      </a:rPr>
                                      <m:t>𝟎</m:t>
                                    </m:r>
                                  </m:sub>
                                </m:sSub>
                                <m:r>
                                  <a:rPr lang="ru-RU" b="1" i="1">
                                    <a:latin typeface="Cambria Math" pitchFamily="18" charset="0"/>
                                    <a:ea typeface="Cambria Math" pitchFamily="18" charset="0"/>
                                  </a:rPr>
                                  <m:t>,</m:t>
                                </m:r>
                                <m:sSub>
                                  <m:sSubPr>
                                    <m:ctrlPr>
                                      <a:rPr lang="ru-RU" b="1" i="1">
                                        <a:latin typeface="Cambria Math"/>
                                        <a:ea typeface="Cambria Math" pitchFamily="18" charset="0"/>
                                      </a:rPr>
                                    </m:ctrlPr>
                                  </m:sSubPr>
                                  <m:e>
                                    <m:r>
                                      <a:rPr lang="en-US" b="1" i="1">
                                        <a:latin typeface="Cambria Math" pitchFamily="18" charset="0"/>
                                        <a:ea typeface="Cambria Math" pitchFamily="18" charset="0"/>
                                      </a:rPr>
                                      <m:t>𝒆</m:t>
                                    </m:r>
                                  </m:e>
                                  <m:sub>
                                    <m:r>
                                      <a:rPr lang="en-US" b="1" i="1">
                                        <a:latin typeface="Cambria Math" pitchFamily="18" charset="0"/>
                                        <a:ea typeface="Cambria Math" pitchFamily="18" charset="0"/>
                                      </a:rPr>
                                      <m:t>𝒓</m:t>
                                    </m:r>
                                  </m:sub>
                                </m:sSub>
                              </m:e>
                            </m:d>
                            <m:d>
                              <m:dPr>
                                <m:ctrlPr>
                                  <a:rPr lang="ru-RU" i="1">
                                    <a:latin typeface="Cambria Math"/>
                                    <a:ea typeface="Cambria Math" pitchFamily="18" charset="0"/>
                                  </a:rPr>
                                </m:ctrlPr>
                              </m:dPr>
                              <m:e>
                                <m:sSub>
                                  <m:sSubPr>
                                    <m:ctrlPr>
                                      <a:rPr lang="ru-RU" b="1" i="1">
                                        <a:latin typeface="Cambria Math"/>
                                        <a:ea typeface="Cambria Math" pitchFamily="18" charset="0"/>
                                      </a:rPr>
                                    </m:ctrlPr>
                                  </m:sSubPr>
                                  <m:e>
                                    <m:r>
                                      <a:rPr lang="en-US" b="1" i="1">
                                        <a:latin typeface="Cambria Math" pitchFamily="18" charset="0"/>
                                        <a:ea typeface="Cambria Math" pitchFamily="18" charset="0"/>
                                      </a:rPr>
                                      <m:t>𝒏</m:t>
                                    </m:r>
                                  </m:e>
                                  <m:sub>
                                    <m:r>
                                      <a:rPr lang="en-US" b="1" i="1">
                                        <a:latin typeface="Cambria Math" pitchFamily="18" charset="0"/>
                                        <a:ea typeface="Cambria Math" pitchFamily="18" charset="0"/>
                                      </a:rPr>
                                      <m:t>𝟎</m:t>
                                    </m:r>
                                  </m:sub>
                                </m:sSub>
                                <m:r>
                                  <a:rPr lang="ru-RU" b="1" i="1">
                                    <a:latin typeface="Cambria Math" pitchFamily="18" charset="0"/>
                                    <a:ea typeface="Cambria Math" pitchFamily="18" charset="0"/>
                                  </a:rPr>
                                  <m:t>,</m:t>
                                </m:r>
                                <m:sSub>
                                  <m:sSubPr>
                                    <m:ctrlPr>
                                      <a:rPr lang="ru-RU" b="1" i="1">
                                        <a:latin typeface="Cambria Math"/>
                                        <a:ea typeface="Cambria Math" pitchFamily="18" charset="0"/>
                                      </a:rPr>
                                    </m:ctrlPr>
                                  </m:sSubPr>
                                  <m:e>
                                    <m:r>
                                      <a:rPr lang="en-US" b="1" i="1">
                                        <a:latin typeface="Cambria Math" pitchFamily="18" charset="0"/>
                                        <a:ea typeface="Cambria Math" pitchFamily="18" charset="0"/>
                                      </a:rPr>
                                      <m:t>𝒆</m:t>
                                    </m:r>
                                  </m:e>
                                  <m:sub>
                                    <m:r>
                                      <a:rPr lang="en-US" b="1" i="1">
                                        <a:latin typeface="Cambria Math" pitchFamily="18" charset="0"/>
                                        <a:ea typeface="Cambria Math" pitchFamily="18" charset="0"/>
                                      </a:rPr>
                                      <m:t>𝝋</m:t>
                                    </m:r>
                                  </m:sub>
                                </m:sSub>
                              </m:e>
                            </m:d>
                            <m:r>
                              <a:rPr lang="ru-RU" i="1">
                                <a:latin typeface="Cambria Math" pitchFamily="18" charset="0"/>
                                <a:ea typeface="Cambria Math" pitchFamily="18" charset="0"/>
                              </a:rPr>
                              <m:t>)</m:t>
                            </m:r>
                          </m:e>
                        </m:mr>
                      </m:m>
                    </m:oMath>
                  </m:oMathPara>
                </a14:m>
                <a:endParaRPr lang="ru-RU" dirty="0" smtClean="0">
                  <a:latin typeface="Cambria Math" pitchFamily="18" charset="0"/>
                  <a:ea typeface="Cambria Math" pitchFamily="18" charset="0"/>
                </a:endParaRPr>
              </a:p>
              <a:p>
                <a:pPr algn="just"/>
                <a:r>
                  <a:rPr lang="ru-RU" sz="2400" dirty="0">
                    <a:latin typeface="Cambria Math" pitchFamily="18" charset="0"/>
                    <a:ea typeface="Cambria Math" pitchFamily="18" charset="0"/>
                  </a:rPr>
                  <a:t>Перед непосредственным использованием тензоров представляется разумным предварительно вычислить функции Бесселя (и их производные) на определённой сетке, чтобы в ходе вычисления интегралов по поверхности их интерполировать из библиотеки, а не вычислять каждый раз. Далее, на двухмерной сетке предварительно вычислить перемещения (7-12) и производные от них в зависимости от параметров </a:t>
                </a:r>
                <a14:m>
                  <m:oMath xmlns:m="http://schemas.openxmlformats.org/officeDocument/2006/math">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𝑥</m:t>
                        </m:r>
                      </m:e>
                      <m:sub>
                        <m:r>
                          <a:rPr lang="ru-RU" sz="2400" i="1">
                            <a:latin typeface="Cambria Math" pitchFamily="18" charset="0"/>
                            <a:ea typeface="Cambria Math" pitchFamily="18" charset="0"/>
                          </a:rPr>
                          <m:t>1</m:t>
                        </m:r>
                      </m:sub>
                    </m:sSub>
                    <m:r>
                      <a:rPr lang="ru-RU" sz="2400" i="1">
                        <a:latin typeface="Cambria Math" pitchFamily="18" charset="0"/>
                        <a:ea typeface="Cambria Math" pitchFamily="18" charset="0"/>
                      </a:rPr>
                      <m:t>, </m:t>
                    </m:r>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𝑟</m:t>
                        </m:r>
                      </m:e>
                      <m:sub>
                        <m:r>
                          <a:rPr lang="ru-RU" sz="2400" i="1">
                            <a:latin typeface="Cambria Math" pitchFamily="18" charset="0"/>
                            <a:ea typeface="Cambria Math" pitchFamily="18" charset="0"/>
                          </a:rPr>
                          <m:t>𝜏</m:t>
                        </m:r>
                      </m:sub>
                    </m:sSub>
                  </m:oMath>
                </a14:m>
                <a:r>
                  <a:rPr lang="ru-RU" sz="2400" dirty="0">
                    <a:latin typeface="Cambria Math" pitchFamily="18" charset="0"/>
                    <a:ea typeface="Cambria Math" pitchFamily="18" charset="0"/>
                  </a:rPr>
                  <a:t>. Эти этапы универсальны и не зависят от поверхности. После этого вычислять на поверхности переменные </a:t>
                </a:r>
                <a14:m>
                  <m:oMath xmlns:m="http://schemas.openxmlformats.org/officeDocument/2006/math">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𝑥</m:t>
                        </m:r>
                      </m:e>
                      <m:sub>
                        <m:r>
                          <a:rPr lang="ru-RU" sz="2400" i="1">
                            <a:latin typeface="Cambria Math" pitchFamily="18" charset="0"/>
                            <a:ea typeface="Cambria Math" pitchFamily="18" charset="0"/>
                          </a:rPr>
                          <m:t>1</m:t>
                        </m:r>
                      </m:sub>
                    </m:sSub>
                    <m:r>
                      <a:rPr lang="ru-RU" sz="2400" i="1">
                        <a:latin typeface="Cambria Math" pitchFamily="18" charset="0"/>
                        <a:ea typeface="Cambria Math" pitchFamily="18" charset="0"/>
                      </a:rPr>
                      <m:t>, </m:t>
                    </m:r>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𝑥</m:t>
                        </m:r>
                      </m:e>
                      <m:sub>
                        <m:r>
                          <a:rPr lang="ru-RU" sz="2400" i="1">
                            <a:latin typeface="Cambria Math" pitchFamily="18" charset="0"/>
                            <a:ea typeface="Cambria Math" pitchFamily="18" charset="0"/>
                          </a:rPr>
                          <m:t>2</m:t>
                        </m:r>
                      </m:sub>
                    </m:sSub>
                    <m:r>
                      <a:rPr lang="ru-RU" sz="2400" i="1">
                        <a:latin typeface="Cambria Math" pitchFamily="18" charset="0"/>
                        <a:ea typeface="Cambria Math" pitchFamily="18" charset="0"/>
                      </a:rPr>
                      <m:t>, </m:t>
                    </m:r>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 </m:t>
                        </m:r>
                        <m:r>
                          <a:rPr lang="ru-RU" sz="2400" i="1">
                            <a:latin typeface="Cambria Math" pitchFamily="18" charset="0"/>
                            <a:ea typeface="Cambria Math" pitchFamily="18" charset="0"/>
                          </a:rPr>
                          <m:t>𝑥</m:t>
                        </m:r>
                      </m:e>
                      <m:sub>
                        <m:r>
                          <a:rPr lang="ru-RU" sz="2400" i="1">
                            <a:latin typeface="Cambria Math" pitchFamily="18" charset="0"/>
                            <a:ea typeface="Cambria Math" pitchFamily="18" charset="0"/>
                          </a:rPr>
                          <m:t>3</m:t>
                        </m:r>
                      </m:sub>
                    </m:sSub>
                  </m:oMath>
                </a14:m>
                <a:r>
                  <a:rPr lang="ru-RU" sz="2400" dirty="0">
                    <a:latin typeface="Cambria Math" pitchFamily="18" charset="0"/>
                    <a:ea typeface="Cambria Math" pitchFamily="18" charset="0"/>
                  </a:rPr>
                  <a:t>, а также скалярные произведения </a:t>
                </a:r>
                <a14:m>
                  <m:oMath xmlns:m="http://schemas.openxmlformats.org/officeDocument/2006/math">
                    <m:d>
                      <m:dPr>
                        <m:ctrlPr>
                          <a:rPr lang="ru-RU" sz="2400" i="1">
                            <a:latin typeface="Cambria Math"/>
                            <a:ea typeface="Cambria Math" pitchFamily="18" charset="0"/>
                          </a:rPr>
                        </m:ctrlPr>
                      </m:dPr>
                      <m:e>
                        <m:sSub>
                          <m:sSubPr>
                            <m:ctrlPr>
                              <a:rPr lang="ru-RU" sz="2400" b="1" i="1">
                                <a:latin typeface="Cambria Math"/>
                                <a:ea typeface="Cambria Math" pitchFamily="18" charset="0"/>
                              </a:rPr>
                            </m:ctrlPr>
                          </m:sSubPr>
                          <m:e>
                            <m:r>
                              <a:rPr lang="en-US" sz="2400" b="1" i="1">
                                <a:latin typeface="Cambria Math" pitchFamily="18" charset="0"/>
                                <a:ea typeface="Cambria Math" pitchFamily="18" charset="0"/>
                              </a:rPr>
                              <m:t>𝒏</m:t>
                            </m:r>
                          </m:e>
                          <m:sub>
                            <m:r>
                              <a:rPr lang="en-US" sz="2400" b="1" i="1">
                                <a:latin typeface="Cambria Math" pitchFamily="18" charset="0"/>
                                <a:ea typeface="Cambria Math" pitchFamily="18" charset="0"/>
                              </a:rPr>
                              <m:t>𝟎</m:t>
                            </m:r>
                          </m:sub>
                        </m:sSub>
                        <m:r>
                          <a:rPr lang="ru-RU" sz="2400" b="1" i="1">
                            <a:latin typeface="Cambria Math" pitchFamily="18" charset="0"/>
                            <a:ea typeface="Cambria Math" pitchFamily="18" charset="0"/>
                          </a:rPr>
                          <m:t>,</m:t>
                        </m:r>
                        <m:r>
                          <a:rPr lang="en-US" sz="2400" b="1" i="1">
                            <a:latin typeface="Cambria Math" pitchFamily="18" charset="0"/>
                            <a:ea typeface="Cambria Math" pitchFamily="18" charset="0"/>
                          </a:rPr>
                          <m:t>𝒏</m:t>
                        </m:r>
                      </m:e>
                    </m:d>
                    <m:r>
                      <a:rPr lang="ru-RU" sz="2400" i="1">
                        <a:latin typeface="Cambria Math" pitchFamily="18" charset="0"/>
                        <a:ea typeface="Cambria Math" pitchFamily="18" charset="0"/>
                      </a:rPr>
                      <m:t>, </m:t>
                    </m:r>
                  </m:oMath>
                </a14:m>
                <a:r>
                  <a:rPr lang="ru-RU" sz="2400" dirty="0">
                    <a:latin typeface="Cambria Math" pitchFamily="18" charset="0"/>
                    <a:ea typeface="Cambria Math" pitchFamily="18" charset="0"/>
                  </a:rPr>
                  <a:t> </a:t>
                </a:r>
                <a14:m>
                  <m:oMath xmlns:m="http://schemas.openxmlformats.org/officeDocument/2006/math">
                    <m:d>
                      <m:dPr>
                        <m:ctrlPr>
                          <a:rPr lang="ru-RU" sz="2400" i="1">
                            <a:latin typeface="Cambria Math"/>
                            <a:ea typeface="Cambria Math" pitchFamily="18" charset="0"/>
                          </a:rPr>
                        </m:ctrlPr>
                      </m:dPr>
                      <m:e>
                        <m:sSub>
                          <m:sSubPr>
                            <m:ctrlPr>
                              <a:rPr lang="ru-RU" sz="2400" b="1" i="1">
                                <a:latin typeface="Cambria Math"/>
                                <a:ea typeface="Cambria Math" pitchFamily="18" charset="0"/>
                              </a:rPr>
                            </m:ctrlPr>
                          </m:sSubPr>
                          <m:e>
                            <m:r>
                              <a:rPr lang="en-US" sz="2400" b="1" i="1">
                                <a:latin typeface="Cambria Math" pitchFamily="18" charset="0"/>
                                <a:ea typeface="Cambria Math" pitchFamily="18" charset="0"/>
                              </a:rPr>
                              <m:t>𝒏</m:t>
                            </m:r>
                          </m:e>
                          <m:sub>
                            <m:r>
                              <a:rPr lang="en-US" sz="2400" b="1" i="1">
                                <a:latin typeface="Cambria Math" pitchFamily="18" charset="0"/>
                                <a:ea typeface="Cambria Math" pitchFamily="18" charset="0"/>
                              </a:rPr>
                              <m:t>𝟎</m:t>
                            </m:r>
                          </m:sub>
                        </m:sSub>
                        <m:r>
                          <a:rPr lang="ru-RU" sz="2400" b="1" i="1">
                            <a:latin typeface="Cambria Math" pitchFamily="18" charset="0"/>
                            <a:ea typeface="Cambria Math" pitchFamily="18" charset="0"/>
                          </a:rPr>
                          <m:t>,  </m:t>
                        </m:r>
                        <m:sSub>
                          <m:sSubPr>
                            <m:ctrlPr>
                              <a:rPr lang="ru-RU" sz="2400" b="1" i="1">
                                <a:latin typeface="Cambria Math"/>
                                <a:ea typeface="Cambria Math" pitchFamily="18" charset="0"/>
                              </a:rPr>
                            </m:ctrlPr>
                          </m:sSubPr>
                          <m:e>
                            <m:r>
                              <a:rPr lang="en-US" sz="2400" b="1" i="1">
                                <a:latin typeface="Cambria Math" pitchFamily="18" charset="0"/>
                                <a:ea typeface="Cambria Math" pitchFamily="18" charset="0"/>
                              </a:rPr>
                              <m:t>𝒆</m:t>
                            </m:r>
                          </m:e>
                          <m:sub>
                            <m:r>
                              <a:rPr lang="ru-RU" sz="2400" b="1" i="1">
                                <a:latin typeface="Cambria Math" pitchFamily="18" charset="0"/>
                                <a:ea typeface="Cambria Math" pitchFamily="18" charset="0"/>
                              </a:rPr>
                              <m:t>𝝉</m:t>
                            </m:r>
                            <m:r>
                              <a:rPr lang="ru-RU" sz="2400" b="1" i="1">
                                <a:latin typeface="Cambria Math" pitchFamily="18" charset="0"/>
                                <a:ea typeface="Cambria Math" pitchFamily="18" charset="0"/>
                              </a:rPr>
                              <m:t>𝟏</m:t>
                            </m:r>
                          </m:sub>
                        </m:sSub>
                      </m:e>
                    </m:d>
                    <m:r>
                      <a:rPr lang="ru-RU" sz="2400" i="1">
                        <a:latin typeface="Cambria Math" pitchFamily="18" charset="0"/>
                        <a:ea typeface="Cambria Math" pitchFamily="18" charset="0"/>
                      </a:rPr>
                      <m:t>,  </m:t>
                    </m:r>
                    <m:d>
                      <m:dPr>
                        <m:ctrlPr>
                          <a:rPr lang="ru-RU" sz="2400" i="1">
                            <a:latin typeface="Cambria Math"/>
                            <a:ea typeface="Cambria Math" pitchFamily="18" charset="0"/>
                          </a:rPr>
                        </m:ctrlPr>
                      </m:dPr>
                      <m:e>
                        <m:sSub>
                          <m:sSubPr>
                            <m:ctrlPr>
                              <a:rPr lang="ru-RU" sz="2400" b="1" i="1">
                                <a:latin typeface="Cambria Math"/>
                                <a:ea typeface="Cambria Math" pitchFamily="18" charset="0"/>
                              </a:rPr>
                            </m:ctrlPr>
                          </m:sSubPr>
                          <m:e>
                            <m:r>
                              <a:rPr lang="en-US" sz="2400" b="1" i="1">
                                <a:latin typeface="Cambria Math" pitchFamily="18" charset="0"/>
                                <a:ea typeface="Cambria Math" pitchFamily="18" charset="0"/>
                              </a:rPr>
                              <m:t>𝒏</m:t>
                            </m:r>
                          </m:e>
                          <m:sub>
                            <m:r>
                              <a:rPr lang="en-US" sz="2400" b="1" i="1">
                                <a:latin typeface="Cambria Math" pitchFamily="18" charset="0"/>
                                <a:ea typeface="Cambria Math" pitchFamily="18" charset="0"/>
                              </a:rPr>
                              <m:t>𝟎</m:t>
                            </m:r>
                          </m:sub>
                        </m:sSub>
                        <m:r>
                          <a:rPr lang="ru-RU" sz="2400" b="1" i="1">
                            <a:latin typeface="Cambria Math" pitchFamily="18" charset="0"/>
                            <a:ea typeface="Cambria Math" pitchFamily="18" charset="0"/>
                          </a:rPr>
                          <m:t>,  </m:t>
                        </m:r>
                        <m:sSub>
                          <m:sSubPr>
                            <m:ctrlPr>
                              <a:rPr lang="ru-RU" sz="2400" b="1" i="1">
                                <a:latin typeface="Cambria Math"/>
                                <a:ea typeface="Cambria Math" pitchFamily="18" charset="0"/>
                              </a:rPr>
                            </m:ctrlPr>
                          </m:sSubPr>
                          <m:e>
                            <m:r>
                              <a:rPr lang="en-US" sz="2400" b="1" i="1">
                                <a:latin typeface="Cambria Math" pitchFamily="18" charset="0"/>
                                <a:ea typeface="Cambria Math" pitchFamily="18" charset="0"/>
                              </a:rPr>
                              <m:t>𝒆</m:t>
                            </m:r>
                          </m:e>
                          <m:sub>
                            <m:r>
                              <a:rPr lang="ru-RU" sz="2400" b="1" i="1">
                                <a:latin typeface="Cambria Math" pitchFamily="18" charset="0"/>
                                <a:ea typeface="Cambria Math" pitchFamily="18" charset="0"/>
                              </a:rPr>
                              <m:t>𝝉</m:t>
                            </m:r>
                            <m:r>
                              <a:rPr lang="ru-RU" sz="2400" b="1" i="1">
                                <a:latin typeface="Cambria Math" pitchFamily="18" charset="0"/>
                                <a:ea typeface="Cambria Math" pitchFamily="18" charset="0"/>
                              </a:rPr>
                              <m:t>𝟐</m:t>
                            </m:r>
                          </m:sub>
                        </m:sSub>
                      </m:e>
                    </m:d>
                  </m:oMath>
                </a14:m>
                <a:r>
                  <a:rPr lang="ru-RU" sz="2400" dirty="0" smtClean="0">
                    <a:latin typeface="Cambria Math" pitchFamily="18" charset="0"/>
                    <a:ea typeface="Cambria Math" pitchFamily="18" charset="0"/>
                  </a:rPr>
                  <a:t> и пр. </a:t>
                </a:r>
                <a:r>
                  <a:rPr lang="ru-RU" sz="2400" dirty="0">
                    <a:latin typeface="Cambria Math" pitchFamily="18" charset="0"/>
                    <a:ea typeface="Cambria Math" pitchFamily="18" charset="0"/>
                  </a:rPr>
                  <a:t>После этого использовать уравнения (2) и (9).</a:t>
                </a:r>
              </a:p>
            </p:txBody>
          </p:sp>
        </mc:Choice>
        <mc:Fallback xmlns="">
          <p:sp>
            <p:nvSpPr>
              <p:cNvPr id="2" name="TextBox 1"/>
              <p:cNvSpPr txBox="1">
                <a:spLocks noRot="1" noChangeAspect="1" noMove="1" noResize="1" noEditPoints="1" noAdjustHandles="1" noChangeArrowheads="1" noChangeShapeType="1" noTextEdit="1"/>
              </p:cNvSpPr>
              <p:nvPr/>
            </p:nvSpPr>
            <p:spPr>
              <a:xfrm>
                <a:off x="35496" y="188640"/>
                <a:ext cx="9108504" cy="6731907"/>
              </a:xfrm>
              <a:prstGeom prst="rect">
                <a:avLst/>
              </a:prstGeom>
              <a:blipFill rotWithShape="1">
                <a:blip r:embed="rId2"/>
                <a:stretch>
                  <a:fillRect l="-1071" t="-725" r="-1004" b="-1087"/>
                </a:stretch>
              </a:blipFill>
            </p:spPr>
            <p:txBody>
              <a:bodyPr/>
              <a:lstStyle/>
              <a:p>
                <a:r>
                  <a:rPr lang="ru-RU">
                    <a:noFill/>
                  </a:rPr>
                  <a:t> </a:t>
                </a:r>
              </a:p>
            </p:txBody>
          </p:sp>
        </mc:Fallback>
      </mc:AlternateContent>
    </p:spTree>
    <p:extLst>
      <p:ext uri="{BB962C8B-B14F-4D97-AF65-F5344CB8AC3E}">
        <p14:creationId xmlns:p14="http://schemas.microsoft.com/office/powerpoint/2010/main" val="3187219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7504" y="116632"/>
                <a:ext cx="8928992" cy="5222455"/>
              </a:xfrm>
              <a:prstGeom prst="rect">
                <a:avLst/>
              </a:prstGeom>
              <a:noFill/>
            </p:spPr>
            <p:txBody>
              <a:bodyPr wrap="square" rtlCol="0">
                <a:spAutoFit/>
              </a:bodyPr>
              <a:lstStyle/>
              <a:p>
                <a:pPr algn="ctr"/>
                <a:r>
                  <a:rPr lang="ru-RU" sz="2800" dirty="0" smtClean="0">
                    <a:latin typeface="Cambria Math" pitchFamily="18" charset="0"/>
                    <a:ea typeface="Cambria Math" pitchFamily="18" charset="0"/>
                  </a:rPr>
                  <a:t>Постановка </a:t>
                </a:r>
                <a:r>
                  <a:rPr lang="ru-RU" sz="2800" dirty="0">
                    <a:latin typeface="Cambria Math" pitchFamily="18" charset="0"/>
                    <a:ea typeface="Cambria Math" pitchFamily="18" charset="0"/>
                  </a:rPr>
                  <a:t>задачи</a:t>
                </a:r>
              </a:p>
              <a:p>
                <a:pPr algn="just"/>
                <a:r>
                  <a:rPr lang="ru-RU" sz="2400" dirty="0">
                    <a:latin typeface="Cambria Math" pitchFamily="18" charset="0"/>
                    <a:ea typeface="Cambria Math" pitchFamily="18" charset="0"/>
                  </a:rPr>
                  <a:t>	Сверху </a:t>
                </a:r>
                <a:r>
                  <a:rPr lang="ru-RU" sz="2400" dirty="0" smtClean="0">
                    <a:latin typeface="Cambria Math" pitchFamily="18" charset="0"/>
                    <a:ea typeface="Cambria Math" pitchFamily="18" charset="0"/>
                  </a:rPr>
                  <a:t>(</a:t>
                </a:r>
                <a:r>
                  <a:rPr lang="en-US" sz="2400" i="1" dirty="0" smtClean="0">
                    <a:latin typeface="Cambria Math" pitchFamily="18" charset="0"/>
                    <a:ea typeface="Cambria Math" pitchFamily="18" charset="0"/>
                  </a:rPr>
                  <a:t>z </a:t>
                </a:r>
                <a:r>
                  <a:rPr lang="ru-RU" sz="2400" dirty="0">
                    <a:latin typeface="Cambria Math" pitchFamily="18" charset="0"/>
                    <a:ea typeface="Cambria Math" pitchFamily="18" charset="0"/>
                  </a:rPr>
                  <a:t>= </a:t>
                </a:r>
                <a:r>
                  <a:rPr lang="ru-RU" sz="2400" dirty="0" smtClean="0">
                    <a:latin typeface="Cambria Math" pitchFamily="18" charset="0"/>
                    <a:ea typeface="Cambria Math" pitchFamily="18" charset="0"/>
                  </a:rPr>
                  <a:t>0) </a:t>
                </a:r>
                <a:r>
                  <a:rPr lang="ru-RU" sz="2400" dirty="0">
                    <a:latin typeface="Cambria Math" pitchFamily="18" charset="0"/>
                    <a:ea typeface="Cambria Math" pitchFamily="18" charset="0"/>
                  </a:rPr>
                  <a:t>находится </a:t>
                </a:r>
                <a:r>
                  <a:rPr lang="ru-RU" sz="2400" dirty="0" smtClean="0">
                    <a:latin typeface="Cambria Math" pitchFamily="18" charset="0"/>
                    <a:ea typeface="Cambria Math" pitchFamily="18" charset="0"/>
                  </a:rPr>
                  <a:t>круг </a:t>
                </a:r>
                <a:r>
                  <a:rPr lang="ru-RU" sz="2400" dirty="0">
                    <a:latin typeface="Cambria Math" pitchFamily="18" charset="0"/>
                    <a:ea typeface="Cambria Math" pitchFamily="18" charset="0"/>
                  </a:rPr>
                  <a:t>радиуса 1 с параметрами λ = μ = ρ = 1. В нижнем слое параметры те же, только модуль сдвига отличается в два раза μ2 = 2. Нижний слой начинается от поверхности, заданной параметрическим уравнением </a:t>
                </a:r>
              </a:p>
              <a:p>
                <a:pPr algn="just"/>
                <a:r>
                  <a:rPr lang="ru-RU" sz="2400" dirty="0">
                    <a:latin typeface="Cambria Math" pitchFamily="18" charset="0"/>
                    <a:ea typeface="Cambria Math" pitchFamily="18" charset="0"/>
                  </a:rPr>
                  <a:t> </a:t>
                </a:r>
              </a:p>
              <a:p>
                <a:pPr algn="just"/>
                <a14:m>
                  <m:oMathPara xmlns:m="http://schemas.openxmlformats.org/officeDocument/2006/math">
                    <m:oMathParaPr>
                      <m:jc m:val="centerGroup"/>
                    </m:oMathParaPr>
                    <m:oMath xmlns:m="http://schemas.openxmlformats.org/officeDocument/2006/math">
                      <m:d>
                        <m:dPr>
                          <m:begChr m:val="{"/>
                          <m:endChr m:val=""/>
                          <m:ctrlPr>
                            <a:rPr lang="ru-RU" sz="2400" i="1">
                              <a:latin typeface="Cambria Math"/>
                              <a:ea typeface="Cambria Math" pitchFamily="18" charset="0"/>
                            </a:rPr>
                          </m:ctrlPr>
                        </m:dPr>
                        <m:e>
                          <m:eqArr>
                            <m:eqArrPr>
                              <m:ctrlPr>
                                <a:rPr lang="ru-RU" sz="2400" i="1">
                                  <a:latin typeface="Cambria Math"/>
                                  <a:ea typeface="Cambria Math" pitchFamily="18" charset="0"/>
                                </a:rPr>
                              </m:ctrlPr>
                            </m:eqArrPr>
                            <m:e>
                              <m:r>
                                <a:rPr lang="ru-RU" sz="2400" i="1">
                                  <a:latin typeface="Cambria Math" pitchFamily="18" charset="0"/>
                                  <a:ea typeface="Cambria Math" pitchFamily="18" charset="0"/>
                                </a:rPr>
                                <m:t>𝑥</m:t>
                              </m:r>
                              <m:r>
                                <a:rPr lang="ru-RU" sz="2400" i="1">
                                  <a:latin typeface="Cambria Math" pitchFamily="18" charset="0"/>
                                  <a:ea typeface="Cambria Math" pitchFamily="18" charset="0"/>
                                </a:rPr>
                                <m:t>=</m:t>
                              </m:r>
                              <m:r>
                                <a:rPr lang="ru-RU" sz="2400" i="1">
                                  <a:latin typeface="Cambria Math" pitchFamily="18" charset="0"/>
                                  <a:ea typeface="Cambria Math" pitchFamily="18" charset="0"/>
                                </a:rPr>
                                <m:t>𝑟𝑐𝑜𝑠</m:t>
                              </m:r>
                              <m:r>
                                <a:rPr lang="ru-RU" sz="2400" i="1">
                                  <a:latin typeface="Cambria Math" pitchFamily="18" charset="0"/>
                                  <a:ea typeface="Cambria Math" pitchFamily="18" charset="0"/>
                                </a:rPr>
                                <m:t>𝜑</m:t>
                              </m:r>
                            </m:e>
                            <m:e>
                              <m:r>
                                <a:rPr lang="ru-RU" sz="2400" i="1">
                                  <a:latin typeface="Cambria Math" pitchFamily="18" charset="0"/>
                                  <a:ea typeface="Cambria Math" pitchFamily="18" charset="0"/>
                                </a:rPr>
                                <m:t>𝑦</m:t>
                              </m:r>
                              <m:r>
                                <a:rPr lang="ru-RU" sz="2400" i="1">
                                  <a:latin typeface="Cambria Math" pitchFamily="18" charset="0"/>
                                  <a:ea typeface="Cambria Math" pitchFamily="18" charset="0"/>
                                </a:rPr>
                                <m:t>=</m:t>
                              </m:r>
                              <m:r>
                                <a:rPr lang="ru-RU" sz="2400" i="1">
                                  <a:latin typeface="Cambria Math" pitchFamily="18" charset="0"/>
                                  <a:ea typeface="Cambria Math" pitchFamily="18" charset="0"/>
                                </a:rPr>
                                <m:t>𝑟𝑠𝑖𝑛</m:t>
                              </m:r>
                              <m:r>
                                <a:rPr lang="ru-RU" sz="2400" i="1">
                                  <a:latin typeface="Cambria Math" pitchFamily="18" charset="0"/>
                                  <a:ea typeface="Cambria Math" pitchFamily="18" charset="0"/>
                                </a:rPr>
                                <m:t>𝜑</m:t>
                              </m:r>
                            </m:e>
                            <m:e>
                              <m:r>
                                <a:rPr lang="ru-RU" sz="2400" i="1">
                                  <a:latin typeface="Cambria Math" pitchFamily="18" charset="0"/>
                                  <a:ea typeface="Cambria Math" pitchFamily="18" charset="0"/>
                                </a:rPr>
                                <m:t>𝑧</m:t>
                              </m:r>
                              <m:r>
                                <a:rPr lang="ru-RU" sz="2400" i="1">
                                  <a:latin typeface="Cambria Math" pitchFamily="18" charset="0"/>
                                  <a:ea typeface="Cambria Math" pitchFamily="18" charset="0"/>
                                </a:rPr>
                                <m:t>=−0.5+0.025</m:t>
                              </m:r>
                              <m:r>
                                <a:rPr lang="ru-RU" sz="2400" i="1">
                                  <a:latin typeface="Cambria Math" pitchFamily="18" charset="0"/>
                                  <a:ea typeface="Cambria Math" pitchFamily="18" charset="0"/>
                                </a:rPr>
                                <m:t>𝑐𝑜𝑠</m:t>
                              </m:r>
                              <m:d>
                                <m:dPr>
                                  <m:ctrlPr>
                                    <a:rPr lang="ru-RU" sz="2400" i="1">
                                      <a:latin typeface="Cambria Math"/>
                                      <a:ea typeface="Cambria Math" pitchFamily="18" charset="0"/>
                                    </a:rPr>
                                  </m:ctrlPr>
                                </m:dPr>
                                <m:e>
                                  <m:r>
                                    <a:rPr lang="ru-RU" sz="2400" i="1">
                                      <a:latin typeface="Cambria Math" pitchFamily="18" charset="0"/>
                                      <a:ea typeface="Cambria Math" pitchFamily="18" charset="0"/>
                                    </a:rPr>
                                    <m:t>10</m:t>
                                  </m:r>
                                  <m:r>
                                    <a:rPr lang="ru-RU" sz="2400" i="1">
                                      <a:latin typeface="Cambria Math" pitchFamily="18" charset="0"/>
                                      <a:ea typeface="Cambria Math" pitchFamily="18" charset="0"/>
                                    </a:rPr>
                                    <m:t>𝜋</m:t>
                                  </m:r>
                                  <m:r>
                                    <a:rPr lang="ru-RU" sz="2400" i="1">
                                      <a:latin typeface="Cambria Math" pitchFamily="18" charset="0"/>
                                      <a:ea typeface="Cambria Math" pitchFamily="18" charset="0"/>
                                    </a:rPr>
                                    <m:t>𝑟</m:t>
                                  </m:r>
                                </m:e>
                              </m:d>
                            </m:e>
                          </m:eqArr>
                        </m:e>
                      </m:d>
                      <m:r>
                        <a:rPr lang="ru-RU" sz="2400" i="1">
                          <a:latin typeface="Cambria Math" pitchFamily="18" charset="0"/>
                          <a:ea typeface="Cambria Math" pitchFamily="18" charset="0"/>
                        </a:rPr>
                        <m:t>      </m:t>
                      </m:r>
                      <m:d>
                        <m:dPr>
                          <m:ctrlPr>
                            <a:rPr lang="ru-RU" sz="2400" i="1">
                              <a:latin typeface="Cambria Math"/>
                              <a:ea typeface="Cambria Math" pitchFamily="18" charset="0"/>
                            </a:rPr>
                          </m:ctrlPr>
                        </m:dPr>
                        <m:e>
                          <m:r>
                            <a:rPr lang="ru-RU" sz="2400" i="1">
                              <a:latin typeface="Cambria Math" pitchFamily="18" charset="0"/>
                              <a:ea typeface="Cambria Math" pitchFamily="18" charset="0"/>
                            </a:rPr>
                            <m:t>14</m:t>
                          </m:r>
                        </m:e>
                      </m:d>
                      <m:r>
                        <a:rPr lang="ru-RU" sz="2400" i="1">
                          <a:latin typeface="Cambria Math" pitchFamily="18" charset="0"/>
                          <a:ea typeface="Cambria Math" pitchFamily="18" charset="0"/>
                        </a:rPr>
                        <m:t>,</m:t>
                      </m:r>
                    </m:oMath>
                  </m:oMathPara>
                </a14:m>
                <a:endParaRPr lang="ru-RU" sz="2400" dirty="0">
                  <a:latin typeface="Cambria Math" pitchFamily="18" charset="0"/>
                  <a:ea typeface="Cambria Math" pitchFamily="18" charset="0"/>
                </a:endParaRPr>
              </a:p>
              <a:p>
                <a:pPr algn="just"/>
                <a:r>
                  <a:rPr lang="ru-RU" sz="2400" dirty="0">
                    <a:latin typeface="Cambria Math" pitchFamily="18" charset="0"/>
                    <a:ea typeface="Cambria Math" pitchFamily="18" charset="0"/>
                  </a:rPr>
                  <a:t> </a:t>
                </a:r>
              </a:p>
              <a:p>
                <a:pPr algn="just"/>
                <a:r>
                  <a:rPr lang="ru-RU" sz="2400" dirty="0">
                    <a:latin typeface="Cambria Math" pitchFamily="18" charset="0"/>
                    <a:ea typeface="Cambria Math" pitchFamily="18" charset="0"/>
                  </a:rPr>
                  <a:t>до минус бесконечности. Вид поверхности раздела слоёв представлен на Рис.2. Плотность разбиения по параметрам </a:t>
                </a:r>
                <a:r>
                  <a:rPr lang="en-US" sz="2400" i="1" dirty="0">
                    <a:latin typeface="Cambria Math" pitchFamily="18" charset="0"/>
                    <a:ea typeface="Cambria Math" pitchFamily="18" charset="0"/>
                  </a:rPr>
                  <a:t>r</a:t>
                </a:r>
                <a:r>
                  <a:rPr lang="en-US" sz="2400" dirty="0">
                    <a:latin typeface="Cambria Math" pitchFamily="18" charset="0"/>
                    <a:ea typeface="Cambria Math" pitchFamily="18" charset="0"/>
                  </a:rPr>
                  <a:t> </a:t>
                </a:r>
                <a:r>
                  <a:rPr lang="ru-RU" sz="2400" dirty="0" smtClean="0">
                    <a:latin typeface="Cambria Math" pitchFamily="18" charset="0"/>
                    <a:ea typeface="Cambria Math" pitchFamily="18" charset="0"/>
                  </a:rPr>
                  <a:t> и </a:t>
                </a:r>
                <a:r>
                  <a:rPr lang="ru-RU" sz="2400" dirty="0">
                    <a:latin typeface="Cambria Math" pitchFamily="18" charset="0"/>
                    <a:ea typeface="Cambria Math" pitchFamily="18" charset="0"/>
                  </a:rPr>
                  <a:t>φ − 100×100 соответственно. </a:t>
                </a:r>
              </a:p>
              <a:p>
                <a:endParaRPr lang="ru-RU" sz="2400" dirty="0">
                  <a:latin typeface="Cambria Math" pitchFamily="18" charset="0"/>
                  <a:ea typeface="Cambria Math"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7504" y="116632"/>
                <a:ext cx="8928992" cy="5222455"/>
              </a:xfrm>
              <a:prstGeom prst="rect">
                <a:avLst/>
              </a:prstGeom>
              <a:blipFill rotWithShape="1">
                <a:blip r:embed="rId2"/>
                <a:stretch>
                  <a:fillRect l="-1093" t="-1167" r="-1093"/>
                </a:stretch>
              </a:blipFill>
            </p:spPr>
            <p:txBody>
              <a:bodyPr/>
              <a:lstStyle/>
              <a:p>
                <a:r>
                  <a:rPr lang="ru-RU">
                    <a:noFill/>
                  </a:rPr>
                  <a:t> </a:t>
                </a:r>
              </a:p>
            </p:txBody>
          </p:sp>
        </mc:Fallback>
      </mc:AlternateContent>
    </p:spTree>
    <p:extLst>
      <p:ext uri="{BB962C8B-B14F-4D97-AF65-F5344CB8AC3E}">
        <p14:creationId xmlns:p14="http://schemas.microsoft.com/office/powerpoint/2010/main" val="3813422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lum/>
            <a:extLst>
              <a:ext uri="{28A0092B-C50C-407E-A947-70E740481C1C}">
                <a14:useLocalDpi xmlns:a14="http://schemas.microsoft.com/office/drawing/2010/main" val="0"/>
              </a:ext>
            </a:extLst>
          </a:blip>
          <a:srcRect t="4842" r="5767" b="1895"/>
          <a:stretch/>
        </p:blipFill>
        <p:spPr bwMode="auto">
          <a:xfrm>
            <a:off x="3347864" y="104259"/>
            <a:ext cx="5598160" cy="382143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0" y="260648"/>
            <a:ext cx="3347864" cy="1077218"/>
          </a:xfrm>
          <a:prstGeom prst="rect">
            <a:avLst/>
          </a:prstGeom>
          <a:noFill/>
        </p:spPr>
        <p:txBody>
          <a:bodyPr wrap="square" rtlCol="0">
            <a:spAutoFit/>
          </a:bodyPr>
          <a:lstStyle/>
          <a:p>
            <a:pPr algn="ctr"/>
            <a:r>
              <a:rPr lang="ru-RU" sz="2400" dirty="0">
                <a:latin typeface="Cambria Math" pitchFamily="18" charset="0"/>
                <a:ea typeface="Cambria Math" pitchFamily="18" charset="0"/>
              </a:rPr>
              <a:t>Рис.2. Вид поверхности раздела.</a:t>
            </a:r>
          </a:p>
          <a:p>
            <a:endParaRPr lang="ru-RU" sz="1400" dirty="0"/>
          </a:p>
        </p:txBody>
      </p:sp>
      <p:sp>
        <p:nvSpPr>
          <p:cNvPr id="4" name="TextBox 3"/>
          <p:cNvSpPr txBox="1"/>
          <p:nvPr/>
        </p:nvSpPr>
        <p:spPr>
          <a:xfrm>
            <a:off x="107504" y="4149080"/>
            <a:ext cx="9036496" cy="1938992"/>
          </a:xfrm>
          <a:prstGeom prst="rect">
            <a:avLst/>
          </a:prstGeom>
          <a:noFill/>
        </p:spPr>
        <p:txBody>
          <a:bodyPr wrap="square" rtlCol="0">
            <a:spAutoFit/>
          </a:bodyPr>
          <a:lstStyle/>
          <a:p>
            <a:pPr algn="just"/>
            <a:r>
              <a:rPr lang="ru-RU" sz="2400" dirty="0">
                <a:latin typeface="Cambria Math" pitchFamily="18" charset="0"/>
                <a:ea typeface="Cambria Math" pitchFamily="18" charset="0"/>
              </a:rPr>
              <a:t>Главным недостатком выбранной симметрии является неравномерность шероховатости (её даже нельзя считать регулярной), однако выбранная геометрия даёт возможность при рассмотрении результатов ограничиваться одномерными графиками.</a:t>
            </a:r>
          </a:p>
        </p:txBody>
      </p:sp>
    </p:spTree>
    <p:extLst>
      <p:ext uri="{BB962C8B-B14F-4D97-AF65-F5344CB8AC3E}">
        <p14:creationId xmlns:p14="http://schemas.microsoft.com/office/powerpoint/2010/main" val="1011588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7504" y="116632"/>
                <a:ext cx="8928992" cy="3139321"/>
              </a:xfrm>
              <a:prstGeom prst="rect">
                <a:avLst/>
              </a:prstGeom>
              <a:noFill/>
            </p:spPr>
            <p:txBody>
              <a:bodyPr wrap="square" rtlCol="0">
                <a:spAutoFit/>
              </a:bodyPr>
              <a:lstStyle/>
              <a:p>
                <a:pPr algn="just"/>
                <a:r>
                  <a:rPr lang="ru-RU" sz="2200" dirty="0">
                    <a:latin typeface="Cambria Math" pitchFamily="18" charset="0"/>
                    <a:ea typeface="Cambria Math" pitchFamily="18" charset="0"/>
                  </a:rPr>
                  <a:t>Нормальная компонента вектора нагрузки на верхней (плоской и гладкой) поверхности задаётся формулой </a:t>
                </a:r>
                <a14:m>
                  <m:oMath xmlns:m="http://schemas.openxmlformats.org/officeDocument/2006/math">
                    <m:sSub>
                      <m:sSubPr>
                        <m:ctrlPr>
                          <a:rPr lang="ru-RU" sz="2200" i="1">
                            <a:latin typeface="Cambria Math"/>
                            <a:ea typeface="Cambria Math" pitchFamily="18" charset="0"/>
                          </a:rPr>
                        </m:ctrlPr>
                      </m:sSubPr>
                      <m:e>
                        <m:r>
                          <a:rPr lang="en-US" sz="2200" i="1">
                            <a:latin typeface="Cambria Math" pitchFamily="18" charset="0"/>
                            <a:ea typeface="Cambria Math" pitchFamily="18" charset="0"/>
                          </a:rPr>
                          <m:t>𝑝</m:t>
                        </m:r>
                      </m:e>
                      <m:sub>
                        <m:r>
                          <a:rPr lang="ru-RU" sz="2200" i="1">
                            <a:latin typeface="Cambria Math" pitchFamily="18" charset="0"/>
                            <a:ea typeface="Cambria Math" pitchFamily="18" charset="0"/>
                          </a:rPr>
                          <m:t>𝑛</m:t>
                        </m:r>
                      </m:sub>
                    </m:sSub>
                    <m:r>
                      <a:rPr lang="ru-RU" sz="2200" i="1">
                        <a:latin typeface="Cambria Math" pitchFamily="18" charset="0"/>
                        <a:ea typeface="Cambria Math" pitchFamily="18" charset="0"/>
                      </a:rPr>
                      <m:t>=</m:t>
                    </m:r>
                    <m:r>
                      <m:rPr>
                        <m:sty m:val="p"/>
                      </m:rPr>
                      <a:rPr lang="ru-RU" sz="2200">
                        <a:latin typeface="Cambria Math" pitchFamily="18" charset="0"/>
                        <a:ea typeface="Cambria Math" pitchFamily="18" charset="0"/>
                      </a:rPr>
                      <m:t>exp</m:t>
                    </m:r>
                    <m:r>
                      <a:rPr lang="ru-RU" sz="2200">
                        <a:latin typeface="Cambria Math" pitchFamily="18" charset="0"/>
                        <a:ea typeface="Cambria Math" pitchFamily="18" charset="0"/>
                      </a:rPr>
                      <m:t>⁡</m:t>
                    </m:r>
                    <m:r>
                      <a:rPr lang="ru-RU" sz="2200" i="1">
                        <a:latin typeface="Cambria Math" pitchFamily="18" charset="0"/>
                        <a:ea typeface="Cambria Math" pitchFamily="18" charset="0"/>
                      </a:rPr>
                      <m:t>(−400×</m:t>
                    </m:r>
                    <m:sSup>
                      <m:sSupPr>
                        <m:ctrlPr>
                          <a:rPr lang="ru-RU" sz="2200" i="1">
                            <a:latin typeface="Cambria Math"/>
                            <a:ea typeface="Cambria Math" pitchFamily="18" charset="0"/>
                          </a:rPr>
                        </m:ctrlPr>
                      </m:sSupPr>
                      <m:e>
                        <m:r>
                          <a:rPr lang="ru-RU" sz="2200" i="1">
                            <a:latin typeface="Cambria Math" pitchFamily="18" charset="0"/>
                            <a:ea typeface="Cambria Math" pitchFamily="18" charset="0"/>
                          </a:rPr>
                          <m:t>𝑟</m:t>
                        </m:r>
                      </m:e>
                      <m:sup>
                        <m:r>
                          <a:rPr lang="ru-RU" sz="2200" i="1">
                            <a:latin typeface="Cambria Math" pitchFamily="18" charset="0"/>
                            <a:ea typeface="Cambria Math" pitchFamily="18" charset="0"/>
                          </a:rPr>
                          <m:t>2</m:t>
                        </m:r>
                      </m:sup>
                    </m:sSup>
                    <m:r>
                      <a:rPr lang="ru-RU" sz="2200" i="1">
                        <a:latin typeface="Cambria Math" pitchFamily="18" charset="0"/>
                        <a:ea typeface="Cambria Math" pitchFamily="18" charset="0"/>
                      </a:rPr>
                      <m:t>)</m:t>
                    </m:r>
                  </m:oMath>
                </a14:m>
                <a:r>
                  <a:rPr lang="ru-RU" sz="2200" dirty="0">
                    <a:latin typeface="Cambria Math" pitchFamily="18" charset="0"/>
                    <a:ea typeface="Cambria Math" pitchFamily="18" charset="0"/>
                  </a:rPr>
                  <a:t>, представлена на Рис.3 (нагрузка сосредоточена вблизи центра). Касательная компонента вектора нагрузок есть ноль. Нужно найти перемещение на верхней поверхности (</a:t>
                </a:r>
                <a:r>
                  <a:rPr lang="en-US" sz="2200" i="1" dirty="0">
                    <a:latin typeface="Cambria Math" pitchFamily="18" charset="0"/>
                    <a:ea typeface="Cambria Math" pitchFamily="18" charset="0"/>
                  </a:rPr>
                  <a:t>z</a:t>
                </a:r>
                <a:r>
                  <a:rPr lang="en-US" sz="2200" dirty="0">
                    <a:latin typeface="Cambria Math" pitchFamily="18" charset="0"/>
                    <a:ea typeface="Cambria Math" pitchFamily="18" charset="0"/>
                  </a:rPr>
                  <a:t> </a:t>
                </a:r>
                <a:r>
                  <a:rPr lang="ru-RU" sz="2200" dirty="0">
                    <a:latin typeface="Cambria Math" pitchFamily="18" charset="0"/>
                    <a:ea typeface="Cambria Math" pitchFamily="18" charset="0"/>
                  </a:rPr>
                  <a:t>= 0), удовлетворяющее уравнению упругости, граничным условиям на верхней границе и условию жёсткого контакта на границе раздела. Пространственные частоты </a:t>
                </a:r>
                <a:r>
                  <a:rPr lang="en-US" sz="2200" i="1" dirty="0">
                    <a:latin typeface="Cambria Math" pitchFamily="18" charset="0"/>
                    <a:ea typeface="Cambria Math" pitchFamily="18" charset="0"/>
                  </a:rPr>
                  <a:t>k</a:t>
                </a:r>
                <a:r>
                  <a:rPr lang="ru-RU" sz="2200" dirty="0">
                    <a:latin typeface="Cambria Math" pitchFamily="18" charset="0"/>
                    <a:ea typeface="Cambria Math" pitchFamily="18" charset="0"/>
                  </a:rPr>
                  <a:t> изменялись от 0.01 до 20π, что соответствует эффективной длине волны примерно от 0.1 до 600.</a:t>
                </a:r>
              </a:p>
            </p:txBody>
          </p:sp>
        </mc:Choice>
        <mc:Fallback xmlns="">
          <p:sp>
            <p:nvSpPr>
              <p:cNvPr id="2" name="TextBox 1"/>
              <p:cNvSpPr txBox="1">
                <a:spLocks noRot="1" noChangeAspect="1" noMove="1" noResize="1" noEditPoints="1" noAdjustHandles="1" noChangeArrowheads="1" noChangeShapeType="1" noTextEdit="1"/>
              </p:cNvSpPr>
              <p:nvPr/>
            </p:nvSpPr>
            <p:spPr>
              <a:xfrm>
                <a:off x="107504" y="116632"/>
                <a:ext cx="8928992" cy="3139321"/>
              </a:xfrm>
              <a:prstGeom prst="rect">
                <a:avLst/>
              </a:prstGeom>
              <a:blipFill rotWithShape="1">
                <a:blip r:embed="rId2"/>
                <a:stretch>
                  <a:fillRect l="-888" t="-1165" r="-956" b="-2913"/>
                </a:stretch>
              </a:blipFill>
            </p:spPr>
            <p:txBody>
              <a:bodyPr/>
              <a:lstStyle/>
              <a:p>
                <a:r>
                  <a:rPr lang="ru-RU">
                    <a:noFill/>
                  </a:rPr>
                  <a:t> </a:t>
                </a:r>
              </a:p>
            </p:txBody>
          </p:sp>
        </mc:Fallback>
      </mc:AlternateContent>
      <p:pic>
        <p:nvPicPr>
          <p:cNvPr id="3" name="Рисунок 2"/>
          <p:cNvPicPr/>
          <p:nvPr/>
        </p:nvPicPr>
        <p:blipFill rotWithShape="1">
          <a:blip r:embed="rId3">
            <a:lum/>
            <a:extLst>
              <a:ext uri="{28A0092B-C50C-407E-A947-70E740481C1C}">
                <a14:useLocalDpi xmlns:a14="http://schemas.microsoft.com/office/drawing/2010/main" val="0"/>
              </a:ext>
            </a:extLst>
          </a:blip>
          <a:srcRect l="8419" r="6386" b="5013"/>
          <a:stretch/>
        </p:blipFill>
        <p:spPr bwMode="auto">
          <a:xfrm>
            <a:off x="0" y="2923573"/>
            <a:ext cx="5063490" cy="3898900"/>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932040" y="3948450"/>
            <a:ext cx="4211960" cy="1384995"/>
          </a:xfrm>
          <a:prstGeom prst="rect">
            <a:avLst/>
          </a:prstGeom>
          <a:noFill/>
        </p:spPr>
        <p:txBody>
          <a:bodyPr wrap="square" rtlCol="0">
            <a:spAutoFit/>
          </a:bodyPr>
          <a:lstStyle/>
          <a:p>
            <a:pPr algn="ctr"/>
            <a:r>
              <a:rPr lang="ru-RU" sz="2200" dirty="0">
                <a:latin typeface="Cambria Math" pitchFamily="18" charset="0"/>
                <a:ea typeface="Cambria Math" pitchFamily="18" charset="0"/>
              </a:rPr>
              <a:t>Рис.3. Нормальная компонента вектора нагрузок на верхней поверхности.</a:t>
            </a:r>
          </a:p>
          <a:p>
            <a:endParaRPr lang="ru-RU" dirty="0"/>
          </a:p>
        </p:txBody>
      </p:sp>
    </p:spTree>
    <p:extLst>
      <p:ext uri="{BB962C8B-B14F-4D97-AF65-F5344CB8AC3E}">
        <p14:creationId xmlns:p14="http://schemas.microsoft.com/office/powerpoint/2010/main" val="502982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7504" y="188640"/>
                <a:ext cx="8928992" cy="6176434"/>
              </a:xfrm>
              <a:prstGeom prst="rect">
                <a:avLst/>
              </a:prstGeom>
              <a:noFill/>
            </p:spPr>
            <p:txBody>
              <a:bodyPr wrap="square" rtlCol="0">
                <a:spAutoFit/>
              </a:bodyPr>
              <a:lstStyle/>
              <a:p>
                <a:pPr algn="ctr"/>
                <a:r>
                  <a:rPr lang="ru-RU" sz="2800" dirty="0" smtClean="0">
                    <a:latin typeface="Cambria Math" pitchFamily="18" charset="0"/>
                    <a:ea typeface="Cambria Math" pitchFamily="18" charset="0"/>
                    <a:cs typeface="Arial" pitchFamily="34" charset="0"/>
                  </a:rPr>
                  <a:t>Введение </a:t>
                </a:r>
              </a:p>
              <a:p>
                <a:r>
                  <a:rPr lang="ru-RU" dirty="0">
                    <a:latin typeface="Cambria Math" pitchFamily="18" charset="0"/>
                    <a:ea typeface="Cambria Math" pitchFamily="18" charset="0"/>
                  </a:rPr>
                  <a:t>	</a:t>
                </a:r>
                <a:r>
                  <a:rPr lang="ru-RU" sz="2800" dirty="0">
                    <a:latin typeface="Cambria Math" pitchFamily="18" charset="0"/>
                    <a:ea typeface="Cambria Math" pitchFamily="18" charset="0"/>
                    <a:cs typeface="Arial" pitchFamily="34" charset="0"/>
                  </a:rPr>
                  <a:t>Решить краевую задачу – значит найти функцию, которая удовлетворяет и уравнению стационарных колебаний (1) и граничным условиям</a:t>
                </a:r>
                <a:r>
                  <a:rPr lang="ru-RU" sz="2800" dirty="0" smtClean="0">
                    <a:latin typeface="Cambria Math" pitchFamily="18" charset="0"/>
                    <a:ea typeface="Cambria Math" pitchFamily="18" charset="0"/>
                    <a:cs typeface="Arial" pitchFamily="34" charset="0"/>
                  </a:rPr>
                  <a:t>.</a:t>
                </a:r>
                <a:endParaRPr lang="en-US" sz="2800" dirty="0" smtClean="0">
                  <a:latin typeface="Cambria Math" pitchFamily="18" charset="0"/>
                  <a:ea typeface="Cambria Math" pitchFamily="18" charset="0"/>
                  <a:cs typeface="Arial" pitchFamily="34" charset="0"/>
                </a:endParaRPr>
              </a:p>
              <a:p>
                <a:endParaRPr lang="ru-RU" sz="2800" dirty="0">
                  <a:latin typeface="Cambria Math" pitchFamily="18" charset="0"/>
                  <a:ea typeface="Cambria Math" pitchFamily="18" charset="0"/>
                  <a:cs typeface="Arial" pitchFamily="34" charset="0"/>
                </a:endParaRPr>
              </a:p>
              <a:p>
                <a:pPr/>
                <a14:m>
                  <m:oMathPara xmlns:m="http://schemas.openxmlformats.org/officeDocument/2006/math">
                    <m:oMathParaPr>
                      <m:jc m:val="centerGroup"/>
                    </m:oMathParaPr>
                    <m:oMath xmlns:m="http://schemas.openxmlformats.org/officeDocument/2006/math">
                      <m:r>
                        <m:rPr>
                          <m:sty m:val="p"/>
                        </m:rPr>
                        <a:rPr lang="en-US" sz="2400">
                          <a:latin typeface="Cambria Math" pitchFamily="18" charset="0"/>
                          <a:ea typeface="Cambria Math" pitchFamily="18" charset="0"/>
                        </a:rPr>
                        <m:t>Δ</m:t>
                      </m:r>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𝑈</m:t>
                          </m:r>
                        </m:e>
                        <m:sub>
                          <m:r>
                            <a:rPr lang="en-US" sz="2400" i="1">
                              <a:latin typeface="Cambria Math" pitchFamily="18" charset="0"/>
                              <a:ea typeface="Cambria Math" pitchFamily="18" charset="0"/>
                            </a:rPr>
                            <m:t>𝑖</m:t>
                          </m:r>
                        </m:sub>
                      </m:sSub>
                      <m:r>
                        <a:rPr lang="ru-RU" sz="2400" i="1">
                          <a:latin typeface="Cambria Math" pitchFamily="18" charset="0"/>
                          <a:ea typeface="Cambria Math" pitchFamily="18" charset="0"/>
                        </a:rPr>
                        <m:t>+</m:t>
                      </m:r>
                      <m:sSup>
                        <m:sSupPr>
                          <m:ctrlPr>
                            <a:rPr lang="ru-RU" sz="2400" i="1">
                              <a:latin typeface="Cambria Math"/>
                              <a:ea typeface="Cambria Math" pitchFamily="18" charset="0"/>
                            </a:rPr>
                          </m:ctrlPr>
                        </m:sSupPr>
                        <m:e>
                          <m:r>
                            <a:rPr lang="en-US" sz="2400" i="1">
                              <a:latin typeface="Cambria Math" pitchFamily="18" charset="0"/>
                              <a:ea typeface="Cambria Math" pitchFamily="18" charset="0"/>
                            </a:rPr>
                            <m:t>𝑘</m:t>
                          </m:r>
                        </m:e>
                        <m:sup>
                          <m:r>
                            <a:rPr lang="ru-RU" sz="2400" i="1">
                              <a:latin typeface="Cambria Math" pitchFamily="18" charset="0"/>
                              <a:ea typeface="Cambria Math" pitchFamily="18" charset="0"/>
                            </a:rPr>
                            <m:t>2</m:t>
                          </m:r>
                        </m:sup>
                      </m:sSup>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𝑈</m:t>
                          </m:r>
                        </m:e>
                        <m:sub>
                          <m:r>
                            <a:rPr lang="en-US" sz="2400" i="1">
                              <a:latin typeface="Cambria Math" pitchFamily="18" charset="0"/>
                              <a:ea typeface="Cambria Math" pitchFamily="18" charset="0"/>
                            </a:rPr>
                            <m:t>𝑖</m:t>
                          </m:r>
                        </m:sub>
                      </m:sSub>
                      <m:r>
                        <a:rPr lang="ru-RU" sz="2400" i="1">
                          <a:latin typeface="Cambria Math" pitchFamily="18" charset="0"/>
                          <a:ea typeface="Cambria Math" pitchFamily="18" charset="0"/>
                        </a:rPr>
                        <m:t>+</m:t>
                      </m:r>
                      <m:f>
                        <m:fPr>
                          <m:ctrlPr>
                            <a:rPr lang="ru-RU" sz="2400" i="1">
                              <a:latin typeface="Cambria Math"/>
                              <a:ea typeface="Cambria Math" pitchFamily="18" charset="0"/>
                            </a:rPr>
                          </m:ctrlPr>
                        </m:fPr>
                        <m:num>
                          <m:r>
                            <a:rPr lang="en-US" sz="2400" i="1">
                              <a:latin typeface="Cambria Math" pitchFamily="18" charset="0"/>
                              <a:ea typeface="Cambria Math" pitchFamily="18" charset="0"/>
                            </a:rPr>
                            <m:t>𝜆</m:t>
                          </m:r>
                          <m:r>
                            <a:rPr lang="ru-RU" sz="2400" i="1">
                              <a:latin typeface="Cambria Math" pitchFamily="18" charset="0"/>
                              <a:ea typeface="Cambria Math" pitchFamily="18" charset="0"/>
                            </a:rPr>
                            <m:t>+</m:t>
                          </m:r>
                          <m:r>
                            <a:rPr lang="en-US" sz="2400" i="1">
                              <a:latin typeface="Cambria Math" pitchFamily="18" charset="0"/>
                              <a:ea typeface="Cambria Math" pitchFamily="18" charset="0"/>
                            </a:rPr>
                            <m:t>𝜇</m:t>
                          </m:r>
                        </m:num>
                        <m:den>
                          <m:r>
                            <a:rPr lang="en-US" sz="2400" i="1">
                              <a:latin typeface="Cambria Math" pitchFamily="18" charset="0"/>
                              <a:ea typeface="Cambria Math" pitchFamily="18" charset="0"/>
                            </a:rPr>
                            <m:t>𝜇</m:t>
                          </m:r>
                        </m:den>
                      </m:f>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𝑔𝑟𝑎𝑑</m:t>
                          </m:r>
                        </m:e>
                        <m:sub>
                          <m:r>
                            <a:rPr lang="en-US" sz="2400" i="1">
                              <a:latin typeface="Cambria Math" pitchFamily="18" charset="0"/>
                              <a:ea typeface="Cambria Math" pitchFamily="18" charset="0"/>
                            </a:rPr>
                            <m:t>𝑖</m:t>
                          </m:r>
                        </m:sub>
                      </m:sSub>
                      <m:d>
                        <m:dPr>
                          <m:ctrlPr>
                            <a:rPr lang="ru-RU" sz="2400" i="1">
                              <a:latin typeface="Cambria Math"/>
                              <a:ea typeface="Cambria Math" pitchFamily="18" charset="0"/>
                            </a:rPr>
                          </m:ctrlPr>
                        </m:dPr>
                        <m:e>
                          <m:r>
                            <a:rPr lang="en-US" sz="2400" i="1">
                              <a:latin typeface="Cambria Math" pitchFamily="18" charset="0"/>
                              <a:ea typeface="Cambria Math" pitchFamily="18" charset="0"/>
                            </a:rPr>
                            <m:t>𝑑𝑖𝑣</m:t>
                          </m:r>
                          <m:r>
                            <a:rPr lang="en-US" sz="2400" b="1" i="1">
                              <a:latin typeface="Cambria Math" pitchFamily="18" charset="0"/>
                              <a:ea typeface="Cambria Math" pitchFamily="18" charset="0"/>
                            </a:rPr>
                            <m:t>𝑼</m:t>
                          </m:r>
                        </m:e>
                      </m:d>
                      <m:r>
                        <a:rPr lang="ru-RU" sz="2400" i="1">
                          <a:latin typeface="Cambria Math" pitchFamily="18" charset="0"/>
                          <a:ea typeface="Cambria Math" pitchFamily="18" charset="0"/>
                        </a:rPr>
                        <m:t>=</m:t>
                      </m:r>
                      <m:r>
                        <a:rPr lang="en-US" sz="2400" b="1" i="1">
                          <a:latin typeface="Cambria Math" pitchFamily="18" charset="0"/>
                          <a:ea typeface="Cambria Math" pitchFamily="18" charset="0"/>
                        </a:rPr>
                        <m:t>𝟎</m:t>
                      </m:r>
                      <m:r>
                        <a:rPr lang="ru-RU" sz="2400" i="1">
                          <a:latin typeface="Cambria Math" pitchFamily="18" charset="0"/>
                          <a:ea typeface="Cambria Math" pitchFamily="18" charset="0"/>
                        </a:rPr>
                        <m:t>,  </m:t>
                      </m:r>
                      <m:sSup>
                        <m:sSupPr>
                          <m:ctrlPr>
                            <a:rPr lang="ru-RU" sz="2400" i="1">
                              <a:latin typeface="Cambria Math"/>
                              <a:ea typeface="Cambria Math" pitchFamily="18" charset="0"/>
                            </a:rPr>
                          </m:ctrlPr>
                        </m:sSupPr>
                        <m:e>
                          <m:r>
                            <a:rPr lang="en-US" sz="2400" i="1">
                              <a:latin typeface="Cambria Math" pitchFamily="18" charset="0"/>
                              <a:ea typeface="Cambria Math" pitchFamily="18" charset="0"/>
                            </a:rPr>
                            <m:t>𝑘</m:t>
                          </m:r>
                        </m:e>
                        <m:sup>
                          <m:r>
                            <a:rPr lang="ru-RU" sz="2400" i="1">
                              <a:latin typeface="Cambria Math" pitchFamily="18" charset="0"/>
                              <a:ea typeface="Cambria Math" pitchFamily="18" charset="0"/>
                            </a:rPr>
                            <m:t>2</m:t>
                          </m:r>
                        </m:sup>
                      </m:sSup>
                      <m:r>
                        <a:rPr lang="ru-RU" sz="2400" i="1">
                          <a:latin typeface="Cambria Math" pitchFamily="18" charset="0"/>
                          <a:ea typeface="Cambria Math" pitchFamily="18" charset="0"/>
                        </a:rPr>
                        <m:t>=</m:t>
                      </m:r>
                      <m:f>
                        <m:fPr>
                          <m:ctrlPr>
                            <a:rPr lang="ru-RU" sz="2400" i="1">
                              <a:latin typeface="Cambria Math"/>
                              <a:ea typeface="Cambria Math" pitchFamily="18" charset="0"/>
                            </a:rPr>
                          </m:ctrlPr>
                        </m:fPr>
                        <m:num>
                          <m:r>
                            <a:rPr lang="en-US" sz="2400" i="1">
                              <a:latin typeface="Cambria Math" pitchFamily="18" charset="0"/>
                              <a:ea typeface="Cambria Math" pitchFamily="18" charset="0"/>
                            </a:rPr>
                            <m:t>𝜌</m:t>
                          </m:r>
                          <m:sSup>
                            <m:sSupPr>
                              <m:ctrlPr>
                                <a:rPr lang="ru-RU" sz="2400" i="1">
                                  <a:latin typeface="Cambria Math"/>
                                  <a:ea typeface="Cambria Math" pitchFamily="18" charset="0"/>
                                </a:rPr>
                              </m:ctrlPr>
                            </m:sSupPr>
                            <m:e>
                              <m:r>
                                <a:rPr lang="en-US" sz="2400" i="1">
                                  <a:latin typeface="Cambria Math" pitchFamily="18" charset="0"/>
                                  <a:ea typeface="Cambria Math" pitchFamily="18" charset="0"/>
                                </a:rPr>
                                <m:t>𝜔</m:t>
                              </m:r>
                            </m:e>
                            <m:sup>
                              <m:r>
                                <a:rPr lang="ru-RU" sz="2400" i="1">
                                  <a:latin typeface="Cambria Math" pitchFamily="18" charset="0"/>
                                  <a:ea typeface="Cambria Math" pitchFamily="18" charset="0"/>
                                </a:rPr>
                                <m:t>2</m:t>
                              </m:r>
                            </m:sup>
                          </m:sSup>
                        </m:num>
                        <m:den>
                          <m:r>
                            <a:rPr lang="en-US" sz="2400" i="1">
                              <a:latin typeface="Cambria Math" pitchFamily="18" charset="0"/>
                              <a:ea typeface="Cambria Math" pitchFamily="18" charset="0"/>
                            </a:rPr>
                            <m:t>𝜇</m:t>
                          </m:r>
                        </m:den>
                      </m:f>
                      <m:r>
                        <a:rPr lang="ru-RU" sz="2400" i="1">
                          <a:latin typeface="Cambria Math" pitchFamily="18" charset="0"/>
                          <a:ea typeface="Cambria Math" pitchFamily="18" charset="0"/>
                        </a:rPr>
                        <m:t>     </m:t>
                      </m:r>
                      <m:d>
                        <m:dPr>
                          <m:ctrlPr>
                            <a:rPr lang="ru-RU" sz="2400" i="1">
                              <a:latin typeface="Cambria Math"/>
                              <a:ea typeface="Cambria Math" pitchFamily="18" charset="0"/>
                            </a:rPr>
                          </m:ctrlPr>
                        </m:dPr>
                        <m:e>
                          <m:r>
                            <a:rPr lang="ru-RU" sz="2400" i="1">
                              <a:latin typeface="Cambria Math" pitchFamily="18" charset="0"/>
                              <a:ea typeface="Cambria Math" pitchFamily="18" charset="0"/>
                            </a:rPr>
                            <m:t>1</m:t>
                          </m:r>
                        </m:e>
                      </m:d>
                      <m:r>
                        <a:rPr lang="ru-RU" sz="2400" i="1">
                          <a:latin typeface="Cambria Math" pitchFamily="18" charset="0"/>
                          <a:ea typeface="Cambria Math" pitchFamily="18" charset="0"/>
                        </a:rPr>
                        <m:t>.</m:t>
                      </m:r>
                    </m:oMath>
                  </m:oMathPara>
                </a14:m>
                <a:endParaRPr lang="en-US" sz="2400" dirty="0" smtClean="0">
                  <a:latin typeface="Cambria Math" pitchFamily="18" charset="0"/>
                  <a:ea typeface="Cambria Math" pitchFamily="18" charset="0"/>
                </a:endParaRPr>
              </a:p>
              <a:p>
                <a:endParaRPr lang="ru-RU" sz="2800" dirty="0">
                  <a:latin typeface="Cambria Math" pitchFamily="18" charset="0"/>
                  <a:ea typeface="Cambria Math" pitchFamily="18" charset="0"/>
                  <a:cs typeface="Arial" pitchFamily="34" charset="0"/>
                </a:endParaRPr>
              </a:p>
              <a:p>
                <a:r>
                  <a:rPr lang="ru-RU" sz="2800" dirty="0">
                    <a:latin typeface="Cambria Math" pitchFamily="18" charset="0"/>
                    <a:ea typeface="Cambria Math" pitchFamily="18" charset="0"/>
                    <a:cs typeface="Arial" pitchFamily="34" charset="0"/>
                  </a:rPr>
                  <a:t>	Один из способов искать решение в виде свёртки с некоторым ядром, которое при любом </a:t>
                </a:r>
                <a:r>
                  <a:rPr lang="ru-RU" sz="2800" i="1" dirty="0">
                    <a:latin typeface="Cambria Math" pitchFamily="18" charset="0"/>
                    <a:ea typeface="Cambria Math" pitchFamily="18" charset="0"/>
                    <a:cs typeface="Arial" pitchFamily="34" charset="0"/>
                  </a:rPr>
                  <a:t>х</a:t>
                </a:r>
                <a:r>
                  <a:rPr lang="ru-RU" sz="2800" dirty="0">
                    <a:latin typeface="Cambria Math" pitchFamily="18" charset="0"/>
                    <a:ea typeface="Cambria Math" pitchFamily="18" charset="0"/>
                    <a:cs typeface="Arial" pitchFamily="34" charset="0"/>
                  </a:rPr>
                  <a:t> удовлетворяет уравнению (1):</a:t>
                </a:r>
              </a:p>
              <a:p>
                <a:pPr/>
                <a14:m>
                  <m:oMathPara xmlns:m="http://schemas.openxmlformats.org/officeDocument/2006/math">
                    <m:oMathParaPr>
                      <m:jc m:val="centerGroup"/>
                    </m:oMathParaPr>
                    <m:oMath xmlns:m="http://schemas.openxmlformats.org/officeDocument/2006/math">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𝑈</m:t>
                          </m:r>
                        </m:e>
                        <m:sub>
                          <m:r>
                            <a:rPr lang="ru-RU" sz="2800" i="1">
                              <a:latin typeface="Cambria Math" pitchFamily="18" charset="0"/>
                              <a:ea typeface="Cambria Math" pitchFamily="18" charset="0"/>
                            </a:rPr>
                            <m:t>𝑖</m:t>
                          </m:r>
                        </m:sub>
                      </m:sSub>
                      <m:d>
                        <m:dPr>
                          <m:ctrlPr>
                            <a:rPr lang="ru-RU" sz="2800" i="1">
                              <a:latin typeface="Cambria Math"/>
                              <a:ea typeface="Cambria Math" pitchFamily="18" charset="0"/>
                            </a:rPr>
                          </m:ctrlPr>
                        </m:dPr>
                        <m:e>
                          <m:r>
                            <a:rPr lang="ru-RU" sz="2800" i="1">
                              <a:latin typeface="Cambria Math" pitchFamily="18" charset="0"/>
                              <a:ea typeface="Cambria Math" pitchFamily="18" charset="0"/>
                            </a:rPr>
                            <m:t>𝑥</m:t>
                          </m:r>
                        </m:e>
                      </m:d>
                      <m:r>
                        <a:rPr lang="ru-RU" sz="2800" i="1">
                          <a:latin typeface="Cambria Math" pitchFamily="18" charset="0"/>
                          <a:ea typeface="Cambria Math" pitchFamily="18" charset="0"/>
                        </a:rPr>
                        <m:t>=</m:t>
                      </m:r>
                      <m:nary>
                        <m:naryPr>
                          <m:limLoc m:val="undOvr"/>
                          <m:subHide m:val="on"/>
                          <m:supHide m:val="on"/>
                          <m:ctrlPr>
                            <a:rPr lang="ru-RU" sz="2800" i="1">
                              <a:latin typeface="Cambria Math"/>
                              <a:ea typeface="Cambria Math" pitchFamily="18" charset="0"/>
                            </a:rPr>
                          </m:ctrlPr>
                        </m:naryPr>
                        <m:sub/>
                        <m:sup/>
                        <m:e>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𝑀</m:t>
                              </m:r>
                            </m:e>
                            <m:sub>
                              <m:r>
                                <a:rPr lang="ru-RU" sz="2800" i="1">
                                  <a:latin typeface="Cambria Math" pitchFamily="18" charset="0"/>
                                  <a:ea typeface="Cambria Math" pitchFamily="18" charset="0"/>
                                </a:rPr>
                                <m:t>𝑖𝑘</m:t>
                              </m:r>
                            </m:sub>
                          </m:sSub>
                          <m:d>
                            <m:dPr>
                              <m:ctrlPr>
                                <a:rPr lang="ru-RU" sz="2800" i="1">
                                  <a:latin typeface="Cambria Math"/>
                                  <a:ea typeface="Cambria Math" pitchFamily="18" charset="0"/>
                                </a:rPr>
                              </m:ctrlPr>
                            </m:dPr>
                            <m:e>
                              <m:r>
                                <a:rPr lang="ru-RU" sz="2800" i="1">
                                  <a:latin typeface="Cambria Math" pitchFamily="18" charset="0"/>
                                  <a:ea typeface="Cambria Math" pitchFamily="18" charset="0"/>
                                </a:rPr>
                                <m:t>𝑥</m:t>
                              </m:r>
                              <m:r>
                                <a:rPr lang="ru-RU" sz="2800" i="1">
                                  <a:latin typeface="Cambria Math" pitchFamily="18" charset="0"/>
                                  <a:ea typeface="Cambria Math" pitchFamily="18" charset="0"/>
                                </a:rPr>
                                <m:t>,</m:t>
                              </m:r>
                              <m:r>
                                <a:rPr lang="ru-RU" sz="2800" i="1">
                                  <a:latin typeface="Cambria Math" pitchFamily="18" charset="0"/>
                                  <a:ea typeface="Cambria Math" pitchFamily="18" charset="0"/>
                                </a:rPr>
                                <m:t>𝑦</m:t>
                              </m:r>
                            </m:e>
                          </m:d>
                          <m:sSub>
                            <m:sSubPr>
                              <m:ctrlPr>
                                <a:rPr lang="ru-RU" sz="2800" i="1">
                                  <a:latin typeface="Cambria Math"/>
                                  <a:ea typeface="Cambria Math" pitchFamily="18" charset="0"/>
                                </a:rPr>
                              </m:ctrlPr>
                            </m:sSubPr>
                            <m:e>
                              <m:r>
                                <m:rPr>
                                  <m:sty m:val="p"/>
                                </m:rPr>
                                <a:rPr lang="ru-RU" sz="2800">
                                  <a:latin typeface="Cambria Math" pitchFamily="18" charset="0"/>
                                  <a:ea typeface="Cambria Math" pitchFamily="18" charset="0"/>
                                </a:rPr>
                                <m:t>F</m:t>
                              </m:r>
                            </m:e>
                            <m:sub>
                              <m:r>
                                <a:rPr lang="ru-RU" sz="2800" i="1">
                                  <a:latin typeface="Cambria Math" pitchFamily="18" charset="0"/>
                                  <a:ea typeface="Cambria Math" pitchFamily="18" charset="0"/>
                                </a:rPr>
                                <m:t>𝑘</m:t>
                              </m:r>
                            </m:sub>
                          </m:sSub>
                          <m:d>
                            <m:dPr>
                              <m:ctrlPr>
                                <a:rPr lang="ru-RU" sz="2800" i="1">
                                  <a:latin typeface="Cambria Math"/>
                                  <a:ea typeface="Cambria Math" pitchFamily="18" charset="0"/>
                                </a:rPr>
                              </m:ctrlPr>
                            </m:dPr>
                            <m:e>
                              <m:r>
                                <a:rPr lang="ru-RU" sz="2800" i="1">
                                  <a:latin typeface="Cambria Math" pitchFamily="18" charset="0"/>
                                  <a:ea typeface="Cambria Math" pitchFamily="18" charset="0"/>
                                </a:rPr>
                                <m:t>𝑦</m:t>
                              </m:r>
                            </m:e>
                          </m:d>
                          <m:r>
                            <a:rPr lang="ru-RU" sz="2800" i="1">
                              <a:latin typeface="Cambria Math" pitchFamily="18" charset="0"/>
                              <a:ea typeface="Cambria Math" pitchFamily="18" charset="0"/>
                            </a:rPr>
                            <m:t>𝑑</m:t>
                          </m:r>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𝑆</m:t>
                              </m:r>
                            </m:e>
                            <m:sub>
                              <m:r>
                                <a:rPr lang="ru-RU" sz="2800" i="1">
                                  <a:latin typeface="Cambria Math" pitchFamily="18" charset="0"/>
                                  <a:ea typeface="Cambria Math" pitchFamily="18" charset="0"/>
                                </a:rPr>
                                <m:t>𝑦</m:t>
                              </m:r>
                            </m:sub>
                          </m:sSub>
                          <m:r>
                            <a:rPr lang="ru-RU" sz="2800" i="1">
                              <a:latin typeface="Cambria Math" pitchFamily="18" charset="0"/>
                              <a:ea typeface="Cambria Math" pitchFamily="18" charset="0"/>
                            </a:rPr>
                            <m:t>     (2)</m:t>
                          </m:r>
                        </m:e>
                      </m:nary>
                      <m:r>
                        <a:rPr lang="ru-RU" sz="2800" i="1">
                          <a:latin typeface="Cambria Math" pitchFamily="18" charset="0"/>
                          <a:ea typeface="Cambria Math" pitchFamily="18" charset="0"/>
                        </a:rPr>
                        <m:t>.</m:t>
                      </m:r>
                    </m:oMath>
                  </m:oMathPara>
                </a14:m>
                <a:endParaRPr lang="ru-RU" sz="2800" dirty="0">
                  <a:latin typeface="Cambria Math" pitchFamily="18" charset="0"/>
                  <a:ea typeface="Cambria Math" pitchFamily="18" charset="0"/>
                  <a:cs typeface="Arial" pitchFamily="34" charset="0"/>
                </a:endParaRPr>
              </a:p>
              <a:p>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107504" y="188640"/>
                <a:ext cx="8928992" cy="6176434"/>
              </a:xfrm>
              <a:prstGeom prst="rect">
                <a:avLst/>
              </a:prstGeom>
              <a:blipFill rotWithShape="1">
                <a:blip r:embed="rId2"/>
                <a:stretch>
                  <a:fillRect l="-1434" t="-987" r="-137"/>
                </a:stretch>
              </a:blipFill>
            </p:spPr>
            <p:txBody>
              <a:bodyPr/>
              <a:lstStyle/>
              <a:p>
                <a:r>
                  <a:rPr lang="ru-RU">
                    <a:noFill/>
                  </a:rPr>
                  <a:t> </a:t>
                </a:r>
              </a:p>
            </p:txBody>
          </p:sp>
        </mc:Fallback>
      </mc:AlternateContent>
    </p:spTree>
    <p:extLst>
      <p:ext uri="{BB962C8B-B14F-4D97-AF65-F5344CB8AC3E}">
        <p14:creationId xmlns:p14="http://schemas.microsoft.com/office/powerpoint/2010/main" val="2652724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3052" y="100189"/>
                <a:ext cx="9001000" cy="3755195"/>
              </a:xfrm>
              <a:prstGeom prst="rect">
                <a:avLst/>
              </a:prstGeom>
              <a:noFill/>
            </p:spPr>
            <p:txBody>
              <a:bodyPr wrap="square" rtlCol="0">
                <a:spAutoFit/>
              </a:bodyPr>
              <a:lstStyle/>
              <a:p>
                <a:pPr algn="ctr"/>
                <a:r>
                  <a:rPr lang="ru-RU" sz="2800" dirty="0">
                    <a:latin typeface="Cambria Math" pitchFamily="18" charset="0"/>
                    <a:ea typeface="Cambria Math" pitchFamily="18" charset="0"/>
                  </a:rPr>
                  <a:t>Обусловленность</a:t>
                </a:r>
              </a:p>
              <a:p>
                <a:pPr algn="just"/>
                <a:r>
                  <a:rPr lang="ru-RU" sz="2400" dirty="0">
                    <a:latin typeface="Cambria Math" pitchFamily="18" charset="0"/>
                    <a:ea typeface="Cambria Math" pitchFamily="18" charset="0"/>
                  </a:rPr>
                  <a:t>	Первоначально было вычислено перемещение в одном из квазистатических режимов. При этом в формулах (7-12) для вычисления ядер было положено </a:t>
                </a:r>
                <a14:m>
                  <m:oMath xmlns:m="http://schemas.openxmlformats.org/officeDocument/2006/math">
                    <m:r>
                      <a:rPr lang="en-US" sz="2400" i="1">
                        <a:latin typeface="Cambria Math" pitchFamily="18" charset="0"/>
                        <a:ea typeface="Cambria Math" pitchFamily="18" charset="0"/>
                      </a:rPr>
                      <m:t>𝑁</m:t>
                    </m:r>
                    <m:r>
                      <a:rPr lang="ru-RU" sz="2400" i="1">
                        <a:latin typeface="Cambria Math" pitchFamily="18" charset="0"/>
                        <a:ea typeface="Cambria Math" pitchFamily="18" charset="0"/>
                      </a:rPr>
                      <m:t>=</m:t>
                    </m:r>
                    <m:f>
                      <m:fPr>
                        <m:ctrlPr>
                          <a:rPr lang="ru-RU" sz="2400" i="1">
                            <a:latin typeface="Cambria Math"/>
                            <a:ea typeface="Cambria Math" pitchFamily="18" charset="0"/>
                          </a:rPr>
                        </m:ctrlPr>
                      </m:fPr>
                      <m:num>
                        <m:r>
                          <a:rPr lang="ru-RU" sz="2400" i="1">
                            <a:latin typeface="Cambria Math" pitchFamily="18" charset="0"/>
                            <a:ea typeface="Cambria Math" pitchFamily="18" charset="0"/>
                          </a:rPr>
                          <m:t>1</m:t>
                        </m:r>
                      </m:num>
                      <m:den>
                        <m:r>
                          <a:rPr lang="ru-RU" sz="2400" i="1">
                            <a:latin typeface="Cambria Math" pitchFamily="18" charset="0"/>
                            <a:ea typeface="Cambria Math" pitchFamily="18" charset="0"/>
                          </a:rPr>
                          <m:t>2</m:t>
                        </m:r>
                        <m:r>
                          <a:rPr lang="ru-RU" sz="2400" i="1">
                            <a:latin typeface="Cambria Math" pitchFamily="18" charset="0"/>
                            <a:ea typeface="Cambria Math" pitchFamily="18" charset="0"/>
                          </a:rPr>
                          <m:t>h</m:t>
                        </m:r>
                      </m:den>
                    </m:f>
                  </m:oMath>
                </a14:m>
                <a:r>
                  <a:rPr lang="ru-RU" sz="2400" dirty="0">
                    <a:latin typeface="Cambria Math" pitchFamily="18" charset="0"/>
                    <a:ea typeface="Cambria Math" pitchFamily="18" charset="0"/>
                  </a:rPr>
                  <a:t>. Нормальная компонента вектора перемещений на верхней поверхности представлена на Рис.4 (обещанный выше пример). Непрерывность вектора перемещений на границе раздела приводит к тому, что часть уравнений в итоговой системе резко ухудшают обусловленность.</a:t>
                </a:r>
              </a:p>
            </p:txBody>
          </p:sp>
        </mc:Choice>
        <mc:Fallback xmlns="">
          <p:sp>
            <p:nvSpPr>
              <p:cNvPr id="2" name="TextBox 1"/>
              <p:cNvSpPr txBox="1">
                <a:spLocks noRot="1" noChangeAspect="1" noMove="1" noResize="1" noEditPoints="1" noAdjustHandles="1" noChangeArrowheads="1" noChangeShapeType="1" noTextEdit="1"/>
              </p:cNvSpPr>
              <p:nvPr/>
            </p:nvSpPr>
            <p:spPr>
              <a:xfrm>
                <a:off x="93052" y="100189"/>
                <a:ext cx="9001000" cy="3755195"/>
              </a:xfrm>
              <a:prstGeom prst="rect">
                <a:avLst/>
              </a:prstGeom>
              <a:blipFill rotWithShape="1">
                <a:blip r:embed="rId2"/>
                <a:stretch>
                  <a:fillRect l="-1016" t="-1623" r="-1016"/>
                </a:stretch>
              </a:blipFill>
            </p:spPr>
            <p:txBody>
              <a:bodyPr/>
              <a:lstStyle/>
              <a:p>
                <a:r>
                  <a:rPr lang="ru-RU">
                    <a:noFill/>
                  </a:rPr>
                  <a:t> </a:t>
                </a:r>
              </a:p>
            </p:txBody>
          </p:sp>
        </mc:Fallback>
      </mc:AlternateContent>
      <p:pic>
        <p:nvPicPr>
          <p:cNvPr id="3" name="Рисунок 2"/>
          <p:cNvPicPr/>
          <p:nvPr/>
        </p:nvPicPr>
        <p:blipFill rotWithShape="1">
          <a:blip r:embed="rId3">
            <a:lum/>
            <a:extLst>
              <a:ext uri="{28A0092B-C50C-407E-A947-70E740481C1C}">
                <a14:useLocalDpi xmlns:a14="http://schemas.microsoft.com/office/drawing/2010/main" val="0"/>
              </a:ext>
            </a:extLst>
          </a:blip>
          <a:srcRect l="4798" r="7104"/>
          <a:stretch/>
        </p:blipFill>
        <p:spPr bwMode="auto">
          <a:xfrm>
            <a:off x="93052" y="3645024"/>
            <a:ext cx="5227320" cy="301879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TextBox 3"/>
              <p:cNvSpPr txBox="1"/>
              <p:nvPr/>
            </p:nvSpPr>
            <p:spPr>
              <a:xfrm>
                <a:off x="5320372" y="3855384"/>
                <a:ext cx="3572108" cy="3201197"/>
              </a:xfrm>
              <a:prstGeom prst="rect">
                <a:avLst/>
              </a:prstGeom>
              <a:noFill/>
            </p:spPr>
            <p:txBody>
              <a:bodyPr wrap="square" rtlCol="0">
                <a:spAutoFit/>
              </a:bodyPr>
              <a:lstStyle/>
              <a:p>
                <a:pPr algn="ctr"/>
                <a:r>
                  <a:rPr lang="ru-RU" sz="2400" dirty="0">
                    <a:latin typeface="Cambria Math" pitchFamily="18" charset="0"/>
                    <a:ea typeface="Cambria Math" pitchFamily="18" charset="0"/>
                  </a:rPr>
                  <a:t>Рис.4. Нормальная компонента вектора перемещений на верхней поверхности при </a:t>
                </a:r>
                <a:r>
                  <a:rPr lang="en-US" sz="2400" i="1" dirty="0">
                    <a:latin typeface="Cambria Math" pitchFamily="18" charset="0"/>
                    <a:ea typeface="Cambria Math" pitchFamily="18" charset="0"/>
                  </a:rPr>
                  <a:t>k</a:t>
                </a:r>
                <a:r>
                  <a:rPr lang="ru-RU" sz="2400" dirty="0">
                    <a:latin typeface="Cambria Math" pitchFamily="18" charset="0"/>
                    <a:ea typeface="Cambria Math" pitchFamily="18" charset="0"/>
                  </a:rPr>
                  <a:t>=0.1 и </a:t>
                </a:r>
                <a14:m>
                  <m:oMath xmlns:m="http://schemas.openxmlformats.org/officeDocument/2006/math">
                    <m:r>
                      <a:rPr lang="en-US" sz="2400" i="1">
                        <a:latin typeface="Cambria Math" pitchFamily="18" charset="0"/>
                        <a:ea typeface="Cambria Math" pitchFamily="18" charset="0"/>
                      </a:rPr>
                      <m:t>𝑁</m:t>
                    </m:r>
                    <m:r>
                      <a:rPr lang="ru-RU" sz="2400" i="1">
                        <a:latin typeface="Cambria Math" pitchFamily="18" charset="0"/>
                        <a:ea typeface="Cambria Math" pitchFamily="18" charset="0"/>
                      </a:rPr>
                      <m:t>=</m:t>
                    </m:r>
                    <m:f>
                      <m:fPr>
                        <m:ctrlPr>
                          <a:rPr lang="ru-RU" sz="2400" i="1">
                            <a:latin typeface="Cambria Math"/>
                            <a:ea typeface="Cambria Math" pitchFamily="18" charset="0"/>
                          </a:rPr>
                        </m:ctrlPr>
                      </m:fPr>
                      <m:num>
                        <m:r>
                          <a:rPr lang="ru-RU" sz="2400" i="1">
                            <a:latin typeface="Cambria Math" pitchFamily="18" charset="0"/>
                            <a:ea typeface="Cambria Math" pitchFamily="18" charset="0"/>
                          </a:rPr>
                          <m:t>1</m:t>
                        </m:r>
                      </m:num>
                      <m:den>
                        <m:r>
                          <a:rPr lang="ru-RU" sz="2400" i="1">
                            <a:latin typeface="Cambria Math" pitchFamily="18" charset="0"/>
                            <a:ea typeface="Cambria Math" pitchFamily="18" charset="0"/>
                          </a:rPr>
                          <m:t>2</m:t>
                        </m:r>
                        <m:r>
                          <a:rPr lang="ru-RU" sz="2400" i="1">
                            <a:latin typeface="Cambria Math" pitchFamily="18" charset="0"/>
                            <a:ea typeface="Cambria Math" pitchFamily="18" charset="0"/>
                          </a:rPr>
                          <m:t>h</m:t>
                        </m:r>
                      </m:den>
                    </m:f>
                  </m:oMath>
                </a14:m>
                <a:r>
                  <a:rPr lang="ru-RU" sz="2400" dirty="0">
                    <a:latin typeface="Cambria Math" pitchFamily="18" charset="0"/>
                    <a:ea typeface="Cambria Math" pitchFamily="18" charset="0"/>
                  </a:rPr>
                  <a:t>. Видно, что система плохо обусловлена.</a:t>
                </a:r>
              </a:p>
              <a:p>
                <a:pPr algn="ctr"/>
                <a:endParaRPr lang="ru-RU" sz="2400" dirty="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320372" y="3855384"/>
                <a:ext cx="3572108" cy="3201197"/>
              </a:xfrm>
              <a:prstGeom prst="rect">
                <a:avLst/>
              </a:prstGeom>
              <a:blipFill rotWithShape="1">
                <a:blip r:embed="rId4"/>
                <a:stretch>
                  <a:fillRect t="-1521"/>
                </a:stretch>
              </a:blipFill>
            </p:spPr>
            <p:txBody>
              <a:bodyPr/>
              <a:lstStyle/>
              <a:p>
                <a:r>
                  <a:rPr lang="ru-RU">
                    <a:noFill/>
                  </a:rPr>
                  <a:t> </a:t>
                </a:r>
              </a:p>
            </p:txBody>
          </p:sp>
        </mc:Fallback>
      </mc:AlternateContent>
    </p:spTree>
    <p:extLst>
      <p:ext uri="{BB962C8B-B14F-4D97-AF65-F5344CB8AC3E}">
        <p14:creationId xmlns:p14="http://schemas.microsoft.com/office/powerpoint/2010/main" val="1175764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144000" cy="1938992"/>
          </a:xfrm>
          <a:prstGeom prst="rect">
            <a:avLst/>
          </a:prstGeom>
          <a:noFill/>
        </p:spPr>
        <p:txBody>
          <a:bodyPr wrap="square" rtlCol="0">
            <a:spAutoFit/>
          </a:bodyPr>
          <a:lstStyle/>
          <a:p>
            <a:pPr algn="just"/>
            <a:r>
              <a:rPr lang="ru-RU" sz="2400" dirty="0">
                <a:latin typeface="Cambria Math" pitchFamily="18" charset="0"/>
                <a:ea typeface="Cambria Math" pitchFamily="18" charset="0"/>
              </a:rPr>
              <a:t>Есть два пути улучшения обусловленности. Первое – увеличение </a:t>
            </a:r>
            <a:r>
              <a:rPr lang="en-US" sz="2400" i="1" dirty="0">
                <a:latin typeface="Cambria Math" pitchFamily="18" charset="0"/>
                <a:ea typeface="Cambria Math" pitchFamily="18" charset="0"/>
              </a:rPr>
              <a:t>N</a:t>
            </a:r>
            <a:r>
              <a:rPr lang="ru-RU" sz="2400" dirty="0">
                <a:latin typeface="Cambria Math" pitchFamily="18" charset="0"/>
                <a:ea typeface="Cambria Math" pitchFamily="18" charset="0"/>
              </a:rPr>
              <a:t>. Результат увеличения </a:t>
            </a:r>
            <a:r>
              <a:rPr lang="en-US" sz="2400" i="1" dirty="0">
                <a:latin typeface="Cambria Math" pitchFamily="18" charset="0"/>
                <a:ea typeface="Cambria Math" pitchFamily="18" charset="0"/>
              </a:rPr>
              <a:t>N</a:t>
            </a:r>
            <a:r>
              <a:rPr lang="en-US" sz="2400" dirty="0">
                <a:latin typeface="Cambria Math" pitchFamily="18" charset="0"/>
                <a:ea typeface="Cambria Math" pitchFamily="18" charset="0"/>
              </a:rPr>
              <a:t> </a:t>
            </a:r>
            <a:r>
              <a:rPr lang="ru-RU" sz="2400" dirty="0">
                <a:latin typeface="Cambria Math" pitchFamily="18" charset="0"/>
                <a:ea typeface="Cambria Math" pitchFamily="18" charset="0"/>
              </a:rPr>
              <a:t>в два раза </a:t>
            </a:r>
            <a:r>
              <a:rPr lang="ru-RU" sz="2400" dirty="0" smtClean="0">
                <a:latin typeface="Cambria Math" pitchFamily="18" charset="0"/>
                <a:ea typeface="Cambria Math" pitchFamily="18" charset="0"/>
              </a:rPr>
              <a:t>представлен </a:t>
            </a:r>
            <a:r>
              <a:rPr lang="ru-RU" sz="2400" dirty="0">
                <a:latin typeface="Cambria Math" pitchFamily="18" charset="0"/>
                <a:ea typeface="Cambria Math" pitchFamily="18" charset="0"/>
              </a:rPr>
              <a:t>на Рис. 5. Видно, что гладкость кривой заметно увеличилась. Дальнейшее увеличение параметра </a:t>
            </a:r>
            <a:r>
              <a:rPr lang="en-US" sz="2400" i="1" dirty="0">
                <a:latin typeface="Cambria Math" pitchFamily="18" charset="0"/>
                <a:ea typeface="Cambria Math" pitchFamily="18" charset="0"/>
              </a:rPr>
              <a:t>N</a:t>
            </a:r>
            <a:r>
              <a:rPr lang="en-US" sz="2400" dirty="0">
                <a:latin typeface="Cambria Math" pitchFamily="18" charset="0"/>
                <a:ea typeface="Cambria Math" pitchFamily="18" charset="0"/>
              </a:rPr>
              <a:t> </a:t>
            </a:r>
            <a:r>
              <a:rPr lang="ru-RU" sz="2400" dirty="0">
                <a:latin typeface="Cambria Math" pitchFamily="18" charset="0"/>
                <a:ea typeface="Cambria Math" pitchFamily="18" charset="0"/>
              </a:rPr>
              <a:t>обусловленность существенно не улучшает.</a:t>
            </a:r>
          </a:p>
        </p:txBody>
      </p:sp>
      <p:pic>
        <p:nvPicPr>
          <p:cNvPr id="3" name="Рисунок 2"/>
          <p:cNvPicPr/>
          <p:nvPr/>
        </p:nvPicPr>
        <p:blipFill rotWithShape="1">
          <a:blip r:embed="rId2">
            <a:extLst>
              <a:ext uri="{28A0092B-C50C-407E-A947-70E740481C1C}">
                <a14:useLocalDpi xmlns:a14="http://schemas.microsoft.com/office/drawing/2010/main" val="0"/>
              </a:ext>
            </a:extLst>
          </a:blip>
          <a:srcRect l="5080" t="2771" r="7692"/>
          <a:stretch/>
        </p:blipFill>
        <p:spPr bwMode="auto">
          <a:xfrm>
            <a:off x="1979930" y="2055624"/>
            <a:ext cx="5184140" cy="302577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TextBox 3"/>
              <p:cNvSpPr txBox="1"/>
              <p:nvPr/>
            </p:nvSpPr>
            <p:spPr>
              <a:xfrm>
                <a:off x="179512" y="5373216"/>
                <a:ext cx="8856984" cy="1354538"/>
              </a:xfrm>
              <a:prstGeom prst="rect">
                <a:avLst/>
              </a:prstGeom>
              <a:noFill/>
            </p:spPr>
            <p:txBody>
              <a:bodyPr wrap="square" rtlCol="0">
                <a:spAutoFit/>
              </a:bodyPr>
              <a:lstStyle/>
              <a:p>
                <a:r>
                  <a:rPr lang="ru-RU" sz="2400" dirty="0">
                    <a:latin typeface="Cambria Math" pitchFamily="18" charset="0"/>
                    <a:ea typeface="Cambria Math" pitchFamily="18" charset="0"/>
                  </a:rPr>
                  <a:t>Рис. 5</a:t>
                </a:r>
                <a:r>
                  <a:rPr lang="ru-RU" sz="2400" dirty="0" smtClean="0">
                    <a:latin typeface="Cambria Math" pitchFamily="18" charset="0"/>
                    <a:ea typeface="Cambria Math" pitchFamily="18" charset="0"/>
                  </a:rPr>
                  <a:t>. </a:t>
                </a:r>
                <a:r>
                  <a:rPr lang="ru-RU" sz="2400" dirty="0">
                    <a:latin typeface="Cambria Math" pitchFamily="18" charset="0"/>
                    <a:ea typeface="Cambria Math" pitchFamily="18" charset="0"/>
                  </a:rPr>
                  <a:t>Нормальная компонента вектора перемещений на верхней поверхности при </a:t>
                </a:r>
                <a:r>
                  <a:rPr lang="en-US" sz="2400" i="1" dirty="0">
                    <a:latin typeface="Cambria Math" pitchFamily="18" charset="0"/>
                    <a:ea typeface="Cambria Math" pitchFamily="18" charset="0"/>
                  </a:rPr>
                  <a:t>k</a:t>
                </a:r>
                <a:r>
                  <a:rPr lang="ru-RU" sz="2400" dirty="0">
                    <a:latin typeface="Cambria Math" pitchFamily="18" charset="0"/>
                    <a:ea typeface="Cambria Math" pitchFamily="18" charset="0"/>
                  </a:rPr>
                  <a:t>=0.1 и </a:t>
                </a:r>
                <a14:m>
                  <m:oMath xmlns:m="http://schemas.openxmlformats.org/officeDocument/2006/math">
                    <m:r>
                      <a:rPr lang="en-US" sz="2400" i="1">
                        <a:latin typeface="Cambria Math" pitchFamily="18" charset="0"/>
                        <a:ea typeface="Cambria Math" pitchFamily="18" charset="0"/>
                      </a:rPr>
                      <m:t>𝑁</m:t>
                    </m:r>
                    <m:r>
                      <a:rPr lang="ru-RU" sz="2400" i="1">
                        <a:latin typeface="Cambria Math" pitchFamily="18" charset="0"/>
                        <a:ea typeface="Cambria Math" pitchFamily="18" charset="0"/>
                      </a:rPr>
                      <m:t>=</m:t>
                    </m:r>
                    <m:f>
                      <m:fPr>
                        <m:ctrlPr>
                          <a:rPr lang="ru-RU" sz="2400" i="1">
                            <a:latin typeface="Cambria Math"/>
                            <a:ea typeface="Cambria Math" pitchFamily="18" charset="0"/>
                          </a:rPr>
                        </m:ctrlPr>
                      </m:fPr>
                      <m:num>
                        <m:r>
                          <a:rPr lang="ru-RU" sz="2400" i="1">
                            <a:latin typeface="Cambria Math" pitchFamily="18" charset="0"/>
                            <a:ea typeface="Cambria Math" pitchFamily="18" charset="0"/>
                          </a:rPr>
                          <m:t>1</m:t>
                        </m:r>
                      </m:num>
                      <m:den>
                        <m:r>
                          <a:rPr lang="ru-RU" sz="2400" i="1">
                            <a:latin typeface="Cambria Math" pitchFamily="18" charset="0"/>
                            <a:ea typeface="Cambria Math" pitchFamily="18" charset="0"/>
                          </a:rPr>
                          <m:t>h</m:t>
                        </m:r>
                      </m:den>
                    </m:f>
                  </m:oMath>
                </a14:m>
                <a:r>
                  <a:rPr lang="ru-RU" sz="2400" dirty="0">
                    <a:latin typeface="Cambria Math" pitchFamily="18" charset="0"/>
                    <a:ea typeface="Cambria Math" pitchFamily="18" charset="0"/>
                  </a:rPr>
                  <a:t>. Гладкость кривой заметно улучшилась</a:t>
                </a:r>
                <a:r>
                  <a:rPr lang="ru-RU" sz="2400" dirty="0" smtClean="0">
                    <a:latin typeface="Cambria Math" pitchFamily="18" charset="0"/>
                    <a:ea typeface="Cambria Math" pitchFamily="18" charset="0"/>
                  </a:rPr>
                  <a:t>.</a:t>
                </a:r>
                <a:endParaRPr lang="ru-RU" dirty="0"/>
              </a:p>
            </p:txBody>
          </p:sp>
        </mc:Choice>
        <mc:Fallback xmlns="">
          <p:sp>
            <p:nvSpPr>
              <p:cNvPr id="4" name="TextBox 3"/>
              <p:cNvSpPr txBox="1">
                <a:spLocks noRot="1" noChangeAspect="1" noMove="1" noResize="1" noEditPoints="1" noAdjustHandles="1" noChangeArrowheads="1" noChangeShapeType="1" noTextEdit="1"/>
              </p:cNvSpPr>
              <p:nvPr/>
            </p:nvSpPr>
            <p:spPr>
              <a:xfrm>
                <a:off x="179512" y="5373216"/>
                <a:ext cx="8856984" cy="1354538"/>
              </a:xfrm>
              <a:prstGeom prst="rect">
                <a:avLst/>
              </a:prstGeom>
              <a:blipFill rotWithShape="1">
                <a:blip r:embed="rId3"/>
                <a:stretch>
                  <a:fillRect l="-1032" t="-3587" b="-8969"/>
                </a:stretch>
              </a:blipFill>
            </p:spPr>
            <p:txBody>
              <a:bodyPr/>
              <a:lstStyle/>
              <a:p>
                <a:r>
                  <a:rPr lang="ru-RU">
                    <a:noFill/>
                  </a:rPr>
                  <a:t> </a:t>
                </a:r>
              </a:p>
            </p:txBody>
          </p:sp>
        </mc:Fallback>
      </mc:AlternateContent>
    </p:spTree>
    <p:extLst>
      <p:ext uri="{BB962C8B-B14F-4D97-AF65-F5344CB8AC3E}">
        <p14:creationId xmlns:p14="http://schemas.microsoft.com/office/powerpoint/2010/main" val="3117374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7504" y="188640"/>
                <a:ext cx="9036496" cy="2246769"/>
              </a:xfrm>
              <a:prstGeom prst="rect">
                <a:avLst/>
              </a:prstGeom>
              <a:noFill/>
            </p:spPr>
            <p:txBody>
              <a:bodyPr wrap="square" rtlCol="0">
                <a:spAutoFit/>
              </a:bodyPr>
              <a:lstStyle/>
              <a:p>
                <a:pPr algn="just"/>
                <a:r>
                  <a:rPr lang="ru-RU" sz="2800" dirty="0">
                    <a:latin typeface="Cambria Math" pitchFamily="18" charset="0"/>
                    <a:ea typeface="Cambria Math" pitchFamily="18" charset="0"/>
                  </a:rPr>
                  <a:t>Второй, более радикальный способ улучшения обусловленности – повышение степени </a:t>
                </a:r>
                <a14:m>
                  <m:oMath xmlns:m="http://schemas.openxmlformats.org/officeDocument/2006/math">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𝑘</m:t>
                        </m:r>
                      </m:e>
                      <m:sub>
                        <m:r>
                          <a:rPr lang="ru-RU" sz="2800" i="1">
                            <a:latin typeface="Cambria Math" pitchFamily="18" charset="0"/>
                            <a:ea typeface="Cambria Math" pitchFamily="18" charset="0"/>
                          </a:rPr>
                          <m:t>𝑟</m:t>
                        </m:r>
                      </m:sub>
                    </m:sSub>
                  </m:oMath>
                </a14:m>
                <a:r>
                  <a:rPr lang="ru-RU" sz="2800" dirty="0">
                    <a:latin typeface="Cambria Math" pitchFamily="18" charset="0"/>
                    <a:ea typeface="Cambria Math" pitchFamily="18" charset="0"/>
                  </a:rPr>
                  <a:t> в подынтегральных выражениях (аналог дипольного потенциала). К сожалению, в данной работе этот способ не использовался.</a:t>
                </a:r>
              </a:p>
            </p:txBody>
          </p:sp>
        </mc:Choice>
        <mc:Fallback xmlns="">
          <p:sp>
            <p:nvSpPr>
              <p:cNvPr id="2" name="TextBox 1"/>
              <p:cNvSpPr txBox="1">
                <a:spLocks noRot="1" noChangeAspect="1" noMove="1" noResize="1" noEditPoints="1" noAdjustHandles="1" noChangeArrowheads="1" noChangeShapeType="1" noTextEdit="1"/>
              </p:cNvSpPr>
              <p:nvPr/>
            </p:nvSpPr>
            <p:spPr>
              <a:xfrm>
                <a:off x="107504" y="188640"/>
                <a:ext cx="9036496" cy="2246769"/>
              </a:xfrm>
              <a:prstGeom prst="rect">
                <a:avLst/>
              </a:prstGeom>
              <a:blipFill rotWithShape="1">
                <a:blip r:embed="rId2"/>
                <a:stretch>
                  <a:fillRect l="-1417" t="-2710" r="-1350" b="-6504"/>
                </a:stretch>
              </a:blipFill>
            </p:spPr>
            <p:txBody>
              <a:bodyPr/>
              <a:lstStyle/>
              <a:p>
                <a:r>
                  <a:rPr lang="ru-RU">
                    <a:noFill/>
                  </a:rPr>
                  <a:t> </a:t>
                </a:r>
              </a:p>
            </p:txBody>
          </p:sp>
        </mc:Fallback>
      </mc:AlternateContent>
    </p:spTree>
    <p:extLst>
      <p:ext uri="{BB962C8B-B14F-4D97-AF65-F5344CB8AC3E}">
        <p14:creationId xmlns:p14="http://schemas.microsoft.com/office/powerpoint/2010/main" val="37013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11" y="15032"/>
            <a:ext cx="8928992" cy="7017306"/>
          </a:xfrm>
          <a:prstGeom prst="rect">
            <a:avLst/>
          </a:prstGeom>
          <a:noFill/>
        </p:spPr>
        <p:txBody>
          <a:bodyPr wrap="square" rtlCol="0">
            <a:spAutoFit/>
          </a:bodyPr>
          <a:lstStyle/>
          <a:p>
            <a:pPr algn="ctr"/>
            <a:r>
              <a:rPr lang="ru-RU" sz="2800" dirty="0">
                <a:latin typeface="Cambria Math" pitchFamily="18" charset="0"/>
                <a:ea typeface="Cambria Math" pitchFamily="18" charset="0"/>
              </a:rPr>
              <a:t>Результаты</a:t>
            </a:r>
          </a:p>
          <a:p>
            <a:pPr algn="just"/>
            <a:r>
              <a:rPr lang="ru-RU" dirty="0"/>
              <a:t>	</a:t>
            </a:r>
            <a:r>
              <a:rPr lang="ru-RU" sz="2400" dirty="0">
                <a:latin typeface="Cambria Math" pitchFamily="18" charset="0"/>
                <a:ea typeface="Cambria Math" pitchFamily="18" charset="0"/>
              </a:rPr>
              <a:t>Расстояние между поверхностями было примерно 0.5, параметр </a:t>
            </a:r>
            <a:r>
              <a:rPr lang="en-US" sz="2400" i="1" dirty="0">
                <a:latin typeface="Cambria Math" pitchFamily="18" charset="0"/>
                <a:ea typeface="Cambria Math" pitchFamily="18" charset="0"/>
              </a:rPr>
              <a:t>k</a:t>
            </a:r>
            <a:r>
              <a:rPr lang="ru-RU" sz="2400" dirty="0">
                <a:latin typeface="Cambria Math" pitchFamily="18" charset="0"/>
                <a:ea typeface="Cambria Math" pitchFamily="18" charset="0"/>
              </a:rPr>
              <a:t> изменялся так, что эффективная длина волны (хотя, речь, конечно, идёт о стационарных колебаниях) изменялась от 0.1 до 600. Можно сделать уверенный вывод, что при высокочастотных колебаниях с эффективной длиной волны меньше расстояния между поверхностями, но больше амплитуды шероховатости (от 0.1 до </a:t>
            </a:r>
            <a:r>
              <a:rPr lang="ru-RU" sz="2400" dirty="0" smtClean="0">
                <a:latin typeface="Cambria Math" pitchFamily="18" charset="0"/>
                <a:ea typeface="Cambria Math" pitchFamily="18" charset="0"/>
              </a:rPr>
              <a:t>0.5) </a:t>
            </a:r>
            <a:r>
              <a:rPr lang="ru-RU" sz="2400" dirty="0">
                <a:latin typeface="Cambria Math" pitchFamily="18" charset="0"/>
                <a:ea typeface="Cambria Math" pitchFamily="18" charset="0"/>
              </a:rPr>
              <a:t>влияние шероховатости на отражающие свойства не значительно. В области квазистатических колебаний </a:t>
            </a:r>
            <a:r>
              <a:rPr lang="ru-RU" sz="2400" dirty="0" smtClean="0">
                <a:latin typeface="Cambria Math" pitchFamily="18" charset="0"/>
                <a:ea typeface="Cambria Math" pitchFamily="18" charset="0"/>
              </a:rPr>
              <a:t>шероховатую границу </a:t>
            </a:r>
            <a:r>
              <a:rPr lang="ru-RU" sz="2400" dirty="0">
                <a:latin typeface="Cambria Math" pitchFamily="18" charset="0"/>
                <a:ea typeface="Cambria Math" pitchFamily="18" charset="0"/>
              </a:rPr>
              <a:t>также с высокой степенью точности можно считать гладкой. Однако существует некоторая переходная частотная область, с эффективной длиной волны от </a:t>
            </a:r>
            <a:r>
              <a:rPr lang="ru-RU" sz="2400" dirty="0" smtClean="0">
                <a:latin typeface="Cambria Math" pitchFamily="18" charset="0"/>
                <a:ea typeface="Cambria Math" pitchFamily="18" charset="0"/>
              </a:rPr>
              <a:t>десяти </a:t>
            </a:r>
            <a:r>
              <a:rPr lang="ru-RU" sz="2400" dirty="0">
                <a:latin typeface="Cambria Math" pitchFamily="18" charset="0"/>
                <a:ea typeface="Cambria Math" pitchFamily="18" charset="0"/>
              </a:rPr>
              <a:t>до </a:t>
            </a:r>
            <a:r>
              <a:rPr lang="ru-RU" sz="2400" dirty="0" smtClean="0">
                <a:latin typeface="Cambria Math" pitchFamily="18" charset="0"/>
                <a:ea typeface="Cambria Math" pitchFamily="18" charset="0"/>
              </a:rPr>
              <a:t>двух расстояний </a:t>
            </a:r>
            <a:r>
              <a:rPr lang="ru-RU" sz="2400" dirty="0">
                <a:latin typeface="Cambria Math" pitchFamily="18" charset="0"/>
                <a:ea typeface="Cambria Math" pitchFamily="18" charset="0"/>
              </a:rPr>
              <a:t>между поверхностями, где наличие шероховатости на границе раздела достаточно существенно меняет перемещение на верхней границе. На некоторых частотах наличие шероховатости приводит к качественно иной картине перемещений на верхней границе</a:t>
            </a:r>
            <a:r>
              <a:rPr lang="ru-RU" sz="2400" dirty="0" smtClean="0">
                <a:latin typeface="Cambria Math" pitchFamily="18" charset="0"/>
                <a:ea typeface="Cambria Math" pitchFamily="18" charset="0"/>
              </a:rPr>
              <a:t>.</a:t>
            </a:r>
            <a:endParaRPr lang="ru-RU" dirty="0"/>
          </a:p>
        </p:txBody>
      </p:sp>
    </p:spTree>
    <p:extLst>
      <p:ext uri="{BB962C8B-B14F-4D97-AF65-F5344CB8AC3E}">
        <p14:creationId xmlns:p14="http://schemas.microsoft.com/office/powerpoint/2010/main" val="3679342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4501" t="4843" r="6057" b="5684"/>
          <a:stretch/>
        </p:blipFill>
        <p:spPr bwMode="auto">
          <a:xfrm>
            <a:off x="0" y="0"/>
            <a:ext cx="4369612" cy="3014854"/>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4974" t="3794" r="6021" b="4008"/>
          <a:stretch/>
        </p:blipFill>
        <p:spPr bwMode="auto">
          <a:xfrm>
            <a:off x="4369612" y="-45911"/>
            <a:ext cx="4348263" cy="310667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07504" y="3212976"/>
            <a:ext cx="8610371" cy="1862048"/>
          </a:xfrm>
          <a:prstGeom prst="rect">
            <a:avLst/>
          </a:prstGeom>
          <a:noFill/>
        </p:spPr>
        <p:txBody>
          <a:bodyPr wrap="square" rtlCol="0">
            <a:spAutoFit/>
          </a:bodyPr>
          <a:lstStyle/>
          <a:p>
            <a:pPr algn="just"/>
            <a:r>
              <a:rPr lang="ru-RU" sz="2300" dirty="0">
                <a:latin typeface="Cambria Math" pitchFamily="18" charset="0"/>
                <a:ea typeface="Cambria Math" pitchFamily="18" charset="0"/>
              </a:rPr>
              <a:t>Рис. 6. Зависимость нормальной компоненты вектора перемещений на верхней поверхности от радиальной координаты при </a:t>
            </a:r>
            <a:r>
              <a:rPr lang="en-US" sz="2300" i="1" dirty="0">
                <a:latin typeface="Cambria Math" pitchFamily="18" charset="0"/>
                <a:ea typeface="Cambria Math" pitchFamily="18" charset="0"/>
              </a:rPr>
              <a:t>k</a:t>
            </a:r>
            <a:r>
              <a:rPr lang="ru-RU" sz="2300" dirty="0">
                <a:latin typeface="Cambria Math" pitchFamily="18" charset="0"/>
                <a:ea typeface="Cambria Math" pitchFamily="18" charset="0"/>
              </a:rPr>
              <a:t> = 2π (расстояние между поверхностями – половина эффективной длины волны). </a:t>
            </a:r>
            <a:r>
              <a:rPr lang="ru-RU" sz="2300" dirty="0" smtClean="0">
                <a:latin typeface="Cambria Math" pitchFamily="18" charset="0"/>
                <a:ea typeface="Cambria Math" pitchFamily="18" charset="0"/>
              </a:rPr>
              <a:t>Слева </a:t>
            </a:r>
            <a:r>
              <a:rPr lang="ru-RU" sz="2300" dirty="0">
                <a:latin typeface="Cambria Math" pitchFamily="18" charset="0"/>
                <a:ea typeface="Cambria Math" pitchFamily="18" charset="0"/>
              </a:rPr>
              <a:t>– поверхность раздела – шероховатая, справа – гладкая (</a:t>
            </a:r>
            <a:r>
              <a:rPr lang="en-US" sz="2300" i="1" dirty="0">
                <a:latin typeface="Cambria Math" pitchFamily="18" charset="0"/>
                <a:ea typeface="Cambria Math" pitchFamily="18" charset="0"/>
              </a:rPr>
              <a:t>z =</a:t>
            </a:r>
            <a:r>
              <a:rPr lang="en-US" sz="2300" dirty="0">
                <a:latin typeface="Cambria Math" pitchFamily="18" charset="0"/>
                <a:ea typeface="Cambria Math" pitchFamily="18" charset="0"/>
              </a:rPr>
              <a:t> − 0.5</a:t>
            </a:r>
            <a:r>
              <a:rPr lang="ru-RU" sz="2300" dirty="0">
                <a:latin typeface="Cambria Math" pitchFamily="18" charset="0"/>
                <a:ea typeface="Cambria Math" pitchFamily="18" charset="0"/>
              </a:rPr>
              <a:t>)</a:t>
            </a:r>
            <a:r>
              <a:rPr lang="en-US" sz="2300" dirty="0" smtClean="0">
                <a:latin typeface="Cambria Math" pitchFamily="18" charset="0"/>
                <a:ea typeface="Cambria Math" pitchFamily="18" charset="0"/>
              </a:rPr>
              <a:t>.</a:t>
            </a:r>
            <a:endParaRPr lang="ru-RU" sz="2300" dirty="0">
              <a:latin typeface="Cambria Math" pitchFamily="18" charset="0"/>
              <a:ea typeface="Cambria Math" pitchFamily="18" charset="0"/>
            </a:endParaRPr>
          </a:p>
        </p:txBody>
      </p:sp>
    </p:spTree>
    <p:extLst>
      <p:ext uri="{BB962C8B-B14F-4D97-AF65-F5344CB8AC3E}">
        <p14:creationId xmlns:p14="http://schemas.microsoft.com/office/powerpoint/2010/main" val="4046911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5498" t="3035" r="4974" b="3249"/>
          <a:stretch/>
        </p:blipFill>
        <p:spPr bwMode="auto">
          <a:xfrm>
            <a:off x="0" y="-12576"/>
            <a:ext cx="4373813" cy="3157825"/>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5498" t="3035" r="7068" b="4943"/>
          <a:stretch/>
        </p:blipFill>
        <p:spPr bwMode="auto">
          <a:xfrm>
            <a:off x="4373813" y="15963"/>
            <a:ext cx="4271513" cy="310074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07504" y="3356992"/>
            <a:ext cx="8784976" cy="2308324"/>
          </a:xfrm>
          <a:prstGeom prst="rect">
            <a:avLst/>
          </a:prstGeom>
          <a:noFill/>
        </p:spPr>
        <p:txBody>
          <a:bodyPr wrap="square" rtlCol="0">
            <a:spAutoFit/>
          </a:bodyPr>
          <a:lstStyle/>
          <a:p>
            <a:pPr algn="just"/>
            <a:r>
              <a:rPr lang="ru-RU" sz="2400" dirty="0">
                <a:latin typeface="Cambria Math" pitchFamily="18" charset="0"/>
                <a:ea typeface="Cambria Math" pitchFamily="18" charset="0"/>
              </a:rPr>
              <a:t>Рис. 7. Зависимость нормальной компоненты вектора перемещений на верхней поверхности от радиальной координаты при </a:t>
            </a:r>
            <a:r>
              <a:rPr lang="en-US" sz="2400" i="1" dirty="0">
                <a:latin typeface="Cambria Math" pitchFamily="18" charset="0"/>
                <a:ea typeface="Cambria Math" pitchFamily="18" charset="0"/>
              </a:rPr>
              <a:t>k</a:t>
            </a:r>
            <a:r>
              <a:rPr lang="ru-RU" sz="2400" dirty="0">
                <a:latin typeface="Cambria Math" pitchFamily="18" charset="0"/>
                <a:ea typeface="Cambria Math" pitchFamily="18" charset="0"/>
              </a:rPr>
              <a:t> = 1 (расстояние между поверхностями – </a:t>
            </a:r>
            <a:r>
              <a:rPr lang="ru-RU" sz="2400" dirty="0" smtClean="0">
                <a:latin typeface="Cambria Math" pitchFamily="18" charset="0"/>
                <a:ea typeface="Cambria Math" pitchFamily="18" charset="0"/>
              </a:rPr>
              <a:t>примерно одна десятая </a:t>
            </a:r>
            <a:r>
              <a:rPr lang="ru-RU" sz="2400" dirty="0">
                <a:latin typeface="Cambria Math" pitchFamily="18" charset="0"/>
                <a:ea typeface="Cambria Math" pitchFamily="18" charset="0"/>
              </a:rPr>
              <a:t>эффективной длины волны). </a:t>
            </a:r>
            <a:r>
              <a:rPr lang="ru-RU" sz="2400" dirty="0" smtClean="0">
                <a:latin typeface="Cambria Math" pitchFamily="18" charset="0"/>
                <a:ea typeface="Cambria Math" pitchFamily="18" charset="0"/>
              </a:rPr>
              <a:t>Слева </a:t>
            </a:r>
            <a:r>
              <a:rPr lang="ru-RU" sz="2400" dirty="0">
                <a:latin typeface="Cambria Math" pitchFamily="18" charset="0"/>
                <a:ea typeface="Cambria Math" pitchFamily="18" charset="0"/>
              </a:rPr>
              <a:t>– поверхность раздела – шероховатая, справа – гладкая (</a:t>
            </a:r>
            <a:r>
              <a:rPr lang="en-US" sz="2400" i="1" dirty="0">
                <a:latin typeface="Cambria Math" pitchFamily="18" charset="0"/>
                <a:ea typeface="Cambria Math" pitchFamily="18" charset="0"/>
              </a:rPr>
              <a:t>z </a:t>
            </a:r>
            <a:r>
              <a:rPr lang="ru-RU" sz="2400" i="1" dirty="0">
                <a:latin typeface="Cambria Math" pitchFamily="18" charset="0"/>
                <a:ea typeface="Cambria Math" pitchFamily="18" charset="0"/>
              </a:rPr>
              <a:t>=</a:t>
            </a:r>
            <a:r>
              <a:rPr lang="ru-RU" sz="2400" dirty="0">
                <a:latin typeface="Cambria Math" pitchFamily="18" charset="0"/>
                <a:ea typeface="Cambria Math" pitchFamily="18" charset="0"/>
              </a:rPr>
              <a:t> − 0.5). Картина отличается качественно</a:t>
            </a:r>
            <a:r>
              <a:rPr lang="ru-RU" sz="2400" dirty="0" smtClean="0">
                <a:latin typeface="Cambria Math" pitchFamily="18" charset="0"/>
                <a:ea typeface="Cambria Math" pitchFamily="18" charset="0"/>
              </a:rPr>
              <a:t>.</a:t>
            </a:r>
            <a:endParaRPr lang="ru-RU" dirty="0"/>
          </a:p>
        </p:txBody>
      </p:sp>
    </p:spTree>
    <p:extLst>
      <p:ext uri="{BB962C8B-B14F-4D97-AF65-F5344CB8AC3E}">
        <p14:creationId xmlns:p14="http://schemas.microsoft.com/office/powerpoint/2010/main" val="3530294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6709529"/>
          </a:xfrm>
          <a:prstGeom prst="rect">
            <a:avLst/>
          </a:prstGeom>
          <a:noFill/>
        </p:spPr>
        <p:txBody>
          <a:bodyPr wrap="square" rtlCol="0">
            <a:spAutoFit/>
          </a:bodyPr>
          <a:lstStyle/>
          <a:p>
            <a:pPr algn="ctr"/>
            <a:r>
              <a:rPr lang="ru-RU" sz="2800" dirty="0">
                <a:latin typeface="Cambria Math" pitchFamily="18" charset="0"/>
                <a:ea typeface="Cambria Math" pitchFamily="18" charset="0"/>
              </a:rPr>
              <a:t>Выводы</a:t>
            </a:r>
          </a:p>
          <a:p>
            <a:pPr algn="just"/>
            <a:r>
              <a:rPr lang="ru-RU" sz="2400" dirty="0">
                <a:latin typeface="Cambria Math" pitchFamily="18" charset="0"/>
                <a:ea typeface="Cambria Math" pitchFamily="18" charset="0"/>
              </a:rPr>
              <a:t>Представляется целесообразным для нахождения решений краевых задач стационарных колебаний теории упругости использовать ядра интегральных уравнений, которые представляют собой отклик на δ – функцию с ограниченным пространственным спектром, либо отклик на производную от такой функции. Это позволяет получать регулярные аналоги фундаментальных решений для полупространства. Для смешанных задач это позволит существенно улучшить </a:t>
            </a:r>
            <a:r>
              <a:rPr lang="ru-RU" sz="2400" dirty="0" smtClean="0">
                <a:latin typeface="Cambria Math" pitchFamily="18" charset="0"/>
                <a:ea typeface="Cambria Math" pitchFamily="18" charset="0"/>
              </a:rPr>
              <a:t>обусловленность </a:t>
            </a:r>
            <a:r>
              <a:rPr lang="ru-RU" sz="2400" dirty="0">
                <a:latin typeface="Cambria Math" pitchFamily="18" charset="0"/>
                <a:ea typeface="Cambria Math" pitchFamily="18" charset="0"/>
              </a:rPr>
              <a:t>системы уравнений. </a:t>
            </a:r>
          </a:p>
          <a:p>
            <a:pPr algn="just"/>
            <a:r>
              <a:rPr lang="ru-RU" sz="2400" dirty="0">
                <a:latin typeface="Cambria Math" pitchFamily="18" charset="0"/>
                <a:ea typeface="Cambria Math" pitchFamily="18" charset="0"/>
              </a:rPr>
              <a:t>Если расстояние между поверхностями составляет от одной </a:t>
            </a:r>
            <a:r>
              <a:rPr lang="ru-RU" sz="2400" dirty="0" smtClean="0">
                <a:latin typeface="Cambria Math" pitchFamily="18" charset="0"/>
                <a:ea typeface="Cambria Math" pitchFamily="18" charset="0"/>
              </a:rPr>
              <a:t>двадцатой </a:t>
            </a:r>
            <a:r>
              <a:rPr lang="ru-RU" sz="2400" dirty="0">
                <a:latin typeface="Cambria Math" pitchFamily="18" charset="0"/>
                <a:ea typeface="Cambria Math" pitchFamily="18" charset="0"/>
              </a:rPr>
              <a:t>до одной эффективной длины волны, то наличие шероховатости на границе раздела может достаточно существенно, а иногда даже качественно, менять отражательные свойства таких границ. Соответственно, проводить работы по детектированию подобных поверхностей следует в указанном диапазоне частот.</a:t>
            </a:r>
          </a:p>
          <a:p>
            <a:endParaRPr lang="ru-RU" dirty="0"/>
          </a:p>
        </p:txBody>
      </p:sp>
    </p:spTree>
    <p:extLst>
      <p:ext uri="{BB962C8B-B14F-4D97-AF65-F5344CB8AC3E}">
        <p14:creationId xmlns:p14="http://schemas.microsoft.com/office/powerpoint/2010/main" val="2109926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093" y="2060848"/>
            <a:ext cx="8640960" cy="1107996"/>
          </a:xfrm>
          <a:prstGeom prst="rect">
            <a:avLst/>
          </a:prstGeom>
          <a:noFill/>
        </p:spPr>
        <p:txBody>
          <a:bodyPr wrap="square" rtlCol="0">
            <a:spAutoFit/>
          </a:bodyPr>
          <a:lstStyle/>
          <a:p>
            <a:pPr algn="ctr"/>
            <a:r>
              <a:rPr lang="ru-RU" sz="6600" dirty="0" smtClean="0">
                <a:latin typeface="Cambria Math" pitchFamily="18" charset="0"/>
                <a:ea typeface="Cambria Math" pitchFamily="18" charset="0"/>
              </a:rPr>
              <a:t>Спасибо за внимание!</a:t>
            </a:r>
            <a:endParaRPr lang="ru-RU" sz="6600" dirty="0">
              <a:latin typeface="Cambria Math" pitchFamily="18" charset="0"/>
              <a:ea typeface="Cambria Math" pitchFamily="18" charset="0"/>
            </a:endParaRPr>
          </a:p>
        </p:txBody>
      </p:sp>
    </p:spTree>
    <p:extLst>
      <p:ext uri="{BB962C8B-B14F-4D97-AF65-F5344CB8AC3E}">
        <p14:creationId xmlns:p14="http://schemas.microsoft.com/office/powerpoint/2010/main" val="328465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260648"/>
                <a:ext cx="9144000" cy="6555641"/>
              </a:xfrm>
              <a:prstGeom prst="rect">
                <a:avLst/>
              </a:prstGeom>
              <a:noFill/>
            </p:spPr>
            <p:txBody>
              <a:bodyPr wrap="square" rtlCol="0">
                <a:spAutoFit/>
              </a:bodyPr>
              <a:lstStyle/>
              <a:p>
                <a:pPr algn="just"/>
                <a:r>
                  <a:rPr lang="ru-RU" sz="2800" dirty="0">
                    <a:latin typeface="Cambria Math" pitchFamily="18" charset="0"/>
                    <a:ea typeface="Cambria Math" pitchFamily="18" charset="0"/>
                    <a:cs typeface="Arial" pitchFamily="34" charset="0"/>
                  </a:rPr>
                  <a:t>При этом точка </a:t>
                </a:r>
                <a:r>
                  <a:rPr lang="en-US" sz="2800" i="1" dirty="0">
                    <a:latin typeface="Cambria Math" pitchFamily="18" charset="0"/>
                    <a:ea typeface="Cambria Math" pitchFamily="18" charset="0"/>
                    <a:cs typeface="Arial" pitchFamily="34" charset="0"/>
                  </a:rPr>
                  <a:t>x </a:t>
                </a:r>
                <a:r>
                  <a:rPr lang="ru-RU" sz="2800" dirty="0">
                    <a:latin typeface="Cambria Math" pitchFamily="18" charset="0"/>
                    <a:ea typeface="Cambria Math" pitchFamily="18" charset="0"/>
                    <a:cs typeface="Arial" pitchFamily="34" charset="0"/>
                  </a:rPr>
                  <a:t>является фиксированной точкой поверхности, </a:t>
                </a:r>
                <a:r>
                  <a:rPr lang="en-US" sz="2800" i="1" dirty="0">
                    <a:latin typeface="Cambria Math" pitchFamily="18" charset="0"/>
                    <a:ea typeface="Cambria Math" pitchFamily="18" charset="0"/>
                    <a:cs typeface="Arial" pitchFamily="34" charset="0"/>
                  </a:rPr>
                  <a:t>y</a:t>
                </a:r>
                <a:r>
                  <a:rPr lang="ru-RU" sz="2800" dirty="0">
                    <a:latin typeface="Cambria Math" pitchFamily="18" charset="0"/>
                    <a:ea typeface="Cambria Math" pitchFamily="18" charset="0"/>
                    <a:cs typeface="Arial" pitchFamily="34" charset="0"/>
                  </a:rPr>
                  <a:t> – пробегает по всей поверхности, функции </a:t>
                </a:r>
                <a14:m>
                  <m:oMath xmlns:m="http://schemas.openxmlformats.org/officeDocument/2006/math">
                    <m:sSub>
                      <m:sSubPr>
                        <m:ctrlPr>
                          <a:rPr lang="ru-RU" sz="2800" i="1">
                            <a:latin typeface="Cambria Math"/>
                            <a:ea typeface="Cambria Math" pitchFamily="18" charset="0"/>
                          </a:rPr>
                        </m:ctrlPr>
                      </m:sSubPr>
                      <m:e>
                        <m:r>
                          <m:rPr>
                            <m:sty m:val="p"/>
                          </m:rPr>
                          <a:rPr lang="ru-RU" sz="2800">
                            <a:latin typeface="Cambria Math" pitchFamily="18" charset="0"/>
                            <a:ea typeface="Cambria Math" pitchFamily="18" charset="0"/>
                          </a:rPr>
                          <m:t>F</m:t>
                        </m:r>
                      </m:e>
                      <m:sub>
                        <m:r>
                          <a:rPr lang="ru-RU" sz="2800" i="1">
                            <a:latin typeface="Cambria Math" pitchFamily="18" charset="0"/>
                            <a:ea typeface="Cambria Math" pitchFamily="18" charset="0"/>
                          </a:rPr>
                          <m:t>𝑘</m:t>
                        </m:r>
                      </m:sub>
                    </m:sSub>
                    <m:d>
                      <m:dPr>
                        <m:ctrlPr>
                          <a:rPr lang="ru-RU" sz="2800" i="1">
                            <a:latin typeface="Cambria Math"/>
                            <a:ea typeface="Cambria Math" pitchFamily="18" charset="0"/>
                          </a:rPr>
                        </m:ctrlPr>
                      </m:dPr>
                      <m:e>
                        <m:r>
                          <a:rPr lang="ru-RU" sz="2800" i="1">
                            <a:latin typeface="Cambria Math" pitchFamily="18" charset="0"/>
                            <a:ea typeface="Cambria Math" pitchFamily="18" charset="0"/>
                          </a:rPr>
                          <m:t>𝑦</m:t>
                        </m:r>
                      </m:e>
                    </m:d>
                  </m:oMath>
                </a14:m>
                <a:r>
                  <a:rPr lang="ru-RU" sz="2800" dirty="0">
                    <a:latin typeface="Cambria Math" pitchFamily="18" charset="0"/>
                    <a:ea typeface="Cambria Math" pitchFamily="18" charset="0"/>
                    <a:cs typeface="Arial" pitchFamily="34" charset="0"/>
                  </a:rPr>
                  <a:t> – некоторые подгоночные функции, с помощью правильного подбора (или вычисления) которых можно удовлетворить не только уравнению (это достигается автоматически при любых ограниченных </a:t>
                </a:r>
                <a14:m>
                  <m:oMath xmlns:m="http://schemas.openxmlformats.org/officeDocument/2006/math">
                    <m:sSub>
                      <m:sSubPr>
                        <m:ctrlPr>
                          <a:rPr lang="ru-RU" sz="2800" i="1">
                            <a:latin typeface="Cambria Math"/>
                            <a:ea typeface="Cambria Math" pitchFamily="18" charset="0"/>
                          </a:rPr>
                        </m:ctrlPr>
                      </m:sSubPr>
                      <m:e>
                        <m:r>
                          <m:rPr>
                            <m:sty m:val="p"/>
                          </m:rPr>
                          <a:rPr lang="ru-RU" sz="2800">
                            <a:latin typeface="Cambria Math" pitchFamily="18" charset="0"/>
                            <a:ea typeface="Cambria Math" pitchFamily="18" charset="0"/>
                          </a:rPr>
                          <m:t>F</m:t>
                        </m:r>
                      </m:e>
                      <m:sub>
                        <m:r>
                          <a:rPr lang="ru-RU" sz="2800" i="1">
                            <a:latin typeface="Cambria Math" pitchFamily="18" charset="0"/>
                            <a:ea typeface="Cambria Math" pitchFamily="18" charset="0"/>
                          </a:rPr>
                          <m:t>𝑘</m:t>
                        </m:r>
                      </m:sub>
                    </m:sSub>
                    <m:d>
                      <m:dPr>
                        <m:ctrlPr>
                          <a:rPr lang="ru-RU" sz="2800" i="1">
                            <a:latin typeface="Cambria Math"/>
                            <a:ea typeface="Cambria Math" pitchFamily="18" charset="0"/>
                          </a:rPr>
                        </m:ctrlPr>
                      </m:dPr>
                      <m:e>
                        <m:r>
                          <a:rPr lang="ru-RU" sz="2800" i="1">
                            <a:latin typeface="Cambria Math" pitchFamily="18" charset="0"/>
                            <a:ea typeface="Cambria Math" pitchFamily="18" charset="0"/>
                          </a:rPr>
                          <m:t>𝑦</m:t>
                        </m:r>
                      </m:e>
                    </m:d>
                  </m:oMath>
                </a14:m>
                <a:r>
                  <a:rPr lang="ru-RU" sz="2800" dirty="0">
                    <a:latin typeface="Cambria Math" pitchFamily="18" charset="0"/>
                    <a:ea typeface="Cambria Math" pitchFamily="18" charset="0"/>
                    <a:cs typeface="Arial" pitchFamily="34" charset="0"/>
                  </a:rPr>
                  <a:t>), но ещё и граничным условиям. Главное требование к тензору </a:t>
                </a:r>
                <a14:m>
                  <m:oMath xmlns:m="http://schemas.openxmlformats.org/officeDocument/2006/math">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𝑀</m:t>
                        </m:r>
                      </m:e>
                      <m:sub>
                        <m:r>
                          <a:rPr lang="ru-RU" sz="2800" i="1">
                            <a:latin typeface="Cambria Math" pitchFamily="18" charset="0"/>
                            <a:ea typeface="Cambria Math" pitchFamily="18" charset="0"/>
                          </a:rPr>
                          <m:t>𝑖𝑘</m:t>
                        </m:r>
                      </m:sub>
                    </m:sSub>
                    <m:d>
                      <m:dPr>
                        <m:ctrlPr>
                          <a:rPr lang="ru-RU" sz="2800" i="1">
                            <a:latin typeface="Cambria Math"/>
                            <a:ea typeface="Cambria Math" pitchFamily="18" charset="0"/>
                          </a:rPr>
                        </m:ctrlPr>
                      </m:dPr>
                      <m:e>
                        <m:r>
                          <a:rPr lang="ru-RU" sz="2800" i="1">
                            <a:latin typeface="Cambria Math" pitchFamily="18" charset="0"/>
                            <a:ea typeface="Cambria Math" pitchFamily="18" charset="0"/>
                          </a:rPr>
                          <m:t>𝑥</m:t>
                        </m:r>
                        <m:r>
                          <a:rPr lang="ru-RU" sz="2800" i="1">
                            <a:latin typeface="Cambria Math" pitchFamily="18" charset="0"/>
                            <a:ea typeface="Cambria Math" pitchFamily="18" charset="0"/>
                          </a:rPr>
                          <m:t>,</m:t>
                        </m:r>
                        <m:r>
                          <a:rPr lang="ru-RU" sz="2800" i="1">
                            <a:latin typeface="Cambria Math" pitchFamily="18" charset="0"/>
                            <a:ea typeface="Cambria Math" pitchFamily="18" charset="0"/>
                          </a:rPr>
                          <m:t>𝑦</m:t>
                        </m:r>
                      </m:e>
                    </m:d>
                  </m:oMath>
                </a14:m>
                <a:r>
                  <a:rPr lang="ru-RU" sz="2800" dirty="0">
                    <a:latin typeface="Cambria Math" pitchFamily="18" charset="0"/>
                    <a:ea typeface="Cambria Math" pitchFamily="18" charset="0"/>
                    <a:cs typeface="Arial" pitchFamily="34" charset="0"/>
                  </a:rPr>
                  <a:t> это то, что он должен убывать, причём достаточно быстро, чтобы обеспечить хорошую обусловленность системы линейных уравнений. Например, если на поверхности задан вектор нагрузок, то в качестве </a:t>
                </a:r>
                <a14:m>
                  <m:oMath xmlns:m="http://schemas.openxmlformats.org/officeDocument/2006/math">
                    <m:sSub>
                      <m:sSubPr>
                        <m:ctrlPr>
                          <a:rPr lang="ru-RU" sz="2800" i="1">
                            <a:latin typeface="Cambria Math"/>
                            <a:ea typeface="Cambria Math" pitchFamily="18" charset="0"/>
                          </a:rPr>
                        </m:ctrlPr>
                      </m:sSubPr>
                      <m:e>
                        <m:r>
                          <a:rPr lang="ru-RU" sz="2800" i="1">
                            <a:latin typeface="Cambria Math" pitchFamily="18" charset="0"/>
                            <a:ea typeface="Cambria Math" pitchFamily="18" charset="0"/>
                          </a:rPr>
                          <m:t>𝑀</m:t>
                        </m:r>
                      </m:e>
                      <m:sub>
                        <m:r>
                          <a:rPr lang="ru-RU" sz="2800" i="1">
                            <a:latin typeface="Cambria Math" pitchFamily="18" charset="0"/>
                            <a:ea typeface="Cambria Math" pitchFamily="18" charset="0"/>
                          </a:rPr>
                          <m:t>𝑖𝑘</m:t>
                        </m:r>
                      </m:sub>
                    </m:sSub>
                    <m:d>
                      <m:dPr>
                        <m:ctrlPr>
                          <a:rPr lang="ru-RU" sz="2800" i="1">
                            <a:latin typeface="Cambria Math"/>
                            <a:ea typeface="Cambria Math" pitchFamily="18" charset="0"/>
                          </a:rPr>
                        </m:ctrlPr>
                      </m:dPr>
                      <m:e>
                        <m:r>
                          <a:rPr lang="ru-RU" sz="2800" i="1">
                            <a:latin typeface="Cambria Math" pitchFamily="18" charset="0"/>
                            <a:ea typeface="Cambria Math" pitchFamily="18" charset="0"/>
                          </a:rPr>
                          <m:t>𝑥</m:t>
                        </m:r>
                        <m:r>
                          <a:rPr lang="ru-RU" sz="2800" i="1">
                            <a:latin typeface="Cambria Math" pitchFamily="18" charset="0"/>
                            <a:ea typeface="Cambria Math" pitchFamily="18" charset="0"/>
                          </a:rPr>
                          <m:t>,</m:t>
                        </m:r>
                        <m:r>
                          <a:rPr lang="ru-RU" sz="2800" i="1">
                            <a:latin typeface="Cambria Math" pitchFamily="18" charset="0"/>
                            <a:ea typeface="Cambria Math" pitchFamily="18" charset="0"/>
                          </a:rPr>
                          <m:t>𝑦</m:t>
                        </m:r>
                      </m:e>
                    </m:d>
                  </m:oMath>
                </a14:m>
                <a:r>
                  <a:rPr lang="ru-RU" sz="2800" dirty="0">
                    <a:latin typeface="Cambria Math" pitchFamily="18" charset="0"/>
                    <a:ea typeface="Cambria Math" pitchFamily="18" charset="0"/>
                    <a:cs typeface="Arial" pitchFamily="34" charset="0"/>
                  </a:rPr>
                  <a:t> можно взять отклик на поверхностную или объёмную δ – нагрузку (полный аналог потенциала простого слоя) [1].</a:t>
                </a:r>
              </a:p>
            </p:txBody>
          </p:sp>
        </mc:Choice>
        <mc:Fallback xmlns="">
          <p:sp>
            <p:nvSpPr>
              <p:cNvPr id="2" name="TextBox 1"/>
              <p:cNvSpPr txBox="1">
                <a:spLocks noRot="1" noChangeAspect="1" noMove="1" noResize="1" noEditPoints="1" noAdjustHandles="1" noChangeArrowheads="1" noChangeShapeType="1" noTextEdit="1"/>
              </p:cNvSpPr>
              <p:nvPr/>
            </p:nvSpPr>
            <p:spPr>
              <a:xfrm>
                <a:off x="0" y="260648"/>
                <a:ext cx="9144000" cy="6555641"/>
              </a:xfrm>
              <a:prstGeom prst="rect">
                <a:avLst/>
              </a:prstGeom>
              <a:blipFill rotWithShape="1">
                <a:blip r:embed="rId2"/>
                <a:stretch>
                  <a:fillRect l="-1333" t="-930" r="-1333" b="-1674"/>
                </a:stretch>
              </a:blipFill>
            </p:spPr>
            <p:txBody>
              <a:bodyPr/>
              <a:lstStyle/>
              <a:p>
                <a:r>
                  <a:rPr lang="ru-RU">
                    <a:noFill/>
                  </a:rPr>
                  <a:t> </a:t>
                </a:r>
              </a:p>
            </p:txBody>
          </p:sp>
        </mc:Fallback>
      </mc:AlternateContent>
    </p:spTree>
    <p:extLst>
      <p:ext uri="{BB962C8B-B14F-4D97-AF65-F5344CB8AC3E}">
        <p14:creationId xmlns:p14="http://schemas.microsoft.com/office/powerpoint/2010/main" val="1271346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116632"/>
                <a:ext cx="9144000" cy="6397264"/>
              </a:xfrm>
              <a:prstGeom prst="rect">
                <a:avLst/>
              </a:prstGeom>
              <a:noFill/>
            </p:spPr>
            <p:txBody>
              <a:bodyPr wrap="square" rtlCol="0">
                <a:spAutoFit/>
              </a:bodyPr>
              <a:lstStyle/>
              <a:p>
                <a:pPr algn="just"/>
                <a:r>
                  <a:rPr lang="ru-RU" sz="2200" dirty="0">
                    <a:latin typeface="Cambria Math" pitchFamily="18" charset="0"/>
                    <a:ea typeface="Cambria Math" pitchFamily="18" charset="0"/>
                    <a:cs typeface="Arial" pitchFamily="34" charset="0"/>
                  </a:rPr>
                  <a:t> В этом случае для вычисления вектора потенциала получится система уравнений второго рода типа Фредгольма, и обусловленность будет заведомо достаточной: </a:t>
                </a:r>
              </a:p>
              <a:p>
                <a:pPr algn="just"/>
                <a14:m>
                  <m:oMathPara xmlns:m="http://schemas.openxmlformats.org/officeDocument/2006/math">
                    <m:oMathParaPr>
                      <m:jc m:val="centerGroup"/>
                    </m:oMathParaPr>
                    <m:oMath xmlns:m="http://schemas.openxmlformats.org/officeDocument/2006/math">
                      <m:sSub>
                        <m:sSubPr>
                          <m:ctrlPr>
                            <a:rPr lang="ru-RU" sz="2200" i="1">
                              <a:latin typeface="Cambria Math"/>
                              <a:ea typeface="Cambria Math" pitchFamily="18" charset="0"/>
                            </a:rPr>
                          </m:ctrlPr>
                        </m:sSubPr>
                        <m:e>
                          <m:r>
                            <a:rPr lang="en-US" sz="2200" i="1">
                              <a:latin typeface="Cambria Math" pitchFamily="18" charset="0"/>
                              <a:ea typeface="Cambria Math" pitchFamily="18" charset="0"/>
                            </a:rPr>
                            <m:t>𝑝</m:t>
                          </m:r>
                        </m:e>
                        <m:sub>
                          <m:r>
                            <a:rPr lang="en-US" sz="2200" i="1">
                              <a:latin typeface="Cambria Math" pitchFamily="18" charset="0"/>
                              <a:ea typeface="Cambria Math" pitchFamily="18" charset="0"/>
                            </a:rPr>
                            <m:t>𝑖</m:t>
                          </m:r>
                        </m:sub>
                      </m:sSub>
                      <m:d>
                        <m:dPr>
                          <m:ctrlPr>
                            <a:rPr lang="ru-RU" sz="2200" i="1">
                              <a:latin typeface="Cambria Math"/>
                              <a:ea typeface="Cambria Math" pitchFamily="18" charset="0"/>
                            </a:rPr>
                          </m:ctrlPr>
                        </m:dPr>
                        <m:e>
                          <m:r>
                            <a:rPr lang="en-US" sz="2200" i="1">
                              <a:latin typeface="Cambria Math" pitchFamily="18" charset="0"/>
                              <a:ea typeface="Cambria Math" pitchFamily="18" charset="0"/>
                            </a:rPr>
                            <m:t>𝑥</m:t>
                          </m:r>
                        </m:e>
                      </m:d>
                      <m:r>
                        <a:rPr lang="ru-RU" sz="2200" i="1">
                          <a:latin typeface="Cambria Math" pitchFamily="18" charset="0"/>
                          <a:ea typeface="Cambria Math" pitchFamily="18" charset="0"/>
                        </a:rPr>
                        <m:t>=</m:t>
                      </m:r>
                      <m:sSub>
                        <m:sSubPr>
                          <m:ctrlPr>
                            <a:rPr lang="ru-RU" sz="2200" i="1">
                              <a:latin typeface="Cambria Math"/>
                              <a:ea typeface="Cambria Math" pitchFamily="18" charset="0"/>
                            </a:rPr>
                          </m:ctrlPr>
                        </m:sSubPr>
                        <m:e>
                          <m:r>
                            <a:rPr lang="en-US" sz="2200" i="1">
                              <a:latin typeface="Cambria Math" pitchFamily="18" charset="0"/>
                              <a:ea typeface="Cambria Math" pitchFamily="18" charset="0"/>
                            </a:rPr>
                            <m:t>𝐹</m:t>
                          </m:r>
                        </m:e>
                        <m:sub>
                          <m:r>
                            <a:rPr lang="en-US" sz="2200" i="1">
                              <a:latin typeface="Cambria Math" pitchFamily="18" charset="0"/>
                              <a:ea typeface="Cambria Math" pitchFamily="18" charset="0"/>
                            </a:rPr>
                            <m:t>𝑖</m:t>
                          </m:r>
                        </m:sub>
                      </m:sSub>
                      <m:d>
                        <m:dPr>
                          <m:ctrlPr>
                            <a:rPr lang="ru-RU" sz="2200" i="1">
                              <a:latin typeface="Cambria Math"/>
                              <a:ea typeface="Cambria Math" pitchFamily="18" charset="0"/>
                            </a:rPr>
                          </m:ctrlPr>
                        </m:dPr>
                        <m:e>
                          <m:r>
                            <a:rPr lang="en-US" sz="2200" i="1">
                              <a:latin typeface="Cambria Math" pitchFamily="18" charset="0"/>
                              <a:ea typeface="Cambria Math" pitchFamily="18" charset="0"/>
                            </a:rPr>
                            <m:t>𝑥</m:t>
                          </m:r>
                        </m:e>
                      </m:d>
                      <m:r>
                        <a:rPr lang="ru-RU" sz="2200" i="1">
                          <a:latin typeface="Cambria Math" pitchFamily="18" charset="0"/>
                          <a:ea typeface="Cambria Math" pitchFamily="18" charset="0"/>
                        </a:rPr>
                        <m:t>−</m:t>
                      </m:r>
                      <m:nary>
                        <m:naryPr>
                          <m:limLoc m:val="undOvr"/>
                          <m:subHide m:val="on"/>
                          <m:supHide m:val="on"/>
                          <m:ctrlPr>
                            <a:rPr lang="ru-RU" sz="2200" i="1">
                              <a:latin typeface="Cambria Math"/>
                              <a:ea typeface="Cambria Math" pitchFamily="18" charset="0"/>
                            </a:rPr>
                          </m:ctrlPr>
                        </m:naryPr>
                        <m:sub/>
                        <m:sup/>
                        <m:e>
                          <m:sSub>
                            <m:sSubPr>
                              <m:ctrlPr>
                                <a:rPr lang="ru-RU" sz="2200" i="1">
                                  <a:latin typeface="Cambria Math"/>
                                  <a:ea typeface="Cambria Math" pitchFamily="18" charset="0"/>
                                </a:rPr>
                              </m:ctrlPr>
                            </m:sSubPr>
                            <m:e>
                              <m:r>
                                <a:rPr lang="en-US" sz="2200" i="1">
                                  <a:latin typeface="Cambria Math" pitchFamily="18" charset="0"/>
                                  <a:ea typeface="Cambria Math" pitchFamily="18" charset="0"/>
                                </a:rPr>
                                <m:t>𝑃</m:t>
                              </m:r>
                            </m:e>
                            <m:sub>
                              <m:r>
                                <a:rPr lang="en-US" sz="2200" i="1">
                                  <a:latin typeface="Cambria Math" pitchFamily="18" charset="0"/>
                                  <a:ea typeface="Cambria Math" pitchFamily="18" charset="0"/>
                                </a:rPr>
                                <m:t>𝑖𝑘</m:t>
                              </m:r>
                            </m:sub>
                          </m:sSub>
                          <m:d>
                            <m:dPr>
                              <m:ctrlPr>
                                <a:rPr lang="ru-RU" sz="2200" i="1">
                                  <a:latin typeface="Cambria Math"/>
                                  <a:ea typeface="Cambria Math" pitchFamily="18" charset="0"/>
                                </a:rPr>
                              </m:ctrlPr>
                            </m:dPr>
                            <m:e>
                              <m:r>
                                <a:rPr lang="en-US" sz="2200" i="1">
                                  <a:latin typeface="Cambria Math" pitchFamily="18" charset="0"/>
                                  <a:ea typeface="Cambria Math" pitchFamily="18" charset="0"/>
                                </a:rPr>
                                <m:t>𝑥</m:t>
                              </m:r>
                              <m:r>
                                <a:rPr lang="ru-RU" sz="2200" i="1">
                                  <a:latin typeface="Cambria Math" pitchFamily="18" charset="0"/>
                                  <a:ea typeface="Cambria Math" pitchFamily="18" charset="0"/>
                                </a:rPr>
                                <m:t>,</m:t>
                              </m:r>
                              <m:r>
                                <a:rPr lang="en-US" sz="2200" i="1">
                                  <a:latin typeface="Cambria Math" pitchFamily="18" charset="0"/>
                                  <a:ea typeface="Cambria Math" pitchFamily="18" charset="0"/>
                                </a:rPr>
                                <m:t>𝑦</m:t>
                              </m:r>
                            </m:e>
                          </m:d>
                          <m:sSub>
                            <m:sSubPr>
                              <m:ctrlPr>
                                <a:rPr lang="ru-RU" sz="2200" i="1">
                                  <a:latin typeface="Cambria Math"/>
                                  <a:ea typeface="Cambria Math" pitchFamily="18" charset="0"/>
                                </a:rPr>
                              </m:ctrlPr>
                            </m:sSubPr>
                            <m:e>
                              <m:r>
                                <m:rPr>
                                  <m:sty m:val="p"/>
                                </m:rPr>
                                <a:rPr lang="en-US" sz="2200">
                                  <a:latin typeface="Cambria Math" pitchFamily="18" charset="0"/>
                                  <a:ea typeface="Cambria Math" pitchFamily="18" charset="0"/>
                                </a:rPr>
                                <m:t>F</m:t>
                              </m:r>
                            </m:e>
                            <m:sub>
                              <m:r>
                                <a:rPr lang="en-US" sz="2200" i="1">
                                  <a:latin typeface="Cambria Math" pitchFamily="18" charset="0"/>
                                  <a:ea typeface="Cambria Math" pitchFamily="18" charset="0"/>
                                </a:rPr>
                                <m:t>𝑘</m:t>
                              </m:r>
                            </m:sub>
                          </m:sSub>
                          <m:d>
                            <m:dPr>
                              <m:ctrlPr>
                                <a:rPr lang="ru-RU" sz="2200" i="1">
                                  <a:latin typeface="Cambria Math"/>
                                  <a:ea typeface="Cambria Math" pitchFamily="18" charset="0"/>
                                </a:rPr>
                              </m:ctrlPr>
                            </m:dPr>
                            <m:e>
                              <m:r>
                                <a:rPr lang="en-US" sz="2200" i="1">
                                  <a:latin typeface="Cambria Math" pitchFamily="18" charset="0"/>
                                  <a:ea typeface="Cambria Math" pitchFamily="18" charset="0"/>
                                </a:rPr>
                                <m:t>𝑦</m:t>
                              </m:r>
                            </m:e>
                          </m:d>
                          <m:r>
                            <a:rPr lang="en-US" sz="2200" i="1">
                              <a:latin typeface="Cambria Math" pitchFamily="18" charset="0"/>
                              <a:ea typeface="Cambria Math" pitchFamily="18" charset="0"/>
                            </a:rPr>
                            <m:t>𝑑</m:t>
                          </m:r>
                          <m:sSub>
                            <m:sSubPr>
                              <m:ctrlPr>
                                <a:rPr lang="ru-RU" sz="2200" i="1">
                                  <a:latin typeface="Cambria Math"/>
                                  <a:ea typeface="Cambria Math" pitchFamily="18" charset="0"/>
                                </a:rPr>
                              </m:ctrlPr>
                            </m:sSubPr>
                            <m:e>
                              <m:r>
                                <a:rPr lang="en-US" sz="2200" i="1">
                                  <a:latin typeface="Cambria Math" pitchFamily="18" charset="0"/>
                                  <a:ea typeface="Cambria Math" pitchFamily="18" charset="0"/>
                                </a:rPr>
                                <m:t>𝑆</m:t>
                              </m:r>
                            </m:e>
                            <m:sub>
                              <m:r>
                                <a:rPr lang="en-US" sz="2200" i="1">
                                  <a:latin typeface="Cambria Math" pitchFamily="18" charset="0"/>
                                  <a:ea typeface="Cambria Math" pitchFamily="18" charset="0"/>
                                </a:rPr>
                                <m:t>𝑦</m:t>
                              </m:r>
                            </m:sub>
                          </m:sSub>
                          <m:r>
                            <a:rPr lang="en-US" sz="2200" i="1">
                              <a:latin typeface="Cambria Math" pitchFamily="18" charset="0"/>
                              <a:ea typeface="Cambria Math" pitchFamily="18" charset="0"/>
                            </a:rPr>
                            <m:t> </m:t>
                          </m:r>
                        </m:e>
                      </m:nary>
                      <m:r>
                        <a:rPr lang="en-US" sz="2200" i="1">
                          <a:latin typeface="Cambria Math" pitchFamily="18" charset="0"/>
                          <a:ea typeface="Cambria Math" pitchFamily="18" charset="0"/>
                        </a:rPr>
                        <m:t>     </m:t>
                      </m:r>
                      <m:d>
                        <m:dPr>
                          <m:ctrlPr>
                            <a:rPr lang="ru-RU" sz="2200" i="1">
                              <a:latin typeface="Cambria Math"/>
                              <a:ea typeface="Cambria Math" pitchFamily="18" charset="0"/>
                            </a:rPr>
                          </m:ctrlPr>
                        </m:dPr>
                        <m:e>
                          <m:r>
                            <a:rPr lang="en-US" sz="2200" i="1">
                              <a:latin typeface="Cambria Math" pitchFamily="18" charset="0"/>
                              <a:ea typeface="Cambria Math" pitchFamily="18" charset="0"/>
                            </a:rPr>
                            <m:t>3</m:t>
                          </m:r>
                        </m:e>
                      </m:d>
                      <m:r>
                        <a:rPr lang="en-US" sz="2200" i="1">
                          <a:latin typeface="Cambria Math" pitchFamily="18" charset="0"/>
                          <a:ea typeface="Cambria Math" pitchFamily="18" charset="0"/>
                        </a:rPr>
                        <m:t>.</m:t>
                      </m:r>
                    </m:oMath>
                  </m:oMathPara>
                </a14:m>
                <a:endParaRPr lang="ru-RU" sz="2200" dirty="0">
                  <a:latin typeface="Cambria Math" pitchFamily="18" charset="0"/>
                  <a:ea typeface="Cambria Math" pitchFamily="18" charset="0"/>
                  <a:cs typeface="Arial" pitchFamily="34" charset="0"/>
                </a:endParaRPr>
              </a:p>
              <a:p>
                <a:pPr algn="just"/>
                <a:r>
                  <a:rPr lang="ru-RU" sz="2200" dirty="0">
                    <a:latin typeface="Cambria Math" pitchFamily="18" charset="0"/>
                    <a:ea typeface="Cambria Math" pitchFamily="18" charset="0"/>
                    <a:cs typeface="Arial" pitchFamily="34" charset="0"/>
                  </a:rPr>
                  <a:t>	Если же на поверхности заданы перемещения, то в качестве </a:t>
                </a:r>
                <a14:m>
                  <m:oMath xmlns:m="http://schemas.openxmlformats.org/officeDocument/2006/math">
                    <m:sSub>
                      <m:sSubPr>
                        <m:ctrlPr>
                          <a:rPr lang="ru-RU" sz="2200" i="1">
                            <a:latin typeface="Cambria Math"/>
                            <a:ea typeface="Cambria Math" pitchFamily="18" charset="0"/>
                          </a:rPr>
                        </m:ctrlPr>
                      </m:sSubPr>
                      <m:e>
                        <m:r>
                          <a:rPr lang="ru-RU" sz="2200" i="1">
                            <a:latin typeface="Cambria Math" pitchFamily="18" charset="0"/>
                            <a:ea typeface="Cambria Math" pitchFamily="18" charset="0"/>
                          </a:rPr>
                          <m:t>𝑀</m:t>
                        </m:r>
                      </m:e>
                      <m:sub>
                        <m:r>
                          <a:rPr lang="ru-RU" sz="2200" i="1">
                            <a:latin typeface="Cambria Math" pitchFamily="18" charset="0"/>
                            <a:ea typeface="Cambria Math" pitchFamily="18" charset="0"/>
                          </a:rPr>
                          <m:t>𝑖𝑘</m:t>
                        </m:r>
                      </m:sub>
                    </m:sSub>
                    <m:d>
                      <m:dPr>
                        <m:ctrlPr>
                          <a:rPr lang="ru-RU" sz="2200" i="1">
                            <a:latin typeface="Cambria Math"/>
                            <a:ea typeface="Cambria Math" pitchFamily="18" charset="0"/>
                          </a:rPr>
                        </m:ctrlPr>
                      </m:dPr>
                      <m:e>
                        <m:r>
                          <a:rPr lang="ru-RU" sz="2200" i="1">
                            <a:latin typeface="Cambria Math" pitchFamily="18" charset="0"/>
                            <a:ea typeface="Cambria Math" pitchFamily="18" charset="0"/>
                          </a:rPr>
                          <m:t>𝑥</m:t>
                        </m:r>
                        <m:r>
                          <a:rPr lang="ru-RU" sz="2200" i="1">
                            <a:latin typeface="Cambria Math" pitchFamily="18" charset="0"/>
                            <a:ea typeface="Cambria Math" pitchFamily="18" charset="0"/>
                          </a:rPr>
                          <m:t>,</m:t>
                        </m:r>
                        <m:r>
                          <a:rPr lang="ru-RU" sz="2200" i="1">
                            <a:latin typeface="Cambria Math" pitchFamily="18" charset="0"/>
                            <a:ea typeface="Cambria Math" pitchFamily="18" charset="0"/>
                          </a:rPr>
                          <m:t>𝑦</m:t>
                        </m:r>
                      </m:e>
                    </m:d>
                  </m:oMath>
                </a14:m>
                <a:r>
                  <a:rPr lang="ru-RU" sz="2200" dirty="0">
                    <a:latin typeface="Cambria Math" pitchFamily="18" charset="0"/>
                    <a:ea typeface="Cambria Math" pitchFamily="18" charset="0"/>
                    <a:cs typeface="Arial" pitchFamily="34" charset="0"/>
                  </a:rPr>
                  <a:t> можно использовать отклик на производную от δ – нагрузки (аналог дипольного потенциала). В этом случае для нахождения потенциала также получится система уравнений второго рода с заведомо достаточной обусловленностью. Если же задана задача смешанного типа, т.е. на части поверхности заданы нагрузки, на части поверхности перемещения, либо исследуемое тело содержит границы раздела сред и необходимо обеспечить выполнение граничных условий жёсткого контакта, то взять в качестве ядра аналог дипольного </a:t>
                </a:r>
                <a:r>
                  <a:rPr lang="ru-RU" sz="2200" dirty="0" smtClean="0">
                    <a:latin typeface="Cambria Math" pitchFamily="18" charset="0"/>
                    <a:ea typeface="Cambria Math" pitchFamily="18" charset="0"/>
                    <a:cs typeface="Arial" pitchFamily="34" charset="0"/>
                  </a:rPr>
                  <a:t>потенциала невозможно</a:t>
                </a:r>
                <a:r>
                  <a:rPr lang="ru-RU" sz="2200" dirty="0">
                    <a:latin typeface="Cambria Math" pitchFamily="18" charset="0"/>
                    <a:ea typeface="Cambria Math" pitchFamily="18" charset="0"/>
                    <a:cs typeface="Arial" pitchFamily="34" charset="0"/>
                  </a:rPr>
                  <a:t>, ибо разойдётся интеграл в (3). Если же брать в качестве ядра аналог потенциала простого слоя, то возникает риск того, что обусловленность окажется недостаточной, особенно на шероховатой поверхности (см. пример ниже).</a:t>
                </a:r>
              </a:p>
            </p:txBody>
          </p:sp>
        </mc:Choice>
        <mc:Fallback xmlns="">
          <p:sp>
            <p:nvSpPr>
              <p:cNvPr id="2" name="TextBox 1"/>
              <p:cNvSpPr txBox="1">
                <a:spLocks noRot="1" noChangeAspect="1" noMove="1" noResize="1" noEditPoints="1" noAdjustHandles="1" noChangeArrowheads="1" noChangeShapeType="1" noTextEdit="1"/>
              </p:cNvSpPr>
              <p:nvPr/>
            </p:nvSpPr>
            <p:spPr>
              <a:xfrm>
                <a:off x="0" y="116632"/>
                <a:ext cx="9144000" cy="6397264"/>
              </a:xfrm>
              <a:prstGeom prst="rect">
                <a:avLst/>
              </a:prstGeom>
              <a:blipFill rotWithShape="1">
                <a:blip r:embed="rId2"/>
                <a:stretch>
                  <a:fillRect l="-800" t="-571" r="-867" b="-857"/>
                </a:stretch>
              </a:blipFill>
            </p:spPr>
            <p:txBody>
              <a:bodyPr/>
              <a:lstStyle/>
              <a:p>
                <a:r>
                  <a:rPr lang="ru-RU">
                    <a:noFill/>
                  </a:rPr>
                  <a:t> </a:t>
                </a:r>
              </a:p>
            </p:txBody>
          </p:sp>
        </mc:Fallback>
      </mc:AlternateContent>
    </p:spTree>
    <p:extLst>
      <p:ext uri="{BB962C8B-B14F-4D97-AF65-F5344CB8AC3E}">
        <p14:creationId xmlns:p14="http://schemas.microsoft.com/office/powerpoint/2010/main" val="1393494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6463308"/>
          </a:xfrm>
          <a:prstGeom prst="rect">
            <a:avLst/>
          </a:prstGeom>
          <a:noFill/>
        </p:spPr>
        <p:txBody>
          <a:bodyPr wrap="square" rtlCol="0">
            <a:spAutoFit/>
          </a:bodyPr>
          <a:lstStyle/>
          <a:p>
            <a:pPr algn="just"/>
            <a:r>
              <a:rPr lang="ru-RU" sz="2200" dirty="0">
                <a:latin typeface="Cambria Math" pitchFamily="18" charset="0"/>
                <a:ea typeface="Cambria Math" pitchFamily="18" charset="0"/>
              </a:rPr>
              <a:t>То есть для решения смешанных задач упругих стационарных колебаний (в том числе задач, содержащих поверхности раздела сред) было бы весьма желательно построить такие ядра, которые, с одной стороны, убывали бы достаточно быстро (обеспечивая обусловленность), с другой стороны, в точке </a:t>
            </a:r>
            <a:r>
              <a:rPr lang="en-US" sz="2200" i="1" dirty="0">
                <a:latin typeface="Cambria Math" pitchFamily="18" charset="0"/>
                <a:ea typeface="Cambria Math" pitchFamily="18" charset="0"/>
              </a:rPr>
              <a:t>x</a:t>
            </a:r>
            <a:r>
              <a:rPr lang="ru-RU" sz="2200" i="1" dirty="0">
                <a:latin typeface="Cambria Math" pitchFamily="18" charset="0"/>
                <a:ea typeface="Cambria Math" pitchFamily="18" charset="0"/>
              </a:rPr>
              <a:t>=</a:t>
            </a:r>
            <a:r>
              <a:rPr lang="en-US" sz="2200" i="1" dirty="0">
                <a:latin typeface="Cambria Math" pitchFamily="18" charset="0"/>
                <a:ea typeface="Cambria Math" pitchFamily="18" charset="0"/>
              </a:rPr>
              <a:t>y </a:t>
            </a:r>
            <a:r>
              <a:rPr lang="ru-RU" sz="2200" dirty="0">
                <a:latin typeface="Cambria Math" pitchFamily="18" charset="0"/>
                <a:ea typeface="Cambria Math" pitchFamily="18" charset="0"/>
              </a:rPr>
              <a:t>не давали бы расходящихся интегралов. </a:t>
            </a:r>
          </a:p>
          <a:p>
            <a:pPr algn="just"/>
            <a:r>
              <a:rPr lang="ru-RU" sz="2200" dirty="0">
                <a:latin typeface="Cambria Math" pitchFamily="18" charset="0"/>
                <a:ea typeface="Cambria Math" pitchFamily="18" charset="0"/>
              </a:rPr>
              <a:t>	Обычно под микронеоднородной средой понимают такую среду, механические свойства которой существенно изменяются в пространстве. Однако если изучать свойства слоистой среды с помощью отражённых волн, то результат будет зависеть не столько от интегрально-геометрических параметров включений, сколько от их близости к границе раздела. В связи с этим быстрое изменение вектора нормали к поверхности раздела двух сред может изменить результат измерений не меньше, чем контрастные включения. Поэтому предлагается быстрое изменение вектора нормали на границе раздела двух сред называть </a:t>
            </a:r>
            <a:r>
              <a:rPr lang="ru-RU" sz="2200" dirty="0" err="1">
                <a:latin typeface="Cambria Math" pitchFamily="18" charset="0"/>
                <a:ea typeface="Cambria Math" pitchFamily="18" charset="0"/>
              </a:rPr>
              <a:t>микронеоднородностью</a:t>
            </a:r>
            <a:r>
              <a:rPr lang="ru-RU" sz="2200" dirty="0">
                <a:latin typeface="Cambria Math" pitchFamily="18" charset="0"/>
                <a:ea typeface="Cambria Math" pitchFamily="18" charset="0"/>
              </a:rPr>
              <a:t> второго рода, в отличие от </a:t>
            </a:r>
            <a:r>
              <a:rPr lang="ru-RU" sz="2200" dirty="0" err="1">
                <a:latin typeface="Cambria Math" pitchFamily="18" charset="0"/>
                <a:ea typeface="Cambria Math" pitchFamily="18" charset="0"/>
              </a:rPr>
              <a:t>микронеоднородности</a:t>
            </a:r>
            <a:r>
              <a:rPr lang="ru-RU" sz="2200" dirty="0">
                <a:latin typeface="Cambria Math" pitchFamily="18" charset="0"/>
                <a:ea typeface="Cambria Math" pitchFamily="18" charset="0"/>
              </a:rPr>
              <a:t> первого рода – контрастных включений малого размера в объёме среды.</a:t>
            </a:r>
          </a:p>
          <a:p>
            <a:endParaRPr lang="ru-RU" dirty="0"/>
          </a:p>
        </p:txBody>
      </p:sp>
    </p:spTree>
    <p:extLst>
      <p:ext uri="{BB962C8B-B14F-4D97-AF65-F5344CB8AC3E}">
        <p14:creationId xmlns:p14="http://schemas.microsoft.com/office/powerpoint/2010/main" val="2769337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6832640"/>
          </a:xfrm>
          <a:prstGeom prst="rect">
            <a:avLst/>
          </a:prstGeom>
          <a:noFill/>
        </p:spPr>
        <p:txBody>
          <a:bodyPr wrap="square" rtlCol="0">
            <a:spAutoFit/>
          </a:bodyPr>
          <a:lstStyle/>
          <a:p>
            <a:pPr algn="just"/>
            <a:r>
              <a:rPr lang="ru-RU" sz="2800" dirty="0">
                <a:latin typeface="Cambria Math" pitchFamily="18" charset="0"/>
                <a:ea typeface="Cambria Math" pitchFamily="18" charset="0"/>
              </a:rPr>
              <a:t>Общепринятой является точка зрения, что отражательные свойства шероховатых границ такие же, как и у гладких, если длина волны много больше характерного размера шероховатости. В то же время, площадь поверхности шероховатых границ много больше, чем у гладких, что может изменить отражательные свойства в некотором диапазоне частот и углов. Известно, например, что при закритических отражениях шероховатая граница ведёт себя подобно гладкой, но при нормальном падении регулярное отражение отсутствует. Можно сказать, что тема отражения от шероховатых границ не является закрытой и выявление особых отражательных свойств шероховатых границ перспективно для обнаружения подобных границ. </a:t>
            </a:r>
          </a:p>
          <a:p>
            <a:endParaRPr lang="ru-RU" dirty="0"/>
          </a:p>
        </p:txBody>
      </p:sp>
    </p:spTree>
    <p:extLst>
      <p:ext uri="{BB962C8B-B14F-4D97-AF65-F5344CB8AC3E}">
        <p14:creationId xmlns:p14="http://schemas.microsoft.com/office/powerpoint/2010/main" val="302364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7504" y="116632"/>
                <a:ext cx="8928992" cy="6382645"/>
              </a:xfrm>
              <a:prstGeom prst="rect">
                <a:avLst/>
              </a:prstGeom>
              <a:noFill/>
            </p:spPr>
            <p:txBody>
              <a:bodyPr wrap="square" rtlCol="0">
                <a:spAutoFit/>
              </a:bodyPr>
              <a:lstStyle/>
              <a:p>
                <a:pPr algn="ctr"/>
                <a:r>
                  <a:rPr lang="ru-RU" sz="2400" dirty="0">
                    <a:latin typeface="Cambria Math" pitchFamily="18" charset="0"/>
                    <a:ea typeface="Cambria Math" pitchFamily="18" charset="0"/>
                  </a:rPr>
                  <a:t>Построение регулярных ядер</a:t>
                </a:r>
              </a:p>
              <a:p>
                <a:pPr algn="just"/>
                <a:r>
                  <a:rPr lang="ru-RU" sz="2200" dirty="0">
                    <a:latin typeface="Cambria Math" pitchFamily="18" charset="0"/>
                    <a:ea typeface="Cambria Math" pitchFamily="18" charset="0"/>
                  </a:rPr>
                  <a:t>Решение задачи Лэмба (отклик на вертикальную монохромную δ – нагрузку) известно:</a:t>
                </a:r>
              </a:p>
              <a:p>
                <a:pPr algn="just"/>
                <a14:m>
                  <m:oMathPara xmlns:m="http://schemas.openxmlformats.org/officeDocument/2006/math">
                    <m:oMathParaPr>
                      <m:jc m:val="centerGroup"/>
                    </m:oMathParaPr>
                    <m:oMath xmlns:m="http://schemas.openxmlformats.org/officeDocument/2006/math">
                      <m:m>
                        <m:mPr>
                          <m:mcs>
                            <m:mc>
                              <m:mcPr>
                                <m:count m:val="1"/>
                                <m:mcJc m:val="center"/>
                              </m:mcPr>
                            </m:mc>
                          </m:mcs>
                          <m:ctrlPr>
                            <a:rPr lang="ru-RU" i="1">
                              <a:latin typeface="Cambria Math"/>
                              <a:ea typeface="Cambria Math" pitchFamily="18" charset="0"/>
                            </a:rPr>
                          </m:ctrlPr>
                        </m:mPr>
                        <m:mr>
                          <m:e>
                            <m:sSub>
                              <m:sSubPr>
                                <m:ctrlPr>
                                  <a:rPr lang="ru-RU" i="1">
                                    <a:latin typeface="Cambria Math"/>
                                    <a:ea typeface="Cambria Math" pitchFamily="18" charset="0"/>
                                  </a:rPr>
                                </m:ctrlPr>
                              </m:sSubPr>
                              <m:e>
                                <m:r>
                                  <a:rPr lang="en-US" i="1">
                                    <a:latin typeface="Cambria Math" pitchFamily="18" charset="0"/>
                                    <a:ea typeface="Cambria Math" pitchFamily="18" charset="0"/>
                                  </a:rPr>
                                  <m:t>𝑈</m:t>
                                </m:r>
                              </m:e>
                              <m:sub>
                                <m:r>
                                  <a:rPr lang="en-US" i="1">
                                    <a:latin typeface="Cambria Math" pitchFamily="18" charset="0"/>
                                    <a:ea typeface="Cambria Math" pitchFamily="18" charset="0"/>
                                  </a:rPr>
                                  <m:t>𝑛</m:t>
                                </m:r>
                              </m:sub>
                            </m:sSub>
                            <m:r>
                              <a:rPr lang="en-US" i="1">
                                <a:latin typeface="Cambria Math" pitchFamily="18" charset="0"/>
                                <a:ea typeface="Cambria Math" pitchFamily="18" charset="0"/>
                              </a:rPr>
                              <m:t>= </m:t>
                            </m:r>
                            <m:nary>
                              <m:naryPr>
                                <m:limLoc m:val="undOvr"/>
                                <m:ctrlPr>
                                  <a:rPr lang="ru-RU" i="1">
                                    <a:latin typeface="Cambria Math"/>
                                    <a:ea typeface="Cambria Math" pitchFamily="18" charset="0"/>
                                  </a:rPr>
                                </m:ctrlPr>
                              </m:naryPr>
                              <m:sub>
                                <m:r>
                                  <a:rPr lang="en-US" i="1">
                                    <a:latin typeface="Cambria Math" pitchFamily="18" charset="0"/>
                                    <a:ea typeface="Cambria Math" pitchFamily="18" charset="0"/>
                                  </a:rPr>
                                  <m:t>0</m:t>
                                </m:r>
                              </m:sub>
                              <m:sup>
                                <m:r>
                                  <a:rPr lang="en-US" i="1">
                                    <a:latin typeface="Cambria Math" pitchFamily="18" charset="0"/>
                                    <a:ea typeface="Cambria Math" pitchFamily="18" charset="0"/>
                                  </a:rPr>
                                  <m:t>∞</m:t>
                                </m:r>
                              </m:sup>
                              <m:e>
                                <m:sSub>
                                  <m:sSubPr>
                                    <m:ctrlPr>
                                      <a:rPr lang="ru-RU" i="1">
                                        <a:latin typeface="Cambria Math"/>
                                        <a:ea typeface="Cambria Math" pitchFamily="18" charset="0"/>
                                      </a:rPr>
                                    </m:ctrlPr>
                                  </m:sSubPr>
                                  <m:e>
                                    <m:r>
                                      <a:rPr lang="en-US" i="1">
                                        <a:latin typeface="Cambria Math" pitchFamily="18" charset="0"/>
                                        <a:ea typeface="Cambria Math" pitchFamily="18" charset="0"/>
                                      </a:rPr>
                                      <m:t>𝐽</m:t>
                                    </m:r>
                                  </m:e>
                                  <m:sub>
                                    <m:r>
                                      <a:rPr lang="en-US" i="1">
                                        <a:latin typeface="Cambria Math" pitchFamily="18" charset="0"/>
                                        <a:ea typeface="Cambria Math" pitchFamily="18" charset="0"/>
                                      </a:rPr>
                                      <m:t>0</m:t>
                                    </m:r>
                                  </m:sub>
                                </m:sSub>
                                <m:d>
                                  <m:dPr>
                                    <m:ctrlPr>
                                      <a:rPr lang="ru-RU" i="1">
                                        <a:latin typeface="Cambria Math"/>
                                        <a:ea typeface="Cambria Math" pitchFamily="18" charset="0"/>
                                      </a:rPr>
                                    </m:ctrlPr>
                                  </m:dPr>
                                  <m:e>
                                    <m:sSub>
                                      <m:sSubPr>
                                        <m:ctrlPr>
                                          <a:rPr lang="ru-RU" i="1">
                                            <a:latin typeface="Cambria Math"/>
                                            <a:ea typeface="Cambria Math" pitchFamily="18" charset="0"/>
                                          </a:rPr>
                                        </m:ctrlPr>
                                      </m:sSub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Sub>
                                    <m:sSub>
                                      <m:sSubPr>
                                        <m:ctrlPr>
                                          <a:rPr lang="ru-RU" i="1">
                                            <a:latin typeface="Cambria Math"/>
                                            <a:ea typeface="Cambria Math" pitchFamily="18" charset="0"/>
                                          </a:rPr>
                                        </m:ctrlPr>
                                      </m:sSubPr>
                                      <m:e>
                                        <m:r>
                                          <a:rPr lang="en-US" i="1">
                                            <a:latin typeface="Cambria Math" pitchFamily="18" charset="0"/>
                                            <a:ea typeface="Cambria Math" pitchFamily="18" charset="0"/>
                                          </a:rPr>
                                          <m:t>𝑟</m:t>
                                        </m:r>
                                      </m:e>
                                      <m:sub>
                                        <m:r>
                                          <a:rPr lang="en-US" i="1">
                                            <a:latin typeface="Cambria Math" pitchFamily="18" charset="0"/>
                                            <a:ea typeface="Cambria Math" pitchFamily="18" charset="0"/>
                                          </a:rPr>
                                          <m:t>𝜏</m:t>
                                        </m:r>
                                      </m:sub>
                                    </m:sSub>
                                  </m:e>
                                </m:d>
                                <m:f>
                                  <m:fPr>
                                    <m:ctrlPr>
                                      <a:rPr lang="ru-RU" i="1">
                                        <a:latin typeface="Cambria Math"/>
                                        <a:ea typeface="Cambria Math" pitchFamily="18" charset="0"/>
                                      </a:rPr>
                                    </m:ctrlPr>
                                  </m:fPr>
                                  <m:num>
                                    <m:sSup>
                                      <m:sSupPr>
                                        <m:ctrlPr>
                                          <a:rPr lang="ru-RU" i="1">
                                            <a:latin typeface="Cambria Math"/>
                                            <a:ea typeface="Cambria Math" pitchFamily="18" charset="0"/>
                                          </a:rPr>
                                        </m:ctrlPr>
                                      </m:sSupPr>
                                      <m:e>
                                        <m:sSub>
                                          <m:sSubPr>
                                            <m:ctrlPr>
                                              <a:rPr lang="ru-RU" i="1">
                                                <a:latin typeface="Cambria Math"/>
                                                <a:ea typeface="Cambria Math" pitchFamily="18" charset="0"/>
                                              </a:rPr>
                                            </m:ctrlPr>
                                          </m:sSub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Sub>
                                      </m:e>
                                      <m:sup>
                                        <m:r>
                                          <a:rPr lang="en-US" i="1">
                                            <a:latin typeface="Cambria Math" pitchFamily="18" charset="0"/>
                                            <a:ea typeface="Cambria Math" pitchFamily="18" charset="0"/>
                                          </a:rPr>
                                          <m:t>2</m:t>
                                        </m:r>
                                      </m:sup>
                                    </m:sSup>
                                  </m:num>
                                  <m:den>
                                    <m:r>
                                      <a:rPr lang="en-US" i="1">
                                        <a:latin typeface="Cambria Math" pitchFamily="18" charset="0"/>
                                        <a:ea typeface="Cambria Math" pitchFamily="18" charset="0"/>
                                      </a:rPr>
                                      <m:t>2</m:t>
                                    </m:r>
                                    <m:r>
                                      <a:rPr lang="en-US" i="1">
                                        <a:latin typeface="Cambria Math" pitchFamily="18" charset="0"/>
                                        <a:ea typeface="Cambria Math" pitchFamily="18" charset="0"/>
                                      </a:rPr>
                                      <m:t>𝜋𝜇</m:t>
                                    </m:r>
                                    <m:r>
                                      <a:rPr lang="en-US" i="1">
                                        <a:latin typeface="Cambria Math" pitchFamily="18" charset="0"/>
                                        <a:ea typeface="Cambria Math" pitchFamily="18" charset="0"/>
                                      </a:rPr>
                                      <m:t>𝑅</m:t>
                                    </m:r>
                                    <m:r>
                                      <a:rPr lang="en-US" i="1">
                                        <a:latin typeface="Cambria Math" pitchFamily="18" charset="0"/>
                                        <a:ea typeface="Cambria Math" pitchFamily="18" charset="0"/>
                                      </a:rPr>
                                      <m:t>(</m:t>
                                    </m:r>
                                    <m:sSub>
                                      <m:sSubPr>
                                        <m:ctrlPr>
                                          <a:rPr lang="ru-RU" i="1">
                                            <a:latin typeface="Cambria Math"/>
                                            <a:ea typeface="Cambria Math" pitchFamily="18" charset="0"/>
                                          </a:rPr>
                                        </m:ctrlPr>
                                      </m:sSub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Sub>
                                    <m:r>
                                      <a:rPr lang="en-US" i="1">
                                        <a:latin typeface="Cambria Math" pitchFamily="18" charset="0"/>
                                        <a:ea typeface="Cambria Math" pitchFamily="18" charset="0"/>
                                      </a:rPr>
                                      <m:t>,</m:t>
                                    </m:r>
                                    <m:r>
                                      <a:rPr lang="en-US" i="1">
                                        <a:latin typeface="Cambria Math" pitchFamily="18" charset="0"/>
                                        <a:ea typeface="Cambria Math" pitchFamily="18" charset="0"/>
                                      </a:rPr>
                                      <m:t>𝑘</m:t>
                                    </m:r>
                                    <m:r>
                                      <a:rPr lang="en-US" i="1">
                                        <a:latin typeface="Cambria Math" pitchFamily="18" charset="0"/>
                                        <a:ea typeface="Cambria Math" pitchFamily="18" charset="0"/>
                                      </a:rPr>
                                      <m:t>)</m:t>
                                    </m:r>
                                  </m:den>
                                </m:f>
                                <m:d>
                                  <m:dPr>
                                    <m:ctrlPr>
                                      <a:rPr lang="ru-RU" i="1">
                                        <a:latin typeface="Cambria Math"/>
                                        <a:ea typeface="Cambria Math" pitchFamily="18" charset="0"/>
                                      </a:rPr>
                                    </m:ctrlPr>
                                  </m:dPr>
                                  <m:e>
                                    <m:r>
                                      <a:rPr lang="en-US" i="1">
                                        <a:latin typeface="Cambria Math" pitchFamily="18" charset="0"/>
                                        <a:ea typeface="Cambria Math" pitchFamily="18" charset="0"/>
                                      </a:rPr>
                                      <m:t>2</m:t>
                                    </m:r>
                                    <m:sSup>
                                      <m:sSupPr>
                                        <m:ctrlPr>
                                          <a:rPr lang="ru-RU" i="1">
                                            <a:latin typeface="Cambria Math"/>
                                            <a:ea typeface="Cambria Math" pitchFamily="18" charset="0"/>
                                          </a:rPr>
                                        </m:ctrlPr>
                                      </m:sSupPr>
                                      <m:e>
                                        <m:sSub>
                                          <m:sSubPr>
                                            <m:ctrlPr>
                                              <a:rPr lang="ru-RU" i="1">
                                                <a:latin typeface="Cambria Math"/>
                                                <a:ea typeface="Cambria Math" pitchFamily="18" charset="0"/>
                                              </a:rPr>
                                            </m:ctrlPr>
                                          </m:sSub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Sub>
                                      </m:e>
                                      <m:sup>
                                        <m:r>
                                          <a:rPr lang="en-US" i="1">
                                            <a:latin typeface="Cambria Math" pitchFamily="18" charset="0"/>
                                            <a:ea typeface="Cambria Math" pitchFamily="18" charset="0"/>
                                          </a:rPr>
                                          <m:t>2</m:t>
                                        </m:r>
                                      </m:sup>
                                    </m:sSup>
                                    <m:func>
                                      <m:funcPr>
                                        <m:ctrlPr>
                                          <a:rPr lang="ru-RU" i="1">
                                            <a:latin typeface="Cambria Math"/>
                                            <a:ea typeface="Cambria Math" pitchFamily="18" charset="0"/>
                                          </a:rPr>
                                        </m:ctrlPr>
                                      </m:funcPr>
                                      <m:fName>
                                        <m:r>
                                          <m:rPr>
                                            <m:sty m:val="p"/>
                                          </m:rPr>
                                          <a:rPr lang="en-US">
                                            <a:latin typeface="Cambria Math" pitchFamily="18" charset="0"/>
                                            <a:ea typeface="Cambria Math" pitchFamily="18" charset="0"/>
                                          </a:rPr>
                                          <m:t>exp</m:t>
                                        </m:r>
                                      </m:fName>
                                      <m:e>
                                        <m:d>
                                          <m:dPr>
                                            <m:ctrlPr>
                                              <a:rPr lang="ru-RU" i="1">
                                                <a:latin typeface="Cambria Math"/>
                                                <a:ea typeface="Cambria Math" pitchFamily="18" charset="0"/>
                                              </a:rPr>
                                            </m:ctrlPr>
                                          </m:dPr>
                                          <m:e>
                                            <m:r>
                                              <a:rPr lang="en-US" i="1">
                                                <a:latin typeface="Cambria Math" pitchFamily="18" charset="0"/>
                                                <a:ea typeface="Cambria Math" pitchFamily="18" charset="0"/>
                                              </a:rPr>
                                              <m:t>−</m:t>
                                            </m:r>
                                            <m:d>
                                              <m:dPr>
                                                <m:begChr m:val="|"/>
                                                <m:endChr m:val="|"/>
                                                <m:ctrlPr>
                                                  <a:rPr lang="ru-RU" i="1">
                                                    <a:latin typeface="Cambria Math"/>
                                                    <a:ea typeface="Cambria Math" pitchFamily="18" charset="0"/>
                                                  </a:rPr>
                                                </m:ctrlPr>
                                              </m:dPr>
                                              <m:e>
                                                <m:sSub>
                                                  <m:sSubPr>
                                                    <m:ctrlPr>
                                                      <a:rPr lang="ru-RU" i="1">
                                                        <a:latin typeface="Cambria Math"/>
                                                        <a:ea typeface="Cambria Math" pitchFamily="18" charset="0"/>
                                                      </a:rPr>
                                                    </m:ctrlPr>
                                                  </m:sSubPr>
                                                  <m:e>
                                                    <m:r>
                                                      <a:rPr lang="en-US" i="1">
                                                        <a:latin typeface="Cambria Math" pitchFamily="18" charset="0"/>
                                                        <a:ea typeface="Cambria Math" pitchFamily="18" charset="0"/>
                                                      </a:rPr>
                                                      <m:t>𝑥</m:t>
                                                    </m:r>
                                                  </m:e>
                                                  <m:sub>
                                                    <m:r>
                                                      <a:rPr lang="en-US" i="1">
                                                        <a:latin typeface="Cambria Math" pitchFamily="18" charset="0"/>
                                                        <a:ea typeface="Cambria Math" pitchFamily="18" charset="0"/>
                                                      </a:rPr>
                                                      <m:t>1</m:t>
                                                    </m:r>
                                                  </m:sub>
                                                </m:sSub>
                                              </m:e>
                                            </m:d>
                                            <m:sSub>
                                              <m:sSubPr>
                                                <m:ctrlPr>
                                                  <a:rPr lang="ru-RU" i="1">
                                                    <a:latin typeface="Cambria Math"/>
                                                    <a:ea typeface="Cambria Math" pitchFamily="18" charset="0"/>
                                                  </a:rPr>
                                                </m:ctrlPr>
                                              </m:sSubPr>
                                              <m:e>
                                                <m:r>
                                                  <a:rPr lang="en-US" i="1">
                                                    <a:latin typeface="Cambria Math" pitchFamily="18" charset="0"/>
                                                    <a:ea typeface="Cambria Math" pitchFamily="18" charset="0"/>
                                                  </a:rPr>
                                                  <m:t>𝜈</m:t>
                                                </m:r>
                                              </m:e>
                                              <m:sub>
                                                <m:r>
                                                  <a:rPr lang="en-US" i="1">
                                                    <a:latin typeface="Cambria Math" pitchFamily="18" charset="0"/>
                                                    <a:ea typeface="Cambria Math" pitchFamily="18" charset="0"/>
                                                  </a:rPr>
                                                  <m:t>𝑠</m:t>
                                                </m:r>
                                              </m:sub>
                                            </m:sSub>
                                          </m:e>
                                        </m:d>
                                      </m:e>
                                    </m:func>
                                    <m:r>
                                      <a:rPr lang="en-US" i="1">
                                        <a:latin typeface="Cambria Math" pitchFamily="18" charset="0"/>
                                        <a:ea typeface="Cambria Math" pitchFamily="18" charset="0"/>
                                      </a:rPr>
                                      <m:t>−</m:t>
                                    </m:r>
                                    <m:sSubSup>
                                      <m:sSubSupPr>
                                        <m:ctrlPr>
                                          <a:rPr lang="ru-RU" i="1">
                                            <a:latin typeface="Cambria Math"/>
                                            <a:ea typeface="Cambria Math" pitchFamily="18" charset="0"/>
                                          </a:rPr>
                                        </m:ctrlPr>
                                      </m:sSubSupPr>
                                      <m:e>
                                        <m:r>
                                          <a:rPr lang="en-US" i="1">
                                            <a:latin typeface="Cambria Math" pitchFamily="18" charset="0"/>
                                            <a:ea typeface="Cambria Math" pitchFamily="18" charset="0"/>
                                          </a:rPr>
                                          <m:t>(2</m:t>
                                        </m:r>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up>
                                        <m:r>
                                          <a:rPr lang="en-US" i="1">
                                            <a:latin typeface="Cambria Math" pitchFamily="18" charset="0"/>
                                            <a:ea typeface="Cambria Math" pitchFamily="18" charset="0"/>
                                          </a:rPr>
                                          <m:t>2</m:t>
                                        </m:r>
                                      </m:sup>
                                    </m:sSubSup>
                                    <m:r>
                                      <a:rPr lang="en-US" i="1">
                                        <a:latin typeface="Cambria Math" pitchFamily="18" charset="0"/>
                                        <a:ea typeface="Cambria Math" pitchFamily="18" charset="0"/>
                                      </a:rPr>
                                      <m:t>−</m:t>
                                    </m:r>
                                    <m:sSup>
                                      <m:sSupPr>
                                        <m:ctrlPr>
                                          <a:rPr lang="ru-RU" i="1">
                                            <a:latin typeface="Cambria Math"/>
                                            <a:ea typeface="Cambria Math" pitchFamily="18" charset="0"/>
                                          </a:rPr>
                                        </m:ctrlPr>
                                      </m:sSupPr>
                                      <m:e>
                                        <m:r>
                                          <a:rPr lang="en-US" i="1">
                                            <a:latin typeface="Cambria Math" pitchFamily="18" charset="0"/>
                                            <a:ea typeface="Cambria Math" pitchFamily="18" charset="0"/>
                                          </a:rPr>
                                          <m:t>𝑘</m:t>
                                        </m:r>
                                      </m:e>
                                      <m:sup>
                                        <m:r>
                                          <a:rPr lang="en-US" i="1">
                                            <a:latin typeface="Cambria Math" pitchFamily="18" charset="0"/>
                                            <a:ea typeface="Cambria Math" pitchFamily="18" charset="0"/>
                                          </a:rPr>
                                          <m:t>2</m:t>
                                        </m:r>
                                      </m:sup>
                                    </m:sSup>
                                    <m:r>
                                      <a:rPr lang="en-US" i="1">
                                        <a:latin typeface="Cambria Math" pitchFamily="18" charset="0"/>
                                        <a:ea typeface="Cambria Math" pitchFamily="18" charset="0"/>
                                      </a:rPr>
                                      <m:t>)</m:t>
                                    </m:r>
                                    <m:func>
                                      <m:funcPr>
                                        <m:ctrlPr>
                                          <a:rPr lang="ru-RU" i="1">
                                            <a:latin typeface="Cambria Math"/>
                                            <a:ea typeface="Cambria Math" pitchFamily="18" charset="0"/>
                                          </a:rPr>
                                        </m:ctrlPr>
                                      </m:funcPr>
                                      <m:fName>
                                        <m:r>
                                          <m:rPr>
                                            <m:sty m:val="p"/>
                                          </m:rPr>
                                          <a:rPr lang="en-US">
                                            <a:latin typeface="Cambria Math" pitchFamily="18" charset="0"/>
                                            <a:ea typeface="Cambria Math" pitchFamily="18" charset="0"/>
                                          </a:rPr>
                                          <m:t>exp</m:t>
                                        </m:r>
                                      </m:fName>
                                      <m:e>
                                        <m:d>
                                          <m:dPr>
                                            <m:ctrlPr>
                                              <a:rPr lang="ru-RU" i="1">
                                                <a:latin typeface="Cambria Math"/>
                                                <a:ea typeface="Cambria Math" pitchFamily="18" charset="0"/>
                                              </a:rPr>
                                            </m:ctrlPr>
                                          </m:dPr>
                                          <m:e>
                                            <m:r>
                                              <a:rPr lang="en-US" i="1">
                                                <a:latin typeface="Cambria Math" pitchFamily="18" charset="0"/>
                                                <a:ea typeface="Cambria Math" pitchFamily="18" charset="0"/>
                                              </a:rPr>
                                              <m:t>−</m:t>
                                            </m:r>
                                            <m:d>
                                              <m:dPr>
                                                <m:begChr m:val="|"/>
                                                <m:endChr m:val="|"/>
                                                <m:ctrlPr>
                                                  <a:rPr lang="ru-RU" i="1">
                                                    <a:latin typeface="Cambria Math"/>
                                                    <a:ea typeface="Cambria Math" pitchFamily="18" charset="0"/>
                                                  </a:rPr>
                                                </m:ctrlPr>
                                              </m:dPr>
                                              <m:e>
                                                <m:sSub>
                                                  <m:sSubPr>
                                                    <m:ctrlPr>
                                                      <a:rPr lang="ru-RU" i="1">
                                                        <a:latin typeface="Cambria Math"/>
                                                        <a:ea typeface="Cambria Math" pitchFamily="18" charset="0"/>
                                                      </a:rPr>
                                                    </m:ctrlPr>
                                                  </m:sSubPr>
                                                  <m:e>
                                                    <m:r>
                                                      <a:rPr lang="en-US" i="1">
                                                        <a:latin typeface="Cambria Math" pitchFamily="18" charset="0"/>
                                                        <a:ea typeface="Cambria Math" pitchFamily="18" charset="0"/>
                                                      </a:rPr>
                                                      <m:t>𝑥</m:t>
                                                    </m:r>
                                                  </m:e>
                                                  <m:sub>
                                                    <m:r>
                                                      <a:rPr lang="en-US" i="1">
                                                        <a:latin typeface="Cambria Math" pitchFamily="18" charset="0"/>
                                                        <a:ea typeface="Cambria Math" pitchFamily="18" charset="0"/>
                                                      </a:rPr>
                                                      <m:t>1</m:t>
                                                    </m:r>
                                                  </m:sub>
                                                </m:sSub>
                                              </m:e>
                                            </m:d>
                                            <m:sSub>
                                              <m:sSubPr>
                                                <m:ctrlPr>
                                                  <a:rPr lang="ru-RU" i="1">
                                                    <a:latin typeface="Cambria Math"/>
                                                    <a:ea typeface="Cambria Math" pitchFamily="18" charset="0"/>
                                                  </a:rPr>
                                                </m:ctrlPr>
                                              </m:sSubPr>
                                              <m:e>
                                                <m:r>
                                                  <a:rPr lang="en-US" i="1">
                                                    <a:latin typeface="Cambria Math" pitchFamily="18" charset="0"/>
                                                    <a:ea typeface="Cambria Math" pitchFamily="18" charset="0"/>
                                                  </a:rPr>
                                                  <m:t>𝜈</m:t>
                                                </m:r>
                                              </m:e>
                                              <m:sub>
                                                <m:r>
                                                  <a:rPr lang="en-US" i="1">
                                                    <a:latin typeface="Cambria Math" pitchFamily="18" charset="0"/>
                                                    <a:ea typeface="Cambria Math" pitchFamily="18" charset="0"/>
                                                  </a:rPr>
                                                  <m:t>𝑝</m:t>
                                                </m:r>
                                              </m:sub>
                                            </m:sSub>
                                          </m:e>
                                        </m:d>
                                      </m:e>
                                    </m:func>
                                  </m:e>
                                </m:d>
                                <m:r>
                                  <a:rPr lang="en-US" i="1">
                                    <a:latin typeface="Cambria Math" pitchFamily="18" charset="0"/>
                                    <a:ea typeface="Cambria Math" pitchFamily="18" charset="0"/>
                                  </a:rPr>
                                  <m:t> </m:t>
                                </m:r>
                                <m:r>
                                  <a:rPr lang="en-US" i="1">
                                    <a:latin typeface="Cambria Math" pitchFamily="18" charset="0"/>
                                    <a:ea typeface="Cambria Math" pitchFamily="18" charset="0"/>
                                  </a:rPr>
                                  <m:t>𝑑</m:t>
                                </m:r>
                                <m:sSub>
                                  <m:sSubPr>
                                    <m:ctrlPr>
                                      <a:rPr lang="ru-RU" i="1">
                                        <a:latin typeface="Cambria Math"/>
                                        <a:ea typeface="Cambria Math" pitchFamily="18" charset="0"/>
                                      </a:rPr>
                                    </m:ctrlPr>
                                  </m:sSub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Sub>
                              </m:e>
                            </m:nary>
                            <m:r>
                              <a:rPr lang="en-US" i="1">
                                <a:latin typeface="Cambria Math" pitchFamily="18" charset="0"/>
                                <a:ea typeface="Cambria Math" pitchFamily="18" charset="0"/>
                              </a:rPr>
                              <m:t>    </m:t>
                            </m:r>
                          </m:e>
                        </m:mr>
                        <m:mr>
                          <m:e>
                            <m:sSub>
                              <m:sSubPr>
                                <m:ctrlPr>
                                  <a:rPr lang="ru-RU" i="1">
                                    <a:latin typeface="Cambria Math"/>
                                    <a:ea typeface="Cambria Math" pitchFamily="18" charset="0"/>
                                  </a:rPr>
                                </m:ctrlPr>
                              </m:sSubPr>
                              <m:e>
                                <m:r>
                                  <a:rPr lang="en-US" i="1">
                                    <a:latin typeface="Cambria Math" pitchFamily="18" charset="0"/>
                                    <a:ea typeface="Cambria Math" pitchFamily="18" charset="0"/>
                                  </a:rPr>
                                  <m:t>𝑈</m:t>
                                </m:r>
                              </m:e>
                              <m:sub>
                                <m:r>
                                  <a:rPr lang="en-US" i="1">
                                    <a:latin typeface="Cambria Math" pitchFamily="18" charset="0"/>
                                    <a:ea typeface="Cambria Math" pitchFamily="18" charset="0"/>
                                  </a:rPr>
                                  <m:t>𝑟</m:t>
                                </m:r>
                              </m:sub>
                            </m:sSub>
                            <m:r>
                              <a:rPr lang="en-US" i="1">
                                <a:latin typeface="Cambria Math" pitchFamily="18" charset="0"/>
                                <a:ea typeface="Cambria Math" pitchFamily="18" charset="0"/>
                              </a:rPr>
                              <m:t>=</m:t>
                            </m:r>
                            <m:nary>
                              <m:naryPr>
                                <m:limLoc m:val="undOvr"/>
                                <m:ctrlPr>
                                  <a:rPr lang="ru-RU" i="1">
                                    <a:latin typeface="Cambria Math"/>
                                    <a:ea typeface="Cambria Math" pitchFamily="18" charset="0"/>
                                  </a:rPr>
                                </m:ctrlPr>
                              </m:naryPr>
                              <m:sub>
                                <m:r>
                                  <a:rPr lang="en-US" i="1">
                                    <a:latin typeface="Cambria Math" pitchFamily="18" charset="0"/>
                                    <a:ea typeface="Cambria Math" pitchFamily="18" charset="0"/>
                                  </a:rPr>
                                  <m:t>0</m:t>
                                </m:r>
                              </m:sub>
                              <m:sup>
                                <m:r>
                                  <a:rPr lang="en-US" i="1">
                                    <a:latin typeface="Cambria Math" pitchFamily="18" charset="0"/>
                                    <a:ea typeface="Cambria Math" pitchFamily="18" charset="0"/>
                                  </a:rPr>
                                  <m:t>∞</m:t>
                                </m:r>
                              </m:sup>
                              <m:e>
                                <m:sSubSup>
                                  <m:sSubSupPr>
                                    <m:ctrlPr>
                                      <a:rPr lang="ru-RU" i="1">
                                        <a:latin typeface="Cambria Math"/>
                                        <a:ea typeface="Cambria Math" pitchFamily="18" charset="0"/>
                                      </a:rPr>
                                    </m:ctrlPr>
                                  </m:sSubSupPr>
                                  <m:e>
                                    <m:r>
                                      <a:rPr lang="en-US" i="1">
                                        <a:latin typeface="Cambria Math" pitchFamily="18" charset="0"/>
                                        <a:ea typeface="Cambria Math" pitchFamily="18" charset="0"/>
                                      </a:rPr>
                                      <m:t>𝐽</m:t>
                                    </m:r>
                                  </m:e>
                                  <m:sub>
                                    <m:r>
                                      <a:rPr lang="en-US" i="1">
                                        <a:latin typeface="Cambria Math" pitchFamily="18" charset="0"/>
                                        <a:ea typeface="Cambria Math" pitchFamily="18" charset="0"/>
                                      </a:rPr>
                                      <m:t>0</m:t>
                                    </m:r>
                                  </m:sub>
                                  <m:sup>
                                    <m:r>
                                      <a:rPr lang="en-US" i="1">
                                        <a:latin typeface="Cambria Math" pitchFamily="18" charset="0"/>
                                        <a:ea typeface="Cambria Math" pitchFamily="18" charset="0"/>
                                      </a:rPr>
                                      <m:t>′</m:t>
                                    </m:r>
                                  </m:sup>
                                </m:sSubSup>
                                <m:d>
                                  <m:dPr>
                                    <m:ctrlPr>
                                      <a:rPr lang="ru-RU" i="1">
                                        <a:latin typeface="Cambria Math"/>
                                        <a:ea typeface="Cambria Math" pitchFamily="18" charset="0"/>
                                      </a:rPr>
                                    </m:ctrlPr>
                                  </m:dPr>
                                  <m:e>
                                    <m:sSub>
                                      <m:sSubPr>
                                        <m:ctrlPr>
                                          <a:rPr lang="ru-RU" i="1">
                                            <a:latin typeface="Cambria Math"/>
                                            <a:ea typeface="Cambria Math" pitchFamily="18" charset="0"/>
                                          </a:rPr>
                                        </m:ctrlPr>
                                      </m:sSub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Sub>
                                    <m:sSub>
                                      <m:sSubPr>
                                        <m:ctrlPr>
                                          <a:rPr lang="ru-RU" i="1">
                                            <a:latin typeface="Cambria Math"/>
                                            <a:ea typeface="Cambria Math" pitchFamily="18" charset="0"/>
                                          </a:rPr>
                                        </m:ctrlPr>
                                      </m:sSubPr>
                                      <m:e>
                                        <m:r>
                                          <a:rPr lang="en-US" i="1">
                                            <a:latin typeface="Cambria Math" pitchFamily="18" charset="0"/>
                                            <a:ea typeface="Cambria Math" pitchFamily="18" charset="0"/>
                                          </a:rPr>
                                          <m:t>𝑟</m:t>
                                        </m:r>
                                      </m:e>
                                      <m:sub>
                                        <m:r>
                                          <a:rPr lang="en-US" i="1">
                                            <a:latin typeface="Cambria Math" pitchFamily="18" charset="0"/>
                                            <a:ea typeface="Cambria Math" pitchFamily="18" charset="0"/>
                                          </a:rPr>
                                          <m:t>𝜏</m:t>
                                        </m:r>
                                      </m:sub>
                                    </m:sSub>
                                  </m:e>
                                </m:d>
                                <m:f>
                                  <m:fPr>
                                    <m:ctrlPr>
                                      <a:rPr lang="ru-RU" i="1">
                                        <a:latin typeface="Cambria Math"/>
                                        <a:ea typeface="Cambria Math" pitchFamily="18" charset="0"/>
                                      </a:rPr>
                                    </m:ctrlPr>
                                  </m:fPr>
                                  <m:num>
                                    <m:sSup>
                                      <m:sSupPr>
                                        <m:ctrlPr>
                                          <a:rPr lang="ru-RU" i="1">
                                            <a:latin typeface="Cambria Math"/>
                                            <a:ea typeface="Cambria Math" pitchFamily="18" charset="0"/>
                                          </a:rPr>
                                        </m:ctrlPr>
                                      </m:sSupPr>
                                      <m:e>
                                        <m:sSub>
                                          <m:sSubPr>
                                            <m:ctrlPr>
                                              <a:rPr lang="ru-RU" i="1">
                                                <a:latin typeface="Cambria Math"/>
                                                <a:ea typeface="Cambria Math" pitchFamily="18" charset="0"/>
                                              </a:rPr>
                                            </m:ctrlPr>
                                          </m:sSub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Sub>
                                      </m:e>
                                      <m:sup>
                                        <m:r>
                                          <a:rPr lang="en-US" i="1">
                                            <a:latin typeface="Cambria Math" pitchFamily="18" charset="0"/>
                                            <a:ea typeface="Cambria Math" pitchFamily="18" charset="0"/>
                                          </a:rPr>
                                          <m:t>2</m:t>
                                        </m:r>
                                      </m:sup>
                                    </m:sSup>
                                  </m:num>
                                  <m:den>
                                    <m:r>
                                      <a:rPr lang="en-US" i="1">
                                        <a:latin typeface="Cambria Math" pitchFamily="18" charset="0"/>
                                        <a:ea typeface="Cambria Math" pitchFamily="18" charset="0"/>
                                      </a:rPr>
                                      <m:t>2</m:t>
                                    </m:r>
                                    <m:r>
                                      <a:rPr lang="en-US" i="1">
                                        <a:latin typeface="Cambria Math" pitchFamily="18" charset="0"/>
                                        <a:ea typeface="Cambria Math" pitchFamily="18" charset="0"/>
                                      </a:rPr>
                                      <m:t>𝜋𝜇</m:t>
                                    </m:r>
                                    <m:r>
                                      <a:rPr lang="en-US" i="1">
                                        <a:latin typeface="Cambria Math" pitchFamily="18" charset="0"/>
                                        <a:ea typeface="Cambria Math" pitchFamily="18" charset="0"/>
                                      </a:rPr>
                                      <m:t>𝑅</m:t>
                                    </m:r>
                                    <m:r>
                                      <a:rPr lang="en-US" i="1">
                                        <a:latin typeface="Cambria Math" pitchFamily="18" charset="0"/>
                                        <a:ea typeface="Cambria Math" pitchFamily="18" charset="0"/>
                                      </a:rPr>
                                      <m:t>(</m:t>
                                    </m:r>
                                    <m:sSub>
                                      <m:sSubPr>
                                        <m:ctrlPr>
                                          <a:rPr lang="ru-RU" i="1">
                                            <a:latin typeface="Cambria Math"/>
                                            <a:ea typeface="Cambria Math" pitchFamily="18" charset="0"/>
                                          </a:rPr>
                                        </m:ctrlPr>
                                      </m:sSub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Sub>
                                    <m:r>
                                      <a:rPr lang="en-US" i="1">
                                        <a:latin typeface="Cambria Math" pitchFamily="18" charset="0"/>
                                        <a:ea typeface="Cambria Math" pitchFamily="18" charset="0"/>
                                      </a:rPr>
                                      <m:t>,</m:t>
                                    </m:r>
                                    <m:r>
                                      <a:rPr lang="en-US" i="1">
                                        <a:latin typeface="Cambria Math" pitchFamily="18" charset="0"/>
                                        <a:ea typeface="Cambria Math" pitchFamily="18" charset="0"/>
                                      </a:rPr>
                                      <m:t>𝑘</m:t>
                                    </m:r>
                                    <m:r>
                                      <a:rPr lang="en-US" i="1">
                                        <a:latin typeface="Cambria Math" pitchFamily="18" charset="0"/>
                                        <a:ea typeface="Cambria Math" pitchFamily="18" charset="0"/>
                                      </a:rPr>
                                      <m:t>)</m:t>
                                    </m:r>
                                  </m:den>
                                </m:f>
                                <m:d>
                                  <m:dPr>
                                    <m:ctrlPr>
                                      <a:rPr lang="ru-RU" i="1">
                                        <a:latin typeface="Cambria Math"/>
                                        <a:ea typeface="Cambria Math" pitchFamily="18" charset="0"/>
                                      </a:rPr>
                                    </m:ctrlPr>
                                  </m:dPr>
                                  <m:e>
                                    <m:r>
                                      <a:rPr lang="en-US" i="1">
                                        <a:latin typeface="Cambria Math" pitchFamily="18" charset="0"/>
                                        <a:ea typeface="Cambria Math" pitchFamily="18" charset="0"/>
                                      </a:rPr>
                                      <m:t>−2</m:t>
                                    </m:r>
                                    <m:sSub>
                                      <m:sSubPr>
                                        <m:ctrlPr>
                                          <a:rPr lang="ru-RU" i="1">
                                            <a:latin typeface="Cambria Math"/>
                                            <a:ea typeface="Cambria Math" pitchFamily="18" charset="0"/>
                                          </a:rPr>
                                        </m:ctrlPr>
                                      </m:sSubPr>
                                      <m:e>
                                        <m:r>
                                          <a:rPr lang="en-US" i="1">
                                            <a:latin typeface="Cambria Math" pitchFamily="18" charset="0"/>
                                            <a:ea typeface="Cambria Math" pitchFamily="18" charset="0"/>
                                          </a:rPr>
                                          <m:t>𝜈</m:t>
                                        </m:r>
                                      </m:e>
                                      <m:sub>
                                        <m:r>
                                          <a:rPr lang="en-US" i="1">
                                            <a:latin typeface="Cambria Math" pitchFamily="18" charset="0"/>
                                            <a:ea typeface="Cambria Math" pitchFamily="18" charset="0"/>
                                          </a:rPr>
                                          <m:t>𝑠</m:t>
                                        </m:r>
                                      </m:sub>
                                    </m:sSub>
                                    <m:sSub>
                                      <m:sSubPr>
                                        <m:ctrlPr>
                                          <a:rPr lang="ru-RU" i="1">
                                            <a:latin typeface="Cambria Math"/>
                                            <a:ea typeface="Cambria Math" pitchFamily="18" charset="0"/>
                                          </a:rPr>
                                        </m:ctrlPr>
                                      </m:sSubPr>
                                      <m:e>
                                        <m:r>
                                          <a:rPr lang="en-US" i="1">
                                            <a:latin typeface="Cambria Math" pitchFamily="18" charset="0"/>
                                            <a:ea typeface="Cambria Math" pitchFamily="18" charset="0"/>
                                          </a:rPr>
                                          <m:t>𝜈</m:t>
                                        </m:r>
                                      </m:e>
                                      <m:sub>
                                        <m:r>
                                          <a:rPr lang="en-US" i="1">
                                            <a:latin typeface="Cambria Math" pitchFamily="18" charset="0"/>
                                            <a:ea typeface="Cambria Math" pitchFamily="18" charset="0"/>
                                          </a:rPr>
                                          <m:t>𝑝</m:t>
                                        </m:r>
                                      </m:sub>
                                    </m:sSub>
                                    <m:func>
                                      <m:funcPr>
                                        <m:ctrlPr>
                                          <a:rPr lang="ru-RU" i="1">
                                            <a:latin typeface="Cambria Math"/>
                                            <a:ea typeface="Cambria Math" pitchFamily="18" charset="0"/>
                                          </a:rPr>
                                        </m:ctrlPr>
                                      </m:funcPr>
                                      <m:fName>
                                        <m:r>
                                          <m:rPr>
                                            <m:sty m:val="p"/>
                                          </m:rPr>
                                          <a:rPr lang="en-US">
                                            <a:latin typeface="Cambria Math" pitchFamily="18" charset="0"/>
                                            <a:ea typeface="Cambria Math" pitchFamily="18" charset="0"/>
                                          </a:rPr>
                                          <m:t>exp</m:t>
                                        </m:r>
                                      </m:fName>
                                      <m:e>
                                        <m:d>
                                          <m:dPr>
                                            <m:ctrlPr>
                                              <a:rPr lang="ru-RU" i="1">
                                                <a:latin typeface="Cambria Math"/>
                                                <a:ea typeface="Cambria Math" pitchFamily="18" charset="0"/>
                                              </a:rPr>
                                            </m:ctrlPr>
                                          </m:dPr>
                                          <m:e>
                                            <m:r>
                                              <a:rPr lang="en-US" i="1">
                                                <a:latin typeface="Cambria Math" pitchFamily="18" charset="0"/>
                                                <a:ea typeface="Cambria Math" pitchFamily="18" charset="0"/>
                                              </a:rPr>
                                              <m:t>−</m:t>
                                            </m:r>
                                            <m:d>
                                              <m:dPr>
                                                <m:begChr m:val="|"/>
                                                <m:endChr m:val="|"/>
                                                <m:ctrlPr>
                                                  <a:rPr lang="ru-RU" i="1">
                                                    <a:latin typeface="Cambria Math"/>
                                                    <a:ea typeface="Cambria Math" pitchFamily="18" charset="0"/>
                                                  </a:rPr>
                                                </m:ctrlPr>
                                              </m:dPr>
                                              <m:e>
                                                <m:sSub>
                                                  <m:sSubPr>
                                                    <m:ctrlPr>
                                                      <a:rPr lang="ru-RU" i="1">
                                                        <a:latin typeface="Cambria Math"/>
                                                        <a:ea typeface="Cambria Math" pitchFamily="18" charset="0"/>
                                                      </a:rPr>
                                                    </m:ctrlPr>
                                                  </m:sSubPr>
                                                  <m:e>
                                                    <m:r>
                                                      <a:rPr lang="en-US" i="1">
                                                        <a:latin typeface="Cambria Math" pitchFamily="18" charset="0"/>
                                                        <a:ea typeface="Cambria Math" pitchFamily="18" charset="0"/>
                                                      </a:rPr>
                                                      <m:t>𝑥</m:t>
                                                    </m:r>
                                                  </m:e>
                                                  <m:sub>
                                                    <m:r>
                                                      <a:rPr lang="en-US" i="1">
                                                        <a:latin typeface="Cambria Math" pitchFamily="18" charset="0"/>
                                                        <a:ea typeface="Cambria Math" pitchFamily="18" charset="0"/>
                                                      </a:rPr>
                                                      <m:t>1</m:t>
                                                    </m:r>
                                                  </m:sub>
                                                </m:sSub>
                                              </m:e>
                                            </m:d>
                                            <m:sSub>
                                              <m:sSubPr>
                                                <m:ctrlPr>
                                                  <a:rPr lang="ru-RU" i="1">
                                                    <a:latin typeface="Cambria Math"/>
                                                    <a:ea typeface="Cambria Math" pitchFamily="18" charset="0"/>
                                                  </a:rPr>
                                                </m:ctrlPr>
                                              </m:sSubPr>
                                              <m:e>
                                                <m:r>
                                                  <a:rPr lang="en-US" i="1">
                                                    <a:latin typeface="Cambria Math" pitchFamily="18" charset="0"/>
                                                    <a:ea typeface="Cambria Math" pitchFamily="18" charset="0"/>
                                                  </a:rPr>
                                                  <m:t>𝜈</m:t>
                                                </m:r>
                                              </m:e>
                                              <m:sub>
                                                <m:r>
                                                  <a:rPr lang="en-US" i="1">
                                                    <a:latin typeface="Cambria Math" pitchFamily="18" charset="0"/>
                                                    <a:ea typeface="Cambria Math" pitchFamily="18" charset="0"/>
                                                  </a:rPr>
                                                  <m:t>𝑠</m:t>
                                                </m:r>
                                              </m:sub>
                                            </m:sSub>
                                          </m:e>
                                        </m:d>
                                      </m:e>
                                    </m:func>
                                    <m:r>
                                      <a:rPr lang="en-US" i="1">
                                        <a:latin typeface="Cambria Math" pitchFamily="18" charset="0"/>
                                        <a:ea typeface="Cambria Math" pitchFamily="18" charset="0"/>
                                      </a:rPr>
                                      <m:t>+</m:t>
                                    </m:r>
                                    <m:sSubSup>
                                      <m:sSubSupPr>
                                        <m:ctrlPr>
                                          <a:rPr lang="ru-RU" i="1">
                                            <a:latin typeface="Cambria Math"/>
                                            <a:ea typeface="Cambria Math" pitchFamily="18" charset="0"/>
                                          </a:rPr>
                                        </m:ctrlPr>
                                      </m:sSubSupPr>
                                      <m:e>
                                        <m:r>
                                          <a:rPr lang="en-US" i="1">
                                            <a:latin typeface="Cambria Math" pitchFamily="18" charset="0"/>
                                            <a:ea typeface="Cambria Math" pitchFamily="18" charset="0"/>
                                          </a:rPr>
                                          <m:t>(2</m:t>
                                        </m:r>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up>
                                        <m:r>
                                          <a:rPr lang="en-US" i="1">
                                            <a:latin typeface="Cambria Math" pitchFamily="18" charset="0"/>
                                            <a:ea typeface="Cambria Math" pitchFamily="18" charset="0"/>
                                          </a:rPr>
                                          <m:t>2</m:t>
                                        </m:r>
                                      </m:sup>
                                    </m:sSubSup>
                                    <m:r>
                                      <a:rPr lang="en-US" i="1">
                                        <a:latin typeface="Cambria Math" pitchFamily="18" charset="0"/>
                                        <a:ea typeface="Cambria Math" pitchFamily="18" charset="0"/>
                                      </a:rPr>
                                      <m:t>−</m:t>
                                    </m:r>
                                    <m:sSup>
                                      <m:sSupPr>
                                        <m:ctrlPr>
                                          <a:rPr lang="ru-RU" i="1">
                                            <a:latin typeface="Cambria Math"/>
                                            <a:ea typeface="Cambria Math" pitchFamily="18" charset="0"/>
                                          </a:rPr>
                                        </m:ctrlPr>
                                      </m:sSupPr>
                                      <m:e>
                                        <m:r>
                                          <a:rPr lang="en-US" i="1">
                                            <a:latin typeface="Cambria Math" pitchFamily="18" charset="0"/>
                                            <a:ea typeface="Cambria Math" pitchFamily="18" charset="0"/>
                                          </a:rPr>
                                          <m:t>𝑘</m:t>
                                        </m:r>
                                      </m:e>
                                      <m:sup>
                                        <m:r>
                                          <a:rPr lang="en-US" i="1">
                                            <a:latin typeface="Cambria Math" pitchFamily="18" charset="0"/>
                                            <a:ea typeface="Cambria Math" pitchFamily="18" charset="0"/>
                                          </a:rPr>
                                          <m:t>2</m:t>
                                        </m:r>
                                      </m:sup>
                                    </m:sSup>
                                    <m:r>
                                      <a:rPr lang="en-US" i="1">
                                        <a:latin typeface="Cambria Math" pitchFamily="18" charset="0"/>
                                        <a:ea typeface="Cambria Math" pitchFamily="18" charset="0"/>
                                      </a:rPr>
                                      <m:t>)</m:t>
                                    </m:r>
                                    <m:func>
                                      <m:funcPr>
                                        <m:ctrlPr>
                                          <a:rPr lang="ru-RU" i="1">
                                            <a:latin typeface="Cambria Math"/>
                                            <a:ea typeface="Cambria Math" pitchFamily="18" charset="0"/>
                                          </a:rPr>
                                        </m:ctrlPr>
                                      </m:funcPr>
                                      <m:fName>
                                        <m:r>
                                          <m:rPr>
                                            <m:sty m:val="p"/>
                                          </m:rPr>
                                          <a:rPr lang="en-US">
                                            <a:latin typeface="Cambria Math" pitchFamily="18" charset="0"/>
                                            <a:ea typeface="Cambria Math" pitchFamily="18" charset="0"/>
                                          </a:rPr>
                                          <m:t>exp</m:t>
                                        </m:r>
                                      </m:fName>
                                      <m:e>
                                        <m:d>
                                          <m:dPr>
                                            <m:ctrlPr>
                                              <a:rPr lang="ru-RU" i="1">
                                                <a:latin typeface="Cambria Math"/>
                                                <a:ea typeface="Cambria Math" pitchFamily="18" charset="0"/>
                                              </a:rPr>
                                            </m:ctrlPr>
                                          </m:dPr>
                                          <m:e>
                                            <m:r>
                                              <a:rPr lang="en-US" i="1">
                                                <a:latin typeface="Cambria Math" pitchFamily="18" charset="0"/>
                                                <a:ea typeface="Cambria Math" pitchFamily="18" charset="0"/>
                                              </a:rPr>
                                              <m:t>−</m:t>
                                            </m:r>
                                            <m:d>
                                              <m:dPr>
                                                <m:begChr m:val="|"/>
                                                <m:endChr m:val="|"/>
                                                <m:ctrlPr>
                                                  <a:rPr lang="ru-RU" i="1">
                                                    <a:latin typeface="Cambria Math"/>
                                                    <a:ea typeface="Cambria Math" pitchFamily="18" charset="0"/>
                                                  </a:rPr>
                                                </m:ctrlPr>
                                              </m:dPr>
                                              <m:e>
                                                <m:sSub>
                                                  <m:sSubPr>
                                                    <m:ctrlPr>
                                                      <a:rPr lang="ru-RU" i="1">
                                                        <a:latin typeface="Cambria Math"/>
                                                        <a:ea typeface="Cambria Math" pitchFamily="18" charset="0"/>
                                                      </a:rPr>
                                                    </m:ctrlPr>
                                                  </m:sSubPr>
                                                  <m:e>
                                                    <m:r>
                                                      <a:rPr lang="en-US" i="1">
                                                        <a:latin typeface="Cambria Math" pitchFamily="18" charset="0"/>
                                                        <a:ea typeface="Cambria Math" pitchFamily="18" charset="0"/>
                                                      </a:rPr>
                                                      <m:t>𝑥</m:t>
                                                    </m:r>
                                                  </m:e>
                                                  <m:sub>
                                                    <m:r>
                                                      <a:rPr lang="en-US" i="1">
                                                        <a:latin typeface="Cambria Math" pitchFamily="18" charset="0"/>
                                                        <a:ea typeface="Cambria Math" pitchFamily="18" charset="0"/>
                                                      </a:rPr>
                                                      <m:t>1</m:t>
                                                    </m:r>
                                                  </m:sub>
                                                </m:sSub>
                                              </m:e>
                                            </m:d>
                                            <m:sSub>
                                              <m:sSubPr>
                                                <m:ctrlPr>
                                                  <a:rPr lang="ru-RU" i="1">
                                                    <a:latin typeface="Cambria Math"/>
                                                    <a:ea typeface="Cambria Math" pitchFamily="18" charset="0"/>
                                                  </a:rPr>
                                                </m:ctrlPr>
                                              </m:sSubPr>
                                              <m:e>
                                                <m:r>
                                                  <a:rPr lang="en-US" i="1">
                                                    <a:latin typeface="Cambria Math" pitchFamily="18" charset="0"/>
                                                    <a:ea typeface="Cambria Math" pitchFamily="18" charset="0"/>
                                                  </a:rPr>
                                                  <m:t>𝜈</m:t>
                                                </m:r>
                                              </m:e>
                                              <m:sub>
                                                <m:r>
                                                  <a:rPr lang="en-US" i="1">
                                                    <a:latin typeface="Cambria Math" pitchFamily="18" charset="0"/>
                                                    <a:ea typeface="Cambria Math" pitchFamily="18" charset="0"/>
                                                  </a:rPr>
                                                  <m:t>𝑝</m:t>
                                                </m:r>
                                              </m:sub>
                                            </m:sSub>
                                          </m:e>
                                        </m:d>
                                      </m:e>
                                    </m:func>
                                  </m:e>
                                </m:d>
                              </m:e>
                            </m:nary>
                            <m:r>
                              <a:rPr lang="en-US" i="1">
                                <a:latin typeface="Cambria Math" pitchFamily="18" charset="0"/>
                                <a:ea typeface="Cambria Math" pitchFamily="18" charset="0"/>
                              </a:rPr>
                              <m:t>𝑑</m:t>
                            </m:r>
                            <m:sSub>
                              <m:sSubPr>
                                <m:ctrlPr>
                                  <a:rPr lang="ru-RU" i="1">
                                    <a:latin typeface="Cambria Math"/>
                                    <a:ea typeface="Cambria Math" pitchFamily="18" charset="0"/>
                                  </a:rPr>
                                </m:ctrlPr>
                              </m:sSub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Sub>
                          </m:e>
                        </m:mr>
                      </m:m>
                      <m:r>
                        <a:rPr lang="en-US" i="1">
                          <a:latin typeface="Cambria Math" pitchFamily="18" charset="0"/>
                          <a:ea typeface="Cambria Math" pitchFamily="18" charset="0"/>
                        </a:rPr>
                        <m:t>     </m:t>
                      </m:r>
                      <m:d>
                        <m:dPr>
                          <m:ctrlPr>
                            <a:rPr lang="ru-RU" i="1">
                              <a:latin typeface="Cambria Math"/>
                              <a:ea typeface="Cambria Math" pitchFamily="18" charset="0"/>
                            </a:rPr>
                          </m:ctrlPr>
                        </m:dPr>
                        <m:e>
                          <m:r>
                            <a:rPr lang="en-US" i="1">
                              <a:latin typeface="Cambria Math" pitchFamily="18" charset="0"/>
                              <a:ea typeface="Cambria Math" pitchFamily="18" charset="0"/>
                            </a:rPr>
                            <m:t>4</m:t>
                          </m:r>
                        </m:e>
                      </m:d>
                      <m:r>
                        <a:rPr lang="en-US" i="1">
                          <a:latin typeface="Cambria Math" pitchFamily="18" charset="0"/>
                          <a:ea typeface="Cambria Math" pitchFamily="18" charset="0"/>
                        </a:rPr>
                        <m:t>.</m:t>
                      </m:r>
                    </m:oMath>
                  </m:oMathPara>
                </a14:m>
                <a:endParaRPr lang="ru-RU" dirty="0">
                  <a:latin typeface="Cambria Math" pitchFamily="18" charset="0"/>
                  <a:ea typeface="Cambria Math" pitchFamily="18" charset="0"/>
                </a:endParaRPr>
              </a:p>
              <a:p>
                <a:pPr algn="just"/>
                <a14:m>
                  <m:oMath xmlns:m="http://schemas.openxmlformats.org/officeDocument/2006/math">
                    <m:m>
                      <m:mPr>
                        <m:mcs>
                          <m:mc>
                            <m:mcPr>
                              <m:count m:val="1"/>
                              <m:mcJc m:val="center"/>
                            </m:mcPr>
                          </m:mc>
                        </m:mcs>
                        <m:ctrlPr>
                          <a:rPr lang="ru-RU" i="1">
                            <a:latin typeface="Cambria Math"/>
                            <a:ea typeface="Cambria Math" pitchFamily="18" charset="0"/>
                          </a:rPr>
                        </m:ctrlPr>
                      </m:mPr>
                      <m:mr>
                        <m:e>
                          <m:sSub>
                            <m:sSubPr>
                              <m:ctrlPr>
                                <a:rPr lang="ru-RU" i="1">
                                  <a:latin typeface="Cambria Math"/>
                                  <a:ea typeface="Cambria Math" pitchFamily="18" charset="0"/>
                                </a:rPr>
                              </m:ctrlPr>
                            </m:sSubPr>
                            <m:e>
                              <m:r>
                                <a:rPr lang="en-US" i="1">
                                  <a:latin typeface="Cambria Math" pitchFamily="18" charset="0"/>
                                  <a:ea typeface="Cambria Math" pitchFamily="18" charset="0"/>
                                </a:rPr>
                                <m:t>𝜈</m:t>
                              </m:r>
                            </m:e>
                            <m:sub>
                              <m:r>
                                <a:rPr lang="en-US" i="1">
                                  <a:latin typeface="Cambria Math" pitchFamily="18" charset="0"/>
                                  <a:ea typeface="Cambria Math" pitchFamily="18" charset="0"/>
                                </a:rPr>
                                <m:t>𝑠</m:t>
                              </m:r>
                            </m:sub>
                          </m:sSub>
                          <m:r>
                            <a:rPr lang="ru-RU" i="1">
                              <a:latin typeface="Cambria Math" pitchFamily="18" charset="0"/>
                              <a:ea typeface="Cambria Math" pitchFamily="18" charset="0"/>
                            </a:rPr>
                            <m:t>=</m:t>
                          </m:r>
                          <m:rad>
                            <m:radPr>
                              <m:degHide m:val="on"/>
                              <m:ctrlPr>
                                <a:rPr lang="ru-RU" i="1">
                                  <a:latin typeface="Cambria Math"/>
                                  <a:ea typeface="Cambria Math" pitchFamily="18" charset="0"/>
                                </a:rPr>
                              </m:ctrlPr>
                            </m:radPr>
                            <m:deg/>
                            <m:e>
                              <m:sSubSup>
                                <m:sSubSupPr>
                                  <m:ctrlPr>
                                    <a:rPr lang="ru-RU" i="1">
                                      <a:latin typeface="Cambria Math"/>
                                      <a:ea typeface="Cambria Math" pitchFamily="18" charset="0"/>
                                    </a:rPr>
                                  </m:ctrlPr>
                                </m:sSubSup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up>
                                  <m:r>
                                    <a:rPr lang="ru-RU" i="1">
                                      <a:latin typeface="Cambria Math" pitchFamily="18" charset="0"/>
                                      <a:ea typeface="Cambria Math" pitchFamily="18" charset="0"/>
                                    </a:rPr>
                                    <m:t>2</m:t>
                                  </m:r>
                                </m:sup>
                              </m:sSubSup>
                              <m:r>
                                <a:rPr lang="ru-RU" i="1">
                                  <a:latin typeface="Cambria Math" pitchFamily="18" charset="0"/>
                                  <a:ea typeface="Cambria Math" pitchFamily="18" charset="0"/>
                                </a:rPr>
                                <m:t>−</m:t>
                              </m:r>
                              <m:sSup>
                                <m:sSupPr>
                                  <m:ctrlPr>
                                    <a:rPr lang="ru-RU" i="1">
                                      <a:latin typeface="Cambria Math"/>
                                      <a:ea typeface="Cambria Math" pitchFamily="18" charset="0"/>
                                    </a:rPr>
                                  </m:ctrlPr>
                                </m:sSupPr>
                                <m:e>
                                  <m:r>
                                    <a:rPr lang="en-US" i="1">
                                      <a:latin typeface="Cambria Math" pitchFamily="18" charset="0"/>
                                      <a:ea typeface="Cambria Math" pitchFamily="18" charset="0"/>
                                    </a:rPr>
                                    <m:t>𝑘</m:t>
                                  </m:r>
                                </m:e>
                                <m:sup>
                                  <m:r>
                                    <a:rPr lang="ru-RU" i="1">
                                      <a:latin typeface="Cambria Math" pitchFamily="18" charset="0"/>
                                      <a:ea typeface="Cambria Math" pitchFamily="18" charset="0"/>
                                    </a:rPr>
                                    <m:t>2</m:t>
                                  </m:r>
                                </m:sup>
                              </m:sSup>
                              <m:r>
                                <a:rPr lang="ru-RU" i="1">
                                  <a:latin typeface="Cambria Math" pitchFamily="18" charset="0"/>
                                  <a:ea typeface="Cambria Math" pitchFamily="18" charset="0"/>
                                </a:rPr>
                                <m:t>,  </m:t>
                              </m:r>
                            </m:e>
                          </m:rad>
                          <m:r>
                            <a:rPr lang="en-US" i="1">
                              <a:latin typeface="Cambria Math" pitchFamily="18" charset="0"/>
                              <a:ea typeface="Cambria Math" pitchFamily="18" charset="0"/>
                            </a:rPr>
                            <m:t> </m:t>
                          </m:r>
                          <m:sSub>
                            <m:sSubPr>
                              <m:ctrlPr>
                                <a:rPr lang="ru-RU" i="1">
                                  <a:latin typeface="Cambria Math"/>
                                  <a:ea typeface="Cambria Math" pitchFamily="18" charset="0"/>
                                </a:rPr>
                              </m:ctrlPr>
                            </m:sSubPr>
                            <m:e>
                              <m:r>
                                <a:rPr lang="en-US" i="1">
                                  <a:latin typeface="Cambria Math" pitchFamily="18" charset="0"/>
                                  <a:ea typeface="Cambria Math" pitchFamily="18" charset="0"/>
                                </a:rPr>
                                <m:t>𝜈</m:t>
                              </m:r>
                            </m:e>
                            <m:sub>
                              <m:r>
                                <a:rPr lang="en-US" i="1">
                                  <a:latin typeface="Cambria Math" pitchFamily="18" charset="0"/>
                                  <a:ea typeface="Cambria Math" pitchFamily="18" charset="0"/>
                                </a:rPr>
                                <m:t>𝑝</m:t>
                              </m:r>
                            </m:sub>
                          </m:sSub>
                          <m:r>
                            <a:rPr lang="ru-RU" i="1">
                              <a:latin typeface="Cambria Math" pitchFamily="18" charset="0"/>
                              <a:ea typeface="Cambria Math" pitchFamily="18" charset="0"/>
                            </a:rPr>
                            <m:t>= </m:t>
                          </m:r>
                        </m:e>
                      </m:mr>
                    </m:m>
                    <m:rad>
                      <m:radPr>
                        <m:degHide m:val="on"/>
                        <m:ctrlPr>
                          <a:rPr lang="ru-RU" i="1">
                            <a:latin typeface="Cambria Math"/>
                            <a:ea typeface="Cambria Math" pitchFamily="18" charset="0"/>
                          </a:rPr>
                        </m:ctrlPr>
                      </m:radPr>
                      <m:deg/>
                      <m:e>
                        <m:sSubSup>
                          <m:sSubSupPr>
                            <m:ctrlPr>
                              <a:rPr lang="ru-RU" i="1">
                                <a:latin typeface="Cambria Math"/>
                                <a:ea typeface="Cambria Math" pitchFamily="18" charset="0"/>
                              </a:rPr>
                            </m:ctrlPr>
                          </m:sSubSup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up>
                            <m:r>
                              <a:rPr lang="ru-RU" i="1">
                                <a:latin typeface="Cambria Math" pitchFamily="18" charset="0"/>
                                <a:ea typeface="Cambria Math" pitchFamily="18" charset="0"/>
                              </a:rPr>
                              <m:t>2</m:t>
                            </m:r>
                          </m:sup>
                        </m:sSubSup>
                        <m:r>
                          <a:rPr lang="ru-RU" i="1">
                            <a:latin typeface="Cambria Math" pitchFamily="18" charset="0"/>
                            <a:ea typeface="Cambria Math" pitchFamily="18" charset="0"/>
                          </a:rPr>
                          <m:t>−</m:t>
                        </m:r>
                        <m:sSup>
                          <m:sSupPr>
                            <m:ctrlPr>
                              <a:rPr lang="ru-RU" i="1">
                                <a:latin typeface="Cambria Math"/>
                                <a:ea typeface="Cambria Math" pitchFamily="18" charset="0"/>
                              </a:rPr>
                            </m:ctrlPr>
                          </m:sSupPr>
                          <m:e>
                            <m:r>
                              <a:rPr lang="en-US" i="1">
                                <a:latin typeface="Cambria Math" pitchFamily="18" charset="0"/>
                                <a:ea typeface="Cambria Math" pitchFamily="18" charset="0"/>
                              </a:rPr>
                              <m:t>𝛾</m:t>
                            </m:r>
                          </m:e>
                          <m:sup>
                            <m:r>
                              <a:rPr lang="ru-RU" i="1">
                                <a:latin typeface="Cambria Math" pitchFamily="18" charset="0"/>
                                <a:ea typeface="Cambria Math" pitchFamily="18" charset="0"/>
                              </a:rPr>
                              <m:t>2</m:t>
                            </m:r>
                          </m:sup>
                        </m:sSup>
                        <m:sSup>
                          <m:sSupPr>
                            <m:ctrlPr>
                              <a:rPr lang="ru-RU" i="1">
                                <a:latin typeface="Cambria Math"/>
                                <a:ea typeface="Cambria Math" pitchFamily="18" charset="0"/>
                              </a:rPr>
                            </m:ctrlPr>
                          </m:sSupPr>
                          <m:e>
                            <m:r>
                              <a:rPr lang="en-US" i="1">
                                <a:latin typeface="Cambria Math" pitchFamily="18" charset="0"/>
                                <a:ea typeface="Cambria Math" pitchFamily="18" charset="0"/>
                              </a:rPr>
                              <m:t>𝑘</m:t>
                            </m:r>
                          </m:e>
                          <m:sup>
                            <m:r>
                              <a:rPr lang="ru-RU" i="1">
                                <a:latin typeface="Cambria Math" pitchFamily="18" charset="0"/>
                                <a:ea typeface="Cambria Math" pitchFamily="18" charset="0"/>
                              </a:rPr>
                              <m:t>2</m:t>
                            </m:r>
                          </m:sup>
                        </m:sSup>
                      </m:e>
                    </m:rad>
                    <m:r>
                      <a:rPr lang="ru-RU" i="1">
                        <a:latin typeface="Cambria Math" pitchFamily="18" charset="0"/>
                        <a:ea typeface="Cambria Math" pitchFamily="18" charset="0"/>
                      </a:rPr>
                      <m:t>,   </m:t>
                    </m:r>
                    <m:r>
                      <a:rPr lang="en-US" i="1">
                        <a:latin typeface="Cambria Math" pitchFamily="18" charset="0"/>
                        <a:ea typeface="Cambria Math" pitchFamily="18" charset="0"/>
                      </a:rPr>
                      <m:t>𝑅</m:t>
                    </m:r>
                    <m:r>
                      <a:rPr lang="ru-RU" i="1">
                        <a:latin typeface="Cambria Math" pitchFamily="18" charset="0"/>
                        <a:ea typeface="Cambria Math" pitchFamily="18" charset="0"/>
                      </a:rPr>
                      <m:t>=4</m:t>
                    </m:r>
                    <m:sSubSup>
                      <m:sSubSupPr>
                        <m:ctrlPr>
                          <a:rPr lang="ru-RU" i="1">
                            <a:latin typeface="Cambria Math"/>
                            <a:ea typeface="Cambria Math" pitchFamily="18" charset="0"/>
                          </a:rPr>
                        </m:ctrlPr>
                      </m:sSubSup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up>
                        <m:r>
                          <a:rPr lang="ru-RU" i="1">
                            <a:latin typeface="Cambria Math" pitchFamily="18" charset="0"/>
                            <a:ea typeface="Cambria Math" pitchFamily="18" charset="0"/>
                          </a:rPr>
                          <m:t>2</m:t>
                        </m:r>
                      </m:sup>
                    </m:sSubSup>
                    <m:rad>
                      <m:radPr>
                        <m:degHide m:val="on"/>
                        <m:ctrlPr>
                          <a:rPr lang="ru-RU" i="1">
                            <a:latin typeface="Cambria Math"/>
                            <a:ea typeface="Cambria Math" pitchFamily="18" charset="0"/>
                          </a:rPr>
                        </m:ctrlPr>
                      </m:radPr>
                      <m:deg/>
                      <m:e>
                        <m:sSubSup>
                          <m:sSubSupPr>
                            <m:ctrlPr>
                              <a:rPr lang="ru-RU" i="1">
                                <a:latin typeface="Cambria Math"/>
                                <a:ea typeface="Cambria Math" pitchFamily="18" charset="0"/>
                              </a:rPr>
                            </m:ctrlPr>
                          </m:sSubSup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up>
                            <m:r>
                              <a:rPr lang="ru-RU" i="1">
                                <a:latin typeface="Cambria Math" pitchFamily="18" charset="0"/>
                                <a:ea typeface="Cambria Math" pitchFamily="18" charset="0"/>
                              </a:rPr>
                              <m:t>2</m:t>
                            </m:r>
                          </m:sup>
                        </m:sSubSup>
                        <m:r>
                          <a:rPr lang="ru-RU" i="1">
                            <a:latin typeface="Cambria Math" pitchFamily="18" charset="0"/>
                            <a:ea typeface="Cambria Math" pitchFamily="18" charset="0"/>
                          </a:rPr>
                          <m:t>−</m:t>
                        </m:r>
                        <m:sSup>
                          <m:sSupPr>
                            <m:ctrlPr>
                              <a:rPr lang="ru-RU" i="1">
                                <a:latin typeface="Cambria Math"/>
                                <a:ea typeface="Cambria Math" pitchFamily="18" charset="0"/>
                              </a:rPr>
                            </m:ctrlPr>
                          </m:sSupPr>
                          <m:e>
                            <m:r>
                              <a:rPr lang="en-US" i="1">
                                <a:latin typeface="Cambria Math" pitchFamily="18" charset="0"/>
                                <a:ea typeface="Cambria Math" pitchFamily="18" charset="0"/>
                              </a:rPr>
                              <m:t>𝑘</m:t>
                            </m:r>
                          </m:e>
                          <m:sup>
                            <m:r>
                              <a:rPr lang="ru-RU" i="1">
                                <a:latin typeface="Cambria Math" pitchFamily="18" charset="0"/>
                                <a:ea typeface="Cambria Math" pitchFamily="18" charset="0"/>
                              </a:rPr>
                              <m:t>2</m:t>
                            </m:r>
                          </m:sup>
                        </m:sSup>
                      </m:e>
                    </m:rad>
                    <m:rad>
                      <m:radPr>
                        <m:degHide m:val="on"/>
                        <m:ctrlPr>
                          <a:rPr lang="ru-RU" i="1">
                            <a:latin typeface="Cambria Math"/>
                            <a:ea typeface="Cambria Math" pitchFamily="18" charset="0"/>
                          </a:rPr>
                        </m:ctrlPr>
                      </m:radPr>
                      <m:deg/>
                      <m:e>
                        <m:sSubSup>
                          <m:sSubSupPr>
                            <m:ctrlPr>
                              <a:rPr lang="ru-RU" i="1">
                                <a:latin typeface="Cambria Math"/>
                                <a:ea typeface="Cambria Math" pitchFamily="18" charset="0"/>
                              </a:rPr>
                            </m:ctrlPr>
                          </m:sSubSup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up>
                            <m:r>
                              <a:rPr lang="ru-RU" i="1">
                                <a:latin typeface="Cambria Math" pitchFamily="18" charset="0"/>
                                <a:ea typeface="Cambria Math" pitchFamily="18" charset="0"/>
                              </a:rPr>
                              <m:t>2</m:t>
                            </m:r>
                          </m:sup>
                        </m:sSubSup>
                        <m:r>
                          <a:rPr lang="ru-RU" i="1">
                            <a:latin typeface="Cambria Math" pitchFamily="18" charset="0"/>
                            <a:ea typeface="Cambria Math" pitchFamily="18" charset="0"/>
                          </a:rPr>
                          <m:t>−</m:t>
                        </m:r>
                        <m:sSup>
                          <m:sSupPr>
                            <m:ctrlPr>
                              <a:rPr lang="ru-RU" i="1">
                                <a:latin typeface="Cambria Math"/>
                                <a:ea typeface="Cambria Math" pitchFamily="18" charset="0"/>
                              </a:rPr>
                            </m:ctrlPr>
                          </m:sSupPr>
                          <m:e>
                            <m:r>
                              <a:rPr lang="en-US" i="1">
                                <a:latin typeface="Cambria Math" pitchFamily="18" charset="0"/>
                                <a:ea typeface="Cambria Math" pitchFamily="18" charset="0"/>
                              </a:rPr>
                              <m:t>𝛾</m:t>
                            </m:r>
                          </m:e>
                          <m:sup>
                            <m:r>
                              <a:rPr lang="ru-RU" i="1">
                                <a:latin typeface="Cambria Math" pitchFamily="18" charset="0"/>
                                <a:ea typeface="Cambria Math" pitchFamily="18" charset="0"/>
                              </a:rPr>
                              <m:t>2</m:t>
                            </m:r>
                          </m:sup>
                        </m:sSup>
                        <m:sSup>
                          <m:sSupPr>
                            <m:ctrlPr>
                              <a:rPr lang="ru-RU" i="1">
                                <a:latin typeface="Cambria Math"/>
                                <a:ea typeface="Cambria Math" pitchFamily="18" charset="0"/>
                              </a:rPr>
                            </m:ctrlPr>
                          </m:sSupPr>
                          <m:e>
                            <m:r>
                              <a:rPr lang="en-US" i="1">
                                <a:latin typeface="Cambria Math" pitchFamily="18" charset="0"/>
                                <a:ea typeface="Cambria Math" pitchFamily="18" charset="0"/>
                              </a:rPr>
                              <m:t>𝑘</m:t>
                            </m:r>
                          </m:e>
                          <m:sup>
                            <m:r>
                              <a:rPr lang="ru-RU" i="1">
                                <a:latin typeface="Cambria Math" pitchFamily="18" charset="0"/>
                                <a:ea typeface="Cambria Math" pitchFamily="18" charset="0"/>
                              </a:rPr>
                              <m:t>2</m:t>
                            </m:r>
                          </m:sup>
                        </m:sSup>
                      </m:e>
                    </m:rad>
                    <m:r>
                      <a:rPr lang="ru-RU" i="1">
                        <a:latin typeface="Cambria Math" pitchFamily="18" charset="0"/>
                        <a:ea typeface="Cambria Math" pitchFamily="18" charset="0"/>
                      </a:rPr>
                      <m:t>−(2</m:t>
                    </m:r>
                    <m:sSup>
                      <m:sSupPr>
                        <m:ctrlPr>
                          <a:rPr lang="ru-RU" i="1">
                            <a:latin typeface="Cambria Math"/>
                            <a:ea typeface="Cambria Math" pitchFamily="18" charset="0"/>
                          </a:rPr>
                        </m:ctrlPr>
                      </m:sSupPr>
                      <m:e>
                        <m:sSubSup>
                          <m:sSubSupPr>
                            <m:ctrlPr>
                              <a:rPr lang="ru-RU" i="1">
                                <a:latin typeface="Cambria Math"/>
                                <a:ea typeface="Cambria Math" pitchFamily="18" charset="0"/>
                              </a:rPr>
                            </m:ctrlPr>
                          </m:sSubSupPr>
                          <m:e>
                            <m:r>
                              <a:rPr lang="en-US" i="1">
                                <a:latin typeface="Cambria Math" pitchFamily="18" charset="0"/>
                                <a:ea typeface="Cambria Math" pitchFamily="18" charset="0"/>
                              </a:rPr>
                              <m:t>𝑘</m:t>
                            </m:r>
                          </m:e>
                          <m:sub>
                            <m:r>
                              <a:rPr lang="en-US" i="1">
                                <a:latin typeface="Cambria Math" pitchFamily="18" charset="0"/>
                                <a:ea typeface="Cambria Math" pitchFamily="18" charset="0"/>
                              </a:rPr>
                              <m:t>𝑟</m:t>
                            </m:r>
                          </m:sub>
                          <m:sup>
                            <m:r>
                              <a:rPr lang="ru-RU" i="1">
                                <a:latin typeface="Cambria Math" pitchFamily="18" charset="0"/>
                                <a:ea typeface="Cambria Math" pitchFamily="18" charset="0"/>
                              </a:rPr>
                              <m:t>2</m:t>
                            </m:r>
                          </m:sup>
                        </m:sSubSup>
                        <m:r>
                          <a:rPr lang="ru-RU" i="1">
                            <a:latin typeface="Cambria Math" pitchFamily="18" charset="0"/>
                            <a:ea typeface="Cambria Math" pitchFamily="18" charset="0"/>
                          </a:rPr>
                          <m:t>−</m:t>
                        </m:r>
                        <m:sSup>
                          <m:sSupPr>
                            <m:ctrlPr>
                              <a:rPr lang="ru-RU" i="1">
                                <a:latin typeface="Cambria Math"/>
                                <a:ea typeface="Cambria Math" pitchFamily="18" charset="0"/>
                              </a:rPr>
                            </m:ctrlPr>
                          </m:sSupPr>
                          <m:e>
                            <m:r>
                              <a:rPr lang="en-US" i="1">
                                <a:latin typeface="Cambria Math" pitchFamily="18" charset="0"/>
                                <a:ea typeface="Cambria Math" pitchFamily="18" charset="0"/>
                              </a:rPr>
                              <m:t>𝑘</m:t>
                            </m:r>
                          </m:e>
                          <m:sup>
                            <m:r>
                              <a:rPr lang="ru-RU" i="1">
                                <a:latin typeface="Cambria Math" pitchFamily="18" charset="0"/>
                                <a:ea typeface="Cambria Math" pitchFamily="18" charset="0"/>
                              </a:rPr>
                              <m:t>2</m:t>
                            </m:r>
                          </m:sup>
                        </m:sSup>
                        <m:r>
                          <a:rPr lang="ru-RU" i="1">
                            <a:latin typeface="Cambria Math" pitchFamily="18" charset="0"/>
                            <a:ea typeface="Cambria Math" pitchFamily="18" charset="0"/>
                          </a:rPr>
                          <m:t>)</m:t>
                        </m:r>
                      </m:e>
                      <m:sup>
                        <m:r>
                          <a:rPr lang="ru-RU" i="1">
                            <a:latin typeface="Cambria Math" pitchFamily="18" charset="0"/>
                            <a:ea typeface="Cambria Math" pitchFamily="18" charset="0"/>
                          </a:rPr>
                          <m:t>2</m:t>
                        </m:r>
                      </m:sup>
                    </m:sSup>
                  </m:oMath>
                </a14:m>
                <a:r>
                  <a:rPr lang="ru-RU" dirty="0">
                    <a:latin typeface="Cambria Math" pitchFamily="18" charset="0"/>
                    <a:ea typeface="Cambria Math" pitchFamily="18" charset="0"/>
                  </a:rPr>
                  <a:t>,</a:t>
                </a:r>
              </a:p>
              <a:p>
                <a:pPr algn="just"/>
                <a14:m>
                  <m:oMath xmlns:m="http://schemas.openxmlformats.org/officeDocument/2006/math">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𝐽</m:t>
                        </m:r>
                      </m:e>
                      <m:sub>
                        <m:r>
                          <a:rPr lang="ru-RU" sz="2400" i="1">
                            <a:latin typeface="Cambria Math" pitchFamily="18" charset="0"/>
                            <a:ea typeface="Cambria Math" pitchFamily="18" charset="0"/>
                          </a:rPr>
                          <m:t>0</m:t>
                        </m:r>
                      </m:sub>
                    </m:sSub>
                  </m:oMath>
                </a14:m>
                <a:r>
                  <a:rPr lang="ru-RU" sz="2400" dirty="0">
                    <a:latin typeface="Cambria Math" pitchFamily="18" charset="0"/>
                    <a:ea typeface="Cambria Math" pitchFamily="18" charset="0"/>
                  </a:rPr>
                  <a:t> </a:t>
                </a:r>
                <a:r>
                  <a:rPr lang="ru-RU" sz="2400" dirty="0" smtClean="0">
                    <a:latin typeface="Cambria Math" pitchFamily="18" charset="0"/>
                    <a:ea typeface="Cambria Math" pitchFamily="18" charset="0"/>
                  </a:rPr>
                  <a:t>– функция Бесселя </a:t>
                </a:r>
                <a:r>
                  <a:rPr lang="ru-RU" sz="2400" dirty="0">
                    <a:latin typeface="Cambria Math" pitchFamily="18" charset="0"/>
                    <a:ea typeface="Cambria Math" pitchFamily="18" charset="0"/>
                  </a:rPr>
                  <a:t>первого рода нулевого порядка, μ – модуль сдвига. Решение для касательного удара по полупространству лучше всего изложено в [2]. Итак, (4) есть не что иное, как отклик на нормальную нагрузку в виде поверхностной δ – функции: </a:t>
                </a:r>
              </a:p>
              <a:p>
                <a:pPr algn="just"/>
                <a14:m>
                  <m:oMathPara xmlns:m="http://schemas.openxmlformats.org/officeDocument/2006/math">
                    <m:oMathParaPr>
                      <m:jc m:val="centerGroup"/>
                    </m:oMathParaPr>
                    <m:oMath xmlns:m="http://schemas.openxmlformats.org/officeDocument/2006/math">
                      <m:r>
                        <a:rPr lang="ru-RU" sz="2400" i="1">
                          <a:latin typeface="Cambria Math" pitchFamily="18" charset="0"/>
                          <a:ea typeface="Cambria Math" pitchFamily="18" charset="0"/>
                        </a:rPr>
                        <m:t>𝛿</m:t>
                      </m:r>
                      <m:d>
                        <m:dPr>
                          <m:ctrlPr>
                            <a:rPr lang="ru-RU" sz="2400" i="1">
                              <a:latin typeface="Cambria Math"/>
                              <a:ea typeface="Cambria Math" pitchFamily="18" charset="0"/>
                            </a:rPr>
                          </m:ctrlPr>
                        </m:dPr>
                        <m:e>
                          <m:r>
                            <a:rPr lang="ru-RU" sz="2400" i="1">
                              <a:latin typeface="Cambria Math" pitchFamily="18" charset="0"/>
                              <a:ea typeface="Cambria Math" pitchFamily="18" charset="0"/>
                            </a:rPr>
                            <m:t>𝑆</m:t>
                          </m:r>
                        </m:e>
                      </m:d>
                      <m:r>
                        <a:rPr lang="ru-RU" sz="2400" i="1">
                          <a:latin typeface="Cambria Math" pitchFamily="18" charset="0"/>
                          <a:ea typeface="Cambria Math" pitchFamily="18" charset="0"/>
                        </a:rPr>
                        <m:t>=−</m:t>
                      </m:r>
                      <m:f>
                        <m:fPr>
                          <m:ctrlPr>
                            <a:rPr lang="ru-RU" sz="2400" i="1">
                              <a:latin typeface="Cambria Math"/>
                              <a:ea typeface="Cambria Math" pitchFamily="18" charset="0"/>
                            </a:rPr>
                          </m:ctrlPr>
                        </m:fPr>
                        <m:num>
                          <m:r>
                            <a:rPr lang="ru-RU" sz="2400" i="1">
                              <a:latin typeface="Cambria Math" pitchFamily="18" charset="0"/>
                              <a:ea typeface="Cambria Math" pitchFamily="18" charset="0"/>
                            </a:rPr>
                            <m:t>1</m:t>
                          </m:r>
                        </m:num>
                        <m:den>
                          <m:r>
                            <a:rPr lang="ru-RU" sz="2400" i="1">
                              <a:latin typeface="Cambria Math" pitchFamily="18" charset="0"/>
                              <a:ea typeface="Cambria Math" pitchFamily="18" charset="0"/>
                            </a:rPr>
                            <m:t>2</m:t>
                          </m:r>
                          <m:r>
                            <a:rPr lang="ru-RU" sz="2400" i="1">
                              <a:latin typeface="Cambria Math" pitchFamily="18" charset="0"/>
                              <a:ea typeface="Cambria Math" pitchFamily="18" charset="0"/>
                            </a:rPr>
                            <m:t>𝜋</m:t>
                          </m:r>
                        </m:den>
                      </m:f>
                      <m:nary>
                        <m:naryPr>
                          <m:limLoc m:val="undOvr"/>
                          <m:ctrlPr>
                            <a:rPr lang="ru-RU" sz="2400" i="1">
                              <a:latin typeface="Cambria Math"/>
                              <a:ea typeface="Cambria Math" pitchFamily="18" charset="0"/>
                            </a:rPr>
                          </m:ctrlPr>
                        </m:naryPr>
                        <m:sub>
                          <m:r>
                            <a:rPr lang="ru-RU" sz="2400" i="1">
                              <a:latin typeface="Cambria Math" pitchFamily="18" charset="0"/>
                              <a:ea typeface="Cambria Math" pitchFamily="18" charset="0"/>
                            </a:rPr>
                            <m:t>0</m:t>
                          </m:r>
                        </m:sub>
                        <m:sup>
                          <m:r>
                            <a:rPr lang="ru-RU" sz="2400" i="1">
                              <a:latin typeface="Cambria Math" pitchFamily="18" charset="0"/>
                              <a:ea typeface="Cambria Math" pitchFamily="18" charset="0"/>
                            </a:rPr>
                            <m:t>∞</m:t>
                          </m:r>
                        </m:sup>
                        <m:e>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𝑘</m:t>
                              </m:r>
                            </m:e>
                            <m:sub>
                              <m:r>
                                <a:rPr lang="ru-RU" sz="2400" i="1">
                                  <a:latin typeface="Cambria Math" pitchFamily="18" charset="0"/>
                                  <a:ea typeface="Cambria Math" pitchFamily="18" charset="0"/>
                                </a:rPr>
                                <m:t>𝑟</m:t>
                              </m:r>
                            </m:sub>
                          </m:sSub>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𝐽</m:t>
                              </m:r>
                            </m:e>
                            <m:sub>
                              <m:r>
                                <a:rPr lang="ru-RU" sz="2400" i="1">
                                  <a:latin typeface="Cambria Math" pitchFamily="18" charset="0"/>
                                  <a:ea typeface="Cambria Math" pitchFamily="18" charset="0"/>
                                </a:rPr>
                                <m:t>0</m:t>
                              </m:r>
                            </m:sub>
                          </m:sSub>
                          <m:d>
                            <m:dPr>
                              <m:ctrlPr>
                                <a:rPr lang="ru-RU" sz="2400" i="1">
                                  <a:latin typeface="Cambria Math"/>
                                  <a:ea typeface="Cambria Math" pitchFamily="18" charset="0"/>
                                </a:rPr>
                              </m:ctrlPr>
                            </m:dPr>
                            <m:e>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𝑘</m:t>
                                  </m:r>
                                </m:e>
                                <m:sub>
                                  <m:r>
                                    <a:rPr lang="ru-RU" sz="2400" i="1">
                                      <a:latin typeface="Cambria Math" pitchFamily="18" charset="0"/>
                                      <a:ea typeface="Cambria Math" pitchFamily="18" charset="0"/>
                                    </a:rPr>
                                    <m:t>𝑟</m:t>
                                  </m:r>
                                </m:sub>
                              </m:sSub>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𝑟</m:t>
                                  </m:r>
                                </m:e>
                                <m:sub>
                                  <m:r>
                                    <a:rPr lang="ru-RU" sz="2400" i="1">
                                      <a:latin typeface="Cambria Math" pitchFamily="18" charset="0"/>
                                      <a:ea typeface="Cambria Math" pitchFamily="18" charset="0"/>
                                    </a:rPr>
                                    <m:t>𝜏</m:t>
                                  </m:r>
                                </m:sub>
                              </m:sSub>
                            </m:e>
                          </m:d>
                          <m:r>
                            <a:rPr lang="ru-RU" sz="2400" i="1">
                              <a:latin typeface="Cambria Math" pitchFamily="18" charset="0"/>
                              <a:ea typeface="Cambria Math" pitchFamily="18" charset="0"/>
                            </a:rPr>
                            <m:t>𝑑</m:t>
                          </m:r>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𝑘</m:t>
                              </m:r>
                            </m:e>
                            <m:sub>
                              <m:r>
                                <a:rPr lang="ru-RU" sz="2400" i="1">
                                  <a:latin typeface="Cambria Math" pitchFamily="18" charset="0"/>
                                  <a:ea typeface="Cambria Math" pitchFamily="18" charset="0"/>
                                </a:rPr>
                                <m:t>𝑟</m:t>
                              </m:r>
                            </m:sub>
                          </m:sSub>
                        </m:e>
                      </m:nary>
                      <m:r>
                        <a:rPr lang="ru-RU" sz="2400" i="1">
                          <a:latin typeface="Cambria Math" pitchFamily="18" charset="0"/>
                          <a:ea typeface="Cambria Math" pitchFamily="18" charset="0"/>
                        </a:rPr>
                        <m:t>      </m:t>
                      </m:r>
                      <m:d>
                        <m:dPr>
                          <m:ctrlPr>
                            <a:rPr lang="ru-RU" sz="2400" i="1">
                              <a:latin typeface="Cambria Math"/>
                              <a:ea typeface="Cambria Math" pitchFamily="18" charset="0"/>
                            </a:rPr>
                          </m:ctrlPr>
                        </m:dPr>
                        <m:e>
                          <m:r>
                            <a:rPr lang="ru-RU" sz="2400" i="1">
                              <a:latin typeface="Cambria Math" pitchFamily="18" charset="0"/>
                              <a:ea typeface="Cambria Math" pitchFamily="18" charset="0"/>
                            </a:rPr>
                            <m:t>5</m:t>
                          </m:r>
                        </m:e>
                      </m:d>
                      <m:r>
                        <a:rPr lang="ru-RU" sz="2400" i="1">
                          <a:latin typeface="Cambria Math" pitchFamily="18" charset="0"/>
                          <a:ea typeface="Cambria Math" pitchFamily="18" charset="0"/>
                        </a:rPr>
                        <m:t>.</m:t>
                      </m:r>
                    </m:oMath>
                  </m:oMathPara>
                </a14:m>
                <a:endParaRPr lang="ru-RU" sz="2400" dirty="0">
                  <a:latin typeface="Cambria Math" pitchFamily="18" charset="0"/>
                  <a:ea typeface="Cambria Math" pitchFamily="18" charset="0"/>
                </a:endParaRPr>
              </a:p>
              <a:p>
                <a:pPr algn="just"/>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107504" y="116632"/>
                <a:ext cx="8928992" cy="6382645"/>
              </a:xfrm>
              <a:prstGeom prst="rect">
                <a:avLst/>
              </a:prstGeom>
              <a:blipFill rotWithShape="1">
                <a:blip r:embed="rId2"/>
                <a:stretch>
                  <a:fillRect l="-1093" t="-764" r="-1093"/>
                </a:stretch>
              </a:blipFill>
            </p:spPr>
            <p:txBody>
              <a:bodyPr/>
              <a:lstStyle/>
              <a:p>
                <a:r>
                  <a:rPr lang="ru-RU">
                    <a:noFill/>
                  </a:rPr>
                  <a:t> </a:t>
                </a:r>
              </a:p>
            </p:txBody>
          </p:sp>
        </mc:Fallback>
      </mc:AlternateContent>
    </p:spTree>
    <p:extLst>
      <p:ext uri="{BB962C8B-B14F-4D97-AF65-F5344CB8AC3E}">
        <p14:creationId xmlns:p14="http://schemas.microsoft.com/office/powerpoint/2010/main" val="4087919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7504" y="116632"/>
                <a:ext cx="8856984" cy="6776279"/>
              </a:xfrm>
              <a:prstGeom prst="rect">
                <a:avLst/>
              </a:prstGeom>
              <a:noFill/>
            </p:spPr>
            <p:txBody>
              <a:bodyPr wrap="square" rtlCol="0">
                <a:spAutoFit/>
              </a:bodyPr>
              <a:lstStyle/>
              <a:p>
                <a:pPr algn="just"/>
                <a:r>
                  <a:rPr lang="ru-RU" dirty="0"/>
                  <a:t>	</a:t>
                </a:r>
                <a:r>
                  <a:rPr lang="ru-RU" sz="2400" dirty="0">
                    <a:latin typeface="Cambria Math" pitchFamily="18" charset="0"/>
                    <a:ea typeface="Cambria Math" pitchFamily="18" charset="0"/>
                  </a:rPr>
                  <a:t>Ранее это решение (как и решение, изложенное в [2]) использовалось в основном для аналитического вычисления асимптотических (т.е. на достаточно большом удалении от источника) свойств волн Рэлея. В качестве ядра для интегральных уравнений типа (2, 3) не применялось. Следует отметить, что это решение не свободно от недостатков. Во-первых, при некотором значении </a:t>
                </a:r>
                <a14:m>
                  <m:oMath xmlns:m="http://schemas.openxmlformats.org/officeDocument/2006/math">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𝑘</m:t>
                        </m:r>
                      </m:e>
                      <m:sub>
                        <m:r>
                          <a:rPr lang="en-US" sz="2400" i="1">
                            <a:latin typeface="Cambria Math" pitchFamily="18" charset="0"/>
                            <a:ea typeface="Cambria Math" pitchFamily="18" charset="0"/>
                          </a:rPr>
                          <m:t>𝑟</m:t>
                        </m:r>
                      </m:sub>
                    </m:sSub>
                  </m:oMath>
                </a14:m>
                <a:r>
                  <a:rPr lang="ru-RU" sz="2400" dirty="0">
                    <a:latin typeface="Cambria Math" pitchFamily="18" charset="0"/>
                    <a:ea typeface="Cambria Math" pitchFamily="18" charset="0"/>
                  </a:rPr>
                  <a:t>, немного большем </a:t>
                </a:r>
                <a14:m>
                  <m:oMath xmlns:m="http://schemas.openxmlformats.org/officeDocument/2006/math">
                    <m:r>
                      <a:rPr lang="en-US" sz="2400" i="1">
                        <a:latin typeface="Cambria Math" pitchFamily="18" charset="0"/>
                        <a:ea typeface="Cambria Math" pitchFamily="18" charset="0"/>
                      </a:rPr>
                      <m:t>𝑘</m:t>
                    </m:r>
                  </m:oMath>
                </a14:m>
                <a:r>
                  <a:rPr lang="ru-RU" sz="2400" dirty="0">
                    <a:latin typeface="Cambria Math" pitchFamily="18" charset="0"/>
                    <a:ea typeface="Cambria Math" pitchFamily="18" charset="0"/>
                  </a:rPr>
                  <a:t>, знаменатель Рэлея </a:t>
                </a:r>
                <a14:m>
                  <m:oMath xmlns:m="http://schemas.openxmlformats.org/officeDocument/2006/math">
                    <m:r>
                      <a:rPr lang="en-US" sz="2400" i="1">
                        <a:latin typeface="Cambria Math" pitchFamily="18" charset="0"/>
                        <a:ea typeface="Cambria Math" pitchFamily="18" charset="0"/>
                      </a:rPr>
                      <m:t>𝑅</m:t>
                    </m:r>
                  </m:oMath>
                </a14:m>
                <a:r>
                  <a:rPr lang="ru-RU" sz="2400" dirty="0">
                    <a:latin typeface="Cambria Math" pitchFamily="18" charset="0"/>
                    <a:ea typeface="Cambria Math" pitchFamily="18" charset="0"/>
                  </a:rPr>
                  <a:t> обращается в ноль. Это означает, что перед (4) необходимо как минимум поставить буквы </a:t>
                </a:r>
                <a:r>
                  <a:rPr lang="en-US" sz="2400" dirty="0">
                    <a:latin typeface="Cambria Math" pitchFamily="18" charset="0"/>
                    <a:ea typeface="Cambria Math" pitchFamily="18" charset="0"/>
                  </a:rPr>
                  <a:t>v</a:t>
                </a:r>
                <a:r>
                  <a:rPr lang="ru-RU" sz="2400" dirty="0">
                    <a:latin typeface="Cambria Math" pitchFamily="18" charset="0"/>
                    <a:ea typeface="Cambria Math" pitchFamily="18" charset="0"/>
                  </a:rPr>
                  <a:t>.</a:t>
                </a:r>
                <a:r>
                  <a:rPr lang="en-US" sz="2400" dirty="0">
                    <a:latin typeface="Cambria Math" pitchFamily="18" charset="0"/>
                    <a:ea typeface="Cambria Math" pitchFamily="18" charset="0"/>
                  </a:rPr>
                  <a:t>p</a:t>
                </a:r>
                <a:r>
                  <a:rPr lang="ru-RU" sz="2400" dirty="0">
                    <a:latin typeface="Cambria Math" pitchFamily="18" charset="0"/>
                    <a:ea typeface="Cambria Math" pitchFamily="18" charset="0"/>
                  </a:rPr>
                  <a:t>. (главное значение). То есть вычислять интеграл по </a:t>
                </a:r>
                <a14:m>
                  <m:oMath xmlns:m="http://schemas.openxmlformats.org/officeDocument/2006/math">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𝑘</m:t>
                        </m:r>
                      </m:e>
                      <m:sub>
                        <m:r>
                          <a:rPr lang="en-US" sz="2400" i="1">
                            <a:latin typeface="Cambria Math" pitchFamily="18" charset="0"/>
                            <a:ea typeface="Cambria Math" pitchFamily="18" charset="0"/>
                          </a:rPr>
                          <m:t>𝑟</m:t>
                        </m:r>
                      </m:sub>
                    </m:sSub>
                  </m:oMath>
                </a14:m>
                <a:r>
                  <a:rPr lang="ru-RU" sz="2400" dirty="0">
                    <a:latin typeface="Cambria Math" pitchFamily="18" charset="0"/>
                    <a:ea typeface="Cambria Math" pitchFamily="18" charset="0"/>
                  </a:rPr>
                  <a:t> численно можно только особым способом. Во-вторых, область </a:t>
                </a:r>
                <a14:m>
                  <m:oMath xmlns:m="http://schemas.openxmlformats.org/officeDocument/2006/math">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𝑘</m:t>
                        </m:r>
                      </m:e>
                      <m:sub>
                        <m:r>
                          <a:rPr lang="ru-RU" sz="2400" i="1">
                            <a:latin typeface="Cambria Math" pitchFamily="18" charset="0"/>
                            <a:ea typeface="Cambria Math" pitchFamily="18" charset="0"/>
                          </a:rPr>
                          <m:t>𝑟</m:t>
                        </m:r>
                      </m:sub>
                    </m:sSub>
                    <m:r>
                      <a:rPr lang="ru-RU" sz="2400" i="1">
                        <a:latin typeface="Cambria Math" pitchFamily="18" charset="0"/>
                        <a:ea typeface="Cambria Math" pitchFamily="18" charset="0"/>
                      </a:rPr>
                      <m:t>∈</m:t>
                    </m:r>
                    <m:d>
                      <m:dPr>
                        <m:ctrlPr>
                          <a:rPr lang="ru-RU" sz="2400" i="1">
                            <a:latin typeface="Cambria Math"/>
                            <a:ea typeface="Cambria Math" pitchFamily="18" charset="0"/>
                          </a:rPr>
                        </m:ctrlPr>
                      </m:dPr>
                      <m:e>
                        <m:r>
                          <a:rPr lang="ru-RU" sz="2400" i="1">
                            <a:latin typeface="Cambria Math" pitchFamily="18" charset="0"/>
                            <a:ea typeface="Cambria Math" pitchFamily="18" charset="0"/>
                          </a:rPr>
                          <m:t>𝑘</m:t>
                        </m:r>
                        <m:r>
                          <a:rPr lang="ru-RU" sz="2400" i="1">
                            <a:latin typeface="Cambria Math" pitchFamily="18" charset="0"/>
                            <a:ea typeface="Cambria Math" pitchFamily="18" charset="0"/>
                          </a:rPr>
                          <m:t>,  </m:t>
                        </m:r>
                        <m:r>
                          <a:rPr lang="ru-RU" sz="2400" i="1">
                            <a:latin typeface="Cambria Math" pitchFamily="18" charset="0"/>
                            <a:ea typeface="Cambria Math" pitchFamily="18" charset="0"/>
                          </a:rPr>
                          <m:t>𝛾</m:t>
                        </m:r>
                        <m:r>
                          <a:rPr lang="ru-RU" sz="2400" i="1">
                            <a:latin typeface="Cambria Math" pitchFamily="18" charset="0"/>
                            <a:ea typeface="Cambria Math" pitchFamily="18" charset="0"/>
                          </a:rPr>
                          <m:t>𝑘</m:t>
                        </m:r>
                      </m:e>
                    </m:d>
                  </m:oMath>
                </a14:m>
                <a:r>
                  <a:rPr lang="ru-RU" sz="2400" dirty="0">
                    <a:latin typeface="Cambria Math" pitchFamily="18" charset="0"/>
                    <a:ea typeface="Cambria Math" pitchFamily="18" charset="0"/>
                  </a:rPr>
                  <a:t>, при переходе от комплексных функций к вещественным, с сохранением непрерывности по переменной </a:t>
                </a:r>
                <a14:m>
                  <m:oMath xmlns:m="http://schemas.openxmlformats.org/officeDocument/2006/math">
                    <m:sSub>
                      <m:sSubPr>
                        <m:ctrlPr>
                          <a:rPr lang="ru-RU" sz="2400" i="1">
                            <a:latin typeface="Cambria Math"/>
                            <a:ea typeface="Cambria Math" pitchFamily="18" charset="0"/>
                          </a:rPr>
                        </m:ctrlPr>
                      </m:sSubPr>
                      <m:e>
                        <m:r>
                          <a:rPr lang="en-US" sz="2400" i="1">
                            <a:latin typeface="Cambria Math" pitchFamily="18" charset="0"/>
                            <a:ea typeface="Cambria Math" pitchFamily="18" charset="0"/>
                          </a:rPr>
                          <m:t>𝑥</m:t>
                        </m:r>
                      </m:e>
                      <m:sub>
                        <m:r>
                          <a:rPr lang="ru-RU" sz="2400" i="1">
                            <a:latin typeface="Cambria Math" pitchFamily="18" charset="0"/>
                            <a:ea typeface="Cambria Math" pitchFamily="18" charset="0"/>
                          </a:rPr>
                          <m:t>1</m:t>
                        </m:r>
                      </m:sub>
                    </m:sSub>
                  </m:oMath>
                </a14:m>
                <a:r>
                  <a:rPr lang="ru-RU" sz="2400" dirty="0">
                    <a:latin typeface="Cambria Math" pitchFamily="18" charset="0"/>
                    <a:ea typeface="Cambria Math" pitchFamily="18" charset="0"/>
                  </a:rPr>
                  <a:t>, содержит ещё одну особенность </a:t>
                </a:r>
                <a14:m>
                  <m:oMath xmlns:m="http://schemas.openxmlformats.org/officeDocument/2006/math">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𝑘</m:t>
                        </m:r>
                      </m:e>
                      <m:sub>
                        <m:r>
                          <a:rPr lang="ru-RU" sz="2400" i="1">
                            <a:latin typeface="Cambria Math" pitchFamily="18" charset="0"/>
                            <a:ea typeface="Cambria Math" pitchFamily="18" charset="0"/>
                          </a:rPr>
                          <m:t>𝑟</m:t>
                        </m:r>
                      </m:sub>
                    </m:sSub>
                    <m:r>
                      <a:rPr lang="ru-RU" sz="2400" i="1">
                        <a:latin typeface="Cambria Math" pitchFamily="18" charset="0"/>
                        <a:ea typeface="Cambria Math" pitchFamily="18" charset="0"/>
                      </a:rPr>
                      <m:t>=</m:t>
                    </m:r>
                    <m:f>
                      <m:fPr>
                        <m:type m:val="lin"/>
                        <m:ctrlPr>
                          <a:rPr lang="ru-RU" sz="2400" i="1">
                            <a:latin typeface="Cambria Math"/>
                            <a:ea typeface="Cambria Math" pitchFamily="18" charset="0"/>
                          </a:rPr>
                        </m:ctrlPr>
                      </m:fPr>
                      <m:num>
                        <m:r>
                          <a:rPr lang="ru-RU" sz="2400" i="1">
                            <a:latin typeface="Cambria Math" pitchFamily="18" charset="0"/>
                            <a:ea typeface="Cambria Math" pitchFamily="18" charset="0"/>
                          </a:rPr>
                          <m:t>𝑘</m:t>
                        </m:r>
                      </m:num>
                      <m:den>
                        <m:rad>
                          <m:radPr>
                            <m:degHide m:val="on"/>
                            <m:ctrlPr>
                              <a:rPr lang="ru-RU" sz="2400" i="1">
                                <a:latin typeface="Cambria Math"/>
                                <a:ea typeface="Cambria Math" pitchFamily="18" charset="0"/>
                              </a:rPr>
                            </m:ctrlPr>
                          </m:radPr>
                          <m:deg/>
                          <m:e>
                            <m:r>
                              <a:rPr lang="ru-RU" sz="2400" i="1">
                                <a:latin typeface="Cambria Math" pitchFamily="18" charset="0"/>
                                <a:ea typeface="Cambria Math" pitchFamily="18" charset="0"/>
                              </a:rPr>
                              <m:t>2</m:t>
                            </m:r>
                          </m:e>
                        </m:rad>
                      </m:den>
                    </m:f>
                  </m:oMath>
                </a14:m>
                <a:r>
                  <a:rPr lang="ru-RU" sz="2400" dirty="0">
                    <a:latin typeface="Cambria Math" pitchFamily="18" charset="0"/>
                    <a:ea typeface="Cambria Math" pitchFamily="18" charset="0"/>
                  </a:rPr>
                  <a:t>, на этот раз уже не интегрируемую. То есть для того, чтобы решение (4) использовать в качестве ядра, его нужно немного исправить. Обратим внимание на то, что представление δ – функции вообще говоря, не единственно. </a:t>
                </a:r>
              </a:p>
            </p:txBody>
          </p:sp>
        </mc:Choice>
        <mc:Fallback xmlns="">
          <p:sp>
            <p:nvSpPr>
              <p:cNvPr id="2" name="TextBox 1"/>
              <p:cNvSpPr txBox="1">
                <a:spLocks noRot="1" noChangeAspect="1" noMove="1" noResize="1" noEditPoints="1" noAdjustHandles="1" noChangeArrowheads="1" noChangeShapeType="1" noTextEdit="1"/>
              </p:cNvSpPr>
              <p:nvPr/>
            </p:nvSpPr>
            <p:spPr>
              <a:xfrm>
                <a:off x="107504" y="116632"/>
                <a:ext cx="8856984" cy="6776279"/>
              </a:xfrm>
              <a:prstGeom prst="rect">
                <a:avLst/>
              </a:prstGeom>
              <a:blipFill rotWithShape="1">
                <a:blip r:embed="rId2"/>
                <a:stretch>
                  <a:fillRect l="-1101" t="-719" r="-1032" b="-989"/>
                </a:stretch>
              </a:blipFill>
            </p:spPr>
            <p:txBody>
              <a:bodyPr/>
              <a:lstStyle/>
              <a:p>
                <a:r>
                  <a:rPr lang="ru-RU">
                    <a:noFill/>
                  </a:rPr>
                  <a:t> </a:t>
                </a:r>
              </a:p>
            </p:txBody>
          </p:sp>
        </mc:Fallback>
      </mc:AlternateContent>
    </p:spTree>
    <p:extLst>
      <p:ext uri="{BB962C8B-B14F-4D97-AF65-F5344CB8AC3E}">
        <p14:creationId xmlns:p14="http://schemas.microsoft.com/office/powerpoint/2010/main" val="1859221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7504" y="116632"/>
                <a:ext cx="9036496" cy="5757474"/>
              </a:xfrm>
              <a:prstGeom prst="rect">
                <a:avLst/>
              </a:prstGeom>
              <a:noFill/>
            </p:spPr>
            <p:txBody>
              <a:bodyPr wrap="square" rtlCol="0">
                <a:spAutoFit/>
              </a:bodyPr>
              <a:lstStyle/>
              <a:p>
                <a:pPr algn="just"/>
                <a:r>
                  <a:rPr lang="ru-RU" sz="2400" dirty="0">
                    <a:latin typeface="Cambria Math" pitchFamily="18" charset="0"/>
                    <a:ea typeface="Cambria Math" pitchFamily="18" charset="0"/>
                  </a:rPr>
                  <a:t>Например, </a:t>
                </a:r>
                <a14:m>
                  <m:oMath xmlns:m="http://schemas.openxmlformats.org/officeDocument/2006/math">
                    <m:r>
                      <a:rPr lang="ru-RU" sz="2400" i="1">
                        <a:latin typeface="Cambria Math" pitchFamily="18" charset="0"/>
                        <a:ea typeface="Cambria Math" pitchFamily="18" charset="0"/>
                      </a:rPr>
                      <m:t>𝛿</m:t>
                    </m:r>
                    <m:d>
                      <m:dPr>
                        <m:ctrlPr>
                          <a:rPr lang="ru-RU" sz="2400" i="1">
                            <a:latin typeface="Cambria Math"/>
                            <a:ea typeface="Cambria Math" pitchFamily="18" charset="0"/>
                          </a:rPr>
                        </m:ctrlPr>
                      </m:dPr>
                      <m:e>
                        <m:r>
                          <a:rPr lang="ru-RU" sz="2400" i="1">
                            <a:latin typeface="Cambria Math" pitchFamily="18" charset="0"/>
                            <a:ea typeface="Cambria Math" pitchFamily="18" charset="0"/>
                          </a:rPr>
                          <m:t>𝑥</m:t>
                        </m:r>
                      </m:e>
                    </m:d>
                    <m:r>
                      <a:rPr lang="ru-RU" sz="2400" i="1">
                        <a:latin typeface="Cambria Math" pitchFamily="18" charset="0"/>
                        <a:ea typeface="Cambria Math" pitchFamily="18" charset="0"/>
                      </a:rPr>
                      <m:t>=−</m:t>
                    </m:r>
                    <m:f>
                      <m:fPr>
                        <m:ctrlPr>
                          <a:rPr lang="ru-RU" sz="2400" i="1">
                            <a:latin typeface="Cambria Math"/>
                            <a:ea typeface="Cambria Math" pitchFamily="18" charset="0"/>
                          </a:rPr>
                        </m:ctrlPr>
                      </m:fPr>
                      <m:num>
                        <m:r>
                          <a:rPr lang="ru-RU" sz="2400" i="1">
                            <a:latin typeface="Cambria Math" pitchFamily="18" charset="0"/>
                            <a:ea typeface="Cambria Math" pitchFamily="18" charset="0"/>
                          </a:rPr>
                          <m:t>𝜕</m:t>
                        </m:r>
                      </m:num>
                      <m:den>
                        <m:r>
                          <a:rPr lang="ru-RU" sz="2400" i="1">
                            <a:latin typeface="Cambria Math" pitchFamily="18" charset="0"/>
                            <a:ea typeface="Cambria Math" pitchFamily="18" charset="0"/>
                          </a:rPr>
                          <m:t>𝜕</m:t>
                        </m:r>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𝑥</m:t>
                            </m:r>
                          </m:e>
                          <m:sub>
                            <m:r>
                              <a:rPr lang="ru-RU" sz="2400" i="1">
                                <a:latin typeface="Cambria Math" pitchFamily="18" charset="0"/>
                                <a:ea typeface="Cambria Math" pitchFamily="18" charset="0"/>
                              </a:rPr>
                              <m:t>1</m:t>
                            </m:r>
                          </m:sub>
                        </m:sSub>
                      </m:den>
                    </m:f>
                    <m:f>
                      <m:fPr>
                        <m:ctrlPr>
                          <a:rPr lang="ru-RU" sz="2400" i="1">
                            <a:latin typeface="Cambria Math"/>
                            <a:ea typeface="Cambria Math" pitchFamily="18" charset="0"/>
                          </a:rPr>
                        </m:ctrlPr>
                      </m:fPr>
                      <m:num>
                        <m:r>
                          <a:rPr lang="ru-RU" sz="2400" i="1">
                            <a:latin typeface="Cambria Math" pitchFamily="18" charset="0"/>
                            <a:ea typeface="Cambria Math" pitchFamily="18" charset="0"/>
                          </a:rPr>
                          <m:t>1</m:t>
                        </m:r>
                      </m:num>
                      <m:den>
                        <m:r>
                          <a:rPr lang="ru-RU" sz="2400" i="1">
                            <a:latin typeface="Cambria Math" pitchFamily="18" charset="0"/>
                            <a:ea typeface="Cambria Math" pitchFamily="18" charset="0"/>
                          </a:rPr>
                          <m:t>𝑟</m:t>
                        </m:r>
                      </m:den>
                    </m:f>
                  </m:oMath>
                </a14:m>
                <a:r>
                  <a:rPr lang="ru-RU" sz="2400" dirty="0">
                    <a:latin typeface="Cambria Math" pitchFamily="18" charset="0"/>
                    <a:ea typeface="Cambria Math" pitchFamily="18" charset="0"/>
                  </a:rPr>
                  <a:t> , в то же время </a:t>
                </a:r>
                <a14:m>
                  <m:oMath xmlns:m="http://schemas.openxmlformats.org/officeDocument/2006/math">
                    <m:r>
                      <a:rPr lang="ru-RU" sz="2400" i="1">
                        <a:latin typeface="Cambria Math" pitchFamily="18" charset="0"/>
                        <a:ea typeface="Cambria Math" pitchFamily="18" charset="0"/>
                      </a:rPr>
                      <m:t>𝛿</m:t>
                    </m:r>
                    <m:d>
                      <m:dPr>
                        <m:ctrlPr>
                          <a:rPr lang="ru-RU" sz="2400" i="1">
                            <a:latin typeface="Cambria Math"/>
                            <a:ea typeface="Cambria Math" pitchFamily="18" charset="0"/>
                          </a:rPr>
                        </m:ctrlPr>
                      </m:dPr>
                      <m:e>
                        <m:r>
                          <a:rPr lang="ru-RU" sz="2400" i="1">
                            <a:latin typeface="Cambria Math" pitchFamily="18" charset="0"/>
                            <a:ea typeface="Cambria Math" pitchFamily="18" charset="0"/>
                          </a:rPr>
                          <m:t>𝑥</m:t>
                        </m:r>
                      </m:e>
                    </m:d>
                    <m:r>
                      <a:rPr lang="ru-RU" sz="2400" i="1">
                        <a:latin typeface="Cambria Math" pitchFamily="18" charset="0"/>
                        <a:ea typeface="Cambria Math" pitchFamily="18" charset="0"/>
                      </a:rPr>
                      <m:t>=−</m:t>
                    </m:r>
                    <m:f>
                      <m:fPr>
                        <m:ctrlPr>
                          <a:rPr lang="ru-RU" sz="2400" i="1">
                            <a:latin typeface="Cambria Math"/>
                            <a:ea typeface="Cambria Math" pitchFamily="18" charset="0"/>
                          </a:rPr>
                        </m:ctrlPr>
                      </m:fPr>
                      <m:num>
                        <m:r>
                          <a:rPr lang="ru-RU" sz="2400" i="1">
                            <a:latin typeface="Cambria Math" pitchFamily="18" charset="0"/>
                            <a:ea typeface="Cambria Math" pitchFamily="18" charset="0"/>
                          </a:rPr>
                          <m:t>𝜕</m:t>
                        </m:r>
                      </m:num>
                      <m:den>
                        <m:r>
                          <a:rPr lang="ru-RU" sz="2400" i="1">
                            <a:latin typeface="Cambria Math" pitchFamily="18" charset="0"/>
                            <a:ea typeface="Cambria Math" pitchFamily="18" charset="0"/>
                          </a:rPr>
                          <m:t>𝜕</m:t>
                        </m:r>
                        <m:sSub>
                          <m:sSubPr>
                            <m:ctrlPr>
                              <a:rPr lang="ru-RU" sz="2400" i="1">
                                <a:latin typeface="Cambria Math"/>
                                <a:ea typeface="Cambria Math" pitchFamily="18" charset="0"/>
                              </a:rPr>
                            </m:ctrlPr>
                          </m:sSubPr>
                          <m:e>
                            <m:r>
                              <a:rPr lang="ru-RU" sz="2400" i="1">
                                <a:latin typeface="Cambria Math" pitchFamily="18" charset="0"/>
                                <a:ea typeface="Cambria Math" pitchFamily="18" charset="0"/>
                              </a:rPr>
                              <m:t>𝑥</m:t>
                            </m:r>
                          </m:e>
                          <m:sub>
                            <m:r>
                              <a:rPr lang="ru-RU" sz="2400" i="1">
                                <a:latin typeface="Cambria Math" pitchFamily="18" charset="0"/>
                                <a:ea typeface="Cambria Math" pitchFamily="18" charset="0"/>
                              </a:rPr>
                              <m:t>1</m:t>
                            </m:r>
                          </m:sub>
                        </m:sSub>
                      </m:den>
                    </m:f>
                    <m:f>
                      <m:fPr>
                        <m:ctrlPr>
                          <a:rPr lang="ru-RU" sz="2400" i="1">
                            <a:latin typeface="Cambria Math"/>
                            <a:ea typeface="Cambria Math" pitchFamily="18" charset="0"/>
                          </a:rPr>
                        </m:ctrlPr>
                      </m:fPr>
                      <m:num>
                        <m:r>
                          <m:rPr>
                            <m:sty m:val="p"/>
                          </m:rPr>
                          <a:rPr lang="ru-RU" sz="2400">
                            <a:latin typeface="Cambria Math" pitchFamily="18" charset="0"/>
                            <a:ea typeface="Cambria Math" pitchFamily="18" charset="0"/>
                          </a:rPr>
                          <m:t>cos</m:t>
                        </m:r>
                        <m:r>
                          <a:rPr lang="ru-RU" sz="2400">
                            <a:latin typeface="Cambria Math" pitchFamily="18" charset="0"/>
                            <a:ea typeface="Cambria Math" pitchFamily="18" charset="0"/>
                          </a:rPr>
                          <m:t>⁡</m:t>
                        </m:r>
                        <m:r>
                          <a:rPr lang="ru-RU" sz="2400" i="1">
                            <a:latin typeface="Cambria Math" pitchFamily="18" charset="0"/>
                            <a:ea typeface="Cambria Math" pitchFamily="18" charset="0"/>
                          </a:rPr>
                          <m:t>(</m:t>
                        </m:r>
                        <m:r>
                          <a:rPr lang="ru-RU" sz="2400" i="1">
                            <a:latin typeface="Cambria Math" pitchFamily="18" charset="0"/>
                            <a:ea typeface="Cambria Math" pitchFamily="18" charset="0"/>
                          </a:rPr>
                          <m:t>𝑘𝑟</m:t>
                        </m:r>
                        <m:r>
                          <a:rPr lang="ru-RU" sz="2400" i="1">
                            <a:latin typeface="Cambria Math" pitchFamily="18" charset="0"/>
                            <a:ea typeface="Cambria Math" pitchFamily="18" charset="0"/>
                          </a:rPr>
                          <m:t>)</m:t>
                        </m:r>
                      </m:num>
                      <m:den>
                        <m:r>
                          <a:rPr lang="ru-RU" sz="2400" i="1">
                            <a:latin typeface="Cambria Math" pitchFamily="18" charset="0"/>
                            <a:ea typeface="Cambria Math" pitchFamily="18" charset="0"/>
                          </a:rPr>
                          <m:t>𝑟</m:t>
                        </m:r>
                      </m:den>
                    </m:f>
                  </m:oMath>
                </a14:m>
                <a:r>
                  <a:rPr lang="ru-RU" sz="2400" dirty="0">
                    <a:latin typeface="Cambria Math" pitchFamily="18" charset="0"/>
                    <a:ea typeface="Cambria Math" pitchFamily="18" charset="0"/>
                  </a:rPr>
                  <a:t> . Если первое представление более уместно для статики, то второе – для стационарных колебаний. Далее отметим, что в природе δ – функций не существует. Это хороший инструмент для аналитического моделирования. При использовании же численных методов нагрузку нужно сосредотачивать не в точке, поскольку никаких точек при разбиении поверхности сеткой уже фактически нет, а на одной (или нескольких элементарных площадках). Это означает, что интегрировать нужно теперь не до бесконечности, а до обратного характерного размера разбиения. То есть вместо классической δ – функции в дальнейшем будем использовать δ – функцию с ограниченным пространственным спектром (δ – функцию, «размазанную на несколько элементарных ячеек»).</a:t>
                </a:r>
              </a:p>
              <a:p>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107504" y="116632"/>
                <a:ext cx="9036496" cy="5757474"/>
              </a:xfrm>
              <a:prstGeom prst="rect">
                <a:avLst/>
              </a:prstGeom>
              <a:blipFill rotWithShape="1">
                <a:blip r:embed="rId2"/>
                <a:stretch>
                  <a:fillRect l="-1080" r="-1012"/>
                </a:stretch>
              </a:blipFill>
            </p:spPr>
            <p:txBody>
              <a:bodyPr/>
              <a:lstStyle/>
              <a:p>
                <a:r>
                  <a:rPr lang="ru-RU">
                    <a:noFill/>
                  </a:rPr>
                  <a:t> </a:t>
                </a:r>
              </a:p>
            </p:txBody>
          </p:sp>
        </mc:Fallback>
      </mc:AlternateContent>
    </p:spTree>
    <p:extLst>
      <p:ext uri="{BB962C8B-B14F-4D97-AF65-F5344CB8AC3E}">
        <p14:creationId xmlns:p14="http://schemas.microsoft.com/office/powerpoint/2010/main" val="1455980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TotalTime>
  <Words>2652</Words>
  <Application>Microsoft Office PowerPoint</Application>
  <PresentationFormat>Экран (4:3)</PresentationFormat>
  <Paragraphs>77</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IPGG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Сибиряков Егор Борисович</dc:creator>
  <cp:lastModifiedBy>Сибиряков Егор Борисович</cp:lastModifiedBy>
  <cp:revision>1</cp:revision>
  <dcterms:created xsi:type="dcterms:W3CDTF">2013-09-12T09:56:01Z</dcterms:created>
  <dcterms:modified xsi:type="dcterms:W3CDTF">2013-09-12T10:00:23Z</dcterms:modified>
</cp:coreProperties>
</file>