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55"/>
  </p:notesMasterIdLst>
  <p:sldIdLst>
    <p:sldId id="514" r:id="rId2"/>
    <p:sldId id="614" r:id="rId3"/>
    <p:sldId id="757" r:id="rId4"/>
    <p:sldId id="758" r:id="rId5"/>
    <p:sldId id="759" r:id="rId6"/>
    <p:sldId id="763" r:id="rId7"/>
    <p:sldId id="609" r:id="rId8"/>
    <p:sldId id="610" r:id="rId9"/>
    <p:sldId id="764" r:id="rId10"/>
    <p:sldId id="765" r:id="rId11"/>
    <p:sldId id="766" r:id="rId12"/>
    <p:sldId id="760" r:id="rId13"/>
    <p:sldId id="761" r:id="rId14"/>
    <p:sldId id="577" r:id="rId15"/>
    <p:sldId id="726" r:id="rId16"/>
    <p:sldId id="776" r:id="rId17"/>
    <p:sldId id="794" r:id="rId18"/>
    <p:sldId id="781" r:id="rId19"/>
    <p:sldId id="786" r:id="rId20"/>
    <p:sldId id="787" r:id="rId21"/>
    <p:sldId id="795" r:id="rId22"/>
    <p:sldId id="792" r:id="rId23"/>
    <p:sldId id="767" r:id="rId24"/>
    <p:sldId id="768" r:id="rId25"/>
    <p:sldId id="746" r:id="rId26"/>
    <p:sldId id="777" r:id="rId27"/>
    <p:sldId id="801" r:id="rId28"/>
    <p:sldId id="802" r:id="rId29"/>
    <p:sldId id="810" r:id="rId30"/>
    <p:sldId id="796" r:id="rId31"/>
    <p:sldId id="800" r:id="rId32"/>
    <p:sldId id="798" r:id="rId33"/>
    <p:sldId id="799" r:id="rId34"/>
    <p:sldId id="773" r:id="rId35"/>
    <p:sldId id="774" r:id="rId36"/>
    <p:sldId id="775" r:id="rId37"/>
    <p:sldId id="370" r:id="rId38"/>
    <p:sldId id="813" r:id="rId39"/>
    <p:sldId id="812" r:id="rId40"/>
    <p:sldId id="811" r:id="rId41"/>
    <p:sldId id="807" r:id="rId42"/>
    <p:sldId id="806" r:id="rId43"/>
    <p:sldId id="783" r:id="rId44"/>
    <p:sldId id="784" r:id="rId45"/>
    <p:sldId id="785" r:id="rId46"/>
    <p:sldId id="803" r:id="rId47"/>
    <p:sldId id="804" r:id="rId48"/>
    <p:sldId id="805" r:id="rId49"/>
    <p:sldId id="791" r:id="rId50"/>
    <p:sldId id="793" r:id="rId51"/>
    <p:sldId id="808" r:id="rId52"/>
    <p:sldId id="809" r:id="rId53"/>
    <p:sldId id="753" r:id="rId5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C8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5672"/>
  </p:normalViewPr>
  <p:slideViewPr>
    <p:cSldViewPr snapToGrid="0">
      <p:cViewPr varScale="1">
        <p:scale>
          <a:sx n="125" d="100"/>
          <a:sy n="125" d="100"/>
        </p:scale>
        <p:origin x="656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ras\Desktop\&#1088;&#1072;&#1073;&#1086;&#1090;&#1099;%20&#1087;&#1086;%20&#1076;&#1080;&#1089;&#1089;&#1077;&#1088;&#1090;&#1072;&#1094;&#1080;&#1080;\&#1076;&#1072;&#1085;&#1085;&#1099;&#1077;\&#1089;&#1094;&#1077;&#1085;&#1072;&#1088;&#1080;&#1080;%20&#1087;&#1086;%20&#1088;&#1080;&#1089;&#1082;%20&#1074;&#1077;&#1089;&#1072;&#1084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ras\Documents\&#1051;&#1103;&#1084;&#1073;&#1076;&#1099;%20&#1089;&#1094;&#1077;&#1085;&#1072;&#1088;&#1085;&#1099;&#1077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Key interest rate</a:t>
            </a:r>
            <a:endParaRPr lang="ru-RU" sz="2400" dirty="0"/>
          </a:p>
        </c:rich>
      </c:tx>
      <c:layout>
        <c:manualLayout>
          <c:xMode val="edge"/>
          <c:yMode val="edge"/>
          <c:x val="0.40981543547247901"/>
          <c:y val="8.040587026164619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2191908237926403E-2"/>
          <c:y val="0.10814126394052"/>
          <c:w val="0.92385599595368995"/>
          <c:h val="0.72725492491877197"/>
        </c:manualLayout>
      </c:layout>
      <c:lineChart>
        <c:grouping val="standard"/>
        <c:varyColors val="0"/>
        <c:ser>
          <c:idx val="0"/>
          <c:order val="0"/>
          <c:tx>
            <c:v>Real data</c:v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Лист1!$A$2:$A$45</c:f>
              <c:numCache>
                <c:formatCode>m/d/yyyy</c:formatCode>
                <c:ptCount val="44"/>
                <c:pt idx="0">
                  <c:v>41699</c:v>
                </c:pt>
                <c:pt idx="1">
                  <c:v>41791</c:v>
                </c:pt>
                <c:pt idx="2">
                  <c:v>41883</c:v>
                </c:pt>
                <c:pt idx="3">
                  <c:v>41974</c:v>
                </c:pt>
                <c:pt idx="4">
                  <c:v>42064</c:v>
                </c:pt>
                <c:pt idx="5">
                  <c:v>42156</c:v>
                </c:pt>
                <c:pt idx="6">
                  <c:v>42248</c:v>
                </c:pt>
                <c:pt idx="7">
                  <c:v>42339</c:v>
                </c:pt>
                <c:pt idx="8">
                  <c:v>42430</c:v>
                </c:pt>
                <c:pt idx="9">
                  <c:v>42522</c:v>
                </c:pt>
                <c:pt idx="10">
                  <c:v>42614</c:v>
                </c:pt>
                <c:pt idx="11">
                  <c:v>42705</c:v>
                </c:pt>
                <c:pt idx="12">
                  <c:v>42795</c:v>
                </c:pt>
                <c:pt idx="13">
                  <c:v>42887</c:v>
                </c:pt>
                <c:pt idx="14">
                  <c:v>42979</c:v>
                </c:pt>
                <c:pt idx="15">
                  <c:v>43070</c:v>
                </c:pt>
                <c:pt idx="16">
                  <c:v>43160</c:v>
                </c:pt>
                <c:pt idx="17">
                  <c:v>43252</c:v>
                </c:pt>
                <c:pt idx="18">
                  <c:v>43344</c:v>
                </c:pt>
                <c:pt idx="19">
                  <c:v>43435</c:v>
                </c:pt>
                <c:pt idx="20">
                  <c:v>43525</c:v>
                </c:pt>
                <c:pt idx="21">
                  <c:v>43617</c:v>
                </c:pt>
                <c:pt idx="22">
                  <c:v>43709</c:v>
                </c:pt>
                <c:pt idx="23">
                  <c:v>43800</c:v>
                </c:pt>
                <c:pt idx="24">
                  <c:v>43891</c:v>
                </c:pt>
                <c:pt idx="25">
                  <c:v>43983</c:v>
                </c:pt>
                <c:pt idx="26">
                  <c:v>44075</c:v>
                </c:pt>
                <c:pt idx="27">
                  <c:v>44166</c:v>
                </c:pt>
                <c:pt idx="28">
                  <c:v>44256</c:v>
                </c:pt>
                <c:pt idx="29">
                  <c:v>44348</c:v>
                </c:pt>
                <c:pt idx="30">
                  <c:v>44440</c:v>
                </c:pt>
                <c:pt idx="31">
                  <c:v>44531</c:v>
                </c:pt>
                <c:pt idx="32">
                  <c:v>44621</c:v>
                </c:pt>
                <c:pt idx="33">
                  <c:v>44713</c:v>
                </c:pt>
                <c:pt idx="34">
                  <c:v>44805</c:v>
                </c:pt>
                <c:pt idx="35">
                  <c:v>44896</c:v>
                </c:pt>
                <c:pt idx="36">
                  <c:v>44986</c:v>
                </c:pt>
                <c:pt idx="37">
                  <c:v>45078</c:v>
                </c:pt>
                <c:pt idx="38">
                  <c:v>45170</c:v>
                </c:pt>
                <c:pt idx="39">
                  <c:v>45261</c:v>
                </c:pt>
                <c:pt idx="40">
                  <c:v>45352</c:v>
                </c:pt>
                <c:pt idx="41">
                  <c:v>45444</c:v>
                </c:pt>
                <c:pt idx="42">
                  <c:v>45536</c:v>
                </c:pt>
                <c:pt idx="43">
                  <c:v>45627</c:v>
                </c:pt>
              </c:numCache>
            </c:numRef>
          </c:cat>
          <c:val>
            <c:numRef>
              <c:f>Лист1!$B$2:$B$45</c:f>
              <c:numCache>
                <c:formatCode>0.00</c:formatCode>
                <c:ptCount val="44"/>
                <c:pt idx="0">
                  <c:v>6</c:v>
                </c:pt>
                <c:pt idx="1">
                  <c:v>7.3560606060606002</c:v>
                </c:pt>
                <c:pt idx="2">
                  <c:v>7.8623188405797038</c:v>
                </c:pt>
                <c:pt idx="3">
                  <c:v>10.3333333333333</c:v>
                </c:pt>
                <c:pt idx="4">
                  <c:v>15.4761904761904</c:v>
                </c:pt>
                <c:pt idx="5">
                  <c:v>12.8517126148705</c:v>
                </c:pt>
                <c:pt idx="6">
                  <c:v>11.1666666666666</c:v>
                </c:pt>
                <c:pt idx="7">
                  <c:v>11</c:v>
                </c:pt>
                <c:pt idx="8">
                  <c:v>11</c:v>
                </c:pt>
                <c:pt idx="9">
                  <c:v>10.896825396825401</c:v>
                </c:pt>
                <c:pt idx="10">
                  <c:v>10.424242424242401</c:v>
                </c:pt>
                <c:pt idx="11">
                  <c:v>10</c:v>
                </c:pt>
                <c:pt idx="12">
                  <c:v>9.9810606060606002</c:v>
                </c:pt>
                <c:pt idx="13">
                  <c:v>9.3769841269841194</c:v>
                </c:pt>
                <c:pt idx="14">
                  <c:v>8.9206349206349191</c:v>
                </c:pt>
                <c:pt idx="15">
                  <c:v>8.2463924963924811</c:v>
                </c:pt>
                <c:pt idx="16">
                  <c:v>7.5932017543859596</c:v>
                </c:pt>
                <c:pt idx="17">
                  <c:v>7.25</c:v>
                </c:pt>
                <c:pt idx="18">
                  <c:v>7.2916666666666599</c:v>
                </c:pt>
                <c:pt idx="19">
                  <c:v>7.5416666666666599</c:v>
                </c:pt>
                <c:pt idx="20">
                  <c:v>7.75</c:v>
                </c:pt>
                <c:pt idx="21">
                  <c:v>7.7083333333333304</c:v>
                </c:pt>
                <c:pt idx="22">
                  <c:v>7.2589717046238702</c:v>
                </c:pt>
                <c:pt idx="23">
                  <c:v>6.5922266139657397</c:v>
                </c:pt>
                <c:pt idx="24">
                  <c:v>6.1052631578947301</c:v>
                </c:pt>
                <c:pt idx="25">
                  <c:v>5.5363636363636299</c:v>
                </c:pt>
                <c:pt idx="26">
                  <c:v>4.3143939393939386</c:v>
                </c:pt>
                <c:pt idx="27">
                  <c:v>4.25</c:v>
                </c:pt>
                <c:pt idx="28">
                  <c:v>4.2803030303030303</c:v>
                </c:pt>
                <c:pt idx="29">
                  <c:v>4.9621212121212066</c:v>
                </c:pt>
                <c:pt idx="30">
                  <c:v>6.2954545454545396</c:v>
                </c:pt>
                <c:pt idx="31">
                  <c:v>7.4458874458874398</c:v>
                </c:pt>
                <c:pt idx="32">
                  <c:v>12.92741935483871</c:v>
                </c:pt>
                <c:pt idx="33">
                  <c:v>13.824999999999999</c:v>
                </c:pt>
                <c:pt idx="34">
                  <c:v>8.2878787878787712</c:v>
                </c:pt>
                <c:pt idx="35">
                  <c:v>7.5</c:v>
                </c:pt>
                <c:pt idx="36">
                  <c:v>7.5</c:v>
                </c:pt>
                <c:pt idx="37">
                  <c:v>7.5</c:v>
                </c:pt>
                <c:pt idx="38">
                  <c:v>10.25384615384616</c:v>
                </c:pt>
                <c:pt idx="39">
                  <c:v>14.53846153846154</c:v>
                </c:pt>
                <c:pt idx="40">
                  <c:v>16</c:v>
                </c:pt>
                <c:pt idx="41">
                  <c:v>16</c:v>
                </c:pt>
                <c:pt idx="42">
                  <c:v>16</c:v>
                </c:pt>
                <c:pt idx="43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14-4649-92BE-17837A5CB449}"/>
            </c:ext>
          </c:extLst>
        </c:ser>
        <c:ser>
          <c:idx val="1"/>
          <c:order val="1"/>
          <c:tx>
            <c:v>Abrupt decrease (3%)</c:v>
          </c:tx>
          <c:spPr>
            <a:ln w="38100" cap="rnd">
              <a:solidFill>
                <a:srgbClr val="FFC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Лист1!$A$2:$A$45</c:f>
              <c:numCache>
                <c:formatCode>m/d/yyyy</c:formatCode>
                <c:ptCount val="44"/>
                <c:pt idx="0">
                  <c:v>41699</c:v>
                </c:pt>
                <c:pt idx="1">
                  <c:v>41791</c:v>
                </c:pt>
                <c:pt idx="2">
                  <c:v>41883</c:v>
                </c:pt>
                <c:pt idx="3">
                  <c:v>41974</c:v>
                </c:pt>
                <c:pt idx="4">
                  <c:v>42064</c:v>
                </c:pt>
                <c:pt idx="5">
                  <c:v>42156</c:v>
                </c:pt>
                <c:pt idx="6">
                  <c:v>42248</c:v>
                </c:pt>
                <c:pt idx="7">
                  <c:v>42339</c:v>
                </c:pt>
                <c:pt idx="8">
                  <c:v>42430</c:v>
                </c:pt>
                <c:pt idx="9">
                  <c:v>42522</c:v>
                </c:pt>
                <c:pt idx="10">
                  <c:v>42614</c:v>
                </c:pt>
                <c:pt idx="11">
                  <c:v>42705</c:v>
                </c:pt>
                <c:pt idx="12">
                  <c:v>42795</c:v>
                </c:pt>
                <c:pt idx="13">
                  <c:v>42887</c:v>
                </c:pt>
                <c:pt idx="14">
                  <c:v>42979</c:v>
                </c:pt>
                <c:pt idx="15">
                  <c:v>43070</c:v>
                </c:pt>
                <c:pt idx="16">
                  <c:v>43160</c:v>
                </c:pt>
                <c:pt idx="17">
                  <c:v>43252</c:v>
                </c:pt>
                <c:pt idx="18">
                  <c:v>43344</c:v>
                </c:pt>
                <c:pt idx="19">
                  <c:v>43435</c:v>
                </c:pt>
                <c:pt idx="20">
                  <c:v>43525</c:v>
                </c:pt>
                <c:pt idx="21">
                  <c:v>43617</c:v>
                </c:pt>
                <c:pt idx="22">
                  <c:v>43709</c:v>
                </c:pt>
                <c:pt idx="23">
                  <c:v>43800</c:v>
                </c:pt>
                <c:pt idx="24">
                  <c:v>43891</c:v>
                </c:pt>
                <c:pt idx="25">
                  <c:v>43983</c:v>
                </c:pt>
                <c:pt idx="26">
                  <c:v>44075</c:v>
                </c:pt>
                <c:pt idx="27">
                  <c:v>44166</c:v>
                </c:pt>
                <c:pt idx="28">
                  <c:v>44256</c:v>
                </c:pt>
                <c:pt idx="29">
                  <c:v>44348</c:v>
                </c:pt>
                <c:pt idx="30">
                  <c:v>44440</c:v>
                </c:pt>
                <c:pt idx="31">
                  <c:v>44531</c:v>
                </c:pt>
                <c:pt idx="32">
                  <c:v>44621</c:v>
                </c:pt>
                <c:pt idx="33">
                  <c:v>44713</c:v>
                </c:pt>
                <c:pt idx="34">
                  <c:v>44805</c:v>
                </c:pt>
                <c:pt idx="35">
                  <c:v>44896</c:v>
                </c:pt>
                <c:pt idx="36">
                  <c:v>44986</c:v>
                </c:pt>
                <c:pt idx="37">
                  <c:v>45078</c:v>
                </c:pt>
                <c:pt idx="38">
                  <c:v>45170</c:v>
                </c:pt>
                <c:pt idx="39">
                  <c:v>45261</c:v>
                </c:pt>
                <c:pt idx="40">
                  <c:v>45352</c:v>
                </c:pt>
                <c:pt idx="41">
                  <c:v>45444</c:v>
                </c:pt>
                <c:pt idx="42">
                  <c:v>45536</c:v>
                </c:pt>
                <c:pt idx="43">
                  <c:v>45627</c:v>
                </c:pt>
              </c:numCache>
            </c:numRef>
          </c:cat>
          <c:val>
            <c:numRef>
              <c:f>Лист1!$C$2:$C$45</c:f>
              <c:numCache>
                <c:formatCode>0.00</c:formatCode>
                <c:ptCount val="44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7.5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14-4649-92BE-17837A5CB449}"/>
            </c:ext>
          </c:extLst>
        </c:ser>
        <c:ser>
          <c:idx val="2"/>
          <c:order val="2"/>
          <c:tx>
            <c:v>Abrupt increase (25%)</c:v>
          </c:tx>
          <c:spPr>
            <a:ln w="38100" cap="rnd">
              <a:solidFill>
                <a:srgbClr val="92D05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Лист1!$A$2:$A$45</c:f>
              <c:numCache>
                <c:formatCode>m/d/yyyy</c:formatCode>
                <c:ptCount val="44"/>
                <c:pt idx="0">
                  <c:v>41699</c:v>
                </c:pt>
                <c:pt idx="1">
                  <c:v>41791</c:v>
                </c:pt>
                <c:pt idx="2">
                  <c:v>41883</c:v>
                </c:pt>
                <c:pt idx="3">
                  <c:v>41974</c:v>
                </c:pt>
                <c:pt idx="4">
                  <c:v>42064</c:v>
                </c:pt>
                <c:pt idx="5">
                  <c:v>42156</c:v>
                </c:pt>
                <c:pt idx="6">
                  <c:v>42248</c:v>
                </c:pt>
                <c:pt idx="7">
                  <c:v>42339</c:v>
                </c:pt>
                <c:pt idx="8">
                  <c:v>42430</c:v>
                </c:pt>
                <c:pt idx="9">
                  <c:v>42522</c:v>
                </c:pt>
                <c:pt idx="10">
                  <c:v>42614</c:v>
                </c:pt>
                <c:pt idx="11">
                  <c:v>42705</c:v>
                </c:pt>
                <c:pt idx="12">
                  <c:v>42795</c:v>
                </c:pt>
                <c:pt idx="13">
                  <c:v>42887</c:v>
                </c:pt>
                <c:pt idx="14">
                  <c:v>42979</c:v>
                </c:pt>
                <c:pt idx="15">
                  <c:v>43070</c:v>
                </c:pt>
                <c:pt idx="16">
                  <c:v>43160</c:v>
                </c:pt>
                <c:pt idx="17">
                  <c:v>43252</c:v>
                </c:pt>
                <c:pt idx="18">
                  <c:v>43344</c:v>
                </c:pt>
                <c:pt idx="19">
                  <c:v>43435</c:v>
                </c:pt>
                <c:pt idx="20">
                  <c:v>43525</c:v>
                </c:pt>
                <c:pt idx="21">
                  <c:v>43617</c:v>
                </c:pt>
                <c:pt idx="22">
                  <c:v>43709</c:v>
                </c:pt>
                <c:pt idx="23">
                  <c:v>43800</c:v>
                </c:pt>
                <c:pt idx="24">
                  <c:v>43891</c:v>
                </c:pt>
                <c:pt idx="25">
                  <c:v>43983</c:v>
                </c:pt>
                <c:pt idx="26">
                  <c:v>44075</c:v>
                </c:pt>
                <c:pt idx="27">
                  <c:v>44166</c:v>
                </c:pt>
                <c:pt idx="28">
                  <c:v>44256</c:v>
                </c:pt>
                <c:pt idx="29">
                  <c:v>44348</c:v>
                </c:pt>
                <c:pt idx="30">
                  <c:v>44440</c:v>
                </c:pt>
                <c:pt idx="31">
                  <c:v>44531</c:v>
                </c:pt>
                <c:pt idx="32">
                  <c:v>44621</c:v>
                </c:pt>
                <c:pt idx="33">
                  <c:v>44713</c:v>
                </c:pt>
                <c:pt idx="34">
                  <c:v>44805</c:v>
                </c:pt>
                <c:pt idx="35">
                  <c:v>44896</c:v>
                </c:pt>
                <c:pt idx="36">
                  <c:v>44986</c:v>
                </c:pt>
                <c:pt idx="37">
                  <c:v>45078</c:v>
                </c:pt>
                <c:pt idx="38">
                  <c:v>45170</c:v>
                </c:pt>
                <c:pt idx="39">
                  <c:v>45261</c:v>
                </c:pt>
                <c:pt idx="40">
                  <c:v>45352</c:v>
                </c:pt>
                <c:pt idx="41">
                  <c:v>45444</c:v>
                </c:pt>
                <c:pt idx="42">
                  <c:v>45536</c:v>
                </c:pt>
                <c:pt idx="43">
                  <c:v>45627</c:v>
                </c:pt>
              </c:numCache>
            </c:numRef>
          </c:cat>
          <c:val>
            <c:numRef>
              <c:f>Лист1!$D$2:$D$45</c:f>
              <c:numCache>
                <c:formatCode>0.00</c:formatCode>
                <c:ptCount val="44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7.5</c:v>
                </c:pt>
                <c:pt idx="36">
                  <c:v>15</c:v>
                </c:pt>
                <c:pt idx="37">
                  <c:v>20</c:v>
                </c:pt>
                <c:pt idx="38">
                  <c:v>22.5</c:v>
                </c:pt>
                <c:pt idx="39">
                  <c:v>25</c:v>
                </c:pt>
                <c:pt idx="40">
                  <c:v>25</c:v>
                </c:pt>
                <c:pt idx="41">
                  <c:v>25</c:v>
                </c:pt>
                <c:pt idx="42">
                  <c:v>25</c:v>
                </c:pt>
                <c:pt idx="43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14-4649-92BE-17837A5CB4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27595328"/>
        <c:axId val="-2141940864"/>
      </c:lineChart>
      <c:dateAx>
        <c:axId val="-2027595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1.5242229180722299E-2"/>
              <c:y val="1.171773107718540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141940864"/>
        <c:crosses val="autoZero"/>
        <c:auto val="1"/>
        <c:lblOffset val="100"/>
        <c:baseTimeUnit val="months"/>
        <c:majorUnit val="1"/>
        <c:majorTimeUnit val="years"/>
      </c:dateAx>
      <c:valAx>
        <c:axId val="-2141940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2759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Weighted</a:t>
            </a:r>
            <a:r>
              <a:rPr lang="en-US" baseline="0" dirty="0">
                <a:latin typeface="Times New Roman" charset="0"/>
                <a:ea typeface="Times New Roman" charset="0"/>
                <a:cs typeface="Times New Roman" charset="0"/>
              </a:rPr>
              <a:t> average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consumer credit risk weights / wholesale credit risk weights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c:rich>
      </c:tx>
      <c:layout>
        <c:manualLayout>
          <c:xMode val="edge"/>
          <c:yMode val="edge"/>
          <c:x val="0.159402979988887"/>
          <c:y val="7.823415050032889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8170390503217599E-2"/>
          <c:y val="0.163646501373371"/>
          <c:w val="0.90406311203485401"/>
          <c:h val="0.66430222810679496"/>
        </c:manualLayout>
      </c:layout>
      <c:lineChart>
        <c:grouping val="standard"/>
        <c:varyColors val="0"/>
        <c:ser>
          <c:idx val="0"/>
          <c:order val="0"/>
          <c:tx>
            <c:v>Macroprudential loosening</c:v>
          </c:tx>
          <c:spPr>
            <a:ln w="38100" cap="rnd">
              <a:solidFill>
                <a:srgbClr val="00B0F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rw_1!$A$3:$A$74</c:f>
              <c:numCache>
                <c:formatCode>m/d/yyyy</c:formatCode>
                <c:ptCount val="7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  <c:pt idx="67">
                  <c:v>45505</c:v>
                </c:pt>
                <c:pt idx="68">
                  <c:v>45536</c:v>
                </c:pt>
                <c:pt idx="69">
                  <c:v>45566</c:v>
                </c:pt>
                <c:pt idx="70">
                  <c:v>45597</c:v>
                </c:pt>
                <c:pt idx="71">
                  <c:v>45627</c:v>
                </c:pt>
              </c:numCache>
            </c:numRef>
          </c:cat>
          <c:val>
            <c:numRef>
              <c:f>rw_1!$C$3:$C$74</c:f>
              <c:numCache>
                <c:formatCode>General</c:formatCode>
                <c:ptCount val="72"/>
                <c:pt idx="47" formatCode="0.00">
                  <c:v>1.278993411715065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20-4314-B64B-F747E80D1CA8}"/>
            </c:ext>
          </c:extLst>
        </c:ser>
        <c:ser>
          <c:idx val="1"/>
          <c:order val="1"/>
          <c:tx>
            <c:v>Actual data</c:v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rw_1!$A$3:$A$74</c:f>
              <c:numCache>
                <c:formatCode>m/d/yyyy</c:formatCode>
                <c:ptCount val="7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  <c:pt idx="67">
                  <c:v>45505</c:v>
                </c:pt>
                <c:pt idx="68">
                  <c:v>45536</c:v>
                </c:pt>
                <c:pt idx="69">
                  <c:v>45566</c:v>
                </c:pt>
                <c:pt idx="70">
                  <c:v>45597</c:v>
                </c:pt>
                <c:pt idx="71">
                  <c:v>45627</c:v>
                </c:pt>
              </c:numCache>
            </c:numRef>
          </c:cat>
          <c:val>
            <c:numRef>
              <c:f>rw_1!$D$3:$D$74</c:f>
              <c:numCache>
                <c:formatCode>0.00</c:formatCode>
                <c:ptCount val="72"/>
                <c:pt idx="0">
                  <c:v>0.67080393221494194</c:v>
                </c:pt>
                <c:pt idx="1">
                  <c:v>0.62307043057927802</c:v>
                </c:pt>
                <c:pt idx="2">
                  <c:v>0.604155773829258</c:v>
                </c:pt>
                <c:pt idx="3">
                  <c:v>0.59374266439302703</c:v>
                </c:pt>
                <c:pt idx="4">
                  <c:v>0.88652093632483198</c:v>
                </c:pt>
                <c:pt idx="5">
                  <c:v>0.87630747249765195</c:v>
                </c:pt>
                <c:pt idx="6">
                  <c:v>0.86734449388926604</c:v>
                </c:pt>
                <c:pt idx="7">
                  <c:v>0.86027435597975799</c:v>
                </c:pt>
                <c:pt idx="8">
                  <c:v>0.84819266198785104</c:v>
                </c:pt>
                <c:pt idx="9">
                  <c:v>0.79604295427824701</c:v>
                </c:pt>
                <c:pt idx="10">
                  <c:v>1.1984812681302499</c:v>
                </c:pt>
                <c:pt idx="11">
                  <c:v>1.1878789418790601</c:v>
                </c:pt>
                <c:pt idx="12">
                  <c:v>1.18381027041329</c:v>
                </c:pt>
                <c:pt idx="13">
                  <c:v>1.17490172653383</c:v>
                </c:pt>
                <c:pt idx="14">
                  <c:v>1.16332280793612</c:v>
                </c:pt>
                <c:pt idx="15">
                  <c:v>1.15710020033188</c:v>
                </c:pt>
                <c:pt idx="16">
                  <c:v>1.15309391107479</c:v>
                </c:pt>
                <c:pt idx="17">
                  <c:v>1.1410681933436</c:v>
                </c:pt>
                <c:pt idx="18">
                  <c:v>1.13123780362601</c:v>
                </c:pt>
                <c:pt idx="19">
                  <c:v>1.1238747990703</c:v>
                </c:pt>
                <c:pt idx="20">
                  <c:v>1.0456385682496701</c:v>
                </c:pt>
                <c:pt idx="21">
                  <c:v>1.046885818586897</c:v>
                </c:pt>
                <c:pt idx="22">
                  <c:v>1.046885818586897</c:v>
                </c:pt>
                <c:pt idx="23">
                  <c:v>1.0503380173860981</c:v>
                </c:pt>
                <c:pt idx="24">
                  <c:v>1.0606942058154281</c:v>
                </c:pt>
                <c:pt idx="25">
                  <c:v>1.0686577610328749</c:v>
                </c:pt>
                <c:pt idx="26">
                  <c:v>1.0832174483173209</c:v>
                </c:pt>
                <c:pt idx="27">
                  <c:v>1.0846413343662911</c:v>
                </c:pt>
                <c:pt idx="28">
                  <c:v>1.089544941535626</c:v>
                </c:pt>
                <c:pt idx="29">
                  <c:v>1.1475881709215641</c:v>
                </c:pt>
                <c:pt idx="30">
                  <c:v>1.1326689009384681</c:v>
                </c:pt>
                <c:pt idx="31">
                  <c:v>1.13181592534576</c:v>
                </c:pt>
                <c:pt idx="32">
                  <c:v>1.1197998837057901</c:v>
                </c:pt>
                <c:pt idx="33">
                  <c:v>1.1092179885234801</c:v>
                </c:pt>
                <c:pt idx="34">
                  <c:v>1.2980961072400401</c:v>
                </c:pt>
                <c:pt idx="35">
                  <c:v>1.2984776521930399</c:v>
                </c:pt>
                <c:pt idx="36">
                  <c:v>1.31638277469256</c:v>
                </c:pt>
                <c:pt idx="37">
                  <c:v>1.312855476298457</c:v>
                </c:pt>
                <c:pt idx="38">
                  <c:v>1.3093281779043531</c:v>
                </c:pt>
                <c:pt idx="39">
                  <c:v>1.30580087951025</c:v>
                </c:pt>
                <c:pt idx="40">
                  <c:v>1.31638277469256</c:v>
                </c:pt>
                <c:pt idx="41">
                  <c:v>1.312855476298457</c:v>
                </c:pt>
                <c:pt idx="42">
                  <c:v>1.3075645287073021</c:v>
                </c:pt>
                <c:pt idx="43">
                  <c:v>1.3049190549117251</c:v>
                </c:pt>
                <c:pt idx="44">
                  <c:v>1.2943371597294151</c:v>
                </c:pt>
                <c:pt idx="45">
                  <c:v>1.292220780692952</c:v>
                </c:pt>
                <c:pt idx="46">
                  <c:v>1.281638885510642</c:v>
                </c:pt>
                <c:pt idx="47">
                  <c:v>1.278993411715065</c:v>
                </c:pt>
                <c:pt idx="48">
                  <c:v>1.276347937919488</c:v>
                </c:pt>
                <c:pt idx="49">
                  <c:v>1.2737024641239101</c:v>
                </c:pt>
                <c:pt idx="50">
                  <c:v>1.2710569903283331</c:v>
                </c:pt>
                <c:pt idx="51">
                  <c:v>1.2684115165327561</c:v>
                </c:pt>
                <c:pt idx="52">
                  <c:v>1.2657660427371771</c:v>
                </c:pt>
                <c:pt idx="53">
                  <c:v>1.3631205689415999</c:v>
                </c:pt>
                <c:pt idx="54">
                  <c:v>1.3606205689416</c:v>
                </c:pt>
                <c:pt idx="55">
                  <c:v>1.3581205689416</c:v>
                </c:pt>
                <c:pt idx="56">
                  <c:v>1.3556205689416001</c:v>
                </c:pt>
                <c:pt idx="57">
                  <c:v>1.3531205689415999</c:v>
                </c:pt>
                <c:pt idx="58">
                  <c:v>1.3506205689416</c:v>
                </c:pt>
                <c:pt idx="59">
                  <c:v>1.3481205689416</c:v>
                </c:pt>
                <c:pt idx="60">
                  <c:v>1.3456205689416001</c:v>
                </c:pt>
                <c:pt idx="61">
                  <c:v>1.343120568941601</c:v>
                </c:pt>
                <c:pt idx="62">
                  <c:v>1.3406205689416011</c:v>
                </c:pt>
                <c:pt idx="63">
                  <c:v>1.3381205689416009</c:v>
                </c:pt>
                <c:pt idx="64">
                  <c:v>1.3356205689416001</c:v>
                </c:pt>
                <c:pt idx="65">
                  <c:v>1.333120568941601</c:v>
                </c:pt>
                <c:pt idx="66">
                  <c:v>1.3306205689416011</c:v>
                </c:pt>
                <c:pt idx="67">
                  <c:v>1.3281205689416009</c:v>
                </c:pt>
                <c:pt idx="68">
                  <c:v>1.325620568941601</c:v>
                </c:pt>
                <c:pt idx="69">
                  <c:v>1.323120568941601</c:v>
                </c:pt>
                <c:pt idx="70">
                  <c:v>1.3206205689416011</c:v>
                </c:pt>
                <c:pt idx="71">
                  <c:v>1.3181205689416009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20-4314-B64B-F747E80D1CA8}"/>
            </c:ext>
          </c:extLst>
        </c:ser>
        <c:ser>
          <c:idx val="2"/>
          <c:order val="2"/>
          <c:tx>
            <c:v>Macroprudential tightening</c:v>
          </c:tx>
          <c:spPr>
            <a:ln w="38100" cap="rnd">
              <a:solidFill>
                <a:srgbClr val="ED7D3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rw_1!$A$3:$A$74</c:f>
              <c:numCache>
                <c:formatCode>m/d/yyyy</c:formatCode>
                <c:ptCount val="7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  <c:pt idx="67">
                  <c:v>45505</c:v>
                </c:pt>
                <c:pt idx="68">
                  <c:v>45536</c:v>
                </c:pt>
                <c:pt idx="69">
                  <c:v>45566</c:v>
                </c:pt>
                <c:pt idx="70">
                  <c:v>45597</c:v>
                </c:pt>
                <c:pt idx="71">
                  <c:v>45627</c:v>
                </c:pt>
              </c:numCache>
            </c:numRef>
          </c:cat>
          <c:val>
            <c:numRef>
              <c:f>rw_1!$E$3:$E$74</c:f>
              <c:numCache>
                <c:formatCode>General</c:formatCode>
                <c:ptCount val="72"/>
                <c:pt idx="47" formatCode="0.00">
                  <c:v>1.278993411715065</c:v>
                </c:pt>
                <c:pt idx="48" formatCode="0.00">
                  <c:v>1.7</c:v>
                </c:pt>
                <c:pt idx="49" formatCode="0.00">
                  <c:v>1.7</c:v>
                </c:pt>
                <c:pt idx="50" formatCode="0.00">
                  <c:v>1.7</c:v>
                </c:pt>
                <c:pt idx="51" formatCode="0.00">
                  <c:v>1.7</c:v>
                </c:pt>
                <c:pt idx="52" formatCode="0.00">
                  <c:v>1.7</c:v>
                </c:pt>
                <c:pt idx="53" formatCode="0.00">
                  <c:v>1.7</c:v>
                </c:pt>
                <c:pt idx="54" formatCode="0.00">
                  <c:v>1.7</c:v>
                </c:pt>
                <c:pt idx="55" formatCode="0.00">
                  <c:v>1.7</c:v>
                </c:pt>
                <c:pt idx="56" formatCode="0.00">
                  <c:v>1.7</c:v>
                </c:pt>
                <c:pt idx="57" formatCode="0.00">
                  <c:v>1.7</c:v>
                </c:pt>
                <c:pt idx="58" formatCode="0.00">
                  <c:v>1.7</c:v>
                </c:pt>
                <c:pt idx="59" formatCode="0.00">
                  <c:v>1.7</c:v>
                </c:pt>
                <c:pt idx="60" formatCode="0.00">
                  <c:v>1.7</c:v>
                </c:pt>
                <c:pt idx="61" formatCode="0.00">
                  <c:v>1.7</c:v>
                </c:pt>
                <c:pt idx="62" formatCode="0.00">
                  <c:v>1.7</c:v>
                </c:pt>
                <c:pt idx="63" formatCode="0.00">
                  <c:v>1.7</c:v>
                </c:pt>
                <c:pt idx="64" formatCode="0.00">
                  <c:v>1.7</c:v>
                </c:pt>
                <c:pt idx="65" formatCode="0.00">
                  <c:v>1.7</c:v>
                </c:pt>
                <c:pt idx="66" formatCode="0.00">
                  <c:v>1.7</c:v>
                </c:pt>
                <c:pt idx="67" formatCode="0.00">
                  <c:v>1.7</c:v>
                </c:pt>
                <c:pt idx="68" formatCode="0.00">
                  <c:v>1.7</c:v>
                </c:pt>
                <c:pt idx="69" formatCode="0.00">
                  <c:v>1.7</c:v>
                </c:pt>
                <c:pt idx="70" formatCode="0.00">
                  <c:v>1.7</c:v>
                </c:pt>
                <c:pt idx="71" formatCode="0.00">
                  <c:v>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D20-4314-B64B-F747E80D1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26829568"/>
        <c:axId val="-2130766928"/>
      </c:lineChart>
      <c:dateAx>
        <c:axId val="-2026829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130766928"/>
        <c:crosses val="autoZero"/>
        <c:auto val="1"/>
        <c:lblOffset val="100"/>
        <c:baseTimeUnit val="months"/>
        <c:majorUnit val="1"/>
        <c:majorTimeUnit val="years"/>
      </c:dateAx>
      <c:valAx>
        <c:axId val="-2130766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2682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2449611583786895"/>
          <c:w val="1"/>
          <c:h val="7.55038841621308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534591635972194E-2"/>
          <c:y val="0.128617234468938"/>
          <c:w val="0.91241669175847495"/>
          <c:h val="0.6322904075868269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Actual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Лист1!$A$2:$A$133</c:f>
              <c:numCache>
                <c:formatCode>m/d/yyyy</c:formatCode>
                <c:ptCount val="132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  <c:pt idx="117">
                  <c:v>45200</c:v>
                </c:pt>
                <c:pt idx="118">
                  <c:v>45231</c:v>
                </c:pt>
                <c:pt idx="119">
                  <c:v>45261</c:v>
                </c:pt>
                <c:pt idx="120">
                  <c:v>45292</c:v>
                </c:pt>
                <c:pt idx="121">
                  <c:v>45323</c:v>
                </c:pt>
                <c:pt idx="122">
                  <c:v>45352</c:v>
                </c:pt>
                <c:pt idx="123">
                  <c:v>45383</c:v>
                </c:pt>
                <c:pt idx="124">
                  <c:v>45413</c:v>
                </c:pt>
                <c:pt idx="125">
                  <c:v>45444</c:v>
                </c:pt>
                <c:pt idx="126">
                  <c:v>45474</c:v>
                </c:pt>
                <c:pt idx="127">
                  <c:v>45505</c:v>
                </c:pt>
                <c:pt idx="128">
                  <c:v>45536</c:v>
                </c:pt>
                <c:pt idx="129">
                  <c:v>45566</c:v>
                </c:pt>
                <c:pt idx="130">
                  <c:v>45597</c:v>
                </c:pt>
                <c:pt idx="131">
                  <c:v>45627</c:v>
                </c:pt>
              </c:numCache>
            </c:numRef>
          </c:cat>
          <c:val>
            <c:numRef>
              <c:f>Лист1!$B$2:$B$133</c:f>
              <c:numCache>
                <c:formatCode>0.00</c:formatCode>
                <c:ptCount val="132"/>
                <c:pt idx="0">
                  <c:v>5.1076661978601816</c:v>
                </c:pt>
                <c:pt idx="1">
                  <c:v>5.1555161942558936</c:v>
                </c:pt>
                <c:pt idx="2">
                  <c:v>6.0772347064346564</c:v>
                </c:pt>
                <c:pt idx="3">
                  <c:v>6.1754254727414004</c:v>
                </c:pt>
                <c:pt idx="4">
                  <c:v>6.3368055488093136</c:v>
                </c:pt>
                <c:pt idx="5">
                  <c:v>6.2658741512034073</c:v>
                </c:pt>
                <c:pt idx="6">
                  <c:v>6.3319255545112716</c:v>
                </c:pt>
                <c:pt idx="7">
                  <c:v>6.4803048598348418</c:v>
                </c:pt>
                <c:pt idx="8">
                  <c:v>6.4337907466320621</c:v>
                </c:pt>
                <c:pt idx="9">
                  <c:v>6.5128773769986097</c:v>
                </c:pt>
                <c:pt idx="10">
                  <c:v>7.3470987545360646</c:v>
                </c:pt>
                <c:pt idx="11">
                  <c:v>10.4111593218192</c:v>
                </c:pt>
                <c:pt idx="12">
                  <c:v>11.891045835418231</c:v>
                </c:pt>
                <c:pt idx="13">
                  <c:v>9.9167746043632068</c:v>
                </c:pt>
                <c:pt idx="14">
                  <c:v>9.5201153897102646</c:v>
                </c:pt>
                <c:pt idx="15">
                  <c:v>9.1899737345518293</c:v>
                </c:pt>
                <c:pt idx="16">
                  <c:v>8.5971455319080867</c:v>
                </c:pt>
                <c:pt idx="17">
                  <c:v>8.2898134566813351</c:v>
                </c:pt>
                <c:pt idx="18">
                  <c:v>8.0452302678500853</c:v>
                </c:pt>
                <c:pt idx="19">
                  <c:v>7.8167656478787064</c:v>
                </c:pt>
                <c:pt idx="20">
                  <c:v>7.8513016557554947</c:v>
                </c:pt>
                <c:pt idx="21">
                  <c:v>7.7546608062568056</c:v>
                </c:pt>
                <c:pt idx="22">
                  <c:v>7.7376307324827271</c:v>
                </c:pt>
                <c:pt idx="23">
                  <c:v>7.6771730162974396</c:v>
                </c:pt>
                <c:pt idx="24">
                  <c:v>7.5826327021263351</c:v>
                </c:pt>
                <c:pt idx="25">
                  <c:v>7.49650391751487</c:v>
                </c:pt>
                <c:pt idx="26">
                  <c:v>7.4088721716646919</c:v>
                </c:pt>
                <c:pt idx="27">
                  <c:v>7.3834050259800161</c:v>
                </c:pt>
                <c:pt idx="28">
                  <c:v>7.3779453753177258</c:v>
                </c:pt>
                <c:pt idx="29">
                  <c:v>7.2953383128241018</c:v>
                </c:pt>
                <c:pt idx="30">
                  <c:v>7.1792880115823081</c:v>
                </c:pt>
                <c:pt idx="31">
                  <c:v>7.1721223640343403</c:v>
                </c:pt>
                <c:pt idx="32">
                  <c:v>7.1204834701120667</c:v>
                </c:pt>
                <c:pt idx="33">
                  <c:v>7.119003914486707</c:v>
                </c:pt>
                <c:pt idx="34">
                  <c:v>7.1223673529261493</c:v>
                </c:pt>
                <c:pt idx="35">
                  <c:v>7.0857310714827184</c:v>
                </c:pt>
                <c:pt idx="36">
                  <c:v>7.0099674459894796</c:v>
                </c:pt>
                <c:pt idx="37">
                  <c:v>6.9941141137615466</c:v>
                </c:pt>
                <c:pt idx="38">
                  <c:v>6.9391610239752266</c:v>
                </c:pt>
                <c:pt idx="39">
                  <c:v>6.808294606893007</c:v>
                </c:pt>
                <c:pt idx="40">
                  <c:v>6.5665791416992416</c:v>
                </c:pt>
                <c:pt idx="41">
                  <c:v>6.4229707620734056</c:v>
                </c:pt>
                <c:pt idx="42">
                  <c:v>6.3980754653978886</c:v>
                </c:pt>
                <c:pt idx="43">
                  <c:v>6.3736314280414748</c:v>
                </c:pt>
                <c:pt idx="44">
                  <c:v>6.1807674450391072</c:v>
                </c:pt>
                <c:pt idx="45">
                  <c:v>5.9607704287748469</c:v>
                </c:pt>
                <c:pt idx="46">
                  <c:v>5.8166443582408212</c:v>
                </c:pt>
                <c:pt idx="47">
                  <c:v>5.7155508567553897</c:v>
                </c:pt>
                <c:pt idx="48">
                  <c:v>5.4406193075622937</c:v>
                </c:pt>
                <c:pt idx="49">
                  <c:v>5.2968485786654114</c:v>
                </c:pt>
                <c:pt idx="50">
                  <c:v>5.3018567482826322</c:v>
                </c:pt>
                <c:pt idx="51">
                  <c:v>5.2955626308391501</c:v>
                </c:pt>
                <c:pt idx="52">
                  <c:v>5.2971275509016076</c:v>
                </c:pt>
                <c:pt idx="53">
                  <c:v>5.294980536707631</c:v>
                </c:pt>
                <c:pt idx="54">
                  <c:v>5.2919685312839331</c:v>
                </c:pt>
                <c:pt idx="55">
                  <c:v>5.3191778962236986</c:v>
                </c:pt>
                <c:pt idx="56">
                  <c:v>5.4325971833248898</c:v>
                </c:pt>
                <c:pt idx="57">
                  <c:v>5.4530014978692769</c:v>
                </c:pt>
                <c:pt idx="58">
                  <c:v>5.443771814966162</c:v>
                </c:pt>
                <c:pt idx="59">
                  <c:v>5.5302536943545402</c:v>
                </c:pt>
                <c:pt idx="60">
                  <c:v>5.6308907145199347</c:v>
                </c:pt>
                <c:pt idx="61">
                  <c:v>5.6380154865261893</c:v>
                </c:pt>
                <c:pt idx="62">
                  <c:v>5.6034758418296393</c:v>
                </c:pt>
                <c:pt idx="63">
                  <c:v>5.5859083429941716</c:v>
                </c:pt>
                <c:pt idx="64">
                  <c:v>5.556312898321651</c:v>
                </c:pt>
                <c:pt idx="65">
                  <c:v>5.4754355609095304</c:v>
                </c:pt>
                <c:pt idx="66">
                  <c:v>5.3426061090793651</c:v>
                </c:pt>
                <c:pt idx="67">
                  <c:v>5.2224773273807967</c:v>
                </c:pt>
                <c:pt idx="68">
                  <c:v>5.1128260675688777</c:v>
                </c:pt>
                <c:pt idx="69">
                  <c:v>5.0199115414689111</c:v>
                </c:pt>
                <c:pt idx="70">
                  <c:v>4.8487198347791676</c:v>
                </c:pt>
                <c:pt idx="71">
                  <c:v>4.7650929540665548</c:v>
                </c:pt>
                <c:pt idx="72">
                  <c:v>4.6692263257987632</c:v>
                </c:pt>
                <c:pt idx="73">
                  <c:v>4.5559457482452874</c:v>
                </c:pt>
                <c:pt idx="74">
                  <c:v>4.619844142263795</c:v>
                </c:pt>
                <c:pt idx="75">
                  <c:v>4.415935199781214</c:v>
                </c:pt>
                <c:pt idx="76">
                  <c:v>4.1690149086348489</c:v>
                </c:pt>
                <c:pt idx="77">
                  <c:v>3.9157479854057931</c:v>
                </c:pt>
                <c:pt idx="78">
                  <c:v>3.585144444460469</c:v>
                </c:pt>
                <c:pt idx="79">
                  <c:v>3.516741751027713</c:v>
                </c:pt>
                <c:pt idx="80">
                  <c:v>3.5041535012064662</c:v>
                </c:pt>
                <c:pt idx="81">
                  <c:v>3.4957178500913049</c:v>
                </c:pt>
                <c:pt idx="82">
                  <c:v>3.4701838270623462</c:v>
                </c:pt>
                <c:pt idx="83">
                  <c:v>3.4434617923731849</c:v>
                </c:pt>
                <c:pt idx="84">
                  <c:v>3.4387478041758861</c:v>
                </c:pt>
                <c:pt idx="85">
                  <c:v>3.4254281306996268</c:v>
                </c:pt>
                <c:pt idx="86">
                  <c:v>3.5113746037045601</c:v>
                </c:pt>
                <c:pt idx="87">
                  <c:v>3.7281703201176</c:v>
                </c:pt>
                <c:pt idx="88">
                  <c:v>3.8637332652330199</c:v>
                </c:pt>
                <c:pt idx="89">
                  <c:v>4.0898060315981271</c:v>
                </c:pt>
                <c:pt idx="90">
                  <c:v>4.41839705170002</c:v>
                </c:pt>
                <c:pt idx="91">
                  <c:v>4.6668835336199397</c:v>
                </c:pt>
                <c:pt idx="92">
                  <c:v>4.8189529772049688</c:v>
                </c:pt>
                <c:pt idx="93">
                  <c:v>5.0609834317771396</c:v>
                </c:pt>
                <c:pt idx="94">
                  <c:v>5.3527187848752478</c:v>
                </c:pt>
                <c:pt idx="95">
                  <c:v>5.6898078972316704</c:v>
                </c:pt>
                <c:pt idx="96">
                  <c:v>6.0387125462385489</c:v>
                </c:pt>
                <c:pt idx="97">
                  <c:v>6.8835442667381299</c:v>
                </c:pt>
                <c:pt idx="98">
                  <c:v>12.353860532755711</c:v>
                </c:pt>
                <c:pt idx="99">
                  <c:v>10.252157028215199</c:v>
                </c:pt>
                <c:pt idx="100">
                  <c:v>8.1757271418276503</c:v>
                </c:pt>
                <c:pt idx="101">
                  <c:v>6.5804621091697699</c:v>
                </c:pt>
                <c:pt idx="102">
                  <c:v>6.1913110150460096</c:v>
                </c:pt>
                <c:pt idx="103">
                  <c:v>5.716014657495645</c:v>
                </c:pt>
                <c:pt idx="104">
                  <c:v>5.5977227489780317</c:v>
                </c:pt>
                <c:pt idx="105">
                  <c:v>5.5315120379478318</c:v>
                </c:pt>
                <c:pt idx="106">
                  <c:v>5.5082080389343604</c:v>
                </c:pt>
                <c:pt idx="107">
                  <c:v>5.5111716429864694</c:v>
                </c:pt>
                <c:pt idx="108">
                  <c:v>5.4964265389956166</c:v>
                </c:pt>
                <c:pt idx="109">
                  <c:v>5.5261066460920913</c:v>
                </c:pt>
                <c:pt idx="110">
                  <c:v>5.545819729812381</c:v>
                </c:pt>
                <c:pt idx="111">
                  <c:v>5.5117538642009247</c:v>
                </c:pt>
                <c:pt idx="112">
                  <c:v>5.516696022210887</c:v>
                </c:pt>
                <c:pt idx="113">
                  <c:v>5.5666443308743059</c:v>
                </c:pt>
                <c:pt idx="114">
                  <c:v>5.8285521101338729</c:v>
                </c:pt>
                <c:pt idx="115">
                  <c:v>7.0780784433901269</c:v>
                </c:pt>
                <c:pt idx="116">
                  <c:v>8.1757103477368709</c:v>
                </c:pt>
                <c:pt idx="117">
                  <c:v>8.719608462635291</c:v>
                </c:pt>
                <c:pt idx="118">
                  <c:v>9.4259649867598707</c:v>
                </c:pt>
                <c:pt idx="119">
                  <c:v>9.7995319187683094</c:v>
                </c:pt>
                <c:pt idx="120">
                  <c:v>9.9941547790605227</c:v>
                </c:pt>
                <c:pt idx="121">
                  <c:v>10.18587884502023</c:v>
                </c:pt>
                <c:pt idx="122">
                  <c:v>10.2138977153037</c:v>
                </c:pt>
                <c:pt idx="123">
                  <c:v>10.295975314662551</c:v>
                </c:pt>
                <c:pt idx="124">
                  <c:v>10.45470869583202</c:v>
                </c:pt>
                <c:pt idx="125">
                  <c:v>10.46354713929775</c:v>
                </c:pt>
                <c:pt idx="126">
                  <c:v>10.473868066034241</c:v>
                </c:pt>
                <c:pt idx="127">
                  <c:v>10.479577059461199</c:v>
                </c:pt>
                <c:pt idx="128">
                  <c:v>10.481484991382059</c:v>
                </c:pt>
                <c:pt idx="129">
                  <c:v>10.481599028556699</c:v>
                </c:pt>
                <c:pt idx="130">
                  <c:v>10.481214700780921</c:v>
                </c:pt>
                <c:pt idx="131">
                  <c:v>10.48080186371147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F6-4AC6-A60E-7E5E72C9584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Key interest rate decrease (3%)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Лист1!$A$2:$A$133</c:f>
              <c:numCache>
                <c:formatCode>m/d/yyyy</c:formatCode>
                <c:ptCount val="132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  <c:pt idx="117">
                  <c:v>45200</c:v>
                </c:pt>
                <c:pt idx="118">
                  <c:v>45231</c:v>
                </c:pt>
                <c:pt idx="119">
                  <c:v>45261</c:v>
                </c:pt>
                <c:pt idx="120">
                  <c:v>45292</c:v>
                </c:pt>
                <c:pt idx="121">
                  <c:v>45323</c:v>
                </c:pt>
                <c:pt idx="122">
                  <c:v>45352</c:v>
                </c:pt>
                <c:pt idx="123">
                  <c:v>45383</c:v>
                </c:pt>
                <c:pt idx="124">
                  <c:v>45413</c:v>
                </c:pt>
                <c:pt idx="125">
                  <c:v>45444</c:v>
                </c:pt>
                <c:pt idx="126">
                  <c:v>45474</c:v>
                </c:pt>
                <c:pt idx="127">
                  <c:v>45505</c:v>
                </c:pt>
                <c:pt idx="128">
                  <c:v>45536</c:v>
                </c:pt>
                <c:pt idx="129">
                  <c:v>45566</c:v>
                </c:pt>
                <c:pt idx="130">
                  <c:v>45597</c:v>
                </c:pt>
                <c:pt idx="131">
                  <c:v>45627</c:v>
                </c:pt>
              </c:numCache>
            </c:numRef>
          </c:cat>
          <c:val>
            <c:numRef>
              <c:f>Лист1!$C$2:$C$133</c:f>
              <c:numCache>
                <c:formatCode>General</c:formatCode>
                <c:ptCount val="132"/>
                <c:pt idx="107" formatCode="0.00">
                  <c:v>5.5111716429864694</c:v>
                </c:pt>
                <c:pt idx="108" formatCode="0.00">
                  <c:v>4.0485565676369246</c:v>
                </c:pt>
                <c:pt idx="109" formatCode="0.00">
                  <c:v>3.3766403972764372</c:v>
                </c:pt>
                <c:pt idx="110" formatCode="0.00">
                  <c:v>3.168466009190325</c:v>
                </c:pt>
                <c:pt idx="111" formatCode="0.00">
                  <c:v>3.1061523416688881</c:v>
                </c:pt>
                <c:pt idx="112" formatCode="0.00">
                  <c:v>3.1283664428422702</c:v>
                </c:pt>
                <c:pt idx="113" formatCode="0.00">
                  <c:v>3.159812042189738</c:v>
                </c:pt>
                <c:pt idx="114" formatCode="0.00">
                  <c:v>3.3360348709412841</c:v>
                </c:pt>
                <c:pt idx="115" formatCode="0.00">
                  <c:v>3.1985369750391142</c:v>
                </c:pt>
                <c:pt idx="116" formatCode="0.00">
                  <c:v>3.3458291042801371</c:v>
                </c:pt>
                <c:pt idx="117" formatCode="0.00">
                  <c:v>3.1903278499729408</c:v>
                </c:pt>
                <c:pt idx="118" formatCode="0.00">
                  <c:v>3.2169111361285632</c:v>
                </c:pt>
                <c:pt idx="119" formatCode="0.00">
                  <c:v>3.1186245100928431</c:v>
                </c:pt>
                <c:pt idx="120" formatCode="0.00">
                  <c:v>3.1077130306797178</c:v>
                </c:pt>
                <c:pt idx="121" formatCode="0.00">
                  <c:v>3.1080335137043882</c:v>
                </c:pt>
                <c:pt idx="122" formatCode="0.00">
                  <c:v>3.055254094040702</c:v>
                </c:pt>
                <c:pt idx="123" formatCode="0.00">
                  <c:v>3.0920601437321</c:v>
                </c:pt>
                <c:pt idx="124" formatCode="0.00">
                  <c:v>3.2328840148378921</c:v>
                </c:pt>
                <c:pt idx="125" formatCode="0.00">
                  <c:v>3.2328716888674318</c:v>
                </c:pt>
                <c:pt idx="126" formatCode="0.00">
                  <c:v>3.232868199582382</c:v>
                </c:pt>
                <c:pt idx="127" formatCode="0.00">
                  <c:v>3.2328684243892498</c:v>
                </c:pt>
                <c:pt idx="128" formatCode="0.00">
                  <c:v>3.2328693955299661</c:v>
                </c:pt>
                <c:pt idx="129" formatCode="0.00">
                  <c:v>3.232870075275005</c:v>
                </c:pt>
                <c:pt idx="130" formatCode="0.00">
                  <c:v>3.2328703847826632</c:v>
                </c:pt>
                <c:pt idx="131" formatCode="0.00">
                  <c:v>3.232870524354063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F6-4AC6-A60E-7E5E72C9584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Key interest rate increase (25%)</c:v>
                </c:pt>
              </c:strCache>
            </c:strRef>
          </c:tx>
          <c:spPr>
            <a:ln w="3810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Лист1!$A$2:$A$133</c:f>
              <c:numCache>
                <c:formatCode>m/d/yyyy</c:formatCode>
                <c:ptCount val="132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  <c:pt idx="117">
                  <c:v>45200</c:v>
                </c:pt>
                <c:pt idx="118">
                  <c:v>45231</c:v>
                </c:pt>
                <c:pt idx="119">
                  <c:v>45261</c:v>
                </c:pt>
                <c:pt idx="120">
                  <c:v>45292</c:v>
                </c:pt>
                <c:pt idx="121">
                  <c:v>45323</c:v>
                </c:pt>
                <c:pt idx="122">
                  <c:v>45352</c:v>
                </c:pt>
                <c:pt idx="123">
                  <c:v>45383</c:v>
                </c:pt>
                <c:pt idx="124">
                  <c:v>45413</c:v>
                </c:pt>
                <c:pt idx="125">
                  <c:v>45444</c:v>
                </c:pt>
                <c:pt idx="126">
                  <c:v>45474</c:v>
                </c:pt>
                <c:pt idx="127">
                  <c:v>45505</c:v>
                </c:pt>
                <c:pt idx="128">
                  <c:v>45536</c:v>
                </c:pt>
                <c:pt idx="129">
                  <c:v>45566</c:v>
                </c:pt>
                <c:pt idx="130">
                  <c:v>45597</c:v>
                </c:pt>
                <c:pt idx="131">
                  <c:v>45627</c:v>
                </c:pt>
              </c:numCache>
            </c:numRef>
          </c:cat>
          <c:val>
            <c:numRef>
              <c:f>Лист1!$D$2:$D$133</c:f>
              <c:numCache>
                <c:formatCode>General</c:formatCode>
                <c:ptCount val="132"/>
                <c:pt idx="107" formatCode="0.00">
                  <c:v>5.5111716429864694</c:v>
                </c:pt>
                <c:pt idx="108" formatCode="0.00">
                  <c:v>8.3060069229644498</c:v>
                </c:pt>
                <c:pt idx="109" formatCode="0.00">
                  <c:v>9.3324057573135324</c:v>
                </c:pt>
                <c:pt idx="110" formatCode="0.00">
                  <c:v>10.30781351676962</c:v>
                </c:pt>
                <c:pt idx="111" formatCode="0.00">
                  <c:v>11.40639936972037</c:v>
                </c:pt>
                <c:pt idx="112" formatCode="0.00">
                  <c:v>12.142385086813899</c:v>
                </c:pt>
                <c:pt idx="113" formatCode="0.00">
                  <c:v>12.721089091995919</c:v>
                </c:pt>
                <c:pt idx="114" formatCode="0.00">
                  <c:v>13.54996016699123</c:v>
                </c:pt>
                <c:pt idx="115" formatCode="0.00">
                  <c:v>13.8864333584307</c:v>
                </c:pt>
                <c:pt idx="116" formatCode="0.00">
                  <c:v>14.489681620749611</c:v>
                </c:pt>
                <c:pt idx="117" formatCode="0.00">
                  <c:v>14.90354186650382</c:v>
                </c:pt>
                <c:pt idx="118" formatCode="0.00">
                  <c:v>15.2591143244817</c:v>
                </c:pt>
                <c:pt idx="119" formatCode="0.00">
                  <c:v>15.29283483027581</c:v>
                </c:pt>
                <c:pt idx="120" formatCode="0.00">
                  <c:v>15.32851754259346</c:v>
                </c:pt>
                <c:pt idx="121" formatCode="0.00">
                  <c:v>15.337760056960461</c:v>
                </c:pt>
                <c:pt idx="122" formatCode="0.00">
                  <c:v>15.2909487760473</c:v>
                </c:pt>
                <c:pt idx="123" formatCode="0.00">
                  <c:v>15.34354279643812</c:v>
                </c:pt>
                <c:pt idx="124" formatCode="0.00">
                  <c:v>15.494835512726279</c:v>
                </c:pt>
                <c:pt idx="125" formatCode="0.00">
                  <c:v>15.499033296249101</c:v>
                </c:pt>
                <c:pt idx="126" formatCode="0.00">
                  <c:v>15.499772072707909</c:v>
                </c:pt>
                <c:pt idx="127" formatCode="0.00">
                  <c:v>15.499358004067121</c:v>
                </c:pt>
                <c:pt idx="128" formatCode="0.00">
                  <c:v>15.498877534000959</c:v>
                </c:pt>
                <c:pt idx="129" formatCode="0.00">
                  <c:v>15.49861145653448</c:v>
                </c:pt>
                <c:pt idx="130" formatCode="0.00">
                  <c:v>15.498515386109521</c:v>
                </c:pt>
                <c:pt idx="131" formatCode="0.00">
                  <c:v>15.498485835051159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0F6-4AC6-A60E-7E5E72C9584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Loose macroprudential policy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Лист1!$A$2:$A$133</c:f>
              <c:numCache>
                <c:formatCode>m/d/yyyy</c:formatCode>
                <c:ptCount val="132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  <c:pt idx="117">
                  <c:v>45200</c:v>
                </c:pt>
                <c:pt idx="118">
                  <c:v>45231</c:v>
                </c:pt>
                <c:pt idx="119">
                  <c:v>45261</c:v>
                </c:pt>
                <c:pt idx="120">
                  <c:v>45292</c:v>
                </c:pt>
                <c:pt idx="121">
                  <c:v>45323</c:v>
                </c:pt>
                <c:pt idx="122">
                  <c:v>45352</c:v>
                </c:pt>
                <c:pt idx="123">
                  <c:v>45383</c:v>
                </c:pt>
                <c:pt idx="124">
                  <c:v>45413</c:v>
                </c:pt>
                <c:pt idx="125">
                  <c:v>45444</c:v>
                </c:pt>
                <c:pt idx="126">
                  <c:v>45474</c:v>
                </c:pt>
                <c:pt idx="127">
                  <c:v>45505</c:v>
                </c:pt>
                <c:pt idx="128">
                  <c:v>45536</c:v>
                </c:pt>
                <c:pt idx="129">
                  <c:v>45566</c:v>
                </c:pt>
                <c:pt idx="130">
                  <c:v>45597</c:v>
                </c:pt>
                <c:pt idx="131">
                  <c:v>45627</c:v>
                </c:pt>
              </c:numCache>
            </c:numRef>
          </c:cat>
          <c:val>
            <c:numRef>
              <c:f>Лист1!$E$2:$E$133</c:f>
              <c:numCache>
                <c:formatCode>General</c:formatCode>
                <c:ptCount val="132"/>
                <c:pt idx="107" formatCode="0.00">
                  <c:v>5.5111716429864694</c:v>
                </c:pt>
                <c:pt idx="108" formatCode="0.00">
                  <c:v>5.2722130798378704</c:v>
                </c:pt>
                <c:pt idx="109" formatCode="0.00">
                  <c:v>5.151822818485754</c:v>
                </c:pt>
                <c:pt idx="110" formatCode="0.00">
                  <c:v>5.1505667098105201</c:v>
                </c:pt>
                <c:pt idx="111" formatCode="0.00">
                  <c:v>5.1512515483711336</c:v>
                </c:pt>
                <c:pt idx="112" formatCode="0.00">
                  <c:v>5.2723551351305176</c:v>
                </c:pt>
                <c:pt idx="113" formatCode="0.00">
                  <c:v>5.5094650338353217</c:v>
                </c:pt>
                <c:pt idx="114" formatCode="0.00">
                  <c:v>6.2709323964476056</c:v>
                </c:pt>
                <c:pt idx="115" formatCode="0.00">
                  <c:v>6.6642045007386033</c:v>
                </c:pt>
                <c:pt idx="116" formatCode="0.00">
                  <c:v>7.4496890457672196</c:v>
                </c:pt>
                <c:pt idx="117" formatCode="0.00">
                  <c:v>8.1694806714514776</c:v>
                </c:pt>
                <c:pt idx="118" formatCode="0.00">
                  <c:v>8.7700393712255575</c:v>
                </c:pt>
                <c:pt idx="119" formatCode="0.00">
                  <c:v>9.045293419685084</c:v>
                </c:pt>
                <c:pt idx="120" formatCode="0.00">
                  <c:v>9.3770433203180925</c:v>
                </c:pt>
                <c:pt idx="121" formatCode="0.00">
                  <c:v>9.5567187717538236</c:v>
                </c:pt>
                <c:pt idx="122" formatCode="0.00">
                  <c:v>9.5767581509550457</c:v>
                </c:pt>
                <c:pt idx="123" formatCode="0.00">
                  <c:v>9.6500475292681003</c:v>
                </c:pt>
                <c:pt idx="124" formatCode="0.00">
                  <c:v>9.8051417428850591</c:v>
                </c:pt>
                <c:pt idx="125" formatCode="0.00">
                  <c:v>9.8135650331910007</c:v>
                </c:pt>
                <c:pt idx="126" formatCode="0.00">
                  <c:v>9.8242384262278808</c:v>
                </c:pt>
                <c:pt idx="127" formatCode="0.00">
                  <c:v>9.8320953671834808</c:v>
                </c:pt>
                <c:pt idx="128" formatCode="0.00">
                  <c:v>9.8373218650502992</c:v>
                </c:pt>
                <c:pt idx="129" formatCode="0.00">
                  <c:v>9.8412273306779952</c:v>
                </c:pt>
                <c:pt idx="130" formatCode="0.00">
                  <c:v>9.8447375285540097</c:v>
                </c:pt>
                <c:pt idx="131" formatCode="0.00">
                  <c:v>9.8482185272690472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0F6-4AC6-A60E-7E5E72C9584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Tight macroprudential policy</c:v>
                </c:pt>
              </c:strCache>
            </c:strRef>
          </c:tx>
          <c:spPr>
            <a:ln w="38100" cap="rnd">
              <a:solidFill>
                <a:srgbClr val="ED7D3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Лист1!$A$2:$A$133</c:f>
              <c:numCache>
                <c:formatCode>m/d/yyyy</c:formatCode>
                <c:ptCount val="132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  <c:pt idx="117">
                  <c:v>45200</c:v>
                </c:pt>
                <c:pt idx="118">
                  <c:v>45231</c:v>
                </c:pt>
                <c:pt idx="119">
                  <c:v>45261</c:v>
                </c:pt>
                <c:pt idx="120">
                  <c:v>45292</c:v>
                </c:pt>
                <c:pt idx="121">
                  <c:v>45323</c:v>
                </c:pt>
                <c:pt idx="122">
                  <c:v>45352</c:v>
                </c:pt>
                <c:pt idx="123">
                  <c:v>45383</c:v>
                </c:pt>
                <c:pt idx="124">
                  <c:v>45413</c:v>
                </c:pt>
                <c:pt idx="125">
                  <c:v>45444</c:v>
                </c:pt>
                <c:pt idx="126">
                  <c:v>45474</c:v>
                </c:pt>
                <c:pt idx="127">
                  <c:v>45505</c:v>
                </c:pt>
                <c:pt idx="128">
                  <c:v>45536</c:v>
                </c:pt>
                <c:pt idx="129">
                  <c:v>45566</c:v>
                </c:pt>
                <c:pt idx="130">
                  <c:v>45597</c:v>
                </c:pt>
                <c:pt idx="131">
                  <c:v>45627</c:v>
                </c:pt>
              </c:numCache>
            </c:numRef>
          </c:cat>
          <c:val>
            <c:numRef>
              <c:f>Лист1!$F$2:$F$133</c:f>
              <c:numCache>
                <c:formatCode>General</c:formatCode>
                <c:ptCount val="132"/>
                <c:pt idx="107" formatCode="0.00">
                  <c:v>5.5111716429864694</c:v>
                </c:pt>
                <c:pt idx="108" formatCode="0.00">
                  <c:v>6.2509909078762549</c:v>
                </c:pt>
                <c:pt idx="109" formatCode="0.00">
                  <c:v>6.1133459654476336</c:v>
                </c:pt>
                <c:pt idx="110" formatCode="0.00">
                  <c:v>6.1041944898215448</c:v>
                </c:pt>
                <c:pt idx="111" formatCode="0.00">
                  <c:v>6.1025468063733754</c:v>
                </c:pt>
                <c:pt idx="112" formatCode="0.00">
                  <c:v>6.2310404258095096</c:v>
                </c:pt>
                <c:pt idx="113" formatCode="0.00">
                  <c:v>6.4196323153136357</c:v>
                </c:pt>
                <c:pt idx="114" formatCode="0.00">
                  <c:v>7.2206792847328973</c:v>
                </c:pt>
                <c:pt idx="115" formatCode="0.00">
                  <c:v>7.6516063001651009</c:v>
                </c:pt>
                <c:pt idx="116" formatCode="0.00">
                  <c:v>8.4857289223064036</c:v>
                </c:pt>
                <c:pt idx="117" formatCode="0.00">
                  <c:v>9.2751444823568487</c:v>
                </c:pt>
                <c:pt idx="118" formatCode="0.00">
                  <c:v>9.9263931536425751</c:v>
                </c:pt>
                <c:pt idx="119" formatCode="0.00">
                  <c:v>10.244874630644009</c:v>
                </c:pt>
                <c:pt idx="120" formatCode="0.00">
                  <c:v>10.62690533646648</c:v>
                </c:pt>
                <c:pt idx="121" formatCode="0.00">
                  <c:v>10.84026773719472</c:v>
                </c:pt>
                <c:pt idx="122" formatCode="0.00">
                  <c:v>10.88612621533793</c:v>
                </c:pt>
                <c:pt idx="123" formatCode="0.00">
                  <c:v>10.987290783032449</c:v>
                </c:pt>
                <c:pt idx="124" formatCode="0.00">
                  <c:v>11.159936142098401</c:v>
                </c:pt>
                <c:pt idx="125" formatCode="0.00">
                  <c:v>11.17939925867976</c:v>
                </c:pt>
                <c:pt idx="126" formatCode="0.00">
                  <c:v>11.19965420668035</c:v>
                </c:pt>
                <c:pt idx="127" formatCode="0.00">
                  <c:v>11.21340829753826</c:v>
                </c:pt>
                <c:pt idx="128" formatCode="0.00">
                  <c:v>11.222105970974191</c:v>
                </c:pt>
                <c:pt idx="129" formatCode="0.00">
                  <c:v>11.228511928447171</c:v>
                </c:pt>
                <c:pt idx="130" formatCode="0.00">
                  <c:v>11.23433652411935</c:v>
                </c:pt>
                <c:pt idx="131" formatCode="0.00">
                  <c:v>11.2401698147414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0F6-4AC6-A60E-7E5E72C958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77264624"/>
        <c:axId val="2142988112"/>
      </c:lineChart>
      <c:dateAx>
        <c:axId val="-2077264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2.5144054478784698E-2"/>
              <c:y val="4.025941647073680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42988112"/>
        <c:crosses val="autoZero"/>
        <c:auto val="1"/>
        <c:lblOffset val="100"/>
        <c:baseTimeUnit val="months"/>
        <c:majorUnit val="1"/>
        <c:majorTimeUnit val="years"/>
      </c:dateAx>
      <c:valAx>
        <c:axId val="2142988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77264624"/>
        <c:crosses val="autoZero"/>
        <c:crossBetween val="between"/>
        <c:majorUnit val="2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2736769218464102E-5"/>
          <c:y val="0.86291536184351403"/>
          <c:w val="0.99992726323078196"/>
          <c:h val="0.137084638156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26797-CC00-441E-AEF8-F8F4C70801EF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F5A21-D611-4281-AE41-65A256FA2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36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F5A21-D611-4281-AE41-65A256FA272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603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F5A21-D611-4281-AE41-65A256FA2721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54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F5A21-D611-4281-AE41-65A256FA2721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682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F5A21-D611-4281-AE41-65A256FA2721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118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F5A21-D611-4281-AE41-65A256FA2721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705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F5A21-D611-4281-AE41-65A256FA2721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893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F5A21-D611-4281-AE41-65A256FA2721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41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F5A21-D611-4281-AE41-65A256FA2721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501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CC15-7E98-4B3F-94ED-08B490E2D77C}" type="datetime1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1F4-EC44-4803-8D98-AFC52ADDF1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557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E147-B1C7-4663-AA9C-222F61F2A449}" type="datetime1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1F4-EC44-4803-8D98-AFC52ADDF1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5A95-4374-4264-A5A3-D948EA8BC6B0}" type="datetime1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1F4-EC44-4803-8D98-AFC52ADDF1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450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7801-76A6-48CA-8C17-F7897DACF292}" type="datetime1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1F4-EC44-4803-8D98-AFC52ADDF1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20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09C9-1845-4306-A0F3-42E5659E737F}" type="datetime1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1F4-EC44-4803-8D98-AFC52ADDF1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412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7525-9477-455D-9E40-268075E032FF}" type="datetime1">
              <a:rPr lang="ru-RU" smtClean="0"/>
              <a:pPr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1F4-EC44-4803-8D98-AFC52ADDF1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21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01F7-1464-4031-9479-4C95EE9681F5}" type="datetime1">
              <a:rPr lang="ru-RU" smtClean="0"/>
              <a:pPr/>
              <a:t>28.08.2024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1F4-EC44-4803-8D98-AFC52ADDF1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744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77F68-247B-4025-8A0D-7FD96033AC24}" type="datetime1">
              <a:rPr lang="ru-RU" smtClean="0"/>
              <a:pPr/>
              <a:t>28.08.2024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1F4-EC44-4803-8D98-AFC52ADDF1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80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D3D9-9768-4A58-B795-37D8CA064633}" type="datetime1">
              <a:rPr lang="ru-RU" smtClean="0"/>
              <a:pPr/>
              <a:t>28.08.2024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1F4-EC44-4803-8D98-AFC52ADDF1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73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51AB-E85F-42F1-872C-D9C5DF73069E}" type="datetime1">
              <a:rPr lang="ru-RU" smtClean="0"/>
              <a:pPr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1F4-EC44-4803-8D98-AFC52ADDF1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92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E9E0-108A-4515-8037-62AC453609F0}" type="datetime1">
              <a:rPr lang="ru-RU" smtClean="0"/>
              <a:pPr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1F4-EC44-4803-8D98-AFC52ADDF1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14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B71C5-D2CC-4F7D-B0EA-6EAA99849BB3}" type="datetime1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161F4-EC44-4803-8D98-AFC52ADDF1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81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2.png"/><Relationship Id="rId18" Type="http://schemas.openxmlformats.org/officeDocument/2006/relationships/image" Target="../media/image58.png"/><Relationship Id="rId3" Type="http://schemas.openxmlformats.org/officeDocument/2006/relationships/image" Target="../media/image63.png"/><Relationship Id="rId21" Type="http://schemas.openxmlformats.org/officeDocument/2006/relationships/image" Target="../media/image78.png"/><Relationship Id="rId7" Type="http://schemas.openxmlformats.org/officeDocument/2006/relationships/image" Target="../media/image67.png"/><Relationship Id="rId12" Type="http://schemas.openxmlformats.org/officeDocument/2006/relationships/image" Target="../media/image71.png"/><Relationship Id="rId17" Type="http://schemas.openxmlformats.org/officeDocument/2006/relationships/image" Target="../media/image75.png"/><Relationship Id="rId2" Type="http://schemas.openxmlformats.org/officeDocument/2006/relationships/image" Target="../media/image62.png"/><Relationship Id="rId16" Type="http://schemas.openxmlformats.org/officeDocument/2006/relationships/image" Target="../media/image74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59.png"/><Relationship Id="rId5" Type="http://schemas.openxmlformats.org/officeDocument/2006/relationships/image" Target="../media/image65.png"/><Relationship Id="rId15" Type="http://schemas.openxmlformats.org/officeDocument/2006/relationships/image" Target="../media/image50.png"/><Relationship Id="rId10" Type="http://schemas.openxmlformats.org/officeDocument/2006/relationships/image" Target="../media/image70.png"/><Relationship Id="rId19" Type="http://schemas.openxmlformats.org/officeDocument/2006/relationships/image" Target="../media/image76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3.png"/><Relationship Id="rId22" Type="http://schemas.openxmlformats.org/officeDocument/2006/relationships/image" Target="../media/image7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76.png"/><Relationship Id="rId18" Type="http://schemas.openxmlformats.org/officeDocument/2006/relationships/image" Target="../media/image84.png"/><Relationship Id="rId3" Type="http://schemas.openxmlformats.org/officeDocument/2006/relationships/image" Target="../media/image62.png"/><Relationship Id="rId21" Type="http://schemas.openxmlformats.org/officeDocument/2006/relationships/image" Target="../media/image87.png"/><Relationship Id="rId7" Type="http://schemas.openxmlformats.org/officeDocument/2006/relationships/image" Target="../media/image80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image" Target="../media/image66.png"/><Relationship Id="rId16" Type="http://schemas.openxmlformats.org/officeDocument/2006/relationships/image" Target="../media/image83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8.png"/><Relationship Id="rId10" Type="http://schemas.openxmlformats.org/officeDocument/2006/relationships/image" Target="../media/image75.png"/><Relationship Id="rId19" Type="http://schemas.openxmlformats.org/officeDocument/2006/relationships/image" Target="../media/image85.png"/><Relationship Id="rId4" Type="http://schemas.openxmlformats.org/officeDocument/2006/relationships/image" Target="../media/image63.png"/><Relationship Id="rId9" Type="http://schemas.openxmlformats.org/officeDocument/2006/relationships/image" Target="../media/image82.png"/><Relationship Id="rId14" Type="http://schemas.openxmlformats.org/officeDocument/2006/relationships/image" Target="../media/image7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840.png"/><Relationship Id="rId7" Type="http://schemas.openxmlformats.org/officeDocument/2006/relationships/image" Target="../media/image97.png"/><Relationship Id="rId12" Type="http://schemas.openxmlformats.org/officeDocument/2006/relationships/image" Target="../media/image94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850.png"/><Relationship Id="rId9" Type="http://schemas.openxmlformats.org/officeDocument/2006/relationships/image" Target="../media/image9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18" Type="http://schemas.openxmlformats.org/officeDocument/2006/relationships/image" Target="../media/image12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17" Type="http://schemas.openxmlformats.org/officeDocument/2006/relationships/image" Target="../media/image12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22.png"/><Relationship Id="rId20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5" Type="http://schemas.openxmlformats.org/officeDocument/2006/relationships/image" Target="../media/image121.png"/><Relationship Id="rId10" Type="http://schemas.openxmlformats.org/officeDocument/2006/relationships/image" Target="../media/image116.png"/><Relationship Id="rId19" Type="http://schemas.openxmlformats.org/officeDocument/2006/relationships/image" Target="../media/image125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18" Type="http://schemas.openxmlformats.org/officeDocument/2006/relationships/image" Target="../media/image142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17" Type="http://schemas.openxmlformats.org/officeDocument/2006/relationships/image" Target="../media/image141.png"/><Relationship Id="rId2" Type="http://schemas.openxmlformats.org/officeDocument/2006/relationships/image" Target="../media/image127.png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30.png"/><Relationship Id="rId15" Type="http://schemas.openxmlformats.org/officeDocument/2006/relationships/image" Target="../media/image140.png"/><Relationship Id="rId10" Type="http://schemas.openxmlformats.org/officeDocument/2006/relationships/image" Target="../media/image135.png"/><Relationship Id="rId19" Type="http://schemas.openxmlformats.org/officeDocument/2006/relationships/image" Target="../media/image143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55.png"/><Relationship Id="rId18" Type="http://schemas.openxmlformats.org/officeDocument/2006/relationships/image" Target="../media/image159.png"/><Relationship Id="rId3" Type="http://schemas.openxmlformats.org/officeDocument/2006/relationships/image" Target="../media/image145.png"/><Relationship Id="rId21" Type="http://schemas.openxmlformats.org/officeDocument/2006/relationships/image" Target="../media/image162.png"/><Relationship Id="rId7" Type="http://schemas.openxmlformats.org/officeDocument/2006/relationships/image" Target="../media/image149.png"/><Relationship Id="rId12" Type="http://schemas.openxmlformats.org/officeDocument/2006/relationships/image" Target="../media/image154.png"/><Relationship Id="rId17" Type="http://schemas.openxmlformats.org/officeDocument/2006/relationships/image" Target="../media/image158.png"/><Relationship Id="rId2" Type="http://schemas.openxmlformats.org/officeDocument/2006/relationships/image" Target="../media/image144.png"/><Relationship Id="rId16" Type="http://schemas.openxmlformats.org/officeDocument/2006/relationships/image" Target="../media/image157.png"/><Relationship Id="rId20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11" Type="http://schemas.openxmlformats.org/officeDocument/2006/relationships/image" Target="../media/image153.png"/><Relationship Id="rId5" Type="http://schemas.openxmlformats.org/officeDocument/2006/relationships/image" Target="../media/image147.png"/><Relationship Id="rId15" Type="http://schemas.openxmlformats.org/officeDocument/2006/relationships/image" Target="../media/image112.png"/><Relationship Id="rId10" Type="http://schemas.openxmlformats.org/officeDocument/2006/relationships/image" Target="../media/image152.png"/><Relationship Id="rId19" Type="http://schemas.openxmlformats.org/officeDocument/2006/relationships/image" Target="../media/image160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Relationship Id="rId14" Type="http://schemas.openxmlformats.org/officeDocument/2006/relationships/image" Target="../media/image15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175.png"/><Relationship Id="rId5" Type="http://schemas.openxmlformats.org/officeDocument/2006/relationships/image" Target="../media/image169.png"/><Relationship Id="rId10" Type="http://schemas.openxmlformats.org/officeDocument/2006/relationships/image" Target="../media/image174.png"/><Relationship Id="rId4" Type="http://schemas.openxmlformats.org/officeDocument/2006/relationships/image" Target="../media/image168.png"/><Relationship Id="rId9" Type="http://schemas.openxmlformats.org/officeDocument/2006/relationships/image" Target="../media/image17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177.png"/><Relationship Id="rId7" Type="http://schemas.openxmlformats.org/officeDocument/2006/relationships/image" Target="../media/image181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localhost/Users/macbook/Desktop/&#1050;&#1086;&#1085;&#1092;&#1077;&#1088;&#1077;&#1085;&#1094;&#1080;&#1080;/2022/&#1055;&#1088;&#1086;&#1092;&#1077;&#1089;&#1089;&#1086;&#1088;&#1089;&#1082;&#1080;&#1080;&#774;%20&#1092;&#1086;&#1088;&#1091;&#1084;%202022/KFP_Final2.mp4" TargetMode="External"/><Relationship Id="rId1" Type="http://schemas.microsoft.com/office/2007/relationships/media" Target="file://localhost/Users/macbook/Desktop/&#1050;&#1086;&#1085;&#1092;&#1077;&#1088;&#1077;&#1085;&#1094;&#1080;&#1080;/2022/&#1055;&#1088;&#1086;&#1092;&#1077;&#1089;&#1089;&#1086;&#1088;&#1089;&#1082;&#1080;&#1080;&#774;%20&#1092;&#1086;&#1088;&#1091;&#1084;%202022/KFP_Final2.mp4" TargetMode="External"/><Relationship Id="rId4" Type="http://schemas.openxmlformats.org/officeDocument/2006/relationships/image" Target="../media/image18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9.png"/><Relationship Id="rId4" Type="http://schemas.openxmlformats.org/officeDocument/2006/relationships/image" Target="../media/image18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3.png"/><Relationship Id="rId4" Type="http://schemas.openxmlformats.org/officeDocument/2006/relationships/image" Target="../media/image19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7.png"/><Relationship Id="rId4" Type="http://schemas.openxmlformats.org/officeDocument/2006/relationships/image" Target="../media/image19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1.png"/><Relationship Id="rId4" Type="http://schemas.openxmlformats.org/officeDocument/2006/relationships/image" Target="../media/image20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6.png"/><Relationship Id="rId4" Type="http://schemas.openxmlformats.org/officeDocument/2006/relationships/image" Target="../media/image20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0.png"/><Relationship Id="rId4" Type="http://schemas.openxmlformats.org/officeDocument/2006/relationships/image" Target="../media/image20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13" Type="http://schemas.openxmlformats.org/officeDocument/2006/relationships/image" Target="../media/image222.png"/><Relationship Id="rId18" Type="http://schemas.openxmlformats.org/officeDocument/2006/relationships/image" Target="../media/image227.png"/><Relationship Id="rId3" Type="http://schemas.openxmlformats.org/officeDocument/2006/relationships/image" Target="../media/image212.png"/><Relationship Id="rId21" Type="http://schemas.openxmlformats.org/officeDocument/2006/relationships/image" Target="../media/image230.png"/><Relationship Id="rId7" Type="http://schemas.openxmlformats.org/officeDocument/2006/relationships/image" Target="../media/image216.png"/><Relationship Id="rId12" Type="http://schemas.openxmlformats.org/officeDocument/2006/relationships/image" Target="../media/image221.png"/><Relationship Id="rId17" Type="http://schemas.openxmlformats.org/officeDocument/2006/relationships/image" Target="../media/image22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25.png"/><Relationship Id="rId20" Type="http://schemas.openxmlformats.org/officeDocument/2006/relationships/image" Target="../media/image2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5.png"/><Relationship Id="rId11" Type="http://schemas.openxmlformats.org/officeDocument/2006/relationships/image" Target="../media/image220.png"/><Relationship Id="rId5" Type="http://schemas.openxmlformats.org/officeDocument/2006/relationships/image" Target="../media/image214.png"/><Relationship Id="rId15" Type="http://schemas.openxmlformats.org/officeDocument/2006/relationships/image" Target="../media/image224.png"/><Relationship Id="rId10" Type="http://schemas.openxmlformats.org/officeDocument/2006/relationships/image" Target="../media/image219.png"/><Relationship Id="rId19" Type="http://schemas.openxmlformats.org/officeDocument/2006/relationships/image" Target="../media/image228.png"/><Relationship Id="rId4" Type="http://schemas.openxmlformats.org/officeDocument/2006/relationships/image" Target="../media/image213.png"/><Relationship Id="rId9" Type="http://schemas.openxmlformats.org/officeDocument/2006/relationships/image" Target="../media/image218.png"/><Relationship Id="rId14" Type="http://schemas.openxmlformats.org/officeDocument/2006/relationships/image" Target="../media/image22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19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9.png"/><Relationship Id="rId7" Type="http://schemas.openxmlformats.org/officeDocument/2006/relationships/image" Target="../media/image4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60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12" Type="http://schemas.openxmlformats.org/officeDocument/2006/relationships/image" Target="../media/image5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8.png"/><Relationship Id="rId5" Type="http://schemas.openxmlformats.org/officeDocument/2006/relationships/image" Target="../media/image54.png"/><Relationship Id="rId10" Type="http://schemas.openxmlformats.org/officeDocument/2006/relationships/image" Target="../media/image57.png"/><Relationship Id="rId4" Type="http://schemas.openxmlformats.org/officeDocument/2006/relationships/image" Target="../media/image53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986733" y="5126996"/>
            <a:ext cx="5807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A.A.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Shananin</a:t>
            </a:r>
            <a:r>
              <a:rPr lang="en-GB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M.V. </a:t>
            </a:r>
            <a:r>
              <a:rPr lang="en-GB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Tarasenko</a:t>
            </a:r>
            <a:r>
              <a:rPr lang="en-GB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N.V. </a:t>
            </a:r>
            <a:r>
              <a:rPr lang="en-GB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Trusov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2133" y="1936428"/>
            <a:ext cx="756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Mathematical </a:t>
            </a:r>
            <a:r>
              <a:rPr kumimoji="0" lang="en-GB" sz="3200" b="1" i="0" u="none" strike="noStrike" kern="1200" cap="none" spc="0" normalizeH="0" baseline="0" noProof="0" dirty="0" err="1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modeling</a:t>
            </a:r>
            <a:r>
              <a:rPr kumimoji="0" lang="en-GB" sz="3200" b="1" i="0" u="none" strike="noStrike" kern="1200" cap="none" spc="0" normalizeH="0" baseline="0" noProof="0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of the consumer loan market in Russia</a:t>
            </a:r>
            <a:endParaRPr kumimoji="0" lang="ru-RU" sz="3200" b="1" i="0" u="none" strike="noStrike" kern="1200" cap="none" spc="0" normalizeH="0" baseline="0" noProof="0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0148" y="6268942"/>
            <a:ext cx="756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GB" i="0" strike="noStrike" kern="1200" cap="none" spc="0" normalizeH="0" baseline="0" noProof="0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October, Novosibirsk, Russia</a:t>
            </a:r>
            <a:endParaRPr kumimoji="0" lang="ru-RU" i="0" strike="noStrike" kern="1200" cap="none" spc="0" normalizeH="0" baseline="0" noProof="0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5B9BD5">
                      <a:tint val="40000"/>
                      <a:satMod val="250000"/>
                    </a:srgbClr>
                  </a:gs>
                  <a:gs pos="9000">
                    <a:srgbClr val="5B9BD5">
                      <a:tint val="52000"/>
                      <a:satMod val="300000"/>
                    </a:srgbClr>
                  </a:gs>
                  <a:gs pos="50000">
                    <a:srgbClr val="5B9BD5">
                      <a:shade val="20000"/>
                      <a:satMod val="300000"/>
                    </a:srgbClr>
                  </a:gs>
                  <a:gs pos="79000">
                    <a:srgbClr val="5B9BD5">
                      <a:tint val="52000"/>
                      <a:satMod val="300000"/>
                    </a:srgbClr>
                  </a:gs>
                  <a:gs pos="100000">
                    <a:srgbClr val="5B9BD5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579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4E1CD51-9C07-4E68-87A6-79492771C819}"/>
              </a:ext>
            </a:extLst>
          </p:cNvPr>
          <p:cNvSpPr txBox="1"/>
          <p:nvPr/>
        </p:nvSpPr>
        <p:spPr>
          <a:xfrm>
            <a:off x="505970" y="663211"/>
            <a:ext cx="11686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,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the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optimal control synthesis is determined by the expression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B6F59F-041A-4195-9E88-460E5D257591}"/>
              </a:ext>
            </a:extLst>
          </p:cNvPr>
          <p:cNvSpPr txBox="1"/>
          <p:nvPr/>
        </p:nvSpPr>
        <p:spPr>
          <a:xfrm>
            <a:off x="1352939" y="2004969"/>
            <a:ext cx="10293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.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Moreover, the equation (6) has unique solution                        on the set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ADE97B-59E4-433F-AF8A-2999D9585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700" y="2085514"/>
            <a:ext cx="1057275" cy="2381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2CFEED1-F569-4AD7-8F13-614E6A157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3436" y="2085514"/>
            <a:ext cx="952500" cy="2571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8B35E1E-344F-4E01-BB3E-7E2477609DA5}"/>
              </a:ext>
            </a:extLst>
          </p:cNvPr>
          <p:cNvSpPr txBox="1"/>
          <p:nvPr/>
        </p:nvSpPr>
        <p:spPr>
          <a:xfrm>
            <a:off x="102637" y="2565918"/>
            <a:ext cx="10691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   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the household is in lending, auto or saving regimes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625C5B-184F-4FB7-9895-3A4FDDCD333C}"/>
              </a:ext>
            </a:extLst>
          </p:cNvPr>
          <p:cNvSpPr txBox="1"/>
          <p:nvPr/>
        </p:nvSpPr>
        <p:spPr>
          <a:xfrm>
            <a:off x="345057" y="2980720"/>
            <a:ext cx="10324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                                             , then the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optimal control synthesis is determined by the expression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23A542-0700-425E-B5F7-B42DAA997A9D}"/>
              </a:ext>
            </a:extLst>
          </p:cNvPr>
          <p:cNvSpPr txBox="1"/>
          <p:nvPr/>
        </p:nvSpPr>
        <p:spPr>
          <a:xfrm>
            <a:off x="505969" y="5627210"/>
            <a:ext cx="11686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                                                                    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Moreover, the equation (5) has unique solution                        on the set                   , and the equation (6) has unique solution                       on the set             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CE4E735-C461-44EE-8063-B378109CC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3869" y="5694509"/>
            <a:ext cx="962025" cy="23812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CA9BE01-BF66-4FF5-9CDF-AE08B8AAB0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1814" y="6009700"/>
            <a:ext cx="1085850" cy="23812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73A53A2-9DDD-45A9-AB3A-3DC80B4844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7941" y="5987563"/>
            <a:ext cx="904875" cy="24765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C557807-A0DD-4950-B390-69E089187D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1337" y="5976782"/>
            <a:ext cx="638175" cy="2286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45057" y="250166"/>
            <a:ext cx="1151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Optimal control synthesis when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 →∞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953" y="725325"/>
            <a:ext cx="2825008" cy="305841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325" y="723892"/>
            <a:ext cx="3235824" cy="323582"/>
          </a:xfrm>
          <a:prstGeom prst="rect">
            <a:avLst/>
          </a:prstGeom>
        </p:spPr>
      </p:pic>
      <p:pic>
        <p:nvPicPr>
          <p:cNvPr id="28" name="Изображение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24" y="1172687"/>
            <a:ext cx="2617065" cy="843940"/>
          </a:xfrm>
          <a:prstGeom prst="rect">
            <a:avLst/>
          </a:prstGeom>
        </p:spPr>
      </p:pic>
      <p:pic>
        <p:nvPicPr>
          <p:cNvPr id="29" name="Рисунок 10">
            <a:extLst>
              <a:ext uri="{FF2B5EF4-FFF2-40B4-BE49-F238E27FC236}">
                <a16:creationId xmlns:a16="http://schemas.microsoft.com/office/drawing/2014/main" id="{06ADE97B-59E4-433F-AF8A-2999D9585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953" y="1322737"/>
            <a:ext cx="1057275" cy="23812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201163" y="1267260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if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1" name="Изображение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673" y="1638876"/>
            <a:ext cx="274435" cy="29476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380591" y="1601592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if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3" name="Изображение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018" y="1317692"/>
            <a:ext cx="891320" cy="308534"/>
          </a:xfrm>
          <a:prstGeom prst="rect">
            <a:avLst/>
          </a:prstGeom>
        </p:spPr>
      </p:pic>
      <p:pic>
        <p:nvPicPr>
          <p:cNvPr id="34" name="Изображение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446" y="1661242"/>
            <a:ext cx="884925" cy="333934"/>
          </a:xfrm>
          <a:prstGeom prst="rect">
            <a:avLst/>
          </a:prstGeom>
        </p:spPr>
      </p:pic>
      <p:pic>
        <p:nvPicPr>
          <p:cNvPr id="35" name="Изображение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833" y="1959499"/>
            <a:ext cx="1313291" cy="397230"/>
          </a:xfrm>
          <a:prstGeom prst="rect">
            <a:avLst/>
          </a:prstGeom>
        </p:spPr>
      </p:pic>
      <p:pic>
        <p:nvPicPr>
          <p:cNvPr id="36" name="Изображение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32" y="2571120"/>
            <a:ext cx="1486034" cy="411184"/>
          </a:xfrm>
          <a:prstGeom prst="rect">
            <a:avLst/>
          </a:prstGeom>
        </p:spPr>
      </p:pic>
      <p:pic>
        <p:nvPicPr>
          <p:cNvPr id="37" name="Изображение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607" y="3023974"/>
            <a:ext cx="2417770" cy="348507"/>
          </a:xfrm>
          <a:prstGeom prst="rect">
            <a:avLst/>
          </a:prstGeom>
        </p:spPr>
      </p:pic>
      <p:pic>
        <p:nvPicPr>
          <p:cNvPr id="38" name="Изображение 3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549" y="3627051"/>
            <a:ext cx="3175000" cy="1549400"/>
          </a:xfrm>
          <a:prstGeom prst="rect">
            <a:avLst/>
          </a:prstGeom>
        </p:spPr>
      </p:pic>
      <p:pic>
        <p:nvPicPr>
          <p:cNvPr id="39" name="Изображение 3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070" y="3670681"/>
            <a:ext cx="2769425" cy="54107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348408" y="3842419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if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1" name="Изображение 4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738" y="3883337"/>
            <a:ext cx="891320" cy="308534"/>
          </a:xfrm>
          <a:prstGeom prst="rect">
            <a:avLst/>
          </a:prstGeom>
        </p:spPr>
      </p:pic>
      <p:pic>
        <p:nvPicPr>
          <p:cNvPr id="42" name="Изображение 4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070" y="4318939"/>
            <a:ext cx="274435" cy="29476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94656" y="4246350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if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4" name="Изображение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715" y="4338474"/>
            <a:ext cx="1392614" cy="263690"/>
          </a:xfrm>
          <a:prstGeom prst="rect">
            <a:avLst/>
          </a:prstGeom>
        </p:spPr>
      </p:pic>
      <p:pic>
        <p:nvPicPr>
          <p:cNvPr id="45" name="Изображение 4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090" y="4686292"/>
            <a:ext cx="1290688" cy="34858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756539" y="4683591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if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7" name="Изображение 4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31" y="4760876"/>
            <a:ext cx="781694" cy="273996"/>
          </a:xfrm>
          <a:prstGeom prst="rect">
            <a:avLst/>
          </a:prstGeom>
        </p:spPr>
      </p:pic>
      <p:pic>
        <p:nvPicPr>
          <p:cNvPr id="48" name="Изображение 4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59" y="5657024"/>
            <a:ext cx="5321729" cy="365287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/3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072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B20B2B-7438-4104-8C1C-C8804A9D968D}"/>
              </a:ext>
            </a:extLst>
          </p:cNvPr>
          <p:cNvSpPr txBox="1"/>
          <p:nvPr/>
        </p:nvSpPr>
        <p:spPr>
          <a:xfrm>
            <a:off x="587653" y="712375"/>
            <a:ext cx="10022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                                          , then the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optimal control synthesis is determined by the expression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59ED56-EB9C-4D3F-A9C1-67AD1B5446E0}"/>
              </a:ext>
            </a:extLst>
          </p:cNvPr>
          <p:cNvSpPr txBox="1"/>
          <p:nvPr/>
        </p:nvSpPr>
        <p:spPr>
          <a:xfrm>
            <a:off x="895739" y="2397615"/>
            <a:ext cx="113130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                                                                                                           Moreover, the equation (5) has unique solution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on the set                  , the equation (6) has unique solution                     on the set                  , 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equation (6) has unique solution                      on the set             .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EAD095B-9D87-4B0C-A060-7BAB7051B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098" y="2776323"/>
            <a:ext cx="904875" cy="24765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AAB31B4-63F2-4851-B452-C573196ED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126" y="2795804"/>
            <a:ext cx="1057275" cy="2381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D703671-034E-42FD-8B41-3D38E94B1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2720" y="2748252"/>
            <a:ext cx="952500" cy="25717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40FB0B4-79F5-4AD2-A985-63C428C0ED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4720" y="3054665"/>
            <a:ext cx="1085850" cy="23812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309CE77-90A2-44A1-B9AE-B6F13B23E3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3610" y="3035015"/>
            <a:ext cx="638175" cy="228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5F88024-7922-401D-A9DA-77F2419373B7}"/>
              </a:ext>
            </a:extLst>
          </p:cNvPr>
          <p:cNvSpPr txBox="1"/>
          <p:nvPr/>
        </p:nvSpPr>
        <p:spPr>
          <a:xfrm>
            <a:off x="553283" y="3580304"/>
            <a:ext cx="10208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3.3.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then the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optimal control synthesis is determined by the expression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C26324-BFBB-4275-A456-8E0347631ECD}"/>
              </a:ext>
            </a:extLst>
          </p:cNvPr>
          <p:cNvSpPr txBox="1"/>
          <p:nvPr/>
        </p:nvSpPr>
        <p:spPr>
          <a:xfrm>
            <a:off x="892487" y="5719851"/>
            <a:ext cx="9812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                                                      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Moreover, the equation (6) has unique solution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set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,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equation (5) has unique solution                  on the set.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D441978-8428-4EFB-932E-EC50957C1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1390" y="5832734"/>
            <a:ext cx="1057275" cy="23812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9611154-1367-4C8B-BC35-3D4ADAC89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009" y="6090279"/>
            <a:ext cx="952500" cy="2571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88FDA59-A7B5-463D-B71E-73E722466B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418" y="6040022"/>
            <a:ext cx="847725" cy="29527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10EBFB7-9F6E-4386-B69C-B22587B21A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2873" y="6109329"/>
            <a:ext cx="647700" cy="23812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45057" y="250166"/>
            <a:ext cx="1151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Optimal control synthesis when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 →∞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009" y="759682"/>
            <a:ext cx="2346748" cy="296347"/>
          </a:xfrm>
          <a:prstGeom prst="rect">
            <a:avLst/>
          </a:prstGeom>
        </p:spPr>
      </p:pic>
      <p:pic>
        <p:nvPicPr>
          <p:cNvPr id="31" name="Изображение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61" y="1032115"/>
            <a:ext cx="2942271" cy="1322877"/>
          </a:xfrm>
          <a:prstGeom prst="rect">
            <a:avLst/>
          </a:prstGeom>
        </p:spPr>
      </p:pic>
      <p:pic>
        <p:nvPicPr>
          <p:cNvPr id="32" name="Рисунок 10">
            <a:extLst>
              <a:ext uri="{FF2B5EF4-FFF2-40B4-BE49-F238E27FC236}">
                <a16:creationId xmlns:a16="http://schemas.microsoft.com/office/drawing/2014/main" id="{06ADE97B-59E4-433F-AF8A-2999D9585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061" y="1202615"/>
            <a:ext cx="1057275" cy="23812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953271" y="1147138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if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4" name="Изображение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126" y="1197570"/>
            <a:ext cx="891320" cy="308534"/>
          </a:xfrm>
          <a:prstGeom prst="rect">
            <a:avLst/>
          </a:prstGeom>
        </p:spPr>
      </p:pic>
      <p:pic>
        <p:nvPicPr>
          <p:cNvPr id="35" name="Изображение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834" y="1588605"/>
            <a:ext cx="274435" cy="29476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045420" y="1516016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if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7" name="Изображение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479" y="1608140"/>
            <a:ext cx="1392614" cy="263690"/>
          </a:xfrm>
          <a:prstGeom prst="rect">
            <a:avLst/>
          </a:prstGeom>
        </p:spPr>
      </p:pic>
      <p:pic>
        <p:nvPicPr>
          <p:cNvPr id="38" name="Изображение 3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302" y="1944350"/>
            <a:ext cx="1290688" cy="34858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041751" y="1941649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if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0" name="Изображение 3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143" y="2018934"/>
            <a:ext cx="781694" cy="273996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366" y="2397239"/>
            <a:ext cx="6093226" cy="408521"/>
          </a:xfrm>
          <a:prstGeom prst="rect">
            <a:avLst/>
          </a:prstGeom>
        </p:spPr>
      </p:pic>
      <p:pic>
        <p:nvPicPr>
          <p:cNvPr id="41" name="Рисунок 21">
            <a:extLst>
              <a:ext uri="{FF2B5EF4-FFF2-40B4-BE49-F238E27FC236}">
                <a16:creationId xmlns:a16="http://schemas.microsoft.com/office/drawing/2014/main" id="{CCE4E735-C461-44EE-8063-B378109CCD0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20112" y="2767302"/>
            <a:ext cx="962025" cy="238125"/>
          </a:xfrm>
          <a:prstGeom prst="rect">
            <a:avLst/>
          </a:prstGeom>
        </p:spPr>
      </p:pic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176" y="3606774"/>
            <a:ext cx="2520971" cy="346393"/>
          </a:xfrm>
          <a:prstGeom prst="rect">
            <a:avLst/>
          </a:prstGeom>
        </p:spPr>
      </p:pic>
      <p:pic>
        <p:nvPicPr>
          <p:cNvPr id="42" name="Изображение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59" y="3958466"/>
            <a:ext cx="3175000" cy="1549400"/>
          </a:xfrm>
          <a:prstGeom prst="rect">
            <a:avLst/>
          </a:prstGeom>
        </p:spPr>
      </p:pic>
      <p:pic>
        <p:nvPicPr>
          <p:cNvPr id="43" name="Рисунок 10">
            <a:extLst>
              <a:ext uri="{FF2B5EF4-FFF2-40B4-BE49-F238E27FC236}">
                <a16:creationId xmlns:a16="http://schemas.microsoft.com/office/drawing/2014/main" id="{06ADE97B-59E4-433F-AF8A-2999D9585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713" y="4146818"/>
            <a:ext cx="1057275" cy="23812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862923" y="4091341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if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5" name="Изображение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778" y="4141773"/>
            <a:ext cx="891320" cy="308534"/>
          </a:xfrm>
          <a:prstGeom prst="rect">
            <a:avLst/>
          </a:prstGeom>
        </p:spPr>
      </p:pic>
      <p:pic>
        <p:nvPicPr>
          <p:cNvPr id="46" name="Изображение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486" y="4532808"/>
            <a:ext cx="274435" cy="294764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955072" y="4460219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if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8" name="Изображение 4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31" y="4552343"/>
            <a:ext cx="1392614" cy="263690"/>
          </a:xfrm>
          <a:prstGeom prst="rect">
            <a:avLst/>
          </a:prstGeom>
        </p:spPr>
      </p:pic>
      <p:pic>
        <p:nvPicPr>
          <p:cNvPr id="49" name="Изображение 4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310" y="4909986"/>
            <a:ext cx="2631374" cy="505837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8343446" y="4978238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if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1" name="Изображение 5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227" y="5024595"/>
            <a:ext cx="948416" cy="353887"/>
          </a:xfrm>
          <a:prstGeom prst="rect">
            <a:avLst/>
          </a:prstGeom>
        </p:spPr>
      </p:pic>
      <p:pic>
        <p:nvPicPr>
          <p:cNvPr id="52" name="Изображение 5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366" y="5716320"/>
            <a:ext cx="4533790" cy="380574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/3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593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057" y="250166"/>
            <a:ext cx="1151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Representative consumer model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2290" y="1039660"/>
            <a:ext cx="3169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Cauchy problem: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2290" y="1408992"/>
            <a:ext cx="8162925" cy="1371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2290" y="2852645"/>
            <a:ext cx="1047750" cy="342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50040" y="2852645"/>
            <a:ext cx="53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2290" y="3382027"/>
            <a:ext cx="88057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Cauchy problem we obtain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welfare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consumptions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consumer loans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consumer deposits                                                                                     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57782" y="3431032"/>
            <a:ext cx="409575" cy="2952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7989" y="3846660"/>
            <a:ext cx="3505200" cy="5334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26225" y="4500412"/>
            <a:ext cx="4991100" cy="3619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44066" y="5116977"/>
            <a:ext cx="5067300" cy="295275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110" y="1672167"/>
            <a:ext cx="177800" cy="241300"/>
          </a:xfrm>
          <a:prstGeom prst="rect">
            <a:avLst/>
          </a:prstGeom>
        </p:spPr>
      </p:pic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525" y="2094792"/>
            <a:ext cx="177800" cy="241300"/>
          </a:xfrm>
          <a:prstGeom prst="rect">
            <a:avLst/>
          </a:prstGeom>
        </p:spPr>
      </p:pic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425" y="2428860"/>
            <a:ext cx="177800" cy="241300"/>
          </a:xfrm>
          <a:prstGeom prst="rect">
            <a:avLst/>
          </a:prstGeom>
        </p:spPr>
      </p:pic>
      <p:pic>
        <p:nvPicPr>
          <p:cNvPr id="18" name="Изображение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267" y="4000819"/>
            <a:ext cx="177800" cy="241300"/>
          </a:xfrm>
          <a:prstGeom prst="rect">
            <a:avLst/>
          </a:prstGeom>
        </p:spPr>
      </p:pic>
      <p:pic>
        <p:nvPicPr>
          <p:cNvPr id="19" name="Изображение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835" y="4560737"/>
            <a:ext cx="177800" cy="241300"/>
          </a:xfrm>
          <a:prstGeom prst="rect">
            <a:avLst/>
          </a:prstGeom>
        </p:spPr>
      </p:pic>
      <p:pic>
        <p:nvPicPr>
          <p:cNvPr id="20" name="Изображение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782" y="5115877"/>
            <a:ext cx="177800" cy="2413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/3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923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057" y="250166"/>
            <a:ext cx="1151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400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The representative household model</a:t>
            </a:r>
            <a:endParaRPr lang="ru-RU" sz="2400" dirty="0">
              <a:solidFill>
                <a:srgbClr val="5B9BD5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8226" y="1192695"/>
            <a:ext cx="6712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1. </a:t>
            </a:r>
            <a:r>
              <a:rPr lang="en-GB" sz="2000" u="sng" dirty="0">
                <a:latin typeface="Times New Roman" charset="0"/>
                <a:ea typeface="Times New Roman" charset="0"/>
                <a:cs typeface="Times New Roman" charset="0"/>
              </a:rPr>
              <a:t>Identification </a:t>
            </a:r>
            <a:r>
              <a:rPr lang="ru-RU" sz="2000" u="sng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GB" sz="2000" u="sng" dirty="0">
                <a:latin typeface="Times New Roman" charset="0"/>
                <a:ea typeface="Times New Roman" charset="0"/>
                <a:cs typeface="Times New Roman" charset="0"/>
              </a:rPr>
              <a:t>defining the parameters.                                  </a:t>
            </a:r>
            <a:r>
              <a:rPr lang="ru-RU" sz="2000" u="sng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ru-RU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13722" y="1935169"/>
                <a:ext cx="2340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722" y="1935169"/>
                <a:ext cx="234038" cy="276999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5789" r="-15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562134" y="1743560"/>
            <a:ext cx="7470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Considering the historical data                                      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</a:p>
          <a:p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we define the economical characteristics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			</a:t>
            </a:r>
          </a:p>
          <a:p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in order to represent the historical dynamics of consumer loans         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consumptions      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и 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 and deposits.          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8225" y="3248221"/>
            <a:ext cx="1644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2. </a:t>
            </a:r>
            <a:r>
              <a:rPr lang="en-GB" sz="2000" u="sng" dirty="0">
                <a:latin typeface="Times New Roman" charset="0"/>
                <a:ea typeface="Times New Roman" charset="0"/>
                <a:cs typeface="Times New Roman" charset="0"/>
              </a:rPr>
              <a:t>Verification</a:t>
            </a:r>
            <a:endParaRPr lang="ru-RU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08565" y="4050792"/>
                <a:ext cx="2340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565" y="4050792"/>
                <a:ext cx="234038" cy="276999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15789" r="-15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349458" y="3727626"/>
            <a:ext cx="9745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Considering the </a:t>
            </a:r>
            <a:r>
              <a:rPr lang="en-GB" dirty="0" err="1">
                <a:latin typeface="Times New Roman" charset="0"/>
                <a:ea typeface="Times New Roman" charset="0"/>
                <a:cs typeface="Times New Roman" charset="0"/>
              </a:rPr>
              <a:t>behavioral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 parameters                                      and the parameters                                   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endParaRPr lang="en-GB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we compare the model characteristics                         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с 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to the historical values on the verification time interval.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78225" y="4885209"/>
            <a:ext cx="132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3. </a:t>
            </a:r>
            <a:r>
              <a:rPr lang="en-GB" sz="2000" u="sng" dirty="0">
                <a:latin typeface="Times New Roman" charset="0"/>
                <a:ea typeface="Times New Roman" charset="0"/>
                <a:cs typeface="Times New Roman" charset="0"/>
              </a:rPr>
              <a:t>Analysis</a:t>
            </a:r>
            <a:endParaRPr lang="ru-RU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15420" y="5570312"/>
                <a:ext cx="2340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420" y="5570312"/>
                <a:ext cx="234038" cy="276999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15789" r="-15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550314" y="6043115"/>
            <a:ext cx="855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Analysis of the study of the output variables dynamics 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15420" y="6093864"/>
                <a:ext cx="2340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420" y="6093864"/>
                <a:ext cx="234038" cy="276999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15789" r="-15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550314" y="5479168"/>
            <a:ext cx="8586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Building the regressions for the input data                                       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The study of scenarios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describing significant events occurring at the macro level. 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437" y="2081561"/>
            <a:ext cx="2033752" cy="277587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239" y="1774529"/>
            <a:ext cx="2129692" cy="285803"/>
          </a:xfrm>
          <a:prstGeom prst="rect">
            <a:avLst/>
          </a:prstGeom>
        </p:spPr>
      </p:pic>
      <p:pic>
        <p:nvPicPr>
          <p:cNvPr id="21" name="Изображение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568" y="3775679"/>
            <a:ext cx="2033752" cy="277587"/>
          </a:xfrm>
          <a:prstGeom prst="rect">
            <a:avLst/>
          </a:prstGeom>
        </p:spPr>
      </p:pic>
      <p:pic>
        <p:nvPicPr>
          <p:cNvPr id="22" name="Изображение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694" y="3813028"/>
            <a:ext cx="1996315" cy="267904"/>
          </a:xfrm>
          <a:prstGeom prst="rect">
            <a:avLst/>
          </a:prstGeom>
        </p:spPr>
      </p:pic>
      <p:pic>
        <p:nvPicPr>
          <p:cNvPr id="23" name="Изображение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189" y="2349726"/>
            <a:ext cx="502987" cy="301792"/>
          </a:xfrm>
          <a:prstGeom prst="rect">
            <a:avLst/>
          </a:prstGeom>
        </p:spPr>
      </p:pic>
      <p:pic>
        <p:nvPicPr>
          <p:cNvPr id="24" name="Изображение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724" y="2597263"/>
            <a:ext cx="575894" cy="339366"/>
          </a:xfrm>
          <a:prstGeom prst="rect">
            <a:avLst/>
          </a:prstGeom>
        </p:spPr>
      </p:pic>
      <p:pic>
        <p:nvPicPr>
          <p:cNvPr id="25" name="Изображение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988" y="2617854"/>
            <a:ext cx="588402" cy="353041"/>
          </a:xfrm>
          <a:prstGeom prst="rect">
            <a:avLst/>
          </a:prstGeom>
        </p:spPr>
      </p:pic>
      <p:pic>
        <p:nvPicPr>
          <p:cNvPr id="26" name="Изображение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206" y="1199582"/>
            <a:ext cx="2033752" cy="277587"/>
          </a:xfrm>
          <a:prstGeom prst="rect">
            <a:avLst/>
          </a:prstGeom>
        </p:spPr>
      </p:pic>
      <p:pic>
        <p:nvPicPr>
          <p:cNvPr id="27" name="Изображение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990" y="5504500"/>
            <a:ext cx="2129692" cy="285803"/>
          </a:xfrm>
          <a:prstGeom prst="rect">
            <a:avLst/>
          </a:prstGeom>
        </p:spPr>
      </p:pic>
      <p:pic>
        <p:nvPicPr>
          <p:cNvPr id="28" name="Изображение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958" y="6091025"/>
            <a:ext cx="1645486" cy="353268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082" y="4050792"/>
            <a:ext cx="1524000" cy="315621"/>
          </a:xfrm>
          <a:prstGeom prst="rect">
            <a:avLst/>
          </a:prstGeom>
        </p:spPr>
      </p:pic>
      <p:pic>
        <p:nvPicPr>
          <p:cNvPr id="29" name="Изображение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289" y="1208804"/>
            <a:ext cx="177800" cy="241300"/>
          </a:xfrm>
          <a:prstGeom prst="rect">
            <a:avLst/>
          </a:prstGeom>
        </p:spPr>
      </p:pic>
      <p:pic>
        <p:nvPicPr>
          <p:cNvPr id="31" name="Изображение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082" y="2111402"/>
            <a:ext cx="177800" cy="241300"/>
          </a:xfrm>
          <a:prstGeom prst="rect">
            <a:avLst/>
          </a:prstGeom>
        </p:spPr>
      </p:pic>
      <p:pic>
        <p:nvPicPr>
          <p:cNvPr id="32" name="Изображение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37" y="3773965"/>
            <a:ext cx="177800" cy="2413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/3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46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7175" y="676275"/>
            <a:ext cx="4286250" cy="56197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4801" y="828675"/>
            <a:ext cx="4171950" cy="3905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Poor regions</a:t>
            </a:r>
            <a:endParaRPr lang="ru-RU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6774" y="676275"/>
            <a:ext cx="4257675" cy="56197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33925" y="819150"/>
            <a:ext cx="4076700" cy="3905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C89800"/>
                </a:solidFill>
                <a:latin typeface="Times New Roman" pitchFamily="18" charset="0"/>
                <a:cs typeface="Times New Roman" pitchFamily="18" charset="0"/>
              </a:rPr>
              <a:t>Middle regions</a:t>
            </a:r>
            <a:endParaRPr lang="ru-RU" b="1" dirty="0">
              <a:solidFill>
                <a:srgbClr val="C898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048750" y="685800"/>
            <a:ext cx="3009900" cy="56197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153524" y="838200"/>
            <a:ext cx="2847976" cy="3905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Rich regions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315164"/>
            <a:ext cx="26289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Altai region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Stavropol region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Bryansk region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Republic of Ingushetia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Kemerovo region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Kurgan region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Orenburg region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Oryol Region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Penza region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Pskov region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Ryazan Oblast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Saratov region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Smolensk region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Tambov Region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Ulyanovsk region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Republic of Adygea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Republic of Buryatia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Republic of Dagestan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err="1">
                <a:latin typeface="Times New Roman" charset="0"/>
                <a:ea typeface="Times New Roman" charset="0"/>
                <a:cs typeface="Times New Roman" charset="0"/>
              </a:rPr>
              <a:t>Kabardino-Balkarian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 Republic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Altai Republic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Republic of Kalmykia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Mari El Republic</a:t>
            </a:r>
            <a:endParaRPr lang="ru-RU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95825" y="1257300"/>
            <a:ext cx="21050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Krasnodar region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Krasnoyarsk region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err="1">
                <a:latin typeface="Times New Roman" charset="0"/>
                <a:ea typeface="Times New Roman" charset="0"/>
                <a:cs typeface="Times New Roman" charset="0"/>
              </a:rPr>
              <a:t>Primorsky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400" dirty="0" err="1">
                <a:latin typeface="Times New Roman" charset="0"/>
                <a:ea typeface="Times New Roman" charset="0"/>
                <a:cs typeface="Times New Roman" charset="0"/>
              </a:rPr>
              <a:t>Krai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Amur region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err="1">
                <a:latin typeface="Times New Roman" charset="0"/>
                <a:ea typeface="Times New Roman" charset="0"/>
                <a:cs typeface="Times New Roman" charset="0"/>
              </a:rPr>
              <a:t>Arhangelsk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 region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Astrakhan region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Belgorod region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Vladimir region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Volgograd region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err="1">
                <a:latin typeface="Times New Roman" charset="0"/>
                <a:ea typeface="Times New Roman" charset="0"/>
                <a:cs typeface="Times New Roman" charset="0"/>
              </a:rPr>
              <a:t>Vologodskaya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 Oblast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Voronezh region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Nizhny Novgorod region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Ivanovo region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Irkutsk region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Kaliningrad region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err="1">
                <a:latin typeface="Times New Roman" charset="0"/>
                <a:ea typeface="Times New Roman" charset="0"/>
                <a:cs typeface="Times New Roman" charset="0"/>
              </a:rPr>
              <a:t>Tver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 region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Kaluga region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Kirov region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Kostroma region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Samara region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Kursk region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Leningrad region</a:t>
            </a:r>
            <a:endParaRPr lang="ru-RU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96075" y="1276350"/>
            <a:ext cx="235267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Lipetsk region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Novgorod region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Omsk region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Perm region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Rostov region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Sverdlovsk region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Tomsk region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Tula region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Chelyabinsk region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Yaroslavl region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Republic of Bashkortostan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 Republic of Karelia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Komi Republic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Republic of </a:t>
            </a:r>
            <a:r>
              <a:rPr lang="en-US" sz="1400" dirty="0" err="1">
                <a:latin typeface="Times New Roman" charset="0"/>
                <a:ea typeface="Times New Roman" charset="0"/>
                <a:cs typeface="Times New Roman" charset="0"/>
              </a:rPr>
              <a:t>Tatarstan</a:t>
            </a:r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Udmurt republic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err="1">
                <a:latin typeface="Times New Roman" charset="0"/>
                <a:ea typeface="Times New Roman" charset="0"/>
                <a:cs typeface="Times New Roman" charset="0"/>
              </a:rPr>
              <a:t>Evreiskiy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 Autonomous region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Novosibirsk region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Chita region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Republic of Crimea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Sevastopol</a:t>
            </a:r>
            <a:endParaRPr lang="ru-RU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82099" y="1219200"/>
            <a:ext cx="23907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Khabarovsk region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Kamchatka region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St. Petersburg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err="1">
                <a:latin typeface="Times New Roman" charset="0"/>
                <a:ea typeface="Times New Roman" charset="0"/>
                <a:cs typeface="Times New Roman" charset="0"/>
              </a:rPr>
              <a:t>Magadan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 region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Moscow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Moscow region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Murmansk region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Sakhalin region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Tyumen region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Chukotka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The Republic of Sakha (Yakutia)</a:t>
            </a:r>
            <a:endParaRPr lang="ru-RU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00275" y="1293656"/>
            <a:ext cx="23717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Republic of Mordovia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Republic of North Ossetia-</a:t>
            </a:r>
            <a:r>
              <a:rPr lang="en-US" sz="1400" dirty="0" err="1">
                <a:latin typeface="Times New Roman" charset="0"/>
                <a:ea typeface="Times New Roman" charset="0"/>
                <a:cs typeface="Times New Roman" charset="0"/>
              </a:rPr>
              <a:t>Alania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err="1">
                <a:latin typeface="Times New Roman" charset="0"/>
                <a:ea typeface="Times New Roman" charset="0"/>
                <a:cs typeface="Times New Roman" charset="0"/>
              </a:rPr>
              <a:t>Karachay-Cherkess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 Republic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err="1">
                <a:latin typeface="Times New Roman" charset="0"/>
                <a:ea typeface="Times New Roman" charset="0"/>
                <a:cs typeface="Times New Roman" charset="0"/>
              </a:rPr>
              <a:t>Tyva</a:t>
            </a: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 Republic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Republic of Khakassia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Chechen Republic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latin typeface="Times New Roman" charset="0"/>
                <a:ea typeface="Times New Roman" charset="0"/>
                <a:cs typeface="Times New Roman" charset="0"/>
              </a:rPr>
              <a:t>Chuvash Republic</a:t>
            </a:r>
            <a:endParaRPr lang="ru-RU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86050" y="5743575"/>
            <a:ext cx="184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23% </a:t>
            </a:r>
            <a:r>
              <a:rPr lang="en-GB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population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953250" y="5772150"/>
            <a:ext cx="184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89800"/>
                </a:solidFill>
                <a:latin typeface="Times New Roman" pitchFamily="18" charset="0"/>
                <a:cs typeface="Times New Roman" pitchFamily="18" charset="0"/>
              </a:rPr>
              <a:t>54% </a:t>
            </a:r>
            <a:r>
              <a:rPr lang="en-GB" b="1" dirty="0">
                <a:solidFill>
                  <a:srgbClr val="C89800"/>
                </a:solidFill>
                <a:latin typeface="Times New Roman" pitchFamily="18" charset="0"/>
                <a:cs typeface="Times New Roman" pitchFamily="18" charset="0"/>
              </a:rPr>
              <a:t>population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0096500" y="5772150"/>
            <a:ext cx="184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23% </a:t>
            </a:r>
            <a:r>
              <a:rPr lang="en-GB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population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33334" y="62036"/>
            <a:ext cx="1151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Model identification. Representative households.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/3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014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-5375374" y="3395415"/>
            <a:ext cx="11058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Representative households</a:t>
            </a: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400" b="1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HBS data</a:t>
            </a: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GB" sz="1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Average for</a:t>
            </a: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2015-2020.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74598"/>
              </p:ext>
            </p:extLst>
          </p:nvPr>
        </p:nvGraphicFramePr>
        <p:xfrm>
          <a:off x="323850" y="0"/>
          <a:ext cx="11868151" cy="1744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1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9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8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907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188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307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Poor regions. City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Family (persons)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Salary per person (RUB)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Consumptions per person (RUB)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Children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Working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Loan payments per person (RUB)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632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Times New Roman" pitchFamily="18" charset="0"/>
                          <a:cs typeface="Times New Roman" pitchFamily="18" charset="0"/>
                        </a:rPr>
                        <a:t>Unsecured borrowers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3.23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12,061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9,911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28.74%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55.88%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1,989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632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Times New Roman" pitchFamily="18" charset="0"/>
                          <a:cs typeface="Times New Roman" pitchFamily="18" charset="0"/>
                        </a:rPr>
                        <a:t>Secured borrowers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23,498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18,668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17.46%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73.31%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4,183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949741"/>
              </p:ext>
            </p:extLst>
          </p:nvPr>
        </p:nvGraphicFramePr>
        <p:xfrm>
          <a:off x="323848" y="1704340"/>
          <a:ext cx="11868153" cy="1744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6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4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34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907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188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30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Poor</a:t>
                      </a:r>
                      <a:r>
                        <a:rPr lang="en-GB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regions. Village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Family (persons)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Salary per person (RUB)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Consumptions per person (RUB)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Children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Working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Loan payments per person (RUB)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632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Times New Roman" pitchFamily="18" charset="0"/>
                          <a:cs typeface="Times New Roman" pitchFamily="18" charset="0"/>
                        </a:rPr>
                        <a:t>Unsecured borrowers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3.34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9,776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8,196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29.23%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55.16%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1,621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632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Times New Roman" pitchFamily="18" charset="0"/>
                          <a:cs typeface="Times New Roman" pitchFamily="18" charset="0"/>
                        </a:rPr>
                        <a:t>Secured borrowers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20,742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16,239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14.11%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77.78%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3,848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617170"/>
              </p:ext>
            </p:extLst>
          </p:nvPr>
        </p:nvGraphicFramePr>
        <p:xfrm>
          <a:off x="323850" y="3408680"/>
          <a:ext cx="11868151" cy="1748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1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4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34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907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188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6576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Middle regions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Family (persons)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Salary per person (RUB)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Consumptions per person (RUB)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Children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Working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Loan payments per person (RUB)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692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Times New Roman" pitchFamily="18" charset="0"/>
                          <a:cs typeface="Times New Roman" pitchFamily="18" charset="0"/>
                        </a:rPr>
                        <a:t>Unsecured borrowers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3.13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13,608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11,325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28.33%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58.05%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2,221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692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Times New Roman" pitchFamily="18" charset="0"/>
                          <a:cs typeface="Times New Roman" pitchFamily="18" charset="0"/>
                        </a:rPr>
                        <a:t>Secured borrowers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27,365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21,828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17.12%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73.92%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4,708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70318"/>
              </p:ext>
            </p:extLst>
          </p:nvPr>
        </p:nvGraphicFramePr>
        <p:xfrm>
          <a:off x="339922" y="5084443"/>
          <a:ext cx="11868151" cy="1762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1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4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34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907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188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98246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Rich regions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Family (persons)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Salary per person (RUB)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Consumptions per person (RUB)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Children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Working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Loan payments per person (RUB)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557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Times New Roman" pitchFamily="18" charset="0"/>
                          <a:cs typeface="Times New Roman" pitchFamily="18" charset="0"/>
                        </a:rPr>
                        <a:t>Unsecured borrowers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3.14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20,449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16,869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31.25%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55.81%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3,446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557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Times New Roman" pitchFamily="18" charset="0"/>
                          <a:cs typeface="Times New Roman" pitchFamily="18" charset="0"/>
                        </a:rPr>
                        <a:t>Secured borrowers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43,311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34,030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18.18%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72.07%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7,563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/3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662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45029"/>
            <a:ext cx="12192000" cy="40376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3334" y="62036"/>
            <a:ext cx="1151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Middle regions. Identification results.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/3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471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08394" y="287635"/>
            <a:ext cx="229261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Scenario</a:t>
            </a:r>
            <a:r>
              <a:rPr lang="ru-RU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GB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r>
              <a:rPr lang="ru-RU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81300" y="1993900"/>
            <a:ext cx="54296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Jump in </a:t>
            </a: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monthly inflation up to 8%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in March 2022;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Prices increase by 1.15 times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by the end of 2022;</a:t>
            </a:r>
          </a:p>
          <a:p>
            <a:pPr marL="285750" indent="-285750">
              <a:buFont typeface="Arial" charset="0"/>
              <a:buChar char="•"/>
            </a:pP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Income drop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due to rising unemployment to 14%;</a:t>
            </a:r>
          </a:p>
          <a:p>
            <a:pPr marL="285750" indent="-285750">
              <a:buFont typeface="Arial" charset="0"/>
              <a:buChar char="•"/>
            </a:pP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Differentiation of interest rates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on consumer loans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922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162800" y="608230"/>
            <a:ext cx="4737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Times New Roman" charset="0"/>
                <a:ea typeface="Times New Roman" charset="0"/>
                <a:cs typeface="Times New Roman" charset="0"/>
              </a:rPr>
              <a:t>Unsecured interest rates on loans</a:t>
            </a:r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0" y="3714064"/>
            <a:ext cx="4737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Times New Roman" charset="0"/>
                <a:ea typeface="Times New Roman" charset="0"/>
                <a:cs typeface="Times New Roman" charset="0"/>
              </a:rPr>
              <a:t>Secured interest rates on loans</a:t>
            </a:r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751" y="-38100"/>
            <a:ext cx="12116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Scenario 1. Income drop. A jump in monthly inflation to 8%. Growth in prices by 1.15 time by the end of 2022.</a:t>
            </a:r>
            <a:r>
              <a:rPr kumimoji="0" lang="en-GB" b="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defRPr/>
            </a:pPr>
            <a:r>
              <a:rPr kumimoji="0" lang="en-GB" b="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Differentiation in interest rates.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BD65F0-45BD-4EA5-8F29-065B39509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608230"/>
            <a:ext cx="5572125" cy="61150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8D5C3B-1B4D-427C-8B88-07D2FC2FE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796" y="878204"/>
            <a:ext cx="4953000" cy="27432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B0E000-29FD-461D-9144-A1CFE8EE3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846" y="4114501"/>
            <a:ext cx="4933950" cy="2419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/3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425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53214" y="1576653"/>
            <a:ext cx="51411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>
                <a:latin typeface="Times New Roman" charset="0"/>
                <a:ea typeface="Times New Roman" charset="0"/>
                <a:cs typeface="Times New Roman" charset="0"/>
              </a:rPr>
              <a:t>Rise of the loan debt by the end of </a:t>
            </a:r>
            <a:r>
              <a:rPr lang="ru-RU" u="sng" dirty="0">
                <a:latin typeface="Times New Roman" charset="0"/>
                <a:ea typeface="Times New Roman" charset="0"/>
                <a:cs typeface="Times New Roman" charset="0"/>
              </a:rPr>
              <a:t>2022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GB" b="1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b="1" dirty="0" err="1">
                <a:latin typeface="Times New Roman" charset="0"/>
                <a:ea typeface="Times New Roman" charset="0"/>
                <a:cs typeface="Times New Roman" charset="0"/>
              </a:rPr>
              <a:t>trln</a:t>
            </a: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b="1" dirty="0">
                <a:latin typeface="Times New Roman" charset="0"/>
                <a:ea typeface="Times New Roman" charset="0"/>
                <a:cs typeface="Times New Roman" charset="0"/>
              </a:rPr>
              <a:t>rub</a:t>
            </a: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GB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GB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GB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ru-RU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53214" y="1953824"/>
            <a:ext cx="58464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>
                <a:latin typeface="Times New Roman" charset="0"/>
                <a:ea typeface="Times New Roman" charset="0"/>
                <a:cs typeface="Times New Roman" charset="0"/>
              </a:rPr>
              <a:t>Refusals in consumer loans by the end of </a:t>
            </a:r>
            <a:r>
              <a:rPr lang="ru-RU" u="sng" dirty="0">
                <a:latin typeface="Times New Roman" charset="0"/>
                <a:ea typeface="Times New Roman" charset="0"/>
                <a:cs typeface="Times New Roman" charset="0"/>
              </a:rPr>
              <a:t>202</a:t>
            </a:r>
            <a:r>
              <a:rPr lang="en-GB" u="sng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ru-RU" u="sng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1.4 </a:t>
            </a:r>
            <a:r>
              <a:rPr lang="en-GB" b="1" dirty="0" err="1">
                <a:latin typeface="Times New Roman" charset="0"/>
                <a:ea typeface="Times New Roman" charset="0"/>
                <a:cs typeface="Times New Roman" charset="0"/>
              </a:rPr>
              <a:t>trln</a:t>
            </a:r>
            <a:r>
              <a:rPr lang="en-GB" b="1" dirty="0">
                <a:latin typeface="Times New Roman" charset="0"/>
                <a:ea typeface="Times New Roman" charset="0"/>
                <a:cs typeface="Times New Roman" charset="0"/>
              </a:rPr>
              <a:t> rub</a:t>
            </a: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GB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GB" u="sng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GB" u="sng" dirty="0">
                <a:latin typeface="Times New Roman" charset="0"/>
                <a:ea typeface="Times New Roman" charset="0"/>
                <a:cs typeface="Times New Roman" charset="0"/>
              </a:rPr>
              <a:t>Rise of the loan debt by the end of </a:t>
            </a:r>
            <a:r>
              <a:rPr lang="ru-RU" u="sng" dirty="0">
                <a:latin typeface="Times New Roman" charset="0"/>
                <a:ea typeface="Times New Roman" charset="0"/>
                <a:cs typeface="Times New Roman" charset="0"/>
              </a:rPr>
              <a:t>2023г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GB" b="1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b="1" dirty="0" err="1">
                <a:latin typeface="Times New Roman" charset="0"/>
                <a:ea typeface="Times New Roman" charset="0"/>
                <a:cs typeface="Times New Roman" charset="0"/>
              </a:rPr>
              <a:t>trln</a:t>
            </a:r>
            <a:r>
              <a:rPr lang="en-GB" b="1" dirty="0">
                <a:latin typeface="Times New Roman" charset="0"/>
                <a:ea typeface="Times New Roman" charset="0"/>
                <a:cs typeface="Times New Roman" charset="0"/>
              </a:rPr>
              <a:t> rub</a:t>
            </a: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GB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GB" u="sng" dirty="0">
                <a:latin typeface="Times New Roman" charset="0"/>
                <a:ea typeface="Times New Roman" charset="0"/>
                <a:cs typeface="Times New Roman" charset="0"/>
              </a:rPr>
              <a:t>Refusals in consumer loans by the end of 2023</a:t>
            </a:r>
            <a:r>
              <a:rPr lang="ru-RU" u="sng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8.4 </a:t>
            </a:r>
            <a:r>
              <a:rPr lang="en-GB" b="1" dirty="0" err="1">
                <a:latin typeface="Times New Roman" charset="0"/>
                <a:ea typeface="Times New Roman" charset="0"/>
                <a:cs typeface="Times New Roman" charset="0"/>
              </a:rPr>
              <a:t>trln</a:t>
            </a:r>
            <a:r>
              <a:rPr lang="en-GB" b="1" dirty="0">
                <a:latin typeface="Times New Roman" charset="0"/>
                <a:ea typeface="Times New Roman" charset="0"/>
                <a:cs typeface="Times New Roman" charset="0"/>
              </a:rPr>
              <a:t> rub</a:t>
            </a: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endParaRPr lang="ru-RU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51" y="-38100"/>
            <a:ext cx="12116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Scenario 1. Income drop. A jump in monthly inflation to 8%. Growth in prices by 1.15 time by the end of 2022.</a:t>
            </a:r>
            <a:r>
              <a:rPr kumimoji="0" lang="en-GB" b="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defRPr/>
            </a:pPr>
            <a:r>
              <a:rPr kumimoji="0" lang="en-GB" b="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Differentiation in interest rates.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0847" y="646331"/>
            <a:ext cx="3688243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Total loan debt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10B022-D2B7-4D15-A48D-9AABD0FE2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2808"/>
            <a:ext cx="6448425" cy="5238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/3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672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7900" y="165008"/>
            <a:ext cx="10534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Historical dynamics of household debt on consumer credit to GDP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66" y="850738"/>
            <a:ext cx="10423324" cy="58041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/3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153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751" y="-38100"/>
            <a:ext cx="12116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Scenario 1. Income drop. A jump in monthly inflation to 8%. Growth in prices by 1.15 time by the end of 2022.</a:t>
            </a:r>
            <a:r>
              <a:rPr kumimoji="0" lang="en-GB" b="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defRPr/>
            </a:pPr>
            <a:r>
              <a:rPr kumimoji="0" lang="en-GB" b="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Differentiation in interest rates.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0847" y="646331"/>
            <a:ext cx="3688243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Total loan debt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51AAC6-3995-4B8E-BA2A-6E596B557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3763"/>
            <a:ext cx="12192000" cy="51534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/3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769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08394" y="287635"/>
            <a:ext cx="229261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Scenario</a:t>
            </a:r>
            <a:r>
              <a:rPr lang="ru-RU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GB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ru-RU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81300" y="1993900"/>
            <a:ext cx="541270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Jump in </a:t>
            </a: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monthly inflation to 8%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in March 2022;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;</a:t>
            </a:r>
          </a:p>
          <a:p>
            <a:pPr marL="285750" indent="-285750">
              <a:buFont typeface="Arial" charset="0"/>
              <a:buChar char="•"/>
            </a:pP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Prices increase by 1.15 times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by the end of 2022;</a:t>
            </a:r>
          </a:p>
          <a:p>
            <a:pPr marL="285750" indent="-285750">
              <a:buFont typeface="Arial" charset="0"/>
              <a:buChar char="•"/>
            </a:pP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Income drop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due to rising unemployment to 14%;</a:t>
            </a:r>
          </a:p>
          <a:p>
            <a:pPr marL="285750" indent="-285750">
              <a:buFont typeface="Arial" charset="0"/>
              <a:buChar char="•"/>
            </a:pP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Differentiation of interest rates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on consumer loans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;</a:t>
            </a:r>
          </a:p>
          <a:p>
            <a:pPr marL="285750" indent="-285750">
              <a:buFont typeface="Arial" charset="0"/>
              <a:buChar char="•"/>
            </a:pPr>
            <a:endParaRPr lang="en-GB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Subsidize the unsecured borrowers.</a:t>
            </a:r>
            <a:endParaRPr lang="ru-RU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/3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548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" y="-381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Scenario 2. Income drop. A jump in monthly inflation to 8%. Growth in prices </a:t>
            </a:r>
            <a:r>
              <a:rPr lang="en-GB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by 1.15 </a:t>
            </a:r>
            <a:r>
              <a:rPr lang="en-GB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time by the end of 2022. </a:t>
            </a:r>
          </a:p>
          <a:p>
            <a:pPr lvl="0" algn="ctr">
              <a:defRPr/>
            </a:pPr>
            <a:r>
              <a:rPr lang="en-GB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Subsidize the unsecured borrowers.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0847" y="646331"/>
            <a:ext cx="3688243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Total loan debt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45528" y="1346351"/>
            <a:ext cx="52565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>
                <a:latin typeface="Times New Roman" charset="0"/>
                <a:ea typeface="Times New Roman" charset="0"/>
                <a:cs typeface="Times New Roman" charset="0"/>
              </a:rPr>
              <a:t>Rise of the loan debt by the end of </a:t>
            </a:r>
            <a:r>
              <a:rPr lang="ru-RU" u="sng" dirty="0">
                <a:latin typeface="Times New Roman" charset="0"/>
                <a:ea typeface="Times New Roman" charset="0"/>
                <a:cs typeface="Times New Roman" charset="0"/>
              </a:rPr>
              <a:t>2022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GB" b="1" dirty="0">
                <a:latin typeface="Times New Roman" charset="0"/>
                <a:ea typeface="Times New Roman" charset="0"/>
                <a:cs typeface="Times New Roman" charset="0"/>
              </a:rPr>
              <a:t>2.8</a:t>
            </a: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b="1" dirty="0" err="1">
                <a:latin typeface="Times New Roman" charset="0"/>
                <a:ea typeface="Times New Roman" charset="0"/>
                <a:cs typeface="Times New Roman" charset="0"/>
              </a:rPr>
              <a:t>trln</a:t>
            </a: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b="1" dirty="0">
                <a:latin typeface="Times New Roman" charset="0"/>
                <a:ea typeface="Times New Roman" charset="0"/>
                <a:cs typeface="Times New Roman" charset="0"/>
              </a:rPr>
              <a:t>rub</a:t>
            </a: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GB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GB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GB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ru-RU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45528" y="1723522"/>
            <a:ext cx="58464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>
                <a:latin typeface="Times New Roman" charset="0"/>
                <a:ea typeface="Times New Roman" charset="0"/>
                <a:cs typeface="Times New Roman" charset="0"/>
              </a:rPr>
              <a:t>Refusals in consumer loans by the end of </a:t>
            </a:r>
            <a:r>
              <a:rPr lang="ru-RU" u="sng" dirty="0">
                <a:latin typeface="Times New Roman" charset="0"/>
                <a:ea typeface="Times New Roman" charset="0"/>
                <a:cs typeface="Times New Roman" charset="0"/>
              </a:rPr>
              <a:t>202</a:t>
            </a:r>
            <a:r>
              <a:rPr lang="en-GB" u="sng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ru-RU" u="sng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1.</a:t>
            </a:r>
            <a:r>
              <a:rPr lang="en-GB" b="1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b="1" dirty="0" err="1">
                <a:latin typeface="Times New Roman" charset="0"/>
                <a:ea typeface="Times New Roman" charset="0"/>
                <a:cs typeface="Times New Roman" charset="0"/>
              </a:rPr>
              <a:t>trln</a:t>
            </a:r>
            <a:r>
              <a:rPr lang="en-GB" b="1" dirty="0">
                <a:latin typeface="Times New Roman" charset="0"/>
                <a:ea typeface="Times New Roman" charset="0"/>
                <a:cs typeface="Times New Roman" charset="0"/>
              </a:rPr>
              <a:t> rub</a:t>
            </a: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GB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GB" u="sng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GB" u="sng" dirty="0">
                <a:latin typeface="Times New Roman" charset="0"/>
                <a:ea typeface="Times New Roman" charset="0"/>
                <a:cs typeface="Times New Roman" charset="0"/>
              </a:rPr>
              <a:t>Rise of the loan debt by the end of </a:t>
            </a:r>
            <a:r>
              <a:rPr lang="ru-RU" u="sng" dirty="0">
                <a:latin typeface="Times New Roman" charset="0"/>
                <a:ea typeface="Times New Roman" charset="0"/>
                <a:cs typeface="Times New Roman" charset="0"/>
              </a:rPr>
              <a:t>2023г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GB" b="1" dirty="0">
                <a:latin typeface="Times New Roman" charset="0"/>
                <a:ea typeface="Times New Roman" charset="0"/>
                <a:cs typeface="Times New Roman" charset="0"/>
              </a:rPr>
              <a:t>7</a:t>
            </a: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b="1" dirty="0" err="1">
                <a:latin typeface="Times New Roman" charset="0"/>
                <a:ea typeface="Times New Roman" charset="0"/>
                <a:cs typeface="Times New Roman" charset="0"/>
              </a:rPr>
              <a:t>trln</a:t>
            </a:r>
            <a:r>
              <a:rPr lang="en-GB" b="1" dirty="0">
                <a:latin typeface="Times New Roman" charset="0"/>
                <a:ea typeface="Times New Roman" charset="0"/>
                <a:cs typeface="Times New Roman" charset="0"/>
              </a:rPr>
              <a:t> rub</a:t>
            </a: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GB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GB" u="sng" dirty="0">
                <a:latin typeface="Times New Roman" charset="0"/>
                <a:ea typeface="Times New Roman" charset="0"/>
                <a:cs typeface="Times New Roman" charset="0"/>
              </a:rPr>
              <a:t>Refusals in consumer loans by the end of 2023</a:t>
            </a:r>
            <a:r>
              <a:rPr lang="ru-RU" u="sng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GB" b="1" dirty="0">
                <a:latin typeface="Times New Roman" charset="0"/>
                <a:ea typeface="Times New Roman" charset="0"/>
                <a:cs typeface="Times New Roman" charset="0"/>
              </a:rPr>
              <a:t>1.2</a:t>
            </a: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b="1" dirty="0" err="1">
                <a:latin typeface="Times New Roman" charset="0"/>
                <a:ea typeface="Times New Roman" charset="0"/>
                <a:cs typeface="Times New Roman" charset="0"/>
              </a:rPr>
              <a:t>trln</a:t>
            </a:r>
            <a:r>
              <a:rPr lang="en-GB" b="1" dirty="0">
                <a:latin typeface="Times New Roman" charset="0"/>
                <a:ea typeface="Times New Roman" charset="0"/>
                <a:cs typeface="Times New Roman" charset="0"/>
              </a:rPr>
              <a:t> rub</a:t>
            </a: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endParaRPr lang="ru-RU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14196" y="3477305"/>
            <a:ext cx="2396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>
                <a:latin typeface="Times New Roman" charset="0"/>
                <a:ea typeface="Times New Roman" charset="0"/>
                <a:cs typeface="Times New Roman" charset="0"/>
              </a:rPr>
              <a:t>Subsidies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GB" b="1" dirty="0">
                <a:latin typeface="Times New Roman" charset="0"/>
                <a:ea typeface="Times New Roman" charset="0"/>
                <a:cs typeface="Times New Roman" charset="0"/>
              </a:rPr>
              <a:t>969.6</a:t>
            </a: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b="1" dirty="0">
                <a:latin typeface="Times New Roman" charset="0"/>
                <a:ea typeface="Times New Roman" charset="0"/>
                <a:cs typeface="Times New Roman" charset="0"/>
              </a:rPr>
              <a:t>B rub</a:t>
            </a: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76ED72-0FF4-41C8-96BD-449757CBE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1549"/>
            <a:ext cx="6343650" cy="52101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/3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096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679" y="53962"/>
            <a:ext cx="11861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400" dirty="0" err="1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Modeling</a:t>
            </a:r>
            <a:r>
              <a:rPr lang="en-GB" sz="2400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of the interest rate on loans. Annuity payment. The risk of non-repayment loans.</a:t>
            </a:r>
            <a:endParaRPr lang="ru-RU" sz="2400" dirty="0">
              <a:solidFill>
                <a:srgbClr val="5B9BD5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6294" y="552788"/>
            <a:ext cx="1137570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Let          be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the monthly loan rate set by commercial bank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,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        - weighted average loan rate,    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    - 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loan term (months), </a:t>
            </a:r>
          </a:p>
          <a:p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              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loan demand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,    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 - 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annuity payment,      - total loan payment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endParaRPr lang="en-GB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Annuity payment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is calculated from the formula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                                             ,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therefore                                     .</a:t>
            </a:r>
          </a:p>
          <a:p>
            <a:endParaRPr lang="en-GB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The loan debt                                                            . </a:t>
            </a:r>
          </a:p>
          <a:p>
            <a:endParaRPr lang="en-GB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GB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The dynamic of total loan payment                                               . Thus,                                  . </a:t>
            </a:r>
          </a:p>
          <a:p>
            <a:endParaRPr lang="en-GB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GB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GB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GB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GB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GB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ru-RU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The connection with optimal control synthesis                                                            .</a:t>
            </a:r>
          </a:p>
          <a:p>
            <a:endParaRPr lang="en-GB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This follows that                                                                                                                    .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074" y="592026"/>
            <a:ext cx="304800" cy="317500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17" y="865473"/>
            <a:ext cx="787400" cy="368300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700" y="915746"/>
            <a:ext cx="292100" cy="241300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276" y="548311"/>
            <a:ext cx="330200" cy="393700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92" y="847824"/>
            <a:ext cx="329483" cy="399373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199" y="1379308"/>
            <a:ext cx="2413006" cy="970545"/>
          </a:xfrm>
          <a:prstGeom prst="rect">
            <a:avLst/>
          </a:prstGeom>
        </p:spPr>
      </p:pic>
      <p:pic>
        <p:nvPicPr>
          <p:cNvPr id="18" name="Изображение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116" y="1554434"/>
            <a:ext cx="1928720" cy="620292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820" y="548311"/>
            <a:ext cx="416882" cy="406193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27" y="1982466"/>
            <a:ext cx="3184071" cy="979714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612" y="2882122"/>
            <a:ext cx="2579090" cy="831355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294" y="2882122"/>
            <a:ext cx="1794602" cy="72196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16292" y="3629677"/>
            <a:ext cx="9776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Balance equation of the change in the stock of money:                                             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3620" y="4128503"/>
            <a:ext cx="9809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welfare satisfies the ODE:                                 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Изображение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263" y="3535713"/>
            <a:ext cx="2508332" cy="67659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16292" y="4634068"/>
            <a:ext cx="857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Differentiating the equation                          , we obtain                                             .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Изображение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800" y="4663272"/>
            <a:ext cx="1401893" cy="313857"/>
          </a:xfrm>
          <a:prstGeom prst="rect">
            <a:avLst/>
          </a:prstGeom>
        </p:spPr>
      </p:pic>
      <p:pic>
        <p:nvPicPr>
          <p:cNvPr id="37" name="Изображение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202" y="4450130"/>
            <a:ext cx="2481393" cy="718298"/>
          </a:xfrm>
          <a:prstGeom prst="rect">
            <a:avLst/>
          </a:prstGeom>
        </p:spPr>
      </p:pic>
      <p:pic>
        <p:nvPicPr>
          <p:cNvPr id="38" name="Изображение 3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92" y="5128746"/>
            <a:ext cx="3263240" cy="630202"/>
          </a:xfrm>
          <a:prstGeom prst="rect">
            <a:avLst/>
          </a:prstGeom>
        </p:spPr>
      </p:pic>
      <p:pic>
        <p:nvPicPr>
          <p:cNvPr id="39" name="Изображение 3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543" y="5706898"/>
            <a:ext cx="6511195" cy="705794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612" y="3967570"/>
            <a:ext cx="1859093" cy="622706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196" y="4064338"/>
            <a:ext cx="701554" cy="46238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/3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42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679" y="53962"/>
            <a:ext cx="11861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400" dirty="0" err="1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Modeling</a:t>
            </a:r>
            <a:r>
              <a:rPr lang="en-GB" sz="2400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of the interest rate on loans. Annuity payment. The risk of non-repayment loans.</a:t>
            </a:r>
            <a:endParaRPr lang="ru-RU" sz="2400" dirty="0">
              <a:solidFill>
                <a:srgbClr val="5B9BD5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1289" y="700293"/>
            <a:ext cx="977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Denote by                                                                            ,                                                       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borrower behavior dynamic is described by the dynamic system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52" y="609374"/>
            <a:ext cx="4144488" cy="735836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648" y="552232"/>
            <a:ext cx="2866571" cy="66545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632858" y="2246643"/>
            <a:ext cx="84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33" y="2869919"/>
            <a:ext cx="2915845" cy="64796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764478" y="3009236"/>
            <a:ext cx="84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195" y="2953872"/>
            <a:ext cx="1063072" cy="416461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848633" y="3495771"/>
            <a:ext cx="110266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Let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      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be the cash flow discount factor, i.e. value of money for the commercial bank. Their goal is to maximize NPV: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6" name="Изображение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46" y="3536173"/>
            <a:ext cx="317500" cy="3302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142267" y="2971682"/>
            <a:ext cx="84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858" y="3949020"/>
            <a:ext cx="5359235" cy="81474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21289" y="4821136"/>
            <a:ext cx="10309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The salary     is a stochastic process described by the following SDE:                                                               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  <p:pic>
        <p:nvPicPr>
          <p:cNvPr id="39" name="Изображение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188" y="4851908"/>
            <a:ext cx="267368" cy="275723"/>
          </a:xfrm>
          <a:prstGeom prst="rect">
            <a:avLst/>
          </a:prstGeom>
        </p:spPr>
      </p:pic>
      <p:pic>
        <p:nvPicPr>
          <p:cNvPr id="40" name="Изображение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886" y="4770305"/>
            <a:ext cx="2438400" cy="406400"/>
          </a:xfrm>
          <a:prstGeom prst="rect">
            <a:avLst/>
          </a:prstGeom>
        </p:spPr>
      </p:pic>
      <p:pic>
        <p:nvPicPr>
          <p:cNvPr id="41" name="Изображение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461" y="4808952"/>
            <a:ext cx="1117600" cy="3937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61290" y="5552183"/>
            <a:ext cx="11366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Let       describe the moment of time when the payments stop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,     - 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consumption minimum;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The interest rate on loans defines as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3" name="Изображение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85" y="5634248"/>
            <a:ext cx="203200" cy="215900"/>
          </a:xfrm>
          <a:prstGeom prst="rect">
            <a:avLst/>
          </a:prstGeom>
        </p:spPr>
      </p:pic>
      <p:pic>
        <p:nvPicPr>
          <p:cNvPr id="44" name="Изображение 4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853" y="5621609"/>
            <a:ext cx="228600" cy="279400"/>
          </a:xfrm>
          <a:prstGeom prst="rect">
            <a:avLst/>
          </a:prstGeom>
        </p:spPr>
      </p:pic>
      <p:pic>
        <p:nvPicPr>
          <p:cNvPr id="45" name="Изображение 4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819" y="5456448"/>
            <a:ext cx="3234495" cy="571500"/>
          </a:xfrm>
          <a:prstGeom prst="rect">
            <a:avLst/>
          </a:prstGeom>
        </p:spPr>
      </p:pic>
      <p:pic>
        <p:nvPicPr>
          <p:cNvPr id="46" name="Изображение 4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552" y="5970435"/>
            <a:ext cx="3983620" cy="700020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7915172" y="6123683"/>
            <a:ext cx="299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, where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                                    .</a:t>
            </a:r>
          </a:p>
        </p:txBody>
      </p:sp>
      <p:pic>
        <p:nvPicPr>
          <p:cNvPr id="48" name="Изображение 4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195" y="6067215"/>
            <a:ext cx="1898531" cy="432484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690" y="5550511"/>
            <a:ext cx="237259" cy="393700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966" y="6354164"/>
            <a:ext cx="129542" cy="154454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055" y="6000582"/>
            <a:ext cx="665512" cy="317279"/>
          </a:xfrm>
          <a:prstGeom prst="rect">
            <a:avLst/>
          </a:prstGeom>
        </p:spPr>
      </p:pic>
      <p:pic>
        <p:nvPicPr>
          <p:cNvPr id="49" name="Изображение 4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945" y="6128158"/>
            <a:ext cx="753242" cy="31727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/3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07" y="1899218"/>
            <a:ext cx="1863983" cy="98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11046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400" dirty="0" err="1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Modeling</a:t>
            </a:r>
            <a:r>
              <a:rPr lang="en-GB" sz="2400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of the interest rate on loans. Feynman-</a:t>
            </a:r>
            <a:r>
              <a:rPr lang="en-GB" sz="2400" dirty="0" err="1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Kac</a:t>
            </a:r>
            <a:r>
              <a:rPr lang="en-GB" sz="2400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formula</a:t>
            </a:r>
            <a:r>
              <a:rPr lang="ru-RU" sz="2400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4451" y="917153"/>
            <a:ext cx="1136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According to </a:t>
            </a:r>
            <a:r>
              <a:rPr lang="en-GB" b="1" dirty="0">
                <a:latin typeface="Times New Roman" charset="0"/>
                <a:ea typeface="Times New Roman" charset="0"/>
                <a:cs typeface="Times New Roman" charset="0"/>
              </a:rPr>
              <a:t>Feynman-</a:t>
            </a:r>
            <a:r>
              <a:rPr lang="en-GB" b="1" dirty="0" err="1">
                <a:latin typeface="Times New Roman" charset="0"/>
                <a:ea typeface="Times New Roman" charset="0"/>
                <a:cs typeface="Times New Roman" charset="0"/>
              </a:rPr>
              <a:t>Kac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 formula,                is a solution of the following BVP: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239" y="941870"/>
            <a:ext cx="774700" cy="3556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24451" y="2159498"/>
            <a:ext cx="10702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This problem reduces to the Cauchy problem for the heat equation with an external source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3264" y="3275039"/>
            <a:ext cx="5769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where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                       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   , 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          is a solution of Abel equation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5" name="Изображение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798" y="3307417"/>
            <a:ext cx="485595" cy="390587"/>
          </a:xfrm>
          <a:prstGeom prst="rect">
            <a:avLst/>
          </a:prstGeom>
        </p:spPr>
      </p:pic>
      <p:pic>
        <p:nvPicPr>
          <p:cNvPr id="26" name="Изображение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76" y="3052867"/>
            <a:ext cx="2850835" cy="81367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895194" y="3361937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1898" y="3974436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Therefore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9" name="Изображение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69" y="3785451"/>
            <a:ext cx="5038069" cy="742941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760" y="3228491"/>
            <a:ext cx="1442987" cy="597415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1" y="1289761"/>
            <a:ext cx="3404810" cy="671482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248" y="1286485"/>
            <a:ext cx="4697806" cy="725602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209" y="1272371"/>
            <a:ext cx="2922608" cy="695412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56" y="2575642"/>
            <a:ext cx="5285806" cy="731881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568" y="2664649"/>
            <a:ext cx="3472450" cy="45141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03264" y="4944081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Times New Roman" charset="0"/>
                <a:ea typeface="Times New Roman" charset="0"/>
                <a:cs typeface="Times New Roman" charset="0"/>
              </a:rPr>
              <a:t>Solution of BVP</a:t>
            </a:r>
            <a:r>
              <a:rPr lang="ru-RU" b="1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</p:txBody>
      </p:sp>
      <p:pic>
        <p:nvPicPr>
          <p:cNvPr id="24" name="Изображение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336" y="4558490"/>
            <a:ext cx="7275124" cy="127152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94510" y="601317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then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</p:txBody>
      </p:sp>
      <p:pic>
        <p:nvPicPr>
          <p:cNvPr id="31" name="Изображение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956" y="5674293"/>
            <a:ext cx="5623062" cy="1071467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66" y="5963890"/>
            <a:ext cx="965200" cy="444500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504" y="2698487"/>
            <a:ext cx="156514" cy="186613"/>
          </a:xfrm>
          <a:prstGeom prst="rect">
            <a:avLst/>
          </a:prstGeom>
        </p:spPr>
      </p:pic>
      <p:pic>
        <p:nvPicPr>
          <p:cNvPr id="32" name="Изображение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465" y="3316097"/>
            <a:ext cx="156514" cy="186613"/>
          </a:xfrm>
          <a:prstGeom prst="rect">
            <a:avLst/>
          </a:prstGeom>
        </p:spPr>
      </p:pic>
      <p:pic>
        <p:nvPicPr>
          <p:cNvPr id="35" name="Изображение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569" y="4040107"/>
            <a:ext cx="128680" cy="153426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0" y="4033488"/>
            <a:ext cx="215485" cy="142444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0" y="3741451"/>
            <a:ext cx="309207" cy="202349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091" y="5674293"/>
            <a:ext cx="401152" cy="262519"/>
          </a:xfrm>
          <a:prstGeom prst="rect">
            <a:avLst/>
          </a:prstGeom>
        </p:spPr>
      </p:pic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65" y="5990272"/>
            <a:ext cx="229533" cy="195868"/>
          </a:xfrm>
          <a:prstGeom prst="rect">
            <a:avLst/>
          </a:prstGeom>
        </p:spPr>
      </p:pic>
      <p:pic>
        <p:nvPicPr>
          <p:cNvPr id="36" name="Изображение 3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921" y="5786103"/>
            <a:ext cx="218548" cy="148019"/>
          </a:xfrm>
          <a:prstGeom prst="rect">
            <a:avLst/>
          </a:prstGeom>
        </p:spPr>
      </p:pic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618" y="6023465"/>
            <a:ext cx="682441" cy="32535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/3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853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08613"/>
              </p:ext>
            </p:extLst>
          </p:nvPr>
        </p:nvGraphicFramePr>
        <p:xfrm>
          <a:off x="323847" y="1601801"/>
          <a:ext cx="11493905" cy="1664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1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09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940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991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519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Poor</a:t>
                      </a:r>
                      <a:r>
                        <a:rPr lang="en-GB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regions. Village.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Bankrupt</a:t>
                      </a:r>
                      <a:r>
                        <a:rPr lang="en-GB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min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Bankrupt max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Bankrupt, average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Total loan payment</a:t>
                      </a:r>
                      <a:r>
                        <a:rPr lang="en-GB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(P) min, RUB per person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Total loan payment</a:t>
                      </a:r>
                      <a:r>
                        <a:rPr lang="en-GB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(P) max, RUB per person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Total loan payment</a:t>
                      </a:r>
                      <a:r>
                        <a:rPr lang="en-GB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(P) average, RUB per person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901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Times New Roman" pitchFamily="18" charset="0"/>
                          <a:cs typeface="Times New Roman" pitchFamily="18" charset="0"/>
                        </a:rPr>
                        <a:t>Unsecured borrowers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34.22%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86.87%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66.1%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imes New Roman" pitchFamily="18" charset="0"/>
                          <a:cs typeface="Times New Roman" pitchFamily="18" charset="0"/>
                        </a:rPr>
                        <a:t>1,291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imes New Roman" pitchFamily="18" charset="0"/>
                          <a:cs typeface="Times New Roman" pitchFamily="18" charset="0"/>
                        </a:rPr>
                        <a:t>2,027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imes New Roman" pitchFamily="18" charset="0"/>
                          <a:cs typeface="Times New Roman" pitchFamily="18" charset="0"/>
                        </a:rPr>
                        <a:t>1,600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901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Times New Roman" pitchFamily="18" charset="0"/>
                          <a:cs typeface="Times New Roman" pitchFamily="18" charset="0"/>
                        </a:rPr>
                        <a:t>Secured borrowers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0.4%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9.3%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3.33%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imes New Roman" pitchFamily="18" charset="0"/>
                          <a:cs typeface="Times New Roman" pitchFamily="18" charset="0"/>
                        </a:rPr>
                        <a:t>3,174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imes New Roman" pitchFamily="18" charset="0"/>
                          <a:cs typeface="Times New Roman" pitchFamily="18" charset="0"/>
                        </a:rPr>
                        <a:t>3,895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imes New Roman" pitchFamily="18" charset="0"/>
                          <a:cs typeface="Times New Roman" pitchFamily="18" charset="0"/>
                        </a:rPr>
                        <a:t>3,498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32892"/>
              </p:ext>
            </p:extLst>
          </p:nvPr>
        </p:nvGraphicFramePr>
        <p:xfrm>
          <a:off x="323848" y="0"/>
          <a:ext cx="11493905" cy="1593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9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2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94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991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86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Poor</a:t>
                      </a:r>
                      <a:r>
                        <a:rPr lang="en-GB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regions. City.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Bankrupt</a:t>
                      </a:r>
                      <a:r>
                        <a:rPr lang="en-GB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min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Bankrupt max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Bankrupt, average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Total loan payment</a:t>
                      </a:r>
                      <a:r>
                        <a:rPr lang="en-GB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(P) min, RUB per person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Total loan payment</a:t>
                      </a:r>
                      <a:r>
                        <a:rPr lang="en-GB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(P) max, RUB per person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Total loan payment</a:t>
                      </a:r>
                      <a:r>
                        <a:rPr lang="en-GB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(P) average, RUB per person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10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Times New Roman" pitchFamily="18" charset="0"/>
                          <a:cs typeface="Times New Roman" pitchFamily="18" charset="0"/>
                        </a:rPr>
                        <a:t>Unsecured borrowers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32.33%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73.67%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55.74%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imes New Roman" pitchFamily="18" charset="0"/>
                          <a:cs typeface="Times New Roman" pitchFamily="18" charset="0"/>
                        </a:rPr>
                        <a:t>1,319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imes New Roman" pitchFamily="18" charset="0"/>
                          <a:cs typeface="Times New Roman" pitchFamily="18" charset="0"/>
                        </a:rPr>
                        <a:t>1,996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imes New Roman" pitchFamily="18" charset="0"/>
                          <a:cs typeface="Times New Roman" pitchFamily="18" charset="0"/>
                        </a:rPr>
                        <a:t>1,703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410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Times New Roman" pitchFamily="18" charset="0"/>
                          <a:cs typeface="Times New Roman" pitchFamily="18" charset="0"/>
                        </a:rPr>
                        <a:t>Secured borrowers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0.56%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4.89%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2.18%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imes New Roman" pitchFamily="18" charset="0"/>
                          <a:cs typeface="Times New Roman" pitchFamily="18" charset="0"/>
                        </a:rPr>
                        <a:t>3,270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imes New Roman" pitchFamily="18" charset="0"/>
                          <a:cs typeface="Times New Roman" pitchFamily="18" charset="0"/>
                        </a:rPr>
                        <a:t>4,096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imes New Roman" pitchFamily="18" charset="0"/>
                          <a:cs typeface="Times New Roman" pitchFamily="18" charset="0"/>
                        </a:rPr>
                        <a:t>3,573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627521"/>
              </p:ext>
            </p:extLst>
          </p:nvPr>
        </p:nvGraphicFramePr>
        <p:xfrm>
          <a:off x="323847" y="3274584"/>
          <a:ext cx="11493905" cy="1670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1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93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56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991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56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Middle </a:t>
                      </a:r>
                      <a:r>
                        <a:rPr lang="en-GB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regions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Bankrupt</a:t>
                      </a:r>
                      <a:r>
                        <a:rPr lang="en-GB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min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Bankrupt max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Bankrupt, average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Total loan payment</a:t>
                      </a:r>
                      <a:r>
                        <a:rPr lang="en-GB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(P) min, RUB per person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Total loan payment</a:t>
                      </a:r>
                      <a:r>
                        <a:rPr lang="en-GB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(P) max, RUB per person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Total loan payment</a:t>
                      </a:r>
                      <a:r>
                        <a:rPr lang="en-GB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(P) average, RUB per person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709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Times New Roman" pitchFamily="18" charset="0"/>
                          <a:cs typeface="Times New Roman" pitchFamily="18" charset="0"/>
                        </a:rPr>
                        <a:t>Unsecured borrowers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23.3%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55.31%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41.95%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imes New Roman" pitchFamily="18" charset="0"/>
                          <a:cs typeface="Times New Roman" pitchFamily="18" charset="0"/>
                        </a:rPr>
                        <a:t>1,707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imes New Roman" pitchFamily="18" charset="0"/>
                          <a:cs typeface="Times New Roman" pitchFamily="18" charset="0"/>
                        </a:rPr>
                        <a:t>2,472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imes New Roman" pitchFamily="18" charset="0"/>
                          <a:cs typeface="Times New Roman" pitchFamily="18" charset="0"/>
                        </a:rPr>
                        <a:t>2,075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709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Times New Roman" pitchFamily="18" charset="0"/>
                          <a:cs typeface="Times New Roman" pitchFamily="18" charset="0"/>
                        </a:rPr>
                        <a:t>Secured borrowers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0.42%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1.98%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0.86%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imes New Roman" pitchFamily="18" charset="0"/>
                          <a:cs typeface="Times New Roman" pitchFamily="18" charset="0"/>
                        </a:rPr>
                        <a:t>3,975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imes New Roman" pitchFamily="18" charset="0"/>
                          <a:cs typeface="Times New Roman" pitchFamily="18" charset="0"/>
                        </a:rPr>
                        <a:t>5,343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imes New Roman" pitchFamily="18" charset="0"/>
                          <a:cs typeface="Times New Roman" pitchFamily="18" charset="0"/>
                        </a:rPr>
                        <a:t>4,559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691479"/>
              </p:ext>
            </p:extLst>
          </p:nvPr>
        </p:nvGraphicFramePr>
        <p:xfrm>
          <a:off x="323846" y="4952983"/>
          <a:ext cx="11493905" cy="1681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1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93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56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991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68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Rich </a:t>
                      </a:r>
                      <a:r>
                        <a:rPr lang="en-GB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regions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Bankrupt</a:t>
                      </a:r>
                      <a:r>
                        <a:rPr lang="en-GB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min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Bankrupt max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Bankrupt, average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Total loan payment</a:t>
                      </a:r>
                      <a:r>
                        <a:rPr lang="en-GB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(P) min, RUB per person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Total loan payment</a:t>
                      </a:r>
                      <a:r>
                        <a:rPr lang="en-GB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(P) max, RUB per person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Times New Roman" pitchFamily="18" charset="0"/>
                          <a:cs typeface="Times New Roman" pitchFamily="18" charset="0"/>
                        </a:rPr>
                        <a:t>Total loan payment</a:t>
                      </a:r>
                      <a:r>
                        <a:rPr lang="en-GB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(P) average, RUB per person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233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Times New Roman" pitchFamily="18" charset="0"/>
                          <a:cs typeface="Times New Roman" pitchFamily="18" charset="0"/>
                        </a:rPr>
                        <a:t>Unsecured borrowers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17.88%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33.93%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27.52%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imes New Roman" pitchFamily="18" charset="0"/>
                          <a:cs typeface="Times New Roman" pitchFamily="18" charset="0"/>
                        </a:rPr>
                        <a:t>3,178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imes New Roman" pitchFamily="18" charset="0"/>
                          <a:cs typeface="Times New Roman" pitchFamily="18" charset="0"/>
                        </a:rPr>
                        <a:t>4,200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imes New Roman" pitchFamily="18" charset="0"/>
                          <a:cs typeface="Times New Roman" pitchFamily="18" charset="0"/>
                        </a:rPr>
                        <a:t>3,620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233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Times New Roman" pitchFamily="18" charset="0"/>
                          <a:cs typeface="Times New Roman" pitchFamily="18" charset="0"/>
                        </a:rPr>
                        <a:t>Secured borrowers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1.76%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0.35%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imes New Roman" pitchFamily="18" charset="0"/>
                          <a:cs typeface="Times New Roman" pitchFamily="18" charset="0"/>
                        </a:rPr>
                        <a:t>7,379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imes New Roman" pitchFamily="18" charset="0"/>
                          <a:cs typeface="Times New Roman" pitchFamily="18" charset="0"/>
                        </a:rPr>
                        <a:t>9,310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imes New Roman" pitchFamily="18" charset="0"/>
                          <a:cs typeface="Times New Roman" pitchFamily="18" charset="0"/>
                        </a:rPr>
                        <a:t>8,177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rot="16200000">
            <a:off x="-5375374" y="3395415"/>
            <a:ext cx="11058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Representative households</a:t>
            </a: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400" b="1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HBS data</a:t>
            </a: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2015-202</a:t>
            </a:r>
            <a:r>
              <a:rPr kumimoji="0" lang="en-GB" sz="1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/3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94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D1529B0-4E97-DAEF-6497-26AA9C21F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34" y="965176"/>
            <a:ext cx="11162733" cy="4738461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We consider counterfactual abrupt changes in the key interest rate in 2023. These scenarios imply no changes in prudential policy in 2023-2024.</a:t>
            </a:r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B89F680A-16F0-9F9B-4B87-4653C8FE3971}"/>
              </a:ext>
            </a:extLst>
          </p:cNvPr>
          <p:cNvGraphicFramePr>
            <a:graphicFrameLocks/>
          </p:cNvGraphicFramePr>
          <p:nvPr/>
        </p:nvGraphicFramePr>
        <p:xfrm>
          <a:off x="795790" y="1957387"/>
          <a:ext cx="10362067" cy="4900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" y="11046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400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Key interest rate scenarios</a:t>
            </a:r>
            <a:endParaRPr lang="ru-RU" sz="2400" dirty="0">
              <a:solidFill>
                <a:srgbClr val="5B9BD5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/3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5662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D1529B0-4E97-DAEF-6497-26AA9C21F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889" y="1059769"/>
            <a:ext cx="10874830" cy="4738461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We also consider counterfactual changes in macroprudential policy in 2023. They are considered through the risk weights associated with consumer credit.</a:t>
            </a:r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11046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400" dirty="0" err="1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Macroprudential</a:t>
            </a:r>
            <a:r>
              <a:rPr lang="en-GB" sz="2400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scenarios</a:t>
            </a:r>
            <a:endParaRPr lang="ru-RU" sz="2400" dirty="0">
              <a:solidFill>
                <a:srgbClr val="5B9BD5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4D9BCEBC-0797-3ED6-6519-901747B20D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675851"/>
              </p:ext>
            </p:extLst>
          </p:nvPr>
        </p:nvGraphicFramePr>
        <p:xfrm>
          <a:off x="461281" y="2035629"/>
          <a:ext cx="11269438" cy="4691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/3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232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D1529B0-4E97-DAEF-6497-26AA9C21F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889" y="983569"/>
            <a:ext cx="10874830" cy="4738461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Calculated cash flow discount factors depending on key interest rate and macroprudential risk weights</a:t>
            </a:r>
            <a:endParaRPr lang="ru-RU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642DB24-7B26-1EEC-C4B2-E88969CD1100}"/>
              </a:ext>
            </a:extLst>
          </p:cNvPr>
          <p:cNvGraphicFramePr>
            <a:graphicFrameLocks/>
          </p:cNvGraphicFramePr>
          <p:nvPr/>
        </p:nvGraphicFramePr>
        <p:xfrm>
          <a:off x="855889" y="1719943"/>
          <a:ext cx="10874830" cy="4925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0F21BE-E9EC-B4C3-2A56-B27E24A62A50}"/>
                  </a:ext>
                </a:extLst>
              </p:cNvPr>
              <p:cNvSpPr txBox="1"/>
              <p:nvPr/>
            </p:nvSpPr>
            <p:spPr>
              <a:xfrm>
                <a:off x="5943601" y="1719943"/>
                <a:ext cx="11538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0F21BE-E9EC-B4C3-2A56-B27E24A62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1" y="1719943"/>
                <a:ext cx="115388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" y="11046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400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Cash flow discount factor scenarios</a:t>
            </a:r>
            <a:endParaRPr lang="ru-RU" sz="2400" dirty="0">
              <a:solidFill>
                <a:srgbClr val="5B9BD5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/3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39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057" y="221254"/>
            <a:ext cx="1151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400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400" dirty="0" err="1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behavior</a:t>
            </a:r>
            <a:r>
              <a:rPr lang="en-GB" sz="2400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of a representative household </a:t>
            </a:r>
            <a:r>
              <a:rPr lang="en-GB" sz="2400" dirty="0" err="1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modeling</a:t>
            </a:r>
            <a:endParaRPr lang="ru-RU" sz="2400" dirty="0">
              <a:solidFill>
                <a:srgbClr val="5B9BD5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7030" y="2727230"/>
            <a:ext cx="2476500" cy="6096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7030" y="3974870"/>
            <a:ext cx="2619375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4824" y="288693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0548" y="4845535"/>
            <a:ext cx="3819525" cy="2857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84110" y="5331990"/>
            <a:ext cx="2838450" cy="2952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77029" y="6187646"/>
            <a:ext cx="3620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Therefore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37382" y="5814556"/>
            <a:ext cx="391012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41898" y="5882846"/>
            <a:ext cx="2200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Изображение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175" y="4810153"/>
            <a:ext cx="2289298" cy="387530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350" y="6096642"/>
            <a:ext cx="5055070" cy="61370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77030" y="1189973"/>
            <a:ext cx="521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Balance equation of the change in the stock of money: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7030" y="2351852"/>
            <a:ext cx="521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in credit debt equation: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7030" y="3545044"/>
            <a:ext cx="521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in savings in the form of deposits equation: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77030" y="4815425"/>
            <a:ext cx="503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arbitration: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22475" y="4810153"/>
            <a:ext cx="4438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The Fisher’s law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: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			     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77030" y="5294111"/>
            <a:ext cx="340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household welfare balance: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7029" y="5774499"/>
            <a:ext cx="5035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Rational use of financial opportunities involves: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29" y="1559305"/>
            <a:ext cx="4231739" cy="71961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996" y="1786767"/>
            <a:ext cx="1490848" cy="36141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713451" y="181770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82" y="1769193"/>
            <a:ext cx="1224593" cy="34478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106782" y="180376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/3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265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522" y="512077"/>
            <a:ext cx="9762958" cy="63459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11046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400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Key interest rate scenarios</a:t>
            </a:r>
            <a:endParaRPr lang="ru-RU" sz="2400" dirty="0">
              <a:solidFill>
                <a:srgbClr val="5B9BD5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/3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055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11046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400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Part of the secured loans. Real key interest rate.</a:t>
            </a:r>
            <a:endParaRPr lang="ru-RU" sz="2400" dirty="0">
              <a:solidFill>
                <a:srgbClr val="5B9BD5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35" y="629745"/>
            <a:ext cx="9581931" cy="62282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/3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9984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11046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400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Scenario: abrupt decrease of the key interest rate to 3%</a:t>
            </a:r>
            <a:endParaRPr lang="ru-RU" sz="2400" dirty="0">
              <a:solidFill>
                <a:srgbClr val="5B9BD5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17" y="572131"/>
            <a:ext cx="9670567" cy="62858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/3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6744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11046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400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Scenario: abrupt increase of the key interest rate to 25%</a:t>
            </a:r>
            <a:endParaRPr lang="ru-RU" sz="2400" dirty="0">
              <a:solidFill>
                <a:srgbClr val="5B9BD5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228" y="554596"/>
            <a:ext cx="9697545" cy="63034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/3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8520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364" y="1115710"/>
            <a:ext cx="267368" cy="2757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6596" y="1066933"/>
            <a:ext cx="653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The salary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     is a stochastic process, defined by the following SDE: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827" y="1899096"/>
            <a:ext cx="1408363" cy="3655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09545" y="3394420"/>
            <a:ext cx="5007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Optimal control problem: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543" y="4561424"/>
            <a:ext cx="4596063" cy="6271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51063" y="5325574"/>
            <a:ext cx="3788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 , </a:t>
            </a: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62" y="5384491"/>
            <a:ext cx="1034717" cy="310415"/>
          </a:xfrm>
          <a:prstGeom prst="rect">
            <a:avLst/>
          </a:prstGeom>
        </p:spPr>
      </p:pic>
      <p:pic>
        <p:nvPicPr>
          <p:cNvPr id="18" name="Изображение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543" y="6108165"/>
            <a:ext cx="1300562" cy="299336"/>
          </a:xfrm>
          <a:prstGeom prst="rect">
            <a:avLst/>
          </a:prstGeom>
        </p:spPr>
      </p:pic>
      <p:pic>
        <p:nvPicPr>
          <p:cNvPr id="19" name="Изображение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543" y="6446787"/>
            <a:ext cx="1204310" cy="301078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543" y="3745835"/>
            <a:ext cx="2876884" cy="9153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8827" y="2393874"/>
            <a:ext cx="649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Liquidity condition</a:t>
            </a: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: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                              .</a:t>
            </a:r>
            <a:endParaRPr kumimoji="0" lang="ru-RU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2" name="Изображение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862" y="5140051"/>
            <a:ext cx="1476710" cy="604109"/>
          </a:xfrm>
          <a:prstGeom prst="rect">
            <a:avLst/>
          </a:prstGeom>
        </p:spPr>
      </p:pic>
      <p:pic>
        <p:nvPicPr>
          <p:cNvPr id="23" name="Изображение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810" y="2317126"/>
            <a:ext cx="1640563" cy="611571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37" y="1493588"/>
            <a:ext cx="2159000" cy="368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67171" y="1455908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/>
          </a:p>
        </p:txBody>
      </p:sp>
      <p:pic>
        <p:nvPicPr>
          <p:cNvPr id="21" name="Изображение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791" y="5715963"/>
            <a:ext cx="2159000" cy="3683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797531" y="574416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45057" y="92869"/>
            <a:ext cx="1151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The group </a:t>
            </a:r>
            <a:r>
              <a:rPr lang="en-GB" sz="2400" dirty="0" err="1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behavior</a:t>
            </a:r>
            <a:r>
              <a:rPr lang="en-GB" sz="2400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modeling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/3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1530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70191" y="512603"/>
            <a:ext cx="3653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Hamilton-Jacobi-Bellman equation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7861" y="2377276"/>
            <a:ext cx="3144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	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54582" y="3818982"/>
            <a:ext cx="387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Kolmogorov-Fokker-Planck equation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563" y="1058243"/>
            <a:ext cx="952500" cy="367797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929" y="2406472"/>
            <a:ext cx="819767" cy="364960"/>
          </a:xfrm>
          <a:prstGeom prst="rect">
            <a:avLst/>
          </a:prstGeom>
        </p:spPr>
      </p:pic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377" y="4479599"/>
            <a:ext cx="8917466" cy="12675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7861" y="3158970"/>
            <a:ext cx="2074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Terminal condition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: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77860" y="5853788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Initial condition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: </a:t>
            </a:r>
          </a:p>
        </p:txBody>
      </p:sp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58" y="5853788"/>
            <a:ext cx="2730472" cy="422450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574" y="885131"/>
            <a:ext cx="8481090" cy="1302993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293" y="2235329"/>
            <a:ext cx="8659651" cy="622877"/>
          </a:xfrm>
          <a:prstGeom prst="rect">
            <a:avLst/>
          </a:prstGeom>
        </p:spPr>
      </p:pic>
      <p:pic>
        <p:nvPicPr>
          <p:cNvPr id="18" name="Изображение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717" y="3106036"/>
            <a:ext cx="2880895" cy="47519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5680" y="88002"/>
            <a:ext cx="1151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Hamilton-Jacobi-Bellman and Kolmogorov-Fokker-Planck equations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03390" y="1007755"/>
            <a:ext cx="3144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	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/3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5742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089" y="0"/>
            <a:ext cx="10515600" cy="40083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Borrowers from poor regions living in city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KFP_Final2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" y="434328"/>
            <a:ext cx="12191999" cy="60093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/3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548767C-7490-42C7-8AFD-3B499EF6E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85726"/>
            <a:ext cx="12077700" cy="702058"/>
          </a:xfrm>
        </p:spPr>
        <p:txBody>
          <a:bodyPr>
            <a:no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Bibliography</a:t>
            </a:r>
            <a:endParaRPr lang="ru-RU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64" y="670335"/>
            <a:ext cx="1190233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A.A.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Shananin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M.V.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Tarasenko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N.V.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Trusov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Mathematical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household economy in Russia. Comp. Math. and Math. Phys., 2021, Vol. 61, No. 6, P.1030-1051.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A.A. </a:t>
            </a:r>
            <a:r>
              <a:rPr lang="en-GB" dirty="0" err="1">
                <a:latin typeface="Times New Roman" charset="0"/>
                <a:ea typeface="Times New Roman" charset="0"/>
                <a:cs typeface="Times New Roman" charset="0"/>
              </a:rPr>
              <a:t>Shananin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, N.V. </a:t>
            </a:r>
            <a:r>
              <a:rPr lang="en-GB" dirty="0" err="1">
                <a:latin typeface="Times New Roman" charset="0"/>
                <a:ea typeface="Times New Roman" charset="0"/>
                <a:cs typeface="Times New Roman" charset="0"/>
              </a:rPr>
              <a:t>Trusov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. The household behaviour modelling based on Mean Field Games approach. </a:t>
            </a:r>
            <a:r>
              <a:rPr lang="en-GB" dirty="0" err="1">
                <a:latin typeface="Times New Roman" charset="0"/>
                <a:ea typeface="Times New Roman" charset="0"/>
                <a:cs typeface="Times New Roman" charset="0"/>
              </a:rPr>
              <a:t>Lobachevskii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 Journal of Mathematics, 2021, V.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42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№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7, P.1738-1752.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[3]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A.A. </a:t>
            </a:r>
            <a:r>
              <a:rPr lang="ru-RU" dirty="0" err="1">
                <a:latin typeface="Times New Roman" charset="0"/>
                <a:ea typeface="Times New Roman" charset="0"/>
                <a:cs typeface="Times New Roman" charset="0"/>
              </a:rPr>
              <a:t>Shananin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, M.V. </a:t>
            </a:r>
            <a:r>
              <a:rPr lang="ru-RU" dirty="0" err="1">
                <a:latin typeface="Times New Roman" charset="0"/>
                <a:ea typeface="Times New Roman" charset="0"/>
                <a:cs typeface="Times New Roman" charset="0"/>
              </a:rPr>
              <a:t>Tarasenko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ru-RU" dirty="0" err="1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 N.V. </a:t>
            </a:r>
            <a:r>
              <a:rPr lang="ru-RU" dirty="0" err="1">
                <a:latin typeface="Times New Roman" charset="0"/>
                <a:ea typeface="Times New Roman" charset="0"/>
                <a:cs typeface="Times New Roman" charset="0"/>
              </a:rPr>
              <a:t>Trusov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ru-RU" dirty="0" err="1">
                <a:latin typeface="Times New Roman" charset="0"/>
                <a:ea typeface="Times New Roman" charset="0"/>
                <a:cs typeface="Times New Roman" charset="0"/>
              </a:rPr>
              <a:t>Consumer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dirty="0" err="1">
                <a:latin typeface="Times New Roman" charset="0"/>
                <a:ea typeface="Times New Roman" charset="0"/>
                <a:cs typeface="Times New Roman" charset="0"/>
              </a:rPr>
              <a:t>Loan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dirty="0" err="1">
                <a:latin typeface="Times New Roman" charset="0"/>
                <a:ea typeface="Times New Roman" charset="0"/>
                <a:cs typeface="Times New Roman" charset="0"/>
              </a:rPr>
              <a:t>Demand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dirty="0" err="1">
                <a:latin typeface="Times New Roman" charset="0"/>
                <a:ea typeface="Times New Roman" charset="0"/>
                <a:cs typeface="Times New Roman" charset="0"/>
              </a:rPr>
              <a:t>Modeling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 // </a:t>
            </a:r>
            <a:r>
              <a:rPr lang="ru-RU" dirty="0" err="1">
                <a:latin typeface="Times New Roman" charset="0"/>
                <a:ea typeface="Times New Roman" charset="0"/>
                <a:cs typeface="Times New Roman" charset="0"/>
              </a:rPr>
              <a:t>Mathematical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dirty="0" err="1">
                <a:latin typeface="Times New Roman" charset="0"/>
                <a:ea typeface="Times New Roman" charset="0"/>
                <a:cs typeface="Times New Roman" charset="0"/>
              </a:rPr>
              <a:t>Optimization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dirty="0" err="1">
                <a:latin typeface="Times New Roman" charset="0"/>
                <a:ea typeface="Times New Roman" charset="0"/>
                <a:cs typeface="Times New Roman" charset="0"/>
              </a:rPr>
              <a:t>Theory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dirty="0" err="1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dirty="0" err="1">
                <a:latin typeface="Times New Roman" charset="0"/>
                <a:ea typeface="Times New Roman" charset="0"/>
                <a:cs typeface="Times New Roman" charset="0"/>
              </a:rPr>
              <a:t>Operations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dirty="0" err="1">
                <a:latin typeface="Times New Roman" charset="0"/>
                <a:ea typeface="Times New Roman" charset="0"/>
                <a:cs typeface="Times New Roman" charset="0"/>
              </a:rPr>
              <a:t>Research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ru-RU" dirty="0" err="1">
                <a:latin typeface="Times New Roman" charset="0"/>
                <a:ea typeface="Times New Roman" charset="0"/>
                <a:cs typeface="Times New Roman" charset="0"/>
              </a:rPr>
              <a:t>Recent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dirty="0" err="1">
                <a:latin typeface="Times New Roman" charset="0"/>
                <a:ea typeface="Times New Roman" charset="0"/>
                <a:cs typeface="Times New Roman" charset="0"/>
              </a:rPr>
              <a:t>Trends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. 2021. CCIS, V.1476. P.417-428.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[4]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A. V.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Rudeva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and A. A.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Shananin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, “Control synthesis in a modified Ramsey model with a liquidity constraint,”</a:t>
            </a:r>
          </a:p>
          <a:p>
            <a:r>
              <a:rPr lang="pt-BR" dirty="0" err="1">
                <a:latin typeface="Times New Roman" charset="0"/>
                <a:ea typeface="Times New Roman" charset="0"/>
                <a:cs typeface="Times New Roman" charset="0"/>
              </a:rPr>
              <a:t>Differ</a:t>
            </a:r>
            <a:r>
              <a:rPr lang="pt-BR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pt-BR" dirty="0" err="1">
                <a:latin typeface="Times New Roman" charset="0"/>
                <a:ea typeface="Times New Roman" charset="0"/>
                <a:cs typeface="Times New Roman" charset="0"/>
              </a:rPr>
              <a:t>Equations</a:t>
            </a:r>
            <a:r>
              <a:rPr lang="pt-BR" dirty="0">
                <a:latin typeface="Times New Roman" charset="0"/>
                <a:ea typeface="Times New Roman" charset="0"/>
                <a:cs typeface="Times New Roman" charset="0"/>
              </a:rPr>
              <a:t> 45 (12), 1835–1839 (2009).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pt-BR" dirty="0">
                <a:latin typeface="Times New Roman" charset="0"/>
                <a:ea typeface="Times New Roman" charset="0"/>
                <a:cs typeface="Times New Roman" charset="0"/>
              </a:rPr>
              <a:t>[5]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Shananin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N.V.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Trusov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Mathematical modeling of the consumer loan market in Russia under sanctions.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Doklady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 RAS, 2022, Vol. 507, </a:t>
            </a:r>
            <a:r>
              <a:rPr lang="hr-HR" dirty="0" err="1">
                <a:latin typeface="Times New Roman" charset="0"/>
                <a:ea typeface="Times New Roman" charset="0"/>
                <a:cs typeface="Times New Roman" charset="0"/>
              </a:rPr>
              <a:t>pp</a:t>
            </a:r>
            <a:r>
              <a:rPr lang="hr-HR" dirty="0">
                <a:latin typeface="Times New Roman" charset="0"/>
                <a:ea typeface="Times New Roman" charset="0"/>
                <a:cs typeface="Times New Roman" charset="0"/>
              </a:rPr>
              <a:t>. 71-80.</a:t>
            </a:r>
            <a:endParaRPr lang="pt-BR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[6]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N.V.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Trusov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Identification of the Household Behavior Modeling Based on Modified Ramsey Model.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Lobachevskii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Journal of Mathematics, V.44, No.1, P. 454-468 (2023).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[7]. A.A.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Shananin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N.V.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Trusov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Optimal control synthesis in Ramsey-type model.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Comp. Math. and Math. Phys., 2024, Vol. 64, No. 9. [In print].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7557" y="6040869"/>
            <a:ext cx="796412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GB" sz="32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/3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7375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39" y="752473"/>
            <a:ext cx="10741306" cy="2565978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39" y="3655519"/>
            <a:ext cx="10741306" cy="26006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3334" y="62036"/>
            <a:ext cx="1151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Middle regions. Identification results.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/3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374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137678"/>
              </p:ext>
            </p:extLst>
          </p:nvPr>
        </p:nvGraphicFramePr>
        <p:xfrm>
          <a:off x="406977" y="213755"/>
          <a:ext cx="10637075" cy="4482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1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0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5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83945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Times New Roman" pitchFamily="18" charset="0"/>
                          <a:cs typeface="Times New Roman" pitchFamily="18" charset="0"/>
                        </a:rPr>
                        <a:t>Unsecured/Secured borrowers border (amount of minimal consumption units)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Times New Roman" pitchFamily="18" charset="0"/>
                          <a:cs typeface="Times New Roman" pitchFamily="18" charset="0"/>
                        </a:rPr>
                        <a:t>Secured/Mortgage borrowers border (part</a:t>
                      </a:r>
                      <a:r>
                        <a:rPr lang="en-GB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of the square meter price</a:t>
                      </a:r>
                      <a:r>
                        <a:rPr lang="en-GB" sz="20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630"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Times New Roman" pitchFamily="18" charset="0"/>
                          <a:cs typeface="Times New Roman" pitchFamily="18" charset="0"/>
                        </a:rPr>
                        <a:t>Poor regions. City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Times New Roman" pitchFamily="18" charset="0"/>
                          <a:cs typeface="Times New Roman" pitchFamily="18" charset="0"/>
                        </a:rPr>
                        <a:t>0.7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630"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Times New Roman" pitchFamily="18" charset="0"/>
                          <a:cs typeface="Times New Roman" pitchFamily="18" charset="0"/>
                        </a:rPr>
                        <a:t>Poor regions. Village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Times New Roman" pitchFamily="18" charset="0"/>
                          <a:cs typeface="Times New Roman" pitchFamily="18" charset="0"/>
                        </a:rPr>
                        <a:t>0.7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630"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Times New Roman" pitchFamily="18" charset="0"/>
                          <a:cs typeface="Times New Roman" pitchFamily="18" charset="0"/>
                        </a:rPr>
                        <a:t>Middle regions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Times New Roman" pitchFamily="18" charset="0"/>
                          <a:cs typeface="Times New Roman" pitchFamily="18" charset="0"/>
                        </a:rPr>
                        <a:t>1.8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Times New Roman" pitchFamily="18" charset="0"/>
                          <a:cs typeface="Times New Roman" pitchFamily="18" charset="0"/>
                        </a:rPr>
                        <a:t>0.8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4630"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Times New Roman" pitchFamily="18" charset="0"/>
                          <a:cs typeface="Times New Roman" pitchFamily="18" charset="0"/>
                        </a:rPr>
                        <a:t>Rich regions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Times New Roman" pitchFamily="18" charset="0"/>
                          <a:cs typeface="Times New Roman" pitchFamily="18" charset="0"/>
                        </a:rPr>
                        <a:t>2.5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Times New Roman" pitchFamily="18" charset="0"/>
                          <a:cs typeface="Times New Roman" pitchFamily="18" charset="0"/>
                        </a:rPr>
                        <a:t>0.6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429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0"/>
            <a:ext cx="11861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Optimal control problem on a finite horizon time interval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7781" y="876690"/>
            <a:ext cx="2818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Notations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781" y="453338"/>
            <a:ext cx="8516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Let           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              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3601" y="1296572"/>
            <a:ext cx="5336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Liquidity condition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9632" y="1309788"/>
            <a:ext cx="2105025" cy="3429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34274" y="2085602"/>
            <a:ext cx="1080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Theorem 1.</a:t>
            </a:r>
            <a:r>
              <a:rPr kumimoji="0" lang="en-GB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1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Let 						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the optimal control problem      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1423" y="1917945"/>
            <a:ext cx="5724525" cy="7239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256734" y="3203439"/>
            <a:ext cx="839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56734" y="3975128"/>
            <a:ext cx="839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56734" y="4470091"/>
            <a:ext cx="839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(3)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256734" y="4839423"/>
            <a:ext cx="839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(4)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52186" y="5361140"/>
            <a:ext cx="395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a solution.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Изображение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70" y="3925064"/>
            <a:ext cx="5011419" cy="1339335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781" y="1238900"/>
            <a:ext cx="2936795" cy="530946"/>
          </a:xfrm>
          <a:prstGeom prst="rect">
            <a:avLst/>
          </a:prstGeom>
        </p:spPr>
      </p:pic>
      <p:pic>
        <p:nvPicPr>
          <p:cNvPr id="18" name="Изображение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656" y="493670"/>
            <a:ext cx="1672606" cy="321292"/>
          </a:xfrm>
          <a:prstGeom prst="rect">
            <a:avLst/>
          </a:prstGeom>
        </p:spPr>
      </p:pic>
      <p:pic>
        <p:nvPicPr>
          <p:cNvPr id="19" name="Изображение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251" y="476563"/>
            <a:ext cx="1723406" cy="342828"/>
          </a:xfrm>
          <a:prstGeom prst="rect">
            <a:avLst/>
          </a:prstGeom>
        </p:spPr>
      </p:pic>
      <p:pic>
        <p:nvPicPr>
          <p:cNvPr id="26" name="Изображение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268" y="489497"/>
            <a:ext cx="721355" cy="316959"/>
          </a:xfrm>
          <a:prstGeom prst="rect">
            <a:avLst/>
          </a:prstGeom>
        </p:spPr>
      </p:pic>
      <p:pic>
        <p:nvPicPr>
          <p:cNvPr id="28" name="Изображение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118" y="898387"/>
            <a:ext cx="5745843" cy="28996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057411" y="1428026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" name="Изображение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149" y="2851233"/>
            <a:ext cx="3360057" cy="103327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/3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5120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1" y="428344"/>
            <a:ext cx="9891776" cy="64296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11046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400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Discount coefficient identification</a:t>
            </a:r>
            <a:endParaRPr lang="ru-RU" sz="2400" dirty="0">
              <a:solidFill>
                <a:srgbClr val="5B9BD5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9780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08394" y="287635"/>
            <a:ext cx="229261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Scenario</a:t>
            </a:r>
            <a:r>
              <a:rPr lang="ru-RU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GB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r>
              <a:rPr lang="ru-RU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81300" y="1993900"/>
            <a:ext cx="54296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Jump in </a:t>
            </a: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monthly inflation up to 8%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in March 2022;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Prices increase by 1.15 times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by the end of 2022;</a:t>
            </a:r>
          </a:p>
          <a:p>
            <a:pPr marL="285750" indent="-285750">
              <a:buFont typeface="Arial" charset="0"/>
              <a:buChar char="•"/>
            </a:pP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Income drop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due to rising unemployment to 14%;</a:t>
            </a:r>
          </a:p>
          <a:p>
            <a:pPr marL="285750" indent="-285750">
              <a:buFont typeface="Arial" charset="0"/>
              <a:buChar char="•"/>
            </a:pP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Differentiation of interest rates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on consumer loans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015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5751" y="-38100"/>
            <a:ext cx="12116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Scenario 1. Income drop. A jump in monthly inflation to 8%. Growth in prices by 1.15 time by the end of 2022.</a:t>
            </a:r>
            <a:r>
              <a:rPr kumimoji="0" lang="en-GB" b="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defRPr/>
            </a:pPr>
            <a:r>
              <a:rPr kumimoji="0" lang="en-GB" b="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Differentiation in interest rates.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3333" y="948170"/>
            <a:ext cx="3823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Times New Roman" charset="0"/>
                <a:ea typeface="Times New Roman" charset="0"/>
                <a:cs typeface="Times New Roman" charset="0"/>
              </a:rPr>
              <a:t>Salary of the unsecured borrowers living in city</a:t>
            </a:r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3333" y="3968012"/>
            <a:ext cx="40430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Times New Roman" charset="0"/>
                <a:ea typeface="Times New Roman" charset="0"/>
                <a:cs typeface="Times New Roman" charset="0"/>
              </a:rPr>
              <a:t>Salary of the unsecured borrowers living in village</a:t>
            </a:r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87471" y="958669"/>
            <a:ext cx="362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Times New Roman" charset="0"/>
                <a:ea typeface="Times New Roman" charset="0"/>
                <a:cs typeface="Times New Roman" charset="0"/>
              </a:rPr>
              <a:t>Salary of the secured borrowers living in city</a:t>
            </a:r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87471" y="3968012"/>
            <a:ext cx="3844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Times New Roman" charset="0"/>
                <a:ea typeface="Times New Roman" charset="0"/>
                <a:cs typeface="Times New Roman" charset="0"/>
              </a:rPr>
              <a:t>Salary of the secured borrowers living in village</a:t>
            </a:r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85979" y="580736"/>
            <a:ext cx="3868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Poor regions</a:t>
            </a:r>
            <a:endParaRPr lang="ru-RU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272576-5A1C-4247-8E3C-F24522385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33" y="1203023"/>
            <a:ext cx="5619750" cy="27622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26EBCC-AE08-46A5-A508-DBACBBC10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90" y="4272996"/>
            <a:ext cx="5619750" cy="22383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BF2184-ADAD-479F-AE23-8855C8D6D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3875" y="1220279"/>
            <a:ext cx="5857875" cy="27908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F61C90-8301-43A6-9BE7-102F60FE65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1390" y="4272714"/>
            <a:ext cx="590550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78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19/33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19" y="1212216"/>
            <a:ext cx="5503764" cy="249096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990" y="1228766"/>
            <a:ext cx="5627550" cy="2481482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19" y="4013806"/>
            <a:ext cx="5503764" cy="2463380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990" y="4012431"/>
            <a:ext cx="5627549" cy="246475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751" y="-38100"/>
            <a:ext cx="12116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Scenario 1. Income drop. A jump in monthly inflation to 8%. Growth in prices by 1.15 time by the end of 2022.</a:t>
            </a:r>
            <a:r>
              <a:rPr kumimoji="0" lang="en-GB" b="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defRPr/>
            </a:pPr>
            <a:r>
              <a:rPr kumimoji="0" lang="en-GB" b="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Differentiation in interest rates.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85979" y="582995"/>
            <a:ext cx="3868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Poor regions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33551" y="904439"/>
            <a:ext cx="3794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Times New Roman" charset="0"/>
                <a:ea typeface="Times New Roman" charset="0"/>
                <a:cs typeface="Times New Roman" charset="0"/>
              </a:rPr>
              <a:t>Loans of the unsecured borrowers living in city</a:t>
            </a:r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40719" y="904439"/>
            <a:ext cx="3595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Times New Roman" charset="0"/>
                <a:ea typeface="Times New Roman" charset="0"/>
                <a:cs typeface="Times New Roman" charset="0"/>
              </a:rPr>
              <a:t>Loans of the secured borrowers living in city</a:t>
            </a:r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3551" y="3705543"/>
            <a:ext cx="4014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Times New Roman" charset="0"/>
                <a:ea typeface="Times New Roman" charset="0"/>
                <a:cs typeface="Times New Roman" charset="0"/>
              </a:rPr>
              <a:t>Loans of the unsecured borrowers living in village</a:t>
            </a:r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0719" y="3705544"/>
            <a:ext cx="3815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Times New Roman" charset="0"/>
                <a:ea typeface="Times New Roman" charset="0"/>
                <a:cs typeface="Times New Roman" charset="0"/>
              </a:rPr>
              <a:t>Loans of the secured borrowers living in village</a:t>
            </a:r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4883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20/33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1" y="1104439"/>
            <a:ext cx="5489026" cy="2500932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0" y="1104440"/>
            <a:ext cx="5740399" cy="250528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1" y="4068269"/>
            <a:ext cx="5489026" cy="2500933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0" y="4065312"/>
            <a:ext cx="5740398" cy="250389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751" y="-38100"/>
            <a:ext cx="12116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Scenario 1. Income drop. A jump in monthly inflation to 8%. Growth in prices by 1.15 time by the end of 2022.</a:t>
            </a:r>
            <a:r>
              <a:rPr kumimoji="0" lang="en-GB" b="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defRPr/>
            </a:pPr>
            <a:r>
              <a:rPr kumimoji="0" lang="en-GB" b="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Differentiation in interest rates.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00" y="533170"/>
            <a:ext cx="1661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89800"/>
                </a:solidFill>
                <a:latin typeface="Times New Roman" pitchFamily="18" charset="0"/>
                <a:cs typeface="Times New Roman" pitchFamily="18" charset="0"/>
              </a:rPr>
              <a:t>Middle regions</a:t>
            </a:r>
            <a:endParaRPr lang="ru-RU" b="1" dirty="0">
              <a:solidFill>
                <a:srgbClr val="C898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303428" y="3547187"/>
            <a:ext cx="1418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Rich regions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7067" y="802499"/>
            <a:ext cx="2832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Times New Roman" charset="0"/>
                <a:ea typeface="Times New Roman" charset="0"/>
                <a:cs typeface="Times New Roman" charset="0"/>
              </a:rPr>
              <a:t>Salary of the unsecured borrowers</a:t>
            </a:r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59949" y="796662"/>
            <a:ext cx="2733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Times New Roman" charset="0"/>
                <a:ea typeface="Times New Roman" charset="0"/>
                <a:cs typeface="Times New Roman" charset="0"/>
              </a:rPr>
              <a:t>Salary of the secured borrowers</a:t>
            </a:r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7067" y="3762631"/>
            <a:ext cx="2832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Times New Roman" charset="0"/>
                <a:ea typeface="Times New Roman" charset="0"/>
                <a:cs typeface="Times New Roman" charset="0"/>
              </a:rPr>
              <a:t>Salary of the unsecured borrowers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59948" y="3762631"/>
            <a:ext cx="2733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Times New Roman" charset="0"/>
                <a:ea typeface="Times New Roman" charset="0"/>
                <a:cs typeface="Times New Roman" charset="0"/>
              </a:rPr>
              <a:t>Salary of the secured borrowers</a:t>
            </a:r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6377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21/33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65" y="1120645"/>
            <a:ext cx="5232158" cy="2511123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63" y="1120645"/>
            <a:ext cx="5679440" cy="2568176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66" y="4081279"/>
            <a:ext cx="5232158" cy="2437414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63" y="4086657"/>
            <a:ext cx="5719060" cy="24320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5751" y="-38100"/>
            <a:ext cx="12116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Scenario 1. Income drop. A jump in monthly inflation to 8%. Growth in prices by 1.15 time by the end of 2022.</a:t>
            </a:r>
            <a:r>
              <a:rPr kumimoji="0" lang="en-GB" b="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defRPr/>
            </a:pPr>
            <a:r>
              <a:rPr kumimoji="0" lang="en-GB" b="0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Differentiation in interest rates.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7003" y="582435"/>
            <a:ext cx="3868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C89800"/>
                </a:solidFill>
                <a:latin typeface="Times New Roman" pitchFamily="18" charset="0"/>
                <a:cs typeface="Times New Roman" pitchFamily="18" charset="0"/>
              </a:rPr>
              <a:t>Middle regions</a:t>
            </a:r>
            <a:endParaRPr lang="ru-RU" b="1" dirty="0">
              <a:solidFill>
                <a:srgbClr val="C898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919" y="797878"/>
            <a:ext cx="2803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Times New Roman" charset="0"/>
                <a:ea typeface="Times New Roman" charset="0"/>
                <a:cs typeface="Times New Roman" charset="0"/>
              </a:rPr>
              <a:t>Loans of the unsecured borrowers</a:t>
            </a:r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12219" y="797878"/>
            <a:ext cx="2605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Times New Roman" charset="0"/>
                <a:ea typeface="Times New Roman" charset="0"/>
                <a:cs typeface="Times New Roman" charset="0"/>
              </a:rPr>
              <a:t>Loans of the secured borrowers</a:t>
            </a:r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8877" y="3626987"/>
            <a:ext cx="141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Rich regions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8918" y="3758512"/>
            <a:ext cx="2803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Times New Roman" charset="0"/>
                <a:ea typeface="Times New Roman" charset="0"/>
                <a:cs typeface="Times New Roman" charset="0"/>
              </a:rPr>
              <a:t>Loans of the unsecured borrowers</a:t>
            </a:r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12219" y="3758512"/>
            <a:ext cx="2605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Times New Roman" charset="0"/>
                <a:ea typeface="Times New Roman" charset="0"/>
                <a:cs typeface="Times New Roman" charset="0"/>
              </a:rPr>
              <a:t>Loans of the secured borrowers</a:t>
            </a:r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041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08394" y="287635"/>
            <a:ext cx="229261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Scenario</a:t>
            </a:r>
            <a:r>
              <a:rPr lang="ru-RU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GB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ru-RU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81300" y="1993900"/>
            <a:ext cx="541270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Jump in </a:t>
            </a: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monthly inflation to 8%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in March 2022;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;</a:t>
            </a:r>
          </a:p>
          <a:p>
            <a:pPr marL="285750" indent="-285750">
              <a:buFont typeface="Arial" charset="0"/>
              <a:buChar char="•"/>
            </a:pP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Prices increase by 1.15 times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by the end of 2022;</a:t>
            </a:r>
          </a:p>
          <a:p>
            <a:pPr marL="285750" indent="-285750">
              <a:buFont typeface="Arial" charset="0"/>
              <a:buChar char="•"/>
            </a:pP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Income drop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due to rising unemployment to 14%;</a:t>
            </a:r>
          </a:p>
          <a:p>
            <a:pPr marL="285750" indent="-285750">
              <a:buFont typeface="Arial" charset="0"/>
              <a:buChar char="•"/>
            </a:pP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Differentiation of interest rates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on consumer loans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;</a:t>
            </a:r>
          </a:p>
          <a:p>
            <a:pPr marL="285750" indent="-285750">
              <a:buFont typeface="Arial" charset="0"/>
              <a:buChar char="•"/>
            </a:pPr>
            <a:endParaRPr lang="en-GB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Subsidize the unsecured borrowers.</a:t>
            </a:r>
            <a:endParaRPr lang="ru-RU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23/27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7891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28800" y="590676"/>
            <a:ext cx="958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charset="0"/>
                <a:ea typeface="Times New Roman" charset="0"/>
                <a:cs typeface="Times New Roman" charset="0"/>
              </a:rPr>
              <a:t>Unsecured borrowers’ solvency by the end of 2023 </a:t>
            </a:r>
            <a:r>
              <a:rPr lang="ru-RU" sz="1400" b="1" dirty="0">
                <a:latin typeface="Times New Roman" charset="0"/>
                <a:ea typeface="Times New Roman" charset="0"/>
                <a:cs typeface="Times New Roman" charset="0"/>
              </a:rPr>
              <a:t>к концу 202</a:t>
            </a:r>
            <a:r>
              <a:rPr lang="en-GB" sz="1400" b="1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ru-RU" sz="1400" b="1" dirty="0">
                <a:latin typeface="Times New Roman" charset="0"/>
                <a:ea typeface="Times New Roman" charset="0"/>
                <a:cs typeface="Times New Roman" charset="0"/>
              </a:rPr>
              <a:t>. (</a:t>
            </a:r>
            <a:r>
              <a:rPr lang="en-US" sz="1400" b="1" dirty="0">
                <a:latin typeface="Times New Roman" charset="0"/>
                <a:ea typeface="Times New Roman" charset="0"/>
                <a:cs typeface="Times New Roman" charset="0"/>
              </a:rPr>
              <a:t>Middle regions</a:t>
            </a:r>
            <a:r>
              <a:rPr lang="ru-RU" sz="1400" b="1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45" y="877418"/>
            <a:ext cx="10926356" cy="59805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" y="-381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Scenario 2. Income drop. A jump in monthly inflation to 8%. Growth in prices by 1.15 time by the end of 2022. </a:t>
            </a:r>
          </a:p>
          <a:p>
            <a:pPr lvl="0" algn="ctr">
              <a:defRPr/>
            </a:pPr>
            <a:r>
              <a:rPr lang="en-GB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Subsidize the unsecured borrowers.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506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50659" y="813267"/>
            <a:ext cx="4891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Times New Roman" charset="0"/>
                <a:ea typeface="Times New Roman" charset="0"/>
                <a:cs typeface="Times New Roman" charset="0"/>
              </a:rPr>
              <a:t>Salary of the unsecured borrowers living in city (58.9 B RUB)</a:t>
            </a:r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07641" y="813267"/>
            <a:ext cx="5110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Times New Roman" charset="0"/>
                <a:ea typeface="Times New Roman" charset="0"/>
                <a:cs typeface="Times New Roman" charset="0"/>
              </a:rPr>
              <a:t>Salary of the unsecured borrowers living in village (70.6 B RUB)</a:t>
            </a:r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4867" y="3877405"/>
            <a:ext cx="3990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Times New Roman" charset="0"/>
                <a:ea typeface="Times New Roman" charset="0"/>
                <a:cs typeface="Times New Roman" charset="0"/>
              </a:rPr>
              <a:t>Salary of the unsecured borrowers (594.1 B RUB)</a:t>
            </a:r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6420" y="3877405"/>
            <a:ext cx="3855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Times New Roman" charset="0"/>
                <a:ea typeface="Times New Roman" charset="0"/>
                <a:cs typeface="Times New Roman" charset="0"/>
              </a:rPr>
              <a:t>Salary of the unsecured borrowers (246 B RUB)</a:t>
            </a:r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26/33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" y="-381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Scenario 2. Income drop. A jump in monthly inflation to 8%. Growth in prices </a:t>
            </a:r>
            <a:r>
              <a:rPr lang="en-GB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by 1.15 </a:t>
            </a:r>
            <a:r>
              <a:rPr lang="en-GB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time by the end of 2022. </a:t>
            </a:r>
          </a:p>
          <a:p>
            <a:pPr lvl="0" algn="ctr">
              <a:defRPr/>
            </a:pPr>
            <a:r>
              <a:rPr lang="en-GB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Subsidize the unsecured borrowers.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39265" y="595346"/>
            <a:ext cx="3868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Poor regions</a:t>
            </a:r>
            <a:endParaRPr lang="ru-RU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900218" y="3666872"/>
            <a:ext cx="3868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89800"/>
                </a:solidFill>
                <a:latin typeface="Times New Roman" pitchFamily="18" charset="0"/>
                <a:cs typeface="Times New Roman" pitchFamily="18" charset="0"/>
              </a:rPr>
              <a:t>Middle regions</a:t>
            </a:r>
            <a:endParaRPr lang="ru-RU" b="1" dirty="0">
              <a:solidFill>
                <a:srgbClr val="C898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55652" y="3655937"/>
            <a:ext cx="1418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Rich regions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24EBDD-D8F9-4468-B148-B3B6A5F1C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65" y="1068607"/>
            <a:ext cx="5391150" cy="26765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0B90C2-7399-4C90-9095-EAA406DE9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641" y="1068607"/>
            <a:ext cx="5524500" cy="26193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C5759C-99C7-45C7-A42D-CFAFA7667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40" y="4114800"/>
            <a:ext cx="5400675" cy="27432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227AD7-2CF8-4636-B716-AC378D1C14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5631" y="4131892"/>
            <a:ext cx="55245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244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27/33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" y="4185182"/>
            <a:ext cx="5342510" cy="2672818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" y="1074877"/>
            <a:ext cx="5342510" cy="2660761"/>
          </a:xfrm>
          <a:prstGeom prst="rect">
            <a:avLst/>
          </a:prstGeom>
        </p:spPr>
      </p:pic>
      <p:pic>
        <p:nvPicPr>
          <p:cNvPr id="22" name="Изображение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460" y="1074877"/>
            <a:ext cx="5412409" cy="2661335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460" y="4185181"/>
            <a:ext cx="5412409" cy="266133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" y="-381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Scenario 2. Income drop. A jump in monthly inflation to 8%. Growth in prices </a:t>
            </a:r>
            <a:r>
              <a:rPr lang="en-GB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by 1.15 </a:t>
            </a:r>
            <a:r>
              <a:rPr lang="en-GB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time by the end of 2022. </a:t>
            </a:r>
          </a:p>
          <a:p>
            <a:pPr lvl="0" algn="ctr">
              <a:defRPr/>
            </a:pPr>
            <a:r>
              <a:rPr lang="en-GB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Subsidize the unsecured borrowers.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38472" y="573696"/>
            <a:ext cx="3868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Poor regions</a:t>
            </a:r>
            <a:endParaRPr lang="ru-RU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50659" y="813267"/>
            <a:ext cx="3794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Times New Roman" charset="0"/>
                <a:ea typeface="Times New Roman" charset="0"/>
                <a:cs typeface="Times New Roman" charset="0"/>
              </a:rPr>
              <a:t>Loans of the unsecured borrowers living in city</a:t>
            </a:r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74763" y="813267"/>
            <a:ext cx="4014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Times New Roman" charset="0"/>
                <a:ea typeface="Times New Roman" charset="0"/>
                <a:cs typeface="Times New Roman" charset="0"/>
              </a:rPr>
              <a:t>Loans of the unsecured borrowers living in village</a:t>
            </a:r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0218" y="3666872"/>
            <a:ext cx="3868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89800"/>
                </a:solidFill>
                <a:latin typeface="Times New Roman" pitchFamily="18" charset="0"/>
                <a:cs typeface="Times New Roman" pitchFamily="18" charset="0"/>
              </a:rPr>
              <a:t>Middle regions</a:t>
            </a:r>
            <a:endParaRPr lang="ru-RU" b="1" dirty="0">
              <a:solidFill>
                <a:srgbClr val="C898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55652" y="3655937"/>
            <a:ext cx="1418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Rich regions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4867" y="3877405"/>
            <a:ext cx="2803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Times New Roman" charset="0"/>
                <a:ea typeface="Times New Roman" charset="0"/>
                <a:cs typeface="Times New Roman" charset="0"/>
              </a:rPr>
              <a:t>Loans of the unsecured borrowers</a:t>
            </a:r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56420" y="3877405"/>
            <a:ext cx="2803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Times New Roman" charset="0"/>
                <a:ea typeface="Times New Roman" charset="0"/>
                <a:cs typeface="Times New Roman" charset="0"/>
              </a:rPr>
              <a:t>Loans of the unsecured borrowers</a:t>
            </a:r>
            <a:endParaRPr 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672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39452" y="1002082"/>
            <a:ext cx="10809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Theorem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the pair                                         be a solution of the optimal control problem (1)-(4), then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absolutely continuous function, such that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4643" y="980754"/>
            <a:ext cx="2228850" cy="3619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7338" y="1329419"/>
            <a:ext cx="1609725" cy="2762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7340" y="1815351"/>
            <a:ext cx="926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6782" y="2994501"/>
            <a:ext cx="926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7338" y="4248743"/>
            <a:ext cx="926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</a:t>
            </a: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then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</a:t>
            </a: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57338" y="5574351"/>
            <a:ext cx="828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Moreover,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51537" y="5558992"/>
            <a:ext cx="1171575" cy="40005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45057" y="250166"/>
            <a:ext cx="1151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Pontryagin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-Clarke maximum principle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661756" y="1822526"/>
            <a:ext cx="1596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(lending regime)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85041" y="3024788"/>
            <a:ext cx="4341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(auto regime, </a:t>
            </a:r>
            <a:r>
              <a:rPr kumimoji="0" lang="en-GB" sz="16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no interaction</a:t>
            </a:r>
            <a:r>
              <a:rPr kumimoji="0" lang="en-GB" sz="1600" b="1" i="1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with bank system</a:t>
            </a:r>
            <a:r>
              <a:rPr kumimoji="0" lang="en-GB" sz="16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267041" y="4271666"/>
            <a:ext cx="3454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(saving regime in the form of deposits)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48" y="1748735"/>
            <a:ext cx="1819564" cy="511752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777" y="1749025"/>
            <a:ext cx="2040412" cy="515055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16" y="2286230"/>
            <a:ext cx="4180677" cy="654509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574" y="2332228"/>
            <a:ext cx="1905049" cy="563577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465" y="2863593"/>
            <a:ext cx="2913413" cy="563607"/>
          </a:xfrm>
          <a:prstGeom prst="rect">
            <a:avLst/>
          </a:prstGeom>
        </p:spPr>
      </p:pic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25" y="3042286"/>
            <a:ext cx="1396505" cy="366459"/>
          </a:xfrm>
          <a:prstGeom prst="rect">
            <a:avLst/>
          </a:prstGeom>
        </p:spPr>
      </p:pic>
      <p:pic>
        <p:nvPicPr>
          <p:cNvPr id="29" name="Изображение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11" y="3505051"/>
            <a:ext cx="1959432" cy="653144"/>
          </a:xfrm>
          <a:prstGeom prst="rect">
            <a:avLst/>
          </a:prstGeom>
        </p:spPr>
      </p:pic>
      <p:pic>
        <p:nvPicPr>
          <p:cNvPr id="31" name="Изображение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994" y="3560302"/>
            <a:ext cx="3815443" cy="542641"/>
          </a:xfrm>
          <a:prstGeom prst="rect">
            <a:avLst/>
          </a:prstGeom>
        </p:spPr>
      </p:pic>
      <p:pic>
        <p:nvPicPr>
          <p:cNvPr id="35" name="Изображение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97" y="4191779"/>
            <a:ext cx="1782515" cy="483260"/>
          </a:xfrm>
          <a:prstGeom prst="rect">
            <a:avLst/>
          </a:prstGeom>
        </p:spPr>
      </p:pic>
      <p:pic>
        <p:nvPicPr>
          <p:cNvPr id="36" name="Изображение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902" y="4157621"/>
            <a:ext cx="2189006" cy="607224"/>
          </a:xfrm>
          <a:prstGeom prst="rect">
            <a:avLst/>
          </a:prstGeom>
        </p:spPr>
      </p:pic>
      <p:pic>
        <p:nvPicPr>
          <p:cNvPr id="37" name="Изображение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161" y="4832827"/>
            <a:ext cx="4279977" cy="688732"/>
          </a:xfrm>
          <a:prstGeom prst="rect">
            <a:avLst/>
          </a:prstGeom>
        </p:spPr>
      </p:pic>
      <p:pic>
        <p:nvPicPr>
          <p:cNvPr id="38" name="Изображение 3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08" y="4943319"/>
            <a:ext cx="2342738" cy="62347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/3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2194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6716"/>
            <a:ext cx="12192000" cy="50990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-381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Scenario 2. Income drop. A jump in monthly inflation to 8%. Growth in prices </a:t>
            </a:r>
            <a:r>
              <a:rPr lang="en-GB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by 1.15 </a:t>
            </a:r>
            <a:r>
              <a:rPr lang="en-GB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time by the end of 2022. </a:t>
            </a:r>
          </a:p>
          <a:p>
            <a:pPr lvl="0" algn="ctr">
              <a:defRPr/>
            </a:pPr>
            <a:r>
              <a:rPr lang="en-GB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Subsidize the unsecured borrowers.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0847" y="646331"/>
            <a:ext cx="3688243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Total loan debt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872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23850" y="0"/>
          <a:ext cx="1186815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2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57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040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800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5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Times New Roman" pitchFamily="18" charset="0"/>
                          <a:cs typeface="Times New Roman" pitchFamily="18" charset="0"/>
                        </a:rPr>
                        <a:t>Poor</a:t>
                      </a:r>
                      <a:r>
                        <a:rPr lang="en-GB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regions. City.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 pitchFamily="18" charset="0"/>
                          <a:cs typeface="Times New Roman" pitchFamily="18" charset="0"/>
                        </a:rPr>
                        <a:t>HH</a:t>
                      </a:r>
                      <a:r>
                        <a:rPr lang="en-GB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amount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 pitchFamily="18" charset="0"/>
                          <a:cs typeface="Times New Roman" pitchFamily="18" charset="0"/>
                        </a:rPr>
                        <a:t>Family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 pitchFamily="18" charset="0"/>
                          <a:cs typeface="Times New Roman" pitchFamily="18" charset="0"/>
                        </a:rPr>
                        <a:t>Incomes per person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Times New Roman" pitchFamily="18" charset="0"/>
                          <a:cs typeface="Times New Roman" pitchFamily="18" charset="0"/>
                        </a:rPr>
                        <a:t>Consumptions per person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 pitchFamily="18" charset="0"/>
                          <a:cs typeface="Times New Roman" pitchFamily="18" charset="0"/>
                        </a:rPr>
                        <a:t>Kids part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latin typeface="Times New Roman" pitchFamily="18" charset="0"/>
                          <a:cs typeface="Times New Roman" pitchFamily="18" charset="0"/>
                        </a:rPr>
                        <a:t>Employed part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latin typeface="Times New Roman" pitchFamily="18" charset="0"/>
                          <a:cs typeface="Times New Roman" pitchFamily="18" charset="0"/>
                        </a:rPr>
                        <a:t>Consumer</a:t>
                      </a:r>
                      <a:r>
                        <a:rPr lang="en-GB" sz="1400" baseline="0">
                          <a:latin typeface="Times New Roman" pitchFamily="18" charset="0"/>
                          <a:cs typeface="Times New Roman" pitchFamily="18" charset="0"/>
                        </a:rPr>
                        <a:t> loan payment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925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Times New Roman" pitchFamily="18" charset="0"/>
                          <a:cs typeface="Times New Roman" pitchFamily="18" charset="0"/>
                        </a:rPr>
                        <a:t>Unsecured borrowers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1,071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12,061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9,911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28.74%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55.88%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1,989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925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Times New Roman" pitchFamily="18" charset="0"/>
                          <a:cs typeface="Times New Roman" pitchFamily="18" charset="0"/>
                        </a:rPr>
                        <a:t>Secured borrowers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23,498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18,668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17.46%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73.31%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4,183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925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Times New Roman" pitchFamily="18" charset="0"/>
                          <a:cs typeface="Times New Roman" pitchFamily="18" charset="0"/>
                        </a:rPr>
                        <a:t>Mortgage borrowers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45,017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33,234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11.3%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82.92%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7,768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925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Times New Roman" pitchFamily="18" charset="0"/>
                          <a:cs typeface="Times New Roman" pitchFamily="18" charset="0"/>
                        </a:rPr>
                        <a:t>Non-borrowers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6,684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13,093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12,172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16.13%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87.86%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23848" y="1704340"/>
          <a:ext cx="1186815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2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57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040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800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281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Times New Roman" pitchFamily="18" charset="0"/>
                          <a:cs typeface="Times New Roman" pitchFamily="18" charset="0"/>
                        </a:rPr>
                        <a:t>Poor</a:t>
                      </a:r>
                      <a:r>
                        <a:rPr lang="en-GB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regions. Village.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 pitchFamily="18" charset="0"/>
                          <a:cs typeface="Times New Roman" pitchFamily="18" charset="0"/>
                        </a:rPr>
                        <a:t>HH</a:t>
                      </a:r>
                      <a:r>
                        <a:rPr lang="en-GB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amount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 pitchFamily="18" charset="0"/>
                          <a:cs typeface="Times New Roman" pitchFamily="18" charset="0"/>
                        </a:rPr>
                        <a:t>Family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 pitchFamily="18" charset="0"/>
                          <a:cs typeface="Times New Roman" pitchFamily="18" charset="0"/>
                        </a:rPr>
                        <a:t>Incomes per person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Times New Roman" pitchFamily="18" charset="0"/>
                          <a:cs typeface="Times New Roman" pitchFamily="18" charset="0"/>
                        </a:rPr>
                        <a:t>Consumptions per person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 pitchFamily="18" charset="0"/>
                          <a:cs typeface="Times New Roman" pitchFamily="18" charset="0"/>
                        </a:rPr>
                        <a:t>Kids part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 pitchFamily="18" charset="0"/>
                          <a:cs typeface="Times New Roman" pitchFamily="18" charset="0"/>
                        </a:rPr>
                        <a:t>Employed part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 pitchFamily="18" charset="0"/>
                          <a:cs typeface="Times New Roman" pitchFamily="18" charset="0"/>
                        </a:rPr>
                        <a:t>Consumer</a:t>
                      </a:r>
                      <a:r>
                        <a:rPr lang="en-GB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loan payment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787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Times New Roman" pitchFamily="18" charset="0"/>
                          <a:cs typeface="Times New Roman" pitchFamily="18" charset="0"/>
                        </a:rPr>
                        <a:t>Unsecured borrowers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1,025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9,776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8,196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29.23%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55.16%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1,621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787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Times New Roman" pitchFamily="18" charset="0"/>
                          <a:cs typeface="Times New Roman" pitchFamily="18" charset="0"/>
                        </a:rPr>
                        <a:t>Secured borrowers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20,742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16,239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14.11%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77.78%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3,848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787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Times New Roman" pitchFamily="18" charset="0"/>
                          <a:cs typeface="Times New Roman" pitchFamily="18" charset="0"/>
                        </a:rPr>
                        <a:t>Mortgage borrowers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45,197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33,767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11.68%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83.42%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6,969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787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Times New Roman" pitchFamily="18" charset="0"/>
                          <a:cs typeface="Times New Roman" pitchFamily="18" charset="0"/>
                        </a:rPr>
                        <a:t>Non-borrowers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4,346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10,110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9,354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18.56%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78.08%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3850" y="3408680"/>
          <a:ext cx="1186815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2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57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040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800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4984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 pitchFamily="18" charset="0"/>
                          <a:cs typeface="Times New Roman" pitchFamily="18" charset="0"/>
                        </a:rPr>
                        <a:t>Middle regions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 pitchFamily="18" charset="0"/>
                          <a:cs typeface="Times New Roman" pitchFamily="18" charset="0"/>
                        </a:rPr>
                        <a:t>HH</a:t>
                      </a:r>
                      <a:r>
                        <a:rPr lang="en-GB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amount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 pitchFamily="18" charset="0"/>
                          <a:cs typeface="Times New Roman" pitchFamily="18" charset="0"/>
                        </a:rPr>
                        <a:t>Family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 pitchFamily="18" charset="0"/>
                          <a:cs typeface="Times New Roman" pitchFamily="18" charset="0"/>
                        </a:rPr>
                        <a:t>Incomes per person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Times New Roman" pitchFamily="18" charset="0"/>
                          <a:cs typeface="Times New Roman" pitchFamily="18" charset="0"/>
                        </a:rPr>
                        <a:t>Consumptions per person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 pitchFamily="18" charset="0"/>
                          <a:cs typeface="Times New Roman" pitchFamily="18" charset="0"/>
                        </a:rPr>
                        <a:t>Kids part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 pitchFamily="18" charset="0"/>
                          <a:cs typeface="Times New Roman" pitchFamily="18" charset="0"/>
                        </a:rPr>
                        <a:t>Employed part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 pitchFamily="18" charset="0"/>
                          <a:cs typeface="Times New Roman" pitchFamily="18" charset="0"/>
                        </a:rPr>
                        <a:t>Consumer</a:t>
                      </a:r>
                      <a:r>
                        <a:rPr lang="en-GB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loan payment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579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Times New Roman" pitchFamily="18" charset="0"/>
                          <a:cs typeface="Times New Roman" pitchFamily="18" charset="0"/>
                        </a:rPr>
                        <a:t>Unsecured borrowers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4,171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13,608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11,325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28.33%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58.05%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2,221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579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Times New Roman" pitchFamily="18" charset="0"/>
                          <a:cs typeface="Times New Roman" pitchFamily="18" charset="0"/>
                        </a:rPr>
                        <a:t>Secured borrowers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1,336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27,365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21,828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17.12%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73.92%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4,708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579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Times New Roman" pitchFamily="18" charset="0"/>
                          <a:cs typeface="Times New Roman" pitchFamily="18" charset="0"/>
                        </a:rPr>
                        <a:t>Mortgage borrowers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50,304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38,082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13.19%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80.66%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8,510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579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Times New Roman" pitchFamily="18" charset="0"/>
                          <a:cs typeface="Times New Roman" pitchFamily="18" charset="0"/>
                        </a:rPr>
                        <a:t>Non-borrowers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19,101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15,188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14,026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15.9%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89.5%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23850" y="5120640"/>
          <a:ext cx="1186815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2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57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040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800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28012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 pitchFamily="18" charset="0"/>
                          <a:cs typeface="Times New Roman" pitchFamily="18" charset="0"/>
                        </a:rPr>
                        <a:t>Rich regions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 pitchFamily="18" charset="0"/>
                          <a:cs typeface="Times New Roman" pitchFamily="18" charset="0"/>
                        </a:rPr>
                        <a:t>HH</a:t>
                      </a:r>
                      <a:r>
                        <a:rPr lang="en-GB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amount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 pitchFamily="18" charset="0"/>
                          <a:cs typeface="Times New Roman" pitchFamily="18" charset="0"/>
                        </a:rPr>
                        <a:t>Family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 pitchFamily="18" charset="0"/>
                          <a:cs typeface="Times New Roman" pitchFamily="18" charset="0"/>
                        </a:rPr>
                        <a:t>Incomes per person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Times New Roman" pitchFamily="18" charset="0"/>
                          <a:cs typeface="Times New Roman" pitchFamily="18" charset="0"/>
                        </a:rPr>
                        <a:t>Consumptions per person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 pitchFamily="18" charset="0"/>
                          <a:cs typeface="Times New Roman" pitchFamily="18" charset="0"/>
                        </a:rPr>
                        <a:t>Kids part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 pitchFamily="18" charset="0"/>
                          <a:cs typeface="Times New Roman" pitchFamily="18" charset="0"/>
                        </a:rPr>
                        <a:t>Employed part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imes New Roman" pitchFamily="18" charset="0"/>
                          <a:cs typeface="Times New Roman" pitchFamily="18" charset="0"/>
                        </a:rPr>
                        <a:t>Consumer</a:t>
                      </a:r>
                      <a:r>
                        <a:rPr lang="en-GB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loan payment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772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Times New Roman" pitchFamily="18" charset="0"/>
                          <a:cs typeface="Times New Roman" pitchFamily="18" charset="0"/>
                        </a:rPr>
                        <a:t>Unsecured borrowers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20,449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16,869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31.25%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55.81%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3,446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772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Times New Roman" pitchFamily="18" charset="0"/>
                          <a:cs typeface="Times New Roman" pitchFamily="18" charset="0"/>
                        </a:rPr>
                        <a:t>Secured borrowers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43,311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34,030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18.18%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72.07%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7,563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772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Times New Roman" pitchFamily="18" charset="0"/>
                          <a:cs typeface="Times New Roman" pitchFamily="18" charset="0"/>
                        </a:rPr>
                        <a:t>Mortgage borrowers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79,227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57,650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10.08%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83.31%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13,894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772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Times New Roman" pitchFamily="18" charset="0"/>
                          <a:cs typeface="Times New Roman" pitchFamily="18" charset="0"/>
                        </a:rPr>
                        <a:t>Non-borrowers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5,788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22,749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21,025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15.46%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 rot="16200000">
            <a:off x="-5375374" y="3395415"/>
            <a:ext cx="11058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Representative households</a:t>
            </a: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400" b="1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HBS data</a:t>
            </a: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2015-202</a:t>
            </a:r>
            <a:r>
              <a:rPr kumimoji="0" lang="en-GB" sz="1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77227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443" y="52992"/>
            <a:ext cx="11723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Regressions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489" y="548546"/>
            <a:ext cx="3750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 regions. City. Unsecured borrowers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20989"/>
            <a:ext cx="5311588" cy="652317"/>
          </a:xfrm>
          <a:prstGeom prst="rect">
            <a:avLst/>
          </a:prstGeom>
        </p:spPr>
      </p:pic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00" y="998699"/>
            <a:ext cx="5280959" cy="574607"/>
          </a:xfrm>
          <a:prstGeom prst="rect">
            <a:avLst/>
          </a:prstGeom>
        </p:spPr>
      </p:pic>
      <p:pic>
        <p:nvPicPr>
          <p:cNvPr id="19" name="Изображение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1" y="2225660"/>
            <a:ext cx="5408904" cy="693289"/>
          </a:xfrm>
          <a:prstGeom prst="rect">
            <a:avLst/>
          </a:prstGeom>
        </p:spPr>
      </p:pic>
      <p:pic>
        <p:nvPicPr>
          <p:cNvPr id="20" name="Изображение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532" y="2157881"/>
            <a:ext cx="6012192" cy="77487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79625" y="3077092"/>
            <a:ext cx="3493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Middle regions. Unsecured borrowers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Изображение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2" y="3483425"/>
            <a:ext cx="5672771" cy="731971"/>
          </a:xfrm>
          <a:prstGeom prst="rect">
            <a:avLst/>
          </a:prstGeom>
        </p:spPr>
      </p:pic>
      <p:pic>
        <p:nvPicPr>
          <p:cNvPr id="24" name="Изображение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804" y="3455113"/>
            <a:ext cx="6031727" cy="78073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78892" y="4448088"/>
            <a:ext cx="3326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 regions. Unsecured borrowers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Изображение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8" y="4778309"/>
            <a:ext cx="5685879" cy="748999"/>
          </a:xfrm>
          <a:prstGeom prst="rect">
            <a:avLst/>
          </a:prstGeom>
        </p:spPr>
      </p:pic>
      <p:pic>
        <p:nvPicPr>
          <p:cNvPr id="28" name="Изображение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590" y="4778309"/>
            <a:ext cx="6060151" cy="723086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1586691"/>
            <a:ext cx="1704863" cy="289357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885" y="1628616"/>
            <a:ext cx="1640815" cy="248608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13" y="2861396"/>
            <a:ext cx="1717563" cy="273249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51" y="2886194"/>
            <a:ext cx="1817358" cy="273849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13" y="4215396"/>
            <a:ext cx="1738138" cy="307247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481" y="4235852"/>
            <a:ext cx="1739900" cy="300287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566" y="5540547"/>
            <a:ext cx="1765300" cy="301393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079" y="5501395"/>
            <a:ext cx="1854200" cy="28093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572389" y="534243"/>
            <a:ext cx="3523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 regions. City. Secured borrowers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5411" y="1875792"/>
            <a:ext cx="39912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 regions. Village. Unsecured borrowers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71415" y="1841850"/>
            <a:ext cx="3763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 regions. Village. Secured borrowers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2269" y="3120726"/>
            <a:ext cx="3265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Middle regions. Secured borrowers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02269" y="4409830"/>
            <a:ext cx="3047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 regions. Secured borrowers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9CE0E5F-9BB9-E7B0-FE59-F4E01D3F56A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8745" y="5954958"/>
            <a:ext cx="2561517" cy="70899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F7D02BB-6A2E-1EF0-42D5-CCC66EE710E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61123" y="5781491"/>
            <a:ext cx="2982357" cy="99285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EC578CB-B043-190D-5F26-AEF4D3FBD1F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54341" y="5771757"/>
            <a:ext cx="4598350" cy="101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456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702" y="120770"/>
            <a:ext cx="11723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Regressions comparison to the mid-term analysis model. </a:t>
            </a:r>
          </a:p>
          <a:p>
            <a:pPr algn="ctr"/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Unsecured borrowers, poor regions, city.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136" y="951767"/>
            <a:ext cx="8449520" cy="546454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74" y="2362200"/>
            <a:ext cx="4734277" cy="449580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645" y="2248346"/>
            <a:ext cx="4831195" cy="45872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74059" y="1605787"/>
            <a:ext cx="6205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* Abrupt increase in month inflation by 1.3 times in March, 2022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186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7AE9CF4-8489-496C-A43D-0F6C33B45997}"/>
              </a:ext>
            </a:extLst>
          </p:cNvPr>
          <p:cNvSpPr txBox="1"/>
          <p:nvPr/>
        </p:nvSpPr>
        <p:spPr>
          <a:xfrm>
            <a:off x="345057" y="250166"/>
            <a:ext cx="1151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Pontryagin’s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extremes on the plane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x,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φ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812800"/>
            <a:ext cx="10299700" cy="5524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/3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891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0"/>
            <a:ext cx="11861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400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The main parameters</a:t>
            </a:r>
            <a:endParaRPr lang="ru-RU" sz="2400" dirty="0">
              <a:solidFill>
                <a:srgbClr val="5B9BD5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85" y="914399"/>
            <a:ext cx="466393" cy="423008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85" y="1406346"/>
            <a:ext cx="426579" cy="314856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89" y="1790141"/>
            <a:ext cx="314569" cy="337038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89" y="2196118"/>
            <a:ext cx="296747" cy="349738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14" y="3341076"/>
            <a:ext cx="379896" cy="672123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89" y="4909178"/>
            <a:ext cx="654538" cy="317918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79" y="3569513"/>
            <a:ext cx="603738" cy="3167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46738" y="941237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— 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 interest rate on loans;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46738" y="1351870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—  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interest rate on deposits;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46738" y="1757847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— 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 salary growth rate;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46738" y="2184152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—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inflation.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19392" y="3525863"/>
            <a:ext cx="2760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—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money velocity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,            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;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19392" y="4165728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—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 risk aversion;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19392" y="4867574"/>
            <a:ext cx="2354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—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 discount coefficient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  <p:pic>
        <p:nvPicPr>
          <p:cNvPr id="22" name="Изображение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23" y="797168"/>
            <a:ext cx="587131" cy="2039817"/>
          </a:xfrm>
          <a:prstGeom prst="rect">
            <a:avLst/>
          </a:prstGeom>
        </p:spPr>
      </p:pic>
      <p:pic>
        <p:nvPicPr>
          <p:cNvPr id="24" name="Изображение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23" y="3330487"/>
            <a:ext cx="587131" cy="2039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46123" y="54277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7760593" y="1632410"/>
            <a:ext cx="3884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The economical conjuncture parameters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53232" y="4027229"/>
            <a:ext cx="4083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The parameters of the economic </a:t>
            </a:r>
            <a:r>
              <a:rPr lang="en-GB" dirty="0" err="1">
                <a:latin typeface="Times New Roman" charset="0"/>
                <a:ea typeface="Times New Roman" charset="0"/>
                <a:cs typeface="Times New Roman" charset="0"/>
              </a:rPr>
              <a:t>behavior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of the households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5" name="Изображение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700" y="4234356"/>
            <a:ext cx="721355" cy="31695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/3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13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057" y="250166"/>
            <a:ext cx="1151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400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Social classes</a:t>
            </a:r>
            <a:endParaRPr lang="ru-RU" sz="2400" dirty="0">
              <a:solidFill>
                <a:srgbClr val="5B9BD5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7" y="1259037"/>
            <a:ext cx="466393" cy="423008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20" y="1308047"/>
            <a:ext cx="426579" cy="3148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642" y="707568"/>
            <a:ext cx="120353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Times New Roman" charset="0"/>
                <a:ea typeface="Times New Roman" charset="0"/>
                <a:cs typeface="Times New Roman" charset="0"/>
              </a:rPr>
              <a:t>The regimes switching 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(lending, auto and saving) depends on the </a:t>
            </a:r>
            <a:r>
              <a:rPr lang="en-GB" b="1" dirty="0">
                <a:latin typeface="Times New Roman" charset="0"/>
                <a:ea typeface="Times New Roman" charset="0"/>
                <a:cs typeface="Times New Roman" charset="0"/>
              </a:rPr>
              <a:t>ratio of the following values:</a:t>
            </a:r>
          </a:p>
          <a:p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        ;         ;                 and defines the type of the household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optimal control synthesis                                       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GB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GB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corresponding to a </a:t>
            </a:r>
            <a:r>
              <a:rPr lang="en-GB" b="1" dirty="0">
                <a:latin typeface="Times New Roman" charset="0"/>
                <a:ea typeface="Times New Roman" charset="0"/>
                <a:cs typeface="Times New Roman" charset="0"/>
              </a:rPr>
              <a:t>social class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endParaRPr lang="en-GB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GB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Lending regime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Lending and auto regimes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Lending, auto and saving regimes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66" y="1308047"/>
            <a:ext cx="599044" cy="371559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712" y="1318283"/>
            <a:ext cx="2248841" cy="351085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810" y="2344417"/>
            <a:ext cx="1420380" cy="423883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817" y="2923847"/>
            <a:ext cx="2020949" cy="377540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0" y="3456934"/>
            <a:ext cx="1553523" cy="4298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/3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300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057" y="250166"/>
            <a:ext cx="1151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Optimal control synthesis when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 →∞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7DCD73-69B1-488F-9BB0-00CF7B9DDE03}"/>
              </a:ext>
            </a:extLst>
          </p:cNvPr>
          <p:cNvSpPr txBox="1"/>
          <p:nvPr/>
        </p:nvSpPr>
        <p:spPr>
          <a:xfrm>
            <a:off x="14111" y="995575"/>
            <a:ext cx="453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Denote by               the solution of the equation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250938-D48F-4277-A081-0D168119F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38" y="1005595"/>
            <a:ext cx="681844" cy="3693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F23E70-067A-4536-B428-8794AB6690CE}"/>
              </a:ext>
            </a:extLst>
          </p:cNvPr>
          <p:cNvSpPr txBox="1"/>
          <p:nvPr/>
        </p:nvSpPr>
        <p:spPr>
          <a:xfrm>
            <a:off x="94667" y="1833764"/>
            <a:ext cx="453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by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solution of the equation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44765C-7080-40F7-BA5C-827177C73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856" y="1797792"/>
            <a:ext cx="847725" cy="4667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A09C9A-21C3-4E52-905E-C46A188E8501}"/>
              </a:ext>
            </a:extLst>
          </p:cNvPr>
          <p:cNvSpPr txBox="1"/>
          <p:nvPr/>
        </p:nvSpPr>
        <p:spPr>
          <a:xfrm>
            <a:off x="94667" y="2394667"/>
            <a:ext cx="1142069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Theorem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Optimal control synthesis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the household is in lending regime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The optimal control synthesis is determined by the expression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2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         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the household is in lending or auto regimes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 startAt="2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,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the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optimal control synthesis is determined by the expression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121" y="734542"/>
            <a:ext cx="6731165" cy="855925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73" y="1714931"/>
            <a:ext cx="7054909" cy="634365"/>
          </a:xfrm>
          <a:prstGeom prst="rect">
            <a:avLst/>
          </a:prstGeom>
        </p:spPr>
      </p:pic>
      <p:pic>
        <p:nvPicPr>
          <p:cNvPr id="18" name="Изображение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64" y="2707476"/>
            <a:ext cx="1151907" cy="343763"/>
          </a:xfrm>
          <a:prstGeom prst="rect">
            <a:avLst/>
          </a:prstGeom>
        </p:spPr>
      </p:pic>
      <p:pic>
        <p:nvPicPr>
          <p:cNvPr id="19" name="Изображение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72" y="3538513"/>
            <a:ext cx="4577511" cy="569704"/>
          </a:xfrm>
          <a:prstGeom prst="rect">
            <a:avLst/>
          </a:prstGeom>
        </p:spPr>
      </p:pic>
      <p:pic>
        <p:nvPicPr>
          <p:cNvPr id="20" name="Изображение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07" y="4092977"/>
            <a:ext cx="1847941" cy="345220"/>
          </a:xfrm>
          <a:prstGeom prst="rect">
            <a:avLst/>
          </a:prstGeom>
        </p:spPr>
      </p:pic>
      <p:pic>
        <p:nvPicPr>
          <p:cNvPr id="21" name="Изображение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298" y="4629768"/>
            <a:ext cx="2705996" cy="323358"/>
          </a:xfrm>
          <a:prstGeom prst="rect">
            <a:avLst/>
          </a:prstGeom>
        </p:spPr>
      </p:pic>
      <p:pic>
        <p:nvPicPr>
          <p:cNvPr id="22" name="Изображение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671" y="5206467"/>
            <a:ext cx="2623450" cy="1282201"/>
          </a:xfrm>
          <a:prstGeom prst="rect">
            <a:avLst/>
          </a:prstGeom>
        </p:spPr>
      </p:pic>
      <p:pic>
        <p:nvPicPr>
          <p:cNvPr id="23" name="Изображение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427" y="5252063"/>
            <a:ext cx="2769425" cy="541070"/>
          </a:xfrm>
          <a:prstGeom prst="rect">
            <a:avLst/>
          </a:prstGeom>
        </p:spPr>
      </p:pic>
      <p:pic>
        <p:nvPicPr>
          <p:cNvPr id="24" name="Изображение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677" y="6019610"/>
            <a:ext cx="274435" cy="29476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397765" y="5423801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if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00595" y="5982326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if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7" name="Изображение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20" y="5252063"/>
            <a:ext cx="2414864" cy="666169"/>
          </a:xfrm>
          <a:prstGeom prst="rect">
            <a:avLst/>
          </a:prstGeom>
        </p:spPr>
      </p:pic>
      <p:pic>
        <p:nvPicPr>
          <p:cNvPr id="28" name="Изображение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491" y="5865668"/>
            <a:ext cx="2480129" cy="60264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270496" y="536499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11703" y="59053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499776" y="91217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Times New Roman" charset="0"/>
                <a:ea typeface="Times New Roman" charset="0"/>
                <a:cs typeface="Times New Roman" charset="0"/>
              </a:rPr>
              <a:t>(5)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515358" y="182499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charset="0"/>
                <a:ea typeface="Times New Roman" charset="0"/>
                <a:cs typeface="Times New Roman" charset="0"/>
              </a:rPr>
              <a:t>(6)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391901" y="6477185"/>
            <a:ext cx="80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/3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9611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22491</TotalTime>
  <Words>3697</Words>
  <Application>Microsoft Macintosh PowerPoint</Application>
  <PresentationFormat>Широкоэкранный</PresentationFormat>
  <Paragraphs>842</Paragraphs>
  <Slides>53</Slides>
  <Notes>8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9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Borrowers from poor regions living in city</vt:lpstr>
      <vt:lpstr>Bibliography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Microsoft Office User</cp:lastModifiedBy>
  <cp:revision>958</cp:revision>
  <dcterms:created xsi:type="dcterms:W3CDTF">2020-05-30T15:10:10Z</dcterms:created>
  <dcterms:modified xsi:type="dcterms:W3CDTF">2024-08-28T10:54:06Z</dcterms:modified>
</cp:coreProperties>
</file>