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58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008320B-0F44-462E-A3DC-AECAFB34A0A5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D4F184-1E10-4C31-8DF3-CCCF7CD999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7920880" cy="5400600"/>
          </a:xfrm>
        </p:spPr>
        <p:txBody>
          <a:bodyPr>
            <a:normAutofit/>
          </a:bodyPr>
          <a:lstStyle/>
          <a:p>
            <a:pPr algn="ctr"/>
            <a:r>
              <a:rPr lang="ru-RU" sz="1900" b="0" i="0" dirty="0" smtClean="0">
                <a:solidFill>
                  <a:srgbClr val="FF0000"/>
                </a:solidFill>
                <a:effectLst/>
                <a:latin typeface="Verdana"/>
              </a:rPr>
              <a:t>Институт математики им. С. Л. Соболева СО РАН</a:t>
            </a:r>
            <a:br>
              <a:rPr lang="ru-RU" sz="1900" b="0" i="0" dirty="0" smtClean="0">
                <a:solidFill>
                  <a:srgbClr val="FF0000"/>
                </a:solidFill>
                <a:effectLst/>
                <a:latin typeface="Verdana"/>
              </a:rPr>
            </a:br>
            <a:r>
              <a:rPr lang="ru-RU" sz="1900" b="0" i="0" dirty="0" smtClean="0">
                <a:solidFill>
                  <a:srgbClr val="FF0000"/>
                </a:solidFill>
                <a:effectLst/>
                <a:latin typeface="Verdana"/>
              </a:rPr>
              <a:t>Новосибирский государственный университет</a:t>
            </a:r>
            <a:br>
              <a:rPr lang="ru-RU" sz="1900" b="0" i="0" dirty="0" smtClean="0">
                <a:solidFill>
                  <a:srgbClr val="FF0000"/>
                </a:solidFill>
                <a:effectLst/>
                <a:latin typeface="Verdana"/>
              </a:rPr>
            </a:br>
            <a:r>
              <a:rPr lang="ru-RU" sz="1900" b="0" i="0" dirty="0" smtClean="0">
                <a:solidFill>
                  <a:srgbClr val="FF0000"/>
                </a:solidFill>
                <a:effectLst/>
                <a:latin typeface="Verdana"/>
              </a:rPr>
              <a:t>Математический центр в Академгородке</a:t>
            </a:r>
          </a:p>
          <a:p>
            <a:pPr algn="ctr"/>
            <a:r>
              <a:rPr lang="ru-RU" sz="1900" b="0" i="0" dirty="0" smtClean="0">
                <a:solidFill>
                  <a:srgbClr val="FF0000"/>
                </a:solidFill>
                <a:effectLst/>
                <a:latin typeface="Verdana"/>
              </a:rPr>
              <a:t> </a:t>
            </a:r>
          </a:p>
          <a:p>
            <a:pPr algn="ctr"/>
            <a:r>
              <a:rPr lang="ru-RU" b="0" i="0" dirty="0" smtClean="0">
                <a:solidFill>
                  <a:srgbClr val="0070C0"/>
                </a:solidFill>
                <a:effectLst/>
                <a:latin typeface="Verdana"/>
              </a:rPr>
              <a:t>IV международная научная конференция</a:t>
            </a:r>
          </a:p>
          <a:p>
            <a:pPr algn="ctr"/>
            <a:r>
              <a:rPr lang="ru-RU" b="1" i="0" dirty="0" smtClean="0">
                <a:solidFill>
                  <a:srgbClr val="0070C0"/>
                </a:solidFill>
                <a:effectLst/>
                <a:latin typeface="Verdana"/>
              </a:rPr>
              <a:t>Современные проблемы обратных задач</a:t>
            </a:r>
            <a:endParaRPr lang="ru-RU" b="0" i="0" dirty="0" smtClean="0">
              <a:solidFill>
                <a:srgbClr val="0070C0"/>
              </a:solidFill>
              <a:effectLst/>
              <a:latin typeface="Verdana"/>
            </a:endParaRPr>
          </a:p>
          <a:p>
            <a:pPr algn="ctr"/>
            <a:r>
              <a:rPr lang="ru-RU" b="1" i="0" dirty="0" smtClean="0">
                <a:solidFill>
                  <a:srgbClr val="0070C0"/>
                </a:solidFill>
                <a:effectLst/>
                <a:latin typeface="Verdana"/>
              </a:rPr>
              <a:t>посвященная 100-летию со дня рождения академика Г.И. Марчука</a:t>
            </a:r>
            <a:endParaRPr lang="en-US" b="1" i="0" dirty="0" smtClean="0">
              <a:solidFill>
                <a:srgbClr val="0070C0"/>
              </a:solidFill>
              <a:effectLst/>
              <a:latin typeface="Bernard MT Condensed" pitchFamily="18" charset="0"/>
            </a:endParaRPr>
          </a:p>
          <a:p>
            <a:pPr algn="ctr"/>
            <a:endParaRPr lang="ru-RU" b="0" i="0" dirty="0" smtClean="0">
              <a:solidFill>
                <a:srgbClr val="0070C0"/>
              </a:solidFill>
              <a:effectLst/>
              <a:latin typeface="Verdana"/>
            </a:endParaRPr>
          </a:p>
          <a:p>
            <a:pPr algn="ctr"/>
            <a:r>
              <a:rPr lang="ru-RU" sz="1900" dirty="0">
                <a:solidFill>
                  <a:srgbClr val="FF0000"/>
                </a:solidFill>
                <a:latin typeface="Verdana"/>
              </a:rPr>
              <a:t>Новосибирск, Академгородок</a:t>
            </a:r>
          </a:p>
          <a:p>
            <a:pPr algn="ctr"/>
            <a:r>
              <a:rPr lang="ru-RU" sz="1900" dirty="0">
                <a:solidFill>
                  <a:srgbClr val="FF0000"/>
                </a:solidFill>
                <a:latin typeface="Verdana"/>
              </a:rPr>
              <a:t>2 – 4 октября 2025 года</a:t>
            </a:r>
            <a:br>
              <a:rPr lang="ru-RU" sz="1900" dirty="0">
                <a:solidFill>
                  <a:srgbClr val="FF0000"/>
                </a:solidFill>
                <a:latin typeface="Verdana"/>
              </a:rPr>
            </a:br>
            <a:endParaRPr lang="ru-RU" sz="1900" dirty="0">
              <a:solidFill>
                <a:srgbClr val="FF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9986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60" y="1045452"/>
            <a:ext cx="8339565" cy="44339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3010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8174310" cy="4250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5170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33150"/>
            <a:ext cx="8635417" cy="5360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1271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96752"/>
            <a:ext cx="8568952" cy="297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2393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8365906" cy="31146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1564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388424" cy="299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270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8796002" cy="50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8056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88640"/>
            <a:ext cx="8460432" cy="6093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51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72" y="1196752"/>
            <a:ext cx="8769744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2811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500819" cy="2301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7629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340768"/>
            <a:ext cx="7704856" cy="3219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/>
                <a:ea typeface="Times New Roman"/>
              </a:rPr>
              <a:t>Об одном классе  систем линейных интегральных уравнений Фредгольма-Стилтьеса первого рода с двумя независимыми переменными  </a:t>
            </a:r>
            <a:endParaRPr lang="en-US" sz="2400" b="1" dirty="0" smtClean="0">
              <a:effectLst/>
              <a:latin typeface="Times New Roman"/>
              <a:ea typeface="Times New Roman"/>
            </a:endParaRPr>
          </a:p>
          <a:p>
            <a:pPr marL="449580" algn="ctr">
              <a:lnSpc>
                <a:spcPct val="150000"/>
              </a:lnSpc>
              <a:spcAft>
                <a:spcPts val="0"/>
              </a:spcAft>
            </a:pP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1600" b="1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Каденова</a:t>
            </a:r>
            <a:r>
              <a:rPr lang="ru-RU" sz="1600" b="1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З.А.</a:t>
            </a:r>
            <a:endParaRPr lang="en-US" sz="1600" b="1" i="1" dirty="0" smtClean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16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Институт математики Национальной Академия Наук Кыргызской Республики</a:t>
            </a:r>
            <a:endParaRPr lang="ru-RU" sz="1600" dirty="0" smtClean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Times New Roman"/>
              </a:rPr>
              <a:t> 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339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85" y="1268760"/>
            <a:ext cx="9230184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5278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72816"/>
            <a:ext cx="7416824" cy="342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015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56" y="1268760"/>
            <a:ext cx="8457744" cy="3057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005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8584468" cy="534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01069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764704"/>
            <a:ext cx="8705180" cy="5329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58878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2736"/>
            <a:ext cx="859909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088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475" y="1124744"/>
            <a:ext cx="8184005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5793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34639"/>
            <a:ext cx="8352928" cy="262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134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36" y="1124744"/>
            <a:ext cx="8249420" cy="3907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040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764704"/>
            <a:ext cx="8108559" cy="4097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3353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340768"/>
            <a:ext cx="7848872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/>
                <a:ea typeface="Times New Roman"/>
              </a:rPr>
              <a:t>В данной работе, с помощью понятия производной по возрастающей функции [9] и методом неотрицательных квадратичных форм доказывается единственность решений для одного классе систем линейных интегральных уравнений </a:t>
            </a:r>
            <a:r>
              <a:rPr lang="ru-RU" sz="2800" dirty="0" err="1" smtClean="0">
                <a:effectLst/>
                <a:latin typeface="Times New Roman"/>
                <a:ea typeface="Times New Roman"/>
              </a:rPr>
              <a:t>Стильтьеса</a:t>
            </a:r>
            <a:r>
              <a:rPr lang="ru-RU" sz="2800" dirty="0" smtClean="0">
                <a:effectLst/>
                <a:latin typeface="Times New Roman"/>
                <a:ea typeface="Times New Roman"/>
              </a:rPr>
              <a:t> первого рода с двумя независимыми переменными.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908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52736"/>
            <a:ext cx="9121019" cy="5133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014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72" y="140384"/>
            <a:ext cx="8352928" cy="6464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38044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12587"/>
            <a:ext cx="8928992" cy="5254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2101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19" y="1052736"/>
            <a:ext cx="8640960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245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57" y="1412776"/>
            <a:ext cx="8913071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51637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538794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52646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980728"/>
            <a:ext cx="8352929" cy="359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157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9267"/>
            <a:ext cx="8640960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02418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1268760"/>
            <a:ext cx="8280920" cy="358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37158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48" y="965060"/>
            <a:ext cx="8640960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051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908720"/>
            <a:ext cx="74888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effectLst/>
                <a:latin typeface="Times New Roman"/>
                <a:ea typeface="Times New Roman"/>
              </a:rPr>
              <a:t>Различные вопросы интегральных уравнений первого и третьего рода исследовались в [1-8] и [10-11]. Но основополагающие результаты для интегральных уравнений Фредгольма первого рода получены в [6], где для решения линейных интегральных уравнений Фредгольма первого рода построены регуляризирующие операторы по М.М. Лаврентьеву.  В [1] для линейных интегральных уравнений </a:t>
            </a:r>
            <a:r>
              <a:rPr lang="ru-RU" sz="2800" dirty="0" err="1" smtClean="0">
                <a:effectLst/>
                <a:latin typeface="Times New Roman"/>
                <a:ea typeface="Times New Roman"/>
              </a:rPr>
              <a:t>Вольтерры</a:t>
            </a:r>
            <a:r>
              <a:rPr lang="ru-RU" sz="2800" dirty="0" smtClean="0">
                <a:effectLst/>
                <a:latin typeface="Times New Roman"/>
                <a:ea typeface="Times New Roman"/>
              </a:rPr>
              <a:t> первого и третьего рода с гладкими ядрами доказано существование, многопараметрического семейства решений.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92030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8206308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13715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8" y="1052736"/>
            <a:ext cx="8829267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037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71200" cy="2483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67920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8607064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25360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8315321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07996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37676"/>
            <a:ext cx="8712968" cy="4346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98869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40" y="1052736"/>
            <a:ext cx="8104360" cy="4477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121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26" y="1340768"/>
            <a:ext cx="8543362" cy="4646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23781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836712"/>
            <a:ext cx="8064896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11713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72700"/>
            <a:ext cx="828092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206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52736"/>
            <a:ext cx="7344816" cy="5185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/>
                <a:ea typeface="Times New Roman"/>
              </a:rPr>
              <a:t>В [4] изучены вопросы регуляризации и единственности решений нелинейных интегральных уравнений </a:t>
            </a:r>
            <a:r>
              <a:rPr lang="ru-RU" sz="2800" dirty="0" err="1" smtClean="0">
                <a:effectLst/>
                <a:latin typeface="Times New Roman"/>
                <a:ea typeface="Times New Roman"/>
              </a:rPr>
              <a:t>Вольтерра</a:t>
            </a:r>
            <a:r>
              <a:rPr lang="ru-RU" sz="2800" dirty="0" smtClean="0">
                <a:effectLst/>
                <a:latin typeface="Times New Roman"/>
                <a:ea typeface="Times New Roman"/>
              </a:rPr>
              <a:t> третьего рода. В работах [10-11] с помощью  понятия производной по возрастающей функции  [9] изучены скалярные и системы интегральных уравнений </a:t>
            </a:r>
            <a:r>
              <a:rPr lang="ru-RU" sz="2800" dirty="0" err="1" smtClean="0">
                <a:effectLst/>
                <a:latin typeface="Times New Roman"/>
                <a:ea typeface="Times New Roman"/>
              </a:rPr>
              <a:t>Вольтерра-Стильтьеса</a:t>
            </a:r>
            <a:r>
              <a:rPr lang="ru-RU" sz="2800" dirty="0" smtClean="0">
                <a:effectLst/>
                <a:latin typeface="Times New Roman"/>
                <a:ea typeface="Times New Roman"/>
              </a:rPr>
              <a:t> первого и третьего рода.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95443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9" y="1521136"/>
            <a:ext cx="9001000" cy="1774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2367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42" y="1052736"/>
            <a:ext cx="8805548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85318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8849699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041668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124744"/>
            <a:ext cx="864096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130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9" y="1124744"/>
            <a:ext cx="8520493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00581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21" y="620688"/>
            <a:ext cx="9023580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891057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9294494" cy="3969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720689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98" y="548680"/>
            <a:ext cx="7922938" cy="5327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633597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9420275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66772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94" y="710783"/>
            <a:ext cx="8791062" cy="5372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008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124744"/>
            <a:ext cx="7272808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/>
                <a:ea typeface="Times New Roman"/>
              </a:rPr>
              <a:t>Понятие производной по возрастающей функции было введено            А. Асановым в 2001 г. в [9] и играет особую роль в исследовании.  Это понятие является обобщением обычного понятия производной функции и является обратным оператором для одного класса интеграла Стилтьеса.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629486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79" y="764704"/>
            <a:ext cx="8791522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313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50" y="1556792"/>
            <a:ext cx="8314750" cy="3264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099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7992888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50000"/>
              </a:lnSpc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Список литературы</a:t>
            </a:r>
            <a:endParaRPr lang="ru-RU" sz="1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Магницкий Н.А. Линейные интегральные уравнения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Вольтерра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первого и третьего рода. //Журнал вычислительной математики и математический физики. 1979. Т.19. № 4. С. 970-989.</a:t>
            </a:r>
            <a:endParaRPr lang="ru-RU" sz="1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Лаврентьев М.М. Об интегральных уравнениях первого рода. //ДАН СССР. 1959. Т.127. № 1. С. 31-33.</a:t>
            </a:r>
            <a:endParaRPr lang="ru-RU" sz="1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Лаврентьев М.М., Романов В.Г.,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Шишатский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С.П. Некорректные задачи 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математической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физики и анализа. М.: Наука, 1980, 286 с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r>
              <a:rPr lang="en-US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                 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Иманалиев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М.И., Асанов А. // О решениях систем нелинейных интегральных уравнений Вольтера первого рода. // ДАН 2007. Т. 415. № 1. с. 14-17.</a:t>
            </a:r>
            <a:endParaRPr lang="ru-RU" sz="16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7684936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16632"/>
            <a:ext cx="8496944" cy="715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5.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Иманалиев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М.И., Асанов А.,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Каденова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З.А. Один класс линейных интегральных уравнений первого рода с двумя независимыми переменными // ДАН 2014. Т. 454. № 5. С. 518-522.</a:t>
            </a:r>
            <a:endParaRPr lang="en-US" sz="1600" dirty="0"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US" sz="1600" dirty="0" smtClean="0">
                <a:effectLst/>
                <a:latin typeface="Times New Roman"/>
                <a:ea typeface="Times New Roman"/>
              </a:rPr>
              <a:t>6.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Aparstyn A.S. </a:t>
            </a:r>
            <a:r>
              <a:rPr lang="en-US" dirty="0" err="1" smtClean="0">
                <a:effectLst/>
                <a:latin typeface="Times New Roman"/>
                <a:ea typeface="Times New Roman"/>
              </a:rPr>
              <a:t>Nonclassical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 linear </a:t>
            </a:r>
            <a:r>
              <a:rPr lang="en-US" dirty="0" err="1" smtClean="0">
                <a:effectLst/>
                <a:latin typeface="Times New Roman"/>
                <a:ea typeface="Times New Roman"/>
              </a:rPr>
              <a:t>Volterra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 Equations of the First Kind.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Utrecht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VSP, 2003. 168 p.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7.Asanov A. Regularization, Uniqueness and Existence of Solutions of </a:t>
            </a:r>
            <a:r>
              <a:rPr lang="en-US" dirty="0" err="1" smtClean="0">
                <a:effectLst/>
                <a:latin typeface="Times New Roman"/>
                <a:ea typeface="Times New Roman"/>
              </a:rPr>
              <a:t>Volterra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 Equations of the First Kind.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Utrecht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VSP, 1998, 276 p. 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8.Bukhgeim A.L. </a:t>
            </a:r>
            <a:r>
              <a:rPr lang="en-US" dirty="0" err="1" smtClean="0">
                <a:effectLst/>
                <a:latin typeface="Times New Roman"/>
                <a:ea typeface="Times New Roman"/>
              </a:rPr>
              <a:t>Volterra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 Equations and Inverse Problems, Utrecht,  VSP, 1999.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204 p.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9.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Асанов А. Производная функции по возрастающей функции. //Журнал Естественных наук, КТУМ, Бишкек, 2001, №1, С.18-64.  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10.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Асанов А. Интегральные уравнения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Вольтерра-Стильтьеса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второго и первого рода. // Журнал Естественных наук, КТУМ, Бишкек, 2002, №2, С.79-95. 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11.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Асанов А. Система интегральных уравнений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Вольтерра-Стильтьеса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// Журнал Естественных наук, КТУМ, Бишкек, 2003, №4, С.65-78. 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9524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8352928" cy="2520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6160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31105"/>
            <a:ext cx="8545732" cy="26723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050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7916957" cy="44644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909482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</TotalTime>
  <Words>503</Words>
  <Application>Microsoft Office PowerPoint</Application>
  <PresentationFormat>Экран (4:3)</PresentationFormat>
  <Paragraphs>34</Paragraphs>
  <Slides>63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64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math1</dc:creator>
  <cp:lastModifiedBy>math1</cp:lastModifiedBy>
  <cp:revision>8</cp:revision>
  <dcterms:created xsi:type="dcterms:W3CDTF">2025-09-25T04:33:07Z</dcterms:created>
  <dcterms:modified xsi:type="dcterms:W3CDTF">2025-09-25T05:45:31Z</dcterms:modified>
</cp:coreProperties>
</file>