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5" r:id="rId10"/>
    <p:sldId id="266" r:id="rId11"/>
    <p:sldId id="268" r:id="rId12"/>
    <p:sldId id="269" r:id="rId13"/>
    <p:sldId id="270" r:id="rId14"/>
    <p:sldId id="271" r:id="rId15"/>
    <p:sldId id="272" r:id="rId16"/>
    <p:sldId id="273" r:id="rId17"/>
    <p:sldId id="274" r:id="rId18"/>
    <p:sldId id="275" r:id="rId19"/>
    <p:sldId id="276" r:id="rId2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EEC868-BC39-47F2-8047-E43158DEE2FC}" type="datetimeFigureOut">
              <a:rPr lang="ru-RU" smtClean="0"/>
              <a:t>25.09.2025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A7DB34-294C-4C7F-BC5F-0F1CA5F721A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EEC868-BC39-47F2-8047-E43158DEE2FC}" type="datetimeFigureOut">
              <a:rPr lang="ru-RU" smtClean="0"/>
              <a:t>25.09.2025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A7DB34-294C-4C7F-BC5F-0F1CA5F721A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EEC868-BC39-47F2-8047-E43158DEE2FC}" type="datetimeFigureOut">
              <a:rPr lang="ru-RU" smtClean="0"/>
              <a:t>25.09.2025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A7DB34-294C-4C7F-BC5F-0F1CA5F721A8}" type="slidenum">
              <a:rPr lang="ru-RU" smtClean="0"/>
              <a:t>‹#›</a:t>
            </a:fld>
            <a:endParaRPr lang="ru-RU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EEC868-BC39-47F2-8047-E43158DEE2FC}" type="datetimeFigureOut">
              <a:rPr lang="ru-RU" smtClean="0"/>
              <a:t>25.09.2025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A7DB34-294C-4C7F-BC5F-0F1CA5F721A8}" type="slidenum">
              <a:rPr lang="ru-RU" smtClean="0"/>
              <a:t>‹#›</a:t>
            </a:fld>
            <a:endParaRPr lang="ru-R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EEC868-BC39-47F2-8047-E43158DEE2FC}" type="datetimeFigureOut">
              <a:rPr lang="ru-RU" smtClean="0"/>
              <a:t>25.09.2025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A7DB34-294C-4C7F-BC5F-0F1CA5F721A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EEC868-BC39-47F2-8047-E43158DEE2FC}" type="datetimeFigureOut">
              <a:rPr lang="ru-RU" smtClean="0"/>
              <a:t>25.09.2025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A7DB34-294C-4C7F-BC5F-0F1CA5F721A8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EEC868-BC39-47F2-8047-E43158DEE2FC}" type="datetimeFigureOut">
              <a:rPr lang="ru-RU" smtClean="0"/>
              <a:t>25.09.2025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A7DB34-294C-4C7F-BC5F-0F1CA5F721A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EEC868-BC39-47F2-8047-E43158DEE2FC}" type="datetimeFigureOut">
              <a:rPr lang="ru-RU" smtClean="0"/>
              <a:t>25.09.2025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A7DB34-294C-4C7F-BC5F-0F1CA5F721A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EEC868-BC39-47F2-8047-E43158DEE2FC}" type="datetimeFigureOut">
              <a:rPr lang="ru-RU" smtClean="0"/>
              <a:t>25.09.2025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A7DB34-294C-4C7F-BC5F-0F1CA5F721A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EEC868-BC39-47F2-8047-E43158DEE2FC}" type="datetimeFigureOut">
              <a:rPr lang="ru-RU" smtClean="0"/>
              <a:t>25.09.2025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A7DB34-294C-4C7F-BC5F-0F1CA5F721A8}" type="slidenum">
              <a:rPr lang="ru-RU" smtClean="0"/>
              <a:t>‹#›</a:t>
            </a:fld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EEC868-BC39-47F2-8047-E43158DEE2FC}" type="datetimeFigureOut">
              <a:rPr lang="ru-RU" smtClean="0"/>
              <a:t>25.09.2025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A7DB34-294C-4C7F-BC5F-0F1CA5F721A8}" type="slidenum">
              <a:rPr lang="ru-RU" smtClean="0"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1EEEC868-BC39-47F2-8047-E43158DEE2FC}" type="datetimeFigureOut">
              <a:rPr lang="ru-RU" smtClean="0"/>
              <a:t>25.09.2025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1AA7DB34-294C-4C7F-BC5F-0F1CA5F721A8}" type="slidenum">
              <a:rPr lang="ru-RU" smtClean="0"/>
              <a:t>‹#›</a:t>
            </a:fld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emf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emf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971600" y="260648"/>
            <a:ext cx="7486600" cy="5688631"/>
          </a:xfrm>
        </p:spPr>
        <p:txBody>
          <a:bodyPr>
            <a:normAutofit fontScale="90000"/>
          </a:bodyPr>
          <a:lstStyle/>
          <a:p>
            <a:r>
              <a:rPr lang="en-US" sz="2000" dirty="0" smtClean="0"/>
              <a:t/>
            </a:r>
            <a:br>
              <a:rPr lang="en-US" sz="2000" dirty="0" smtClean="0"/>
            </a:br>
            <a:r>
              <a:rPr lang="en-US" sz="2000" dirty="0"/>
              <a:t/>
            </a:r>
            <a:br>
              <a:rPr lang="en-US" sz="2000" dirty="0"/>
            </a:br>
            <a:r>
              <a:rPr lang="ru-RU" sz="2000" dirty="0" smtClean="0">
                <a:solidFill>
                  <a:srgbClr val="FF0000"/>
                </a:solidFill>
              </a:rPr>
              <a:t>Институт математики им. С. Л. Соболева СО РАН</a:t>
            </a:r>
            <a:br>
              <a:rPr lang="ru-RU" sz="2000" dirty="0" smtClean="0">
                <a:solidFill>
                  <a:srgbClr val="FF0000"/>
                </a:solidFill>
              </a:rPr>
            </a:br>
            <a:r>
              <a:rPr lang="ru-RU" sz="2000" dirty="0" smtClean="0">
                <a:solidFill>
                  <a:srgbClr val="FF0000"/>
                </a:solidFill>
              </a:rPr>
              <a:t>Новосибирский государственный университет</a:t>
            </a:r>
            <a:br>
              <a:rPr lang="ru-RU" sz="2000" dirty="0" smtClean="0">
                <a:solidFill>
                  <a:srgbClr val="FF0000"/>
                </a:solidFill>
              </a:rPr>
            </a:br>
            <a:r>
              <a:rPr lang="ru-RU" sz="2000" dirty="0" smtClean="0">
                <a:solidFill>
                  <a:srgbClr val="FF0000"/>
                </a:solidFill>
              </a:rPr>
              <a:t>Математический центр в Академгородке</a:t>
            </a:r>
            <a:br>
              <a:rPr lang="ru-RU" sz="2000" dirty="0" smtClean="0">
                <a:solidFill>
                  <a:srgbClr val="FF0000"/>
                </a:solidFill>
              </a:rPr>
            </a:br>
            <a:r>
              <a:rPr lang="ru-RU" dirty="0" smtClean="0">
                <a:solidFill>
                  <a:srgbClr val="FF0000"/>
                </a:solidFill>
              </a:rPr>
              <a:t/>
            </a:r>
            <a:br>
              <a:rPr lang="ru-RU" dirty="0" smtClean="0">
                <a:solidFill>
                  <a:srgbClr val="FF0000"/>
                </a:solidFill>
              </a:rPr>
            </a:br>
            <a:r>
              <a:rPr lang="ru-RU" sz="2700" dirty="0" smtClean="0">
                <a:solidFill>
                  <a:srgbClr val="0070C0"/>
                </a:solidFill>
              </a:rPr>
              <a:t>IV международная научная конференция</a:t>
            </a:r>
            <a:br>
              <a:rPr lang="ru-RU" sz="2700" dirty="0" smtClean="0">
                <a:solidFill>
                  <a:srgbClr val="0070C0"/>
                </a:solidFill>
              </a:rPr>
            </a:br>
            <a:r>
              <a:rPr lang="ru-RU" sz="2700" dirty="0" smtClean="0">
                <a:solidFill>
                  <a:srgbClr val="0070C0"/>
                </a:solidFill>
              </a:rPr>
              <a:t/>
            </a:r>
            <a:br>
              <a:rPr lang="ru-RU" sz="2700" dirty="0" smtClean="0">
                <a:solidFill>
                  <a:srgbClr val="0070C0"/>
                </a:solidFill>
              </a:rPr>
            </a:br>
            <a:r>
              <a:rPr lang="ru-RU" sz="2700" dirty="0" smtClean="0">
                <a:solidFill>
                  <a:srgbClr val="0070C0"/>
                </a:solidFill>
              </a:rPr>
              <a:t>Современные проблемы обратных задач</a:t>
            </a:r>
            <a:br>
              <a:rPr lang="ru-RU" sz="2700" dirty="0" smtClean="0">
                <a:solidFill>
                  <a:srgbClr val="0070C0"/>
                </a:solidFill>
              </a:rPr>
            </a:br>
            <a:r>
              <a:rPr lang="ru-RU" sz="2700" dirty="0" smtClean="0">
                <a:solidFill>
                  <a:srgbClr val="0070C0"/>
                </a:solidFill>
              </a:rPr>
              <a:t/>
            </a:r>
            <a:br>
              <a:rPr lang="ru-RU" sz="2700" dirty="0" smtClean="0">
                <a:solidFill>
                  <a:srgbClr val="0070C0"/>
                </a:solidFill>
              </a:rPr>
            </a:br>
            <a:r>
              <a:rPr lang="ru-RU" sz="2700" dirty="0" smtClean="0">
                <a:solidFill>
                  <a:srgbClr val="0070C0"/>
                </a:solidFill>
              </a:rPr>
              <a:t>посвященная 100-летию со дня рождения академика Г.И. Марчука</a:t>
            </a:r>
            <a:br>
              <a:rPr lang="ru-RU" sz="2700" dirty="0" smtClean="0">
                <a:solidFill>
                  <a:srgbClr val="0070C0"/>
                </a:solidFill>
              </a:rPr>
            </a:br>
            <a:r>
              <a:rPr lang="ru-RU" sz="2700" dirty="0" smtClean="0">
                <a:solidFill>
                  <a:srgbClr val="0070C0"/>
                </a:solidFill>
              </a:rPr>
              <a:t/>
            </a:r>
            <a:br>
              <a:rPr lang="ru-RU" sz="2700" dirty="0" smtClean="0">
                <a:solidFill>
                  <a:srgbClr val="0070C0"/>
                </a:solidFill>
              </a:rPr>
            </a:br>
            <a:r>
              <a:rPr lang="ru-RU" sz="1800" dirty="0" smtClean="0">
                <a:solidFill>
                  <a:srgbClr val="FF0000"/>
                </a:solidFill>
              </a:rPr>
              <a:t>Новосибирск, Академгородок</a:t>
            </a:r>
            <a:br>
              <a:rPr lang="ru-RU" sz="1800" dirty="0" smtClean="0">
                <a:solidFill>
                  <a:srgbClr val="FF0000"/>
                </a:solidFill>
              </a:rPr>
            </a:br>
            <a:r>
              <a:rPr lang="ru-RU" sz="1800" dirty="0" smtClean="0">
                <a:solidFill>
                  <a:srgbClr val="FF0000"/>
                </a:solidFill>
              </a:rPr>
              <a:t/>
            </a:r>
            <a:br>
              <a:rPr lang="ru-RU" sz="1800" dirty="0" smtClean="0">
                <a:solidFill>
                  <a:srgbClr val="FF0000"/>
                </a:solidFill>
              </a:rPr>
            </a:br>
            <a:r>
              <a:rPr lang="ru-RU" sz="1800" dirty="0" smtClean="0">
                <a:solidFill>
                  <a:srgbClr val="FF0000"/>
                </a:solidFill>
              </a:rPr>
              <a:t>2 – 4 октября 2025 года</a:t>
            </a:r>
            <a:br>
              <a:rPr lang="ru-RU" sz="1800" dirty="0" smtClean="0">
                <a:solidFill>
                  <a:srgbClr val="FF0000"/>
                </a:solidFill>
              </a:rPr>
            </a:br>
            <a:endParaRPr lang="ru-RU" sz="18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143016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836712"/>
            <a:ext cx="8792411" cy="43279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1148801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692" y="1031420"/>
            <a:ext cx="9063308" cy="45365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18696609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1268760"/>
            <a:ext cx="8172400" cy="38884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0916425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1772816"/>
            <a:ext cx="8273076" cy="27135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0081203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1700807"/>
            <a:ext cx="8509822" cy="25457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1022307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1321799"/>
            <a:ext cx="8380863" cy="33429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8468931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1340768"/>
            <a:ext cx="8977268" cy="424847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8111274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1556792"/>
            <a:ext cx="7772960" cy="23530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3855974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980728"/>
            <a:ext cx="8291547" cy="48245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2080130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443987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43608" y="1268760"/>
            <a:ext cx="7560840" cy="34193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ctr">
              <a:lnSpc>
                <a:spcPct val="115000"/>
              </a:lnSpc>
              <a:spcAft>
                <a:spcPts val="0"/>
              </a:spcAft>
            </a:pPr>
            <a:endParaRPr lang="en-US" sz="2000" b="1" dirty="0" smtClean="0">
              <a:effectLst/>
              <a:latin typeface="Times New Roman"/>
              <a:ea typeface="Times New Roman"/>
              <a:cs typeface="Times New Roman"/>
            </a:endParaRPr>
          </a:p>
          <a:p>
            <a:pPr indent="450215" algn="ctr">
              <a:lnSpc>
                <a:spcPct val="115000"/>
              </a:lnSpc>
              <a:spcAft>
                <a:spcPts val="0"/>
              </a:spcAft>
            </a:pPr>
            <a:endParaRPr lang="en-US" sz="2000" b="1" dirty="0">
              <a:latin typeface="Times New Roman"/>
              <a:ea typeface="Times New Roman"/>
              <a:cs typeface="Times New Roman"/>
            </a:endParaRPr>
          </a:p>
          <a:p>
            <a:pPr indent="450215" algn="ctr">
              <a:lnSpc>
                <a:spcPct val="115000"/>
              </a:lnSpc>
              <a:spcAft>
                <a:spcPts val="0"/>
              </a:spcAft>
            </a:pPr>
            <a:r>
              <a:rPr lang="ru-RU" sz="2000" b="1" dirty="0" smtClean="0">
                <a:solidFill>
                  <a:srgbClr val="FF0000"/>
                </a:solidFill>
                <a:effectLst/>
                <a:latin typeface="Times New Roman"/>
                <a:ea typeface="Times New Roman"/>
                <a:cs typeface="Times New Roman"/>
              </a:rPr>
              <a:t>ОДИН КЛАСС СИСТЕМ ЛИНЕЙНЫХ ИНТЕГРАЛЬНЫХ УРАВНЕНИЙ ФРЕДГОЛЬМА ПЕРВОГО РОДА НА ПОЛУОСИ</a:t>
            </a:r>
            <a:endParaRPr lang="ru-RU" sz="1600" dirty="0">
              <a:solidFill>
                <a:srgbClr val="FF0000"/>
              </a:solidFill>
              <a:ea typeface="Calibri"/>
              <a:cs typeface="Times New Roman"/>
            </a:endParaRPr>
          </a:p>
          <a:p>
            <a:pPr indent="450215" algn="ctr">
              <a:lnSpc>
                <a:spcPct val="115000"/>
              </a:lnSpc>
              <a:spcAft>
                <a:spcPts val="0"/>
              </a:spcAft>
            </a:pPr>
            <a:endParaRPr lang="en-US" dirty="0" smtClean="0">
              <a:effectLst/>
              <a:latin typeface="Times New Roman"/>
              <a:ea typeface="Times New Roman"/>
              <a:cs typeface="Times New Roman"/>
            </a:endParaRPr>
          </a:p>
          <a:p>
            <a:pPr indent="450215" algn="ctr">
              <a:lnSpc>
                <a:spcPct val="115000"/>
              </a:lnSpc>
              <a:spcAft>
                <a:spcPts val="0"/>
              </a:spcAft>
            </a:pPr>
            <a:r>
              <a:rPr lang="ru-RU" b="1" i="1" dirty="0" err="1" smtClean="0">
                <a:effectLst/>
                <a:latin typeface="Times New Roman"/>
                <a:ea typeface="Times New Roman"/>
                <a:cs typeface="Times New Roman"/>
              </a:rPr>
              <a:t>Каденова</a:t>
            </a:r>
            <a:r>
              <a:rPr lang="ru-RU" b="1" i="1" dirty="0" smtClean="0">
                <a:effectLst/>
                <a:latin typeface="Times New Roman"/>
                <a:ea typeface="Times New Roman"/>
                <a:cs typeface="Times New Roman"/>
              </a:rPr>
              <a:t> З.А., </a:t>
            </a:r>
            <a:r>
              <a:rPr lang="ru-RU" b="1" i="1" dirty="0" err="1" smtClean="0">
                <a:effectLst/>
                <a:latin typeface="Times New Roman"/>
                <a:ea typeface="Times New Roman"/>
                <a:cs typeface="Times New Roman"/>
              </a:rPr>
              <a:t>Бекешова</a:t>
            </a:r>
            <a:r>
              <a:rPr lang="ru-RU" b="1" i="1" dirty="0" smtClean="0">
                <a:effectLst/>
                <a:latin typeface="Times New Roman"/>
                <a:ea typeface="Times New Roman"/>
                <a:cs typeface="Times New Roman"/>
              </a:rPr>
              <a:t> Д. А.</a:t>
            </a:r>
            <a:endParaRPr lang="en-US" b="1" i="1" dirty="0" smtClean="0">
              <a:effectLst/>
              <a:latin typeface="Times New Roman"/>
              <a:ea typeface="Times New Roman"/>
              <a:cs typeface="Times New Roman"/>
            </a:endParaRPr>
          </a:p>
          <a:p>
            <a:pPr indent="450215" algn="ctr">
              <a:lnSpc>
                <a:spcPct val="115000"/>
              </a:lnSpc>
              <a:spcAft>
                <a:spcPts val="0"/>
              </a:spcAft>
            </a:pPr>
            <a:endParaRPr lang="ru-RU" sz="1600" i="1" dirty="0">
              <a:ea typeface="Calibri"/>
              <a:cs typeface="Times New Roman"/>
            </a:endParaRPr>
          </a:p>
          <a:p>
            <a:pPr indent="450215" algn="ctr">
              <a:lnSpc>
                <a:spcPct val="115000"/>
              </a:lnSpc>
              <a:spcAft>
                <a:spcPts val="0"/>
              </a:spcAft>
            </a:pPr>
            <a:r>
              <a:rPr lang="ru-RU" i="1" dirty="0" smtClean="0">
                <a:effectLst/>
                <a:latin typeface="Times New Roman"/>
                <a:ea typeface="Times New Roman"/>
                <a:cs typeface="Times New Roman"/>
              </a:rPr>
              <a:t>Институт математики НАН КР, г. Бишкек, Кыргызская Республика</a:t>
            </a:r>
            <a:endParaRPr lang="ru-RU" sz="1600" i="1" dirty="0">
              <a:ea typeface="Calibri"/>
              <a:cs typeface="Times New Roman"/>
            </a:endParaRPr>
          </a:p>
          <a:p>
            <a:pPr indent="450215" algn="ctr">
              <a:lnSpc>
                <a:spcPct val="115000"/>
              </a:lnSpc>
              <a:spcAft>
                <a:spcPts val="0"/>
              </a:spcAft>
            </a:pPr>
            <a:r>
              <a:rPr lang="ru-RU" i="1" dirty="0" smtClean="0">
                <a:effectLst/>
                <a:latin typeface="Times New Roman"/>
                <a:ea typeface="Times New Roman"/>
                <a:cs typeface="Times New Roman"/>
              </a:rPr>
              <a:t> </a:t>
            </a:r>
            <a:endParaRPr lang="ru-RU" sz="1600" i="1" dirty="0"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6057192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11560" y="980728"/>
            <a:ext cx="7920880" cy="38564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580" algn="just">
              <a:lnSpc>
                <a:spcPct val="115000"/>
              </a:lnSpc>
              <a:spcAft>
                <a:spcPts val="600"/>
              </a:spcAft>
            </a:pPr>
            <a:endParaRPr lang="en-US" dirty="0" smtClean="0">
              <a:effectLst/>
              <a:latin typeface="Times New Roman"/>
              <a:ea typeface="Times New Roman"/>
              <a:cs typeface="Times New Roman"/>
            </a:endParaRPr>
          </a:p>
          <a:p>
            <a:pPr indent="449580" algn="just">
              <a:lnSpc>
                <a:spcPct val="115000"/>
              </a:lnSpc>
              <a:spcAft>
                <a:spcPts val="600"/>
              </a:spcAft>
            </a:pPr>
            <a:endParaRPr lang="en-US" dirty="0">
              <a:latin typeface="Times New Roman"/>
              <a:ea typeface="Times New Roman"/>
              <a:cs typeface="Times New Roman"/>
            </a:endParaRPr>
          </a:p>
          <a:p>
            <a:pPr indent="449580" algn="just">
              <a:lnSpc>
                <a:spcPct val="115000"/>
              </a:lnSpc>
              <a:spcAft>
                <a:spcPts val="600"/>
              </a:spcAft>
            </a:pPr>
            <a:r>
              <a:rPr lang="ru-RU" sz="2400" dirty="0" smtClean="0">
                <a:effectLst/>
                <a:latin typeface="Times New Roman"/>
                <a:ea typeface="Times New Roman"/>
                <a:cs typeface="Times New Roman"/>
              </a:rPr>
              <a:t>Основополагающие результаты для интегральных уравнений Фредгольма первого рода получены в [1,2], где для решения линейных интегральных уравнений Фредгольма первого рода построены регуляризирующие операторы по М.М. Лаврентьеву. </a:t>
            </a:r>
            <a:r>
              <a:rPr lang="ru-RU" sz="240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/>
                <a:ea typeface="Arial Unicode MS"/>
                <a:cs typeface="Times New Roman"/>
              </a:rPr>
              <a:t>В работах </a:t>
            </a:r>
            <a:r>
              <a:rPr lang="pt-PT" sz="240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/>
                <a:ea typeface="Arial Unicode MS"/>
                <a:cs typeface="Times New Roman"/>
              </a:rPr>
              <a:t>[</a:t>
            </a:r>
            <a:r>
              <a:rPr lang="ru-RU" sz="240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/>
                <a:ea typeface="Arial Unicode MS"/>
                <a:cs typeface="Times New Roman"/>
              </a:rPr>
              <a:t>3</a:t>
            </a:r>
            <a:r>
              <a:rPr lang="pt-PT" sz="240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/>
                <a:ea typeface="Arial Unicode MS"/>
                <a:cs typeface="Times New Roman"/>
              </a:rPr>
              <a:t>] </a:t>
            </a:r>
            <a:r>
              <a:rPr lang="ru-RU" sz="240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/>
                <a:ea typeface="Arial Unicode MS"/>
                <a:cs typeface="Times New Roman"/>
              </a:rPr>
              <a:t>и </a:t>
            </a:r>
            <a:r>
              <a:rPr lang="pt-PT" sz="240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/>
                <a:ea typeface="Arial Unicode MS"/>
                <a:cs typeface="Times New Roman"/>
              </a:rPr>
              <a:t>[</a:t>
            </a:r>
            <a:r>
              <a:rPr lang="ru-RU" sz="240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/>
                <a:ea typeface="Arial Unicode MS"/>
                <a:cs typeface="Times New Roman"/>
              </a:rPr>
              <a:t>4</a:t>
            </a:r>
            <a:r>
              <a:rPr lang="pt-PT" sz="240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/>
                <a:ea typeface="Arial Unicode MS"/>
                <a:cs typeface="Times New Roman"/>
              </a:rPr>
              <a:t>]   </a:t>
            </a:r>
            <a:r>
              <a:rPr lang="ru-RU" sz="240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/>
                <a:ea typeface="Arial Unicode MS"/>
                <a:cs typeface="Times New Roman"/>
              </a:rPr>
              <a:t>изучены вопросы регуляризации, единственности решений интегральных Фредгольма первого рода. </a:t>
            </a:r>
            <a:endParaRPr lang="ru-RU" sz="2400" dirty="0"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5677435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2" name="Прямоугольник 1"/>
              <p:cNvSpPr/>
              <p:nvPr/>
            </p:nvSpPr>
            <p:spPr>
              <a:xfrm>
                <a:off x="611560" y="764702"/>
                <a:ext cx="8532440" cy="472815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R="179705" algn="just">
                  <a:lnSpc>
                    <a:spcPct val="115000"/>
                  </a:lnSpc>
                  <a:spcAft>
                    <a:spcPts val="0"/>
                  </a:spcAft>
                  <a:tabLst>
                    <a:tab pos="90170" algn="l"/>
                  </a:tabLst>
                </a:pPr>
                <a:r>
                  <a:rPr lang="ru-RU" dirty="0" smtClean="0">
                    <a:effectLst/>
                    <a:latin typeface="Times New Roman"/>
                    <a:ea typeface="Times New Roman"/>
                    <a:cs typeface="Times New Roman"/>
                  </a:rPr>
                  <a:t>Рассмотрим систему уравнений</a:t>
                </a:r>
                <a:endParaRPr lang="ru-RU" sz="1400" dirty="0">
                  <a:ea typeface="Calibri"/>
                  <a:cs typeface="Times New Roman"/>
                </a:endParaRPr>
              </a:p>
              <a:p>
                <a:pPr marL="449580" marR="179705" algn="just">
                  <a:lnSpc>
                    <a:spcPct val="115000"/>
                  </a:lnSpc>
                  <a:spcAft>
                    <a:spcPts val="0"/>
                  </a:spcAft>
                  <a:tabLst>
                    <a:tab pos="90170" algn="l"/>
                  </a:tabLst>
                </a:pPr>
                <a:r>
                  <a:rPr lang="ru-RU" dirty="0">
                    <a:effectLst/>
                    <a:latin typeface="Times New Roman"/>
                    <a:ea typeface="Times New Roman"/>
                    <a:cs typeface="Times New Roman"/>
                  </a:rPr>
                  <a:t>                              </a:t>
                </a:r>
                <a14:m>
                  <m:oMath xmlns:m="http://schemas.openxmlformats.org/officeDocument/2006/math">
                    <m:r>
                      <a:rPr lang="ru-RU" i="1">
                        <a:effectLst/>
                        <a:latin typeface="Cambria Math"/>
                        <a:ea typeface="SimSun"/>
                        <a:cs typeface="Times New Roman"/>
                      </a:rPr>
                      <m:t>𝐾𝑢</m:t>
                    </m:r>
                    <m:r>
                      <a:rPr lang="ru-RU" i="1">
                        <a:effectLst/>
                        <a:latin typeface="Cambria Math"/>
                        <a:ea typeface="SimSun"/>
                        <a:cs typeface="Times New Roman"/>
                      </a:rPr>
                      <m:t>≡</m:t>
                    </m:r>
                    <m:nary>
                      <m:naryPr>
                        <m:ctrlPr>
                          <a:rPr lang="ru-RU" i="1">
                            <a:effectLst/>
                            <a:latin typeface="Cambria Math"/>
                            <a:ea typeface="SimSun"/>
                            <a:cs typeface="Times New Roman"/>
                          </a:rPr>
                        </m:ctrlPr>
                      </m:naryPr>
                      <m:sub>
                        <m:r>
                          <a:rPr lang="ru-RU" i="1">
                            <a:effectLst/>
                            <a:latin typeface="Cambria Math"/>
                            <a:ea typeface="SimSun"/>
                            <a:cs typeface="Times New Roman"/>
                          </a:rPr>
                          <m:t>−∞</m:t>
                        </m:r>
                      </m:sub>
                      <m:sup>
                        <m:r>
                          <a:rPr lang="en-US" i="1">
                            <a:effectLst/>
                            <a:latin typeface="Cambria Math"/>
                            <a:ea typeface="SimSun"/>
                            <a:cs typeface="Times New Roman"/>
                          </a:rPr>
                          <m:t>𝑎</m:t>
                        </m:r>
                      </m:sup>
                      <m:e>
                        <m:r>
                          <a:rPr lang="ru-RU" i="1">
                            <a:effectLst/>
                            <a:latin typeface="Cambria Math"/>
                            <a:ea typeface="SimSun"/>
                            <a:cs typeface="Times New Roman"/>
                          </a:rPr>
                          <m:t>𝐾</m:t>
                        </m:r>
                        <m:d>
                          <m:dPr>
                            <m:ctrlPr>
                              <a:rPr lang="ru-RU" i="1">
                                <a:effectLst/>
                                <a:latin typeface="Cambria Math"/>
                                <a:ea typeface="SimSun"/>
                                <a:cs typeface="Times New Roman"/>
                              </a:rPr>
                            </m:ctrlPr>
                          </m:dPr>
                          <m:e>
                            <m:r>
                              <a:rPr lang="ru-RU" i="1">
                                <a:effectLst/>
                                <a:latin typeface="Cambria Math"/>
                                <a:ea typeface="SimSun"/>
                                <a:cs typeface="Times New Roman"/>
                              </a:rPr>
                              <m:t>𝑡</m:t>
                            </m:r>
                            <m:r>
                              <a:rPr lang="ru-RU" i="1">
                                <a:effectLst/>
                                <a:latin typeface="Cambria Math"/>
                                <a:ea typeface="SimSun"/>
                                <a:cs typeface="Times New Roman"/>
                              </a:rPr>
                              <m:t>,</m:t>
                            </m:r>
                            <m:r>
                              <a:rPr lang="en-US" i="1">
                                <a:effectLst/>
                                <a:latin typeface="Cambria Math"/>
                                <a:ea typeface="SimSun"/>
                                <a:cs typeface="Times New Roman"/>
                              </a:rPr>
                              <m:t>𝑠</m:t>
                            </m:r>
                          </m:e>
                        </m:d>
                      </m:e>
                    </m:nary>
                    <m:r>
                      <a:rPr lang="ru-RU" i="1">
                        <a:effectLst/>
                        <a:latin typeface="Cambria Math"/>
                        <a:ea typeface="SimSun"/>
                        <a:cs typeface="Times New Roman"/>
                      </a:rPr>
                      <m:t> </m:t>
                    </m:r>
                    <m:r>
                      <a:rPr lang="ru-RU" i="1">
                        <a:effectLst/>
                        <a:latin typeface="Cambria Math"/>
                        <a:ea typeface="SimSun"/>
                        <a:cs typeface="Times New Roman"/>
                      </a:rPr>
                      <m:t>𝑢</m:t>
                    </m:r>
                    <m:r>
                      <a:rPr lang="ru-RU" i="1">
                        <a:effectLst/>
                        <a:latin typeface="Cambria Math"/>
                        <a:ea typeface="SimSun"/>
                        <a:cs typeface="Times New Roman"/>
                      </a:rPr>
                      <m:t> </m:t>
                    </m:r>
                    <m:d>
                      <m:dPr>
                        <m:ctrlPr>
                          <a:rPr lang="ru-RU" i="1">
                            <a:effectLst/>
                            <a:latin typeface="Cambria Math"/>
                            <a:ea typeface="SimSun"/>
                            <a:cs typeface="Times New Roman"/>
                          </a:rPr>
                        </m:ctrlPr>
                      </m:dPr>
                      <m:e>
                        <m:r>
                          <a:rPr lang="ru-RU" i="1">
                            <a:effectLst/>
                            <a:latin typeface="Cambria Math"/>
                            <a:ea typeface="SimSun"/>
                            <a:cs typeface="Times New Roman"/>
                          </a:rPr>
                          <m:t>𝑠</m:t>
                        </m:r>
                      </m:e>
                    </m:d>
                    <m:r>
                      <a:rPr lang="ru-RU" i="1">
                        <a:effectLst/>
                        <a:latin typeface="Cambria Math"/>
                        <a:ea typeface="SimSun"/>
                        <a:cs typeface="Times New Roman"/>
                      </a:rPr>
                      <m:t>𝑑𝑠</m:t>
                    </m:r>
                    <m:r>
                      <a:rPr lang="ru-RU" i="1">
                        <a:effectLst/>
                        <a:latin typeface="Cambria Math"/>
                        <a:ea typeface="SimSun"/>
                        <a:cs typeface="Times New Roman"/>
                      </a:rPr>
                      <m:t>=</m:t>
                    </m:r>
                    <m:r>
                      <a:rPr lang="ru-RU" i="1">
                        <a:effectLst/>
                        <a:latin typeface="Cambria Math"/>
                        <a:ea typeface="SimSun"/>
                        <a:cs typeface="Times New Roman"/>
                      </a:rPr>
                      <m:t>𝑓</m:t>
                    </m:r>
                    <m:d>
                      <m:dPr>
                        <m:ctrlPr>
                          <a:rPr lang="ru-RU" i="1">
                            <a:effectLst/>
                            <a:latin typeface="Cambria Math"/>
                            <a:ea typeface="SimSun"/>
                            <a:cs typeface="Times New Roman"/>
                          </a:rPr>
                        </m:ctrlPr>
                      </m:dPr>
                      <m:e>
                        <m:r>
                          <a:rPr lang="ru-RU" i="1">
                            <a:effectLst/>
                            <a:latin typeface="Cambria Math"/>
                            <a:ea typeface="SimSun"/>
                            <a:cs typeface="Times New Roman"/>
                          </a:rPr>
                          <m:t>𝑡</m:t>
                        </m:r>
                      </m:e>
                    </m:d>
                    <m:r>
                      <a:rPr lang="ru-RU" i="1">
                        <a:effectLst/>
                        <a:latin typeface="Cambria Math"/>
                        <a:ea typeface="SimSun"/>
                        <a:cs typeface="Times New Roman"/>
                      </a:rPr>
                      <m:t>, </m:t>
                    </m:r>
                    <m:r>
                      <a:rPr lang="ru-RU" i="1">
                        <a:effectLst/>
                        <a:latin typeface="Cambria Math"/>
                        <a:ea typeface="SimSun"/>
                        <a:cs typeface="Times New Roman"/>
                      </a:rPr>
                      <m:t>𝑡</m:t>
                    </m:r>
                    <m:r>
                      <a:rPr lang="ru-RU" i="1">
                        <a:effectLst/>
                        <a:latin typeface="Cambria Math"/>
                        <a:ea typeface="SimSun"/>
                        <a:cs typeface="Times New Roman"/>
                      </a:rPr>
                      <m:t>∈</m:t>
                    </m:r>
                    <m:d>
                      <m:dPr>
                        <m:endChr m:val="]"/>
                        <m:ctrlPr>
                          <a:rPr lang="ru-RU" i="1">
                            <a:effectLst/>
                            <a:latin typeface="Cambria Math"/>
                            <a:ea typeface="SimSun"/>
                            <a:cs typeface="Times New Roman"/>
                          </a:rPr>
                        </m:ctrlPr>
                      </m:dPr>
                      <m:e>
                        <m:r>
                          <a:rPr lang="ru-RU" i="1">
                            <a:effectLst/>
                            <a:latin typeface="Cambria Math"/>
                            <a:ea typeface="SimSun"/>
                            <a:cs typeface="Times New Roman"/>
                          </a:rPr>
                          <m:t>−∞, </m:t>
                        </m:r>
                        <m:r>
                          <a:rPr lang="ru-RU" i="1">
                            <a:effectLst/>
                            <a:latin typeface="Cambria Math"/>
                            <a:ea typeface="SimSun"/>
                            <a:cs typeface="Times New Roman"/>
                          </a:rPr>
                          <m:t>𝑎</m:t>
                        </m:r>
                      </m:e>
                    </m:d>
                    <m:r>
                      <a:rPr lang="ru-RU" i="1">
                        <a:effectLst/>
                        <a:latin typeface="Cambria Math"/>
                        <a:ea typeface="SimSun"/>
                        <a:cs typeface="Times New Roman"/>
                      </a:rPr>
                      <m:t>,                                       (1)</m:t>
                    </m:r>
                  </m:oMath>
                </a14:m>
                <a:endParaRPr lang="ru-RU" sz="1400" dirty="0">
                  <a:ea typeface="Calibri"/>
                  <a:cs typeface="Times New Roman"/>
                </a:endParaRPr>
              </a:p>
              <a:p>
                <a:pPr marL="449580" marR="179705" algn="just">
                  <a:lnSpc>
                    <a:spcPct val="115000"/>
                  </a:lnSpc>
                  <a:spcAft>
                    <a:spcPts val="0"/>
                  </a:spcAft>
                  <a:tabLst>
                    <a:tab pos="90170" algn="l"/>
                  </a:tabLst>
                </a:pPr>
                <a:r>
                  <a:rPr lang="ru-RU" i="1" dirty="0">
                    <a:effectLst/>
                    <a:latin typeface="Times New Roman"/>
                    <a:ea typeface="Times New Roman"/>
                    <a:cs typeface="Times New Roman"/>
                  </a:rPr>
                  <a:t> </a:t>
                </a:r>
                <a:endParaRPr lang="ru-RU" sz="1400" dirty="0">
                  <a:ea typeface="Calibri"/>
                  <a:cs typeface="Times New Roman"/>
                </a:endParaRPr>
              </a:p>
              <a:p>
                <a:pPr marR="179705" algn="just">
                  <a:lnSpc>
                    <a:spcPct val="115000"/>
                  </a:lnSpc>
                  <a:spcAft>
                    <a:spcPts val="0"/>
                  </a:spcAft>
                  <a:tabLst>
                    <a:tab pos="90170" algn="l"/>
                  </a:tabLst>
                </a:pPr>
                <a:r>
                  <a:rPr lang="ru-RU" dirty="0">
                    <a:effectLst/>
                    <a:latin typeface="Times New Roman"/>
                    <a:ea typeface="Times New Roman"/>
                    <a:cs typeface="Times New Roman"/>
                  </a:rPr>
                  <a:t>  			</a:t>
                </a:r>
                <a14:m>
                  <m:oMath xmlns:m="http://schemas.openxmlformats.org/officeDocument/2006/math">
                    <m:r>
                      <a:rPr lang="ru-RU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          </m:t>
                    </m:r>
                    <m:nary>
                      <m:naryPr>
                        <m:ctrlPr>
                          <a:rPr lang="ru-RU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</m:ctrlPr>
                      </m:naryPr>
                      <m:sub>
                        <m:r>
                          <a:rPr lang="ru-RU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−∞</m:t>
                        </m:r>
                      </m:sub>
                      <m:sup>
                        <m:r>
                          <a:rPr lang="en-US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𝑎</m:t>
                        </m:r>
                      </m:sup>
                      <m:e>
                        <m:nary>
                          <m:naryPr>
                            <m:ctrlPr>
                              <a:rPr lang="ru-RU" i="1">
                                <a:effectLst/>
                                <a:latin typeface="Cambria Math"/>
                                <a:ea typeface="Times New Roman"/>
                                <a:cs typeface="Times New Roman"/>
                              </a:rPr>
                            </m:ctrlPr>
                          </m:naryPr>
                          <m:sub>
                            <m:r>
                              <a:rPr lang="ru-RU" i="1">
                                <a:effectLst/>
                                <a:latin typeface="Cambria Math"/>
                                <a:ea typeface="Times New Roman"/>
                                <a:cs typeface="Times New Roman"/>
                              </a:rPr>
                              <m:t>−∞</m:t>
                            </m:r>
                          </m:sub>
                          <m:sup>
                            <m:r>
                              <a:rPr lang="en-US" i="1">
                                <a:effectLst/>
                                <a:latin typeface="Cambria Math"/>
                                <a:ea typeface="Times New Roman"/>
                                <a:cs typeface="Times New Roman"/>
                              </a:rPr>
                              <m:t>𝑎</m:t>
                            </m:r>
                          </m:sup>
                          <m:e>
                            <m:sSup>
                              <m:sSupPr>
                                <m:ctrlPr>
                                  <a:rPr lang="ru-RU" i="1">
                                    <a:effectLst/>
                                    <a:latin typeface="Cambria Math"/>
                                    <a:ea typeface="Times New Roman"/>
                                    <a:cs typeface="Times New Roman"/>
                                  </a:rPr>
                                </m:ctrlPr>
                              </m:sSupPr>
                              <m:e>
                                <m:d>
                                  <m:dPr>
                                    <m:begChr m:val="|"/>
                                    <m:endChr m:val="|"/>
                                    <m:ctrlPr>
                                      <a:rPr lang="ru-RU" i="1">
                                        <a:effectLst/>
                                        <a:latin typeface="Cambria Math"/>
                                        <a:ea typeface="Times New Roman"/>
                                        <a:cs typeface="Times New Roman"/>
                                      </a:rPr>
                                    </m:ctrlPr>
                                  </m:dPr>
                                  <m:e>
                                    <m:r>
                                      <a:rPr lang="ru-RU" i="1">
                                        <a:effectLst/>
                                        <a:latin typeface="Cambria Math"/>
                                        <a:ea typeface="Times New Roman"/>
                                        <a:cs typeface="Times New Roman"/>
                                      </a:rPr>
                                      <m:t>𝐾</m:t>
                                    </m:r>
                                    <m:d>
                                      <m:dPr>
                                        <m:ctrlPr>
                                          <a:rPr lang="ru-RU" i="1">
                                            <a:effectLst/>
                                            <a:latin typeface="Cambria Math"/>
                                            <a:ea typeface="Times New Roman"/>
                                            <a:cs typeface="Times New Roman"/>
                                          </a:rPr>
                                        </m:ctrlPr>
                                      </m:dPr>
                                      <m:e>
                                        <m:r>
                                          <a:rPr lang="ru-RU" i="1">
                                            <a:effectLst/>
                                            <a:latin typeface="Cambria Math"/>
                                            <a:ea typeface="Times New Roman"/>
                                            <a:cs typeface="Times New Roman"/>
                                          </a:rPr>
                                          <m:t>𝑡</m:t>
                                        </m:r>
                                        <m:r>
                                          <a:rPr lang="en-US" i="1">
                                            <a:effectLst/>
                                            <a:latin typeface="Cambria Math"/>
                                            <a:ea typeface="Times New Roman"/>
                                            <a:cs typeface="Times New Roman"/>
                                          </a:rPr>
                                          <m:t>,</m:t>
                                        </m:r>
                                        <m:r>
                                          <a:rPr lang="en-US" i="1">
                                            <a:effectLst/>
                                            <a:latin typeface="Cambria Math"/>
                                            <a:ea typeface="Times New Roman"/>
                                            <a:cs typeface="Times New Roman"/>
                                          </a:rPr>
                                          <m:t>𝑠</m:t>
                                        </m:r>
                                      </m:e>
                                    </m:d>
                                  </m:e>
                                </m:d>
                              </m:e>
                              <m:sup>
                                <m:r>
                                  <a:rPr lang="en-US" i="1">
                                    <a:effectLst/>
                                    <a:latin typeface="Cambria Math"/>
                                    <a:ea typeface="Times New Roman"/>
                                    <a:cs typeface="Times New Roman"/>
                                  </a:rPr>
                                  <m:t>2</m:t>
                                </m:r>
                              </m:sup>
                            </m:sSup>
                            <m:r>
                              <a:rPr lang="ru-RU" i="1">
                                <a:effectLst/>
                                <a:latin typeface="Cambria Math"/>
                                <a:ea typeface="Times New Roman"/>
                                <a:cs typeface="Times New Roman"/>
                              </a:rPr>
                              <m:t>𝑑𝑠𝑑𝑡</m:t>
                            </m:r>
                            <m:r>
                              <a:rPr lang="en-US" i="1">
                                <a:effectLst/>
                                <a:latin typeface="Cambria Math"/>
                                <a:ea typeface="Times New Roman"/>
                                <a:cs typeface="Times New Roman"/>
                              </a:rPr>
                              <m:t>&lt;∞,                                                                </m:t>
                            </m:r>
                          </m:e>
                        </m:nary>
                      </m:e>
                    </m:nary>
                  </m:oMath>
                </a14:m>
                <a:endParaRPr lang="ru-RU" sz="1400" dirty="0">
                  <a:ea typeface="Calibri"/>
                  <a:cs typeface="Times New Roman"/>
                </a:endParaRPr>
              </a:p>
              <a:p>
                <a:pPr marR="179705" algn="just">
                  <a:lnSpc>
                    <a:spcPct val="115000"/>
                  </a:lnSpc>
                  <a:spcAft>
                    <a:spcPts val="0"/>
                  </a:spcAft>
                  <a:tabLst>
                    <a:tab pos="90170" algn="l"/>
                  </a:tabLst>
                </a:pPr>
                <a:r>
                  <a:rPr lang="en-US" dirty="0">
                    <a:effectLst/>
                    <a:latin typeface="Times New Roman"/>
                    <a:ea typeface="Times New Roman"/>
                    <a:cs typeface="Times New Roman"/>
                  </a:rPr>
                  <a:t> </a:t>
                </a:r>
                <a:endParaRPr lang="ru-RU" sz="1400" dirty="0">
                  <a:ea typeface="Calibri"/>
                  <a:cs typeface="Times New Roman"/>
                </a:endParaRPr>
              </a:p>
              <a:p>
                <a:pPr marR="179705">
                  <a:lnSpc>
                    <a:spcPct val="115000"/>
                  </a:lnSpc>
                  <a:spcAft>
                    <a:spcPts val="0"/>
                  </a:spcAft>
                  <a:tabLst>
                    <a:tab pos="90170" algn="l"/>
                  </a:tabLst>
                </a:pPr>
                <a:r>
                  <a:rPr lang="en-US" dirty="0">
                    <a:ea typeface="Calibri"/>
                    <a:cs typeface="Times New Roman"/>
                  </a:rPr>
                  <a:t>                     </a:t>
                </a:r>
                <a14:m>
                  <m:oMath xmlns:m="http://schemas.openxmlformats.org/officeDocument/2006/math">
                    <m:r>
                      <a:rPr lang="ru-RU" i="1">
                        <a:effectLst/>
                        <a:latin typeface="Cambria Math"/>
                        <a:ea typeface="Calibri"/>
                        <a:cs typeface="Times New Roman"/>
                      </a:rPr>
                      <m:t>𝐾</m:t>
                    </m:r>
                    <m:d>
                      <m:dPr>
                        <m:ctrlPr>
                          <a:rPr lang="ru-RU" i="1">
                            <a:effectLst/>
                            <a:latin typeface="Cambria Math"/>
                            <a:ea typeface="Calibri"/>
                            <a:cs typeface="Times New Roman"/>
                          </a:rPr>
                        </m:ctrlPr>
                      </m:dPr>
                      <m:e>
                        <m:r>
                          <a:rPr lang="ru-RU" i="1">
                            <a:effectLst/>
                            <a:latin typeface="Cambria Math"/>
                            <a:ea typeface="Calibri"/>
                            <a:cs typeface="Times New Roman"/>
                          </a:rPr>
                          <m:t>𝑡</m:t>
                        </m:r>
                        <m:r>
                          <a:rPr lang="en-US" i="1">
                            <a:effectLst/>
                            <a:latin typeface="Cambria Math"/>
                            <a:ea typeface="Calibri"/>
                            <a:cs typeface="Times New Roman"/>
                          </a:rPr>
                          <m:t>,</m:t>
                        </m:r>
                        <m:r>
                          <a:rPr lang="en-US" i="1">
                            <a:effectLst/>
                            <a:latin typeface="Cambria Math"/>
                            <a:ea typeface="Calibri"/>
                            <a:cs typeface="Times New Roman"/>
                          </a:rPr>
                          <m:t>𝑠</m:t>
                        </m:r>
                      </m:e>
                    </m:d>
                    <m:r>
                      <a:rPr lang="en-US" i="1">
                        <a:effectLst/>
                        <a:latin typeface="Cambria Math"/>
                        <a:ea typeface="Calibri"/>
                        <a:cs typeface="Times New Roman"/>
                      </a:rPr>
                      <m:t>=</m:t>
                    </m:r>
                    <m:d>
                      <m:dPr>
                        <m:begChr m:val="{"/>
                        <m:endChr m:val=""/>
                        <m:ctrlPr>
                          <a:rPr lang="ru-RU" i="1">
                            <a:effectLst/>
                            <a:latin typeface="Cambria Math"/>
                            <a:ea typeface="Calibri"/>
                            <a:cs typeface="Times New Roman"/>
                          </a:rPr>
                        </m:ctrlPr>
                      </m:dPr>
                      <m:e>
                        <m:eqArr>
                          <m:eqArrPr>
                            <m:ctrlPr>
                              <a:rPr lang="ru-RU" i="1">
                                <a:effectLst/>
                                <a:latin typeface="Cambria Math"/>
                                <a:ea typeface="Calibri"/>
                                <a:cs typeface="Times New Roman"/>
                              </a:rPr>
                            </m:ctrlPr>
                          </m:eqArrPr>
                          <m:e>
                            <m:r>
                              <a:rPr lang="ru-RU" i="1">
                                <a:effectLst/>
                                <a:latin typeface="Cambria Math"/>
                                <a:ea typeface="Calibri"/>
                                <a:cs typeface="Times New Roman"/>
                              </a:rPr>
                              <m:t>𝐴</m:t>
                            </m:r>
                            <m:d>
                              <m:dPr>
                                <m:ctrlPr>
                                  <a:rPr lang="ru-RU" i="1">
                                    <a:effectLst/>
                                    <a:latin typeface="Cambria Math"/>
                                    <a:ea typeface="Calibri"/>
                                    <a:cs typeface="Times New Roman"/>
                                  </a:rPr>
                                </m:ctrlPr>
                              </m:dPr>
                              <m:e>
                                <m:r>
                                  <a:rPr lang="ru-RU" i="1">
                                    <a:effectLst/>
                                    <a:latin typeface="Cambria Math"/>
                                    <a:ea typeface="Calibri"/>
                                    <a:cs typeface="Times New Roman"/>
                                  </a:rPr>
                                  <m:t>𝑡</m:t>
                                </m:r>
                                <m:r>
                                  <a:rPr lang="en-US" i="1">
                                    <a:effectLst/>
                                    <a:latin typeface="Cambria Math"/>
                                    <a:ea typeface="Calibri"/>
                                    <a:cs typeface="Times New Roman"/>
                                  </a:rPr>
                                  <m:t>,</m:t>
                                </m:r>
                                <m:r>
                                  <a:rPr lang="en-US" i="1">
                                    <a:effectLst/>
                                    <a:latin typeface="Cambria Math"/>
                                    <a:ea typeface="Calibri"/>
                                    <a:cs typeface="Times New Roman"/>
                                  </a:rPr>
                                  <m:t>𝑠</m:t>
                                </m:r>
                              </m:e>
                            </m:d>
                            <m:r>
                              <a:rPr lang="en-US" i="1">
                                <a:effectLst/>
                                <a:latin typeface="Cambria Math"/>
                                <a:ea typeface="Calibri"/>
                                <a:cs typeface="Times New Roman"/>
                              </a:rPr>
                              <m:t>,  −∞&lt;</m:t>
                            </m:r>
                            <m:r>
                              <a:rPr lang="ru-RU" i="1">
                                <a:effectLst/>
                                <a:latin typeface="Cambria Math"/>
                                <a:ea typeface="Calibri"/>
                                <a:cs typeface="Times New Roman"/>
                              </a:rPr>
                              <m:t>𝑠</m:t>
                            </m:r>
                            <m:r>
                              <a:rPr lang="en-US" i="1">
                                <a:effectLst/>
                                <a:latin typeface="Cambria Math"/>
                                <a:ea typeface="Calibri"/>
                                <a:cs typeface="Times New Roman"/>
                              </a:rPr>
                              <m:t>≤</m:t>
                            </m:r>
                            <m:r>
                              <a:rPr lang="ru-RU" i="1">
                                <a:effectLst/>
                                <a:latin typeface="Cambria Math"/>
                                <a:ea typeface="Calibri"/>
                                <a:cs typeface="Times New Roman"/>
                              </a:rPr>
                              <m:t>𝑡</m:t>
                            </m:r>
                            <m:r>
                              <a:rPr lang="en-US" i="1">
                                <a:effectLst/>
                                <a:latin typeface="Cambria Math"/>
                                <a:ea typeface="Calibri"/>
                                <a:cs typeface="Times New Roman"/>
                              </a:rPr>
                              <m:t>≤</m:t>
                            </m:r>
                            <m:r>
                              <a:rPr lang="ru-RU" i="1">
                                <a:effectLst/>
                                <a:latin typeface="Cambria Math"/>
                                <a:ea typeface="Calibri"/>
                                <a:cs typeface="Times New Roman"/>
                              </a:rPr>
                              <m:t>𝑎</m:t>
                            </m:r>
                            <m:r>
                              <a:rPr lang="en-US" i="1">
                                <a:effectLst/>
                                <a:latin typeface="Cambria Math"/>
                                <a:ea typeface="Calibri"/>
                                <a:cs typeface="Times New Roman"/>
                              </a:rPr>
                              <m:t>,</m:t>
                            </m:r>
                          </m:e>
                          <m:e>
                            <m:r>
                              <a:rPr lang="ru-RU" i="1">
                                <a:effectLst/>
                                <a:latin typeface="Cambria Math"/>
                                <a:ea typeface="Calibri"/>
                                <a:cs typeface="Times New Roman"/>
                              </a:rPr>
                              <m:t>𝐵</m:t>
                            </m:r>
                            <m:d>
                              <m:dPr>
                                <m:ctrlPr>
                                  <a:rPr lang="ru-RU" i="1">
                                    <a:effectLst/>
                                    <a:latin typeface="Cambria Math"/>
                                    <a:ea typeface="Calibri"/>
                                    <a:cs typeface="Times New Roman"/>
                                  </a:rPr>
                                </m:ctrlPr>
                              </m:dPr>
                              <m:e>
                                <m:r>
                                  <a:rPr lang="ru-RU" i="1">
                                    <a:effectLst/>
                                    <a:latin typeface="Cambria Math"/>
                                    <a:ea typeface="Calibri"/>
                                    <a:cs typeface="Times New Roman"/>
                                  </a:rPr>
                                  <m:t>𝑡</m:t>
                                </m:r>
                                <m:r>
                                  <a:rPr lang="en-US" i="1">
                                    <a:effectLst/>
                                    <a:latin typeface="Cambria Math"/>
                                    <a:ea typeface="Calibri"/>
                                    <a:cs typeface="Times New Roman"/>
                                  </a:rPr>
                                  <m:t>,</m:t>
                                </m:r>
                                <m:r>
                                  <a:rPr lang="en-US" i="1">
                                    <a:effectLst/>
                                    <a:latin typeface="Cambria Math"/>
                                    <a:ea typeface="Calibri"/>
                                    <a:cs typeface="Times New Roman"/>
                                  </a:rPr>
                                  <m:t>𝑠</m:t>
                                </m:r>
                              </m:e>
                            </m:d>
                            <m:r>
                              <a:rPr lang="en-US" i="1">
                                <a:effectLst/>
                                <a:latin typeface="Cambria Math"/>
                                <a:ea typeface="Calibri"/>
                                <a:cs typeface="Times New Roman"/>
                              </a:rPr>
                              <m:t>,   −∞&lt;</m:t>
                            </m:r>
                            <m:r>
                              <a:rPr lang="ru-RU" i="1">
                                <a:effectLst/>
                                <a:latin typeface="Cambria Math"/>
                                <a:ea typeface="Calibri"/>
                                <a:cs typeface="Times New Roman"/>
                              </a:rPr>
                              <m:t>𝑡</m:t>
                            </m:r>
                            <m:r>
                              <a:rPr lang="en-US" i="1">
                                <a:effectLst/>
                                <a:latin typeface="Cambria Math"/>
                                <a:ea typeface="Calibri"/>
                                <a:cs typeface="Times New Roman"/>
                              </a:rPr>
                              <m:t>≤</m:t>
                            </m:r>
                            <m:r>
                              <a:rPr lang="ru-RU" i="1">
                                <a:effectLst/>
                                <a:latin typeface="Cambria Math"/>
                                <a:ea typeface="Calibri"/>
                                <a:cs typeface="Times New Roman"/>
                              </a:rPr>
                              <m:t>𝑠</m:t>
                            </m:r>
                            <m:r>
                              <a:rPr lang="en-US" i="1">
                                <a:effectLst/>
                                <a:latin typeface="Cambria Math"/>
                                <a:ea typeface="Calibri"/>
                                <a:cs typeface="Times New Roman"/>
                              </a:rPr>
                              <m:t>≤</m:t>
                            </m:r>
                            <m:r>
                              <a:rPr lang="ru-RU" i="1">
                                <a:effectLst/>
                                <a:latin typeface="Cambria Math"/>
                                <a:ea typeface="Calibri"/>
                                <a:cs typeface="Times New Roman"/>
                              </a:rPr>
                              <m:t>𝑎</m:t>
                            </m:r>
                            <m:r>
                              <a:rPr lang="en-US" i="1">
                                <a:effectLst/>
                                <a:latin typeface="Cambria Math"/>
                                <a:ea typeface="Calibri"/>
                                <a:cs typeface="Times New Roman"/>
                              </a:rPr>
                              <m:t>,</m:t>
                            </m:r>
                          </m:e>
                        </m:eqArr>
                      </m:e>
                    </m:d>
                  </m:oMath>
                </a14:m>
                <a:r>
                  <a:rPr lang="en-US" dirty="0">
                    <a:ea typeface="Calibri"/>
                    <a:cs typeface="Times New Roman"/>
                  </a:rPr>
                  <a:t>                                              </a:t>
                </a:r>
                <a:r>
                  <a:rPr lang="en-US" dirty="0">
                    <a:effectLst/>
                    <a:latin typeface="Times New Roman"/>
                    <a:ea typeface="Calibri"/>
                    <a:cs typeface="Times New Roman"/>
                  </a:rPr>
                  <a:t>(2)</a:t>
                </a:r>
                <a:endParaRPr lang="ru-RU" sz="1400" dirty="0">
                  <a:ea typeface="Calibri"/>
                  <a:cs typeface="Times New Roman"/>
                </a:endParaRPr>
              </a:p>
              <a:p>
                <a:pPr marR="179705">
                  <a:lnSpc>
                    <a:spcPct val="115000"/>
                  </a:lnSpc>
                  <a:spcAft>
                    <a:spcPts val="0"/>
                  </a:spcAft>
                  <a:tabLst>
                    <a:tab pos="90170" algn="l"/>
                  </a:tabLst>
                </a:pPr>
                <a:r>
                  <a:rPr lang="en-US" dirty="0">
                    <a:effectLst/>
                    <a:latin typeface="Times New Roman"/>
                    <a:ea typeface="Calibri"/>
                    <a:cs typeface="Times New Roman"/>
                  </a:rPr>
                  <a:t> </a:t>
                </a:r>
                <a:endParaRPr lang="ru-RU" sz="1400" dirty="0">
                  <a:ea typeface="Calibri"/>
                  <a:cs typeface="Times New Roman"/>
                </a:endParaRPr>
              </a:p>
              <a:p>
                <a:pPr marR="179705">
                  <a:lnSpc>
                    <a:spcPct val="115000"/>
                  </a:lnSpc>
                  <a:spcAft>
                    <a:spcPts val="0"/>
                  </a:spcAft>
                  <a:tabLst>
                    <a:tab pos="90170" algn="l"/>
                  </a:tabLs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i="1">
                          <a:effectLst/>
                          <a:latin typeface="Cambria Math"/>
                          <a:ea typeface="Calibri"/>
                          <a:cs typeface="Times New Roman"/>
                        </a:rPr>
                        <m:t>𝐴</m:t>
                      </m:r>
                      <m:d>
                        <m:dPr>
                          <m:ctrlPr>
                            <a:rPr lang="ru-RU" i="1">
                              <a:effectLst/>
                              <a:latin typeface="Cambria Math"/>
                              <a:ea typeface="Calibri"/>
                              <a:cs typeface="Times New Roman"/>
                            </a:rPr>
                          </m:ctrlPr>
                        </m:dPr>
                        <m:e>
                          <m:r>
                            <a:rPr lang="ru-RU" i="1">
                              <a:effectLst/>
                              <a:latin typeface="Cambria Math"/>
                              <a:ea typeface="Calibri"/>
                              <a:cs typeface="Times New Roman"/>
                            </a:rPr>
                            <m:t>𝑡</m:t>
                          </m:r>
                          <m:r>
                            <a:rPr lang="en-US" i="1">
                              <a:effectLst/>
                              <a:latin typeface="Cambria Math"/>
                              <a:ea typeface="Calibri"/>
                              <a:cs typeface="Times New Roman"/>
                            </a:rPr>
                            <m:t>,</m:t>
                          </m:r>
                          <m:r>
                            <a:rPr lang="en-US" i="1">
                              <a:effectLst/>
                              <a:latin typeface="Cambria Math"/>
                              <a:ea typeface="Calibri"/>
                              <a:cs typeface="Times New Roman"/>
                            </a:rPr>
                            <m:t>𝑠</m:t>
                          </m:r>
                        </m:e>
                      </m:d>
                      <m:r>
                        <a:rPr lang="ru-RU" i="1">
                          <a:effectLst/>
                          <a:latin typeface="Cambria Math"/>
                          <a:ea typeface="Calibri"/>
                          <a:cs typeface="Times New Roman"/>
                        </a:rPr>
                        <m:t>=</m:t>
                      </m:r>
                      <m:sSub>
                        <m:sSubPr>
                          <m:ctrlPr>
                            <a:rPr lang="ru-RU" i="1">
                              <a:effectLst/>
                              <a:latin typeface="Cambria Math"/>
                              <a:ea typeface="Calibri"/>
                              <a:cs typeface="Times New Roman"/>
                            </a:rPr>
                          </m:ctrlPr>
                        </m:sSubPr>
                        <m:e>
                          <m:r>
                            <a:rPr lang="ru-RU" i="1">
                              <a:effectLst/>
                              <a:latin typeface="Cambria Math"/>
                              <a:ea typeface="Calibri"/>
                              <a:cs typeface="Times New Roman"/>
                            </a:rPr>
                            <m:t>𝑎</m:t>
                          </m:r>
                        </m:e>
                        <m:sub>
                          <m:r>
                            <a:rPr lang="ru-RU" i="1">
                              <a:effectLst/>
                              <a:latin typeface="Cambria Math"/>
                              <a:ea typeface="Calibri"/>
                              <a:cs typeface="Times New Roman"/>
                            </a:rPr>
                            <m:t>𝑖𝑗</m:t>
                          </m:r>
                        </m:sub>
                      </m:sSub>
                      <m:d>
                        <m:dPr>
                          <m:ctrlPr>
                            <a:rPr lang="ru-RU" i="1">
                              <a:effectLst/>
                              <a:latin typeface="Cambria Math"/>
                              <a:ea typeface="Calibri"/>
                              <a:cs typeface="Times New Roman"/>
                            </a:rPr>
                          </m:ctrlPr>
                        </m:dPr>
                        <m:e>
                          <m:r>
                            <a:rPr lang="ru-RU" i="1">
                              <a:effectLst/>
                              <a:latin typeface="Cambria Math"/>
                              <a:ea typeface="Calibri"/>
                              <a:cs typeface="Times New Roman"/>
                            </a:rPr>
                            <m:t>𝑡</m:t>
                          </m:r>
                          <m:r>
                            <a:rPr lang="ru-RU" i="1">
                              <a:effectLst/>
                              <a:latin typeface="Cambria Math"/>
                              <a:ea typeface="Calibri"/>
                              <a:cs typeface="Times New Roman"/>
                            </a:rPr>
                            <m:t>,</m:t>
                          </m:r>
                          <m:r>
                            <a:rPr lang="ru-RU" i="1">
                              <a:effectLst/>
                              <a:latin typeface="Cambria Math"/>
                              <a:ea typeface="Calibri"/>
                              <a:cs typeface="Times New Roman"/>
                            </a:rPr>
                            <m:t>𝑠</m:t>
                          </m:r>
                        </m:e>
                      </m:d>
                      <m:r>
                        <a:rPr lang="ru-RU" i="1">
                          <a:effectLst/>
                          <a:latin typeface="Cambria Math"/>
                          <a:ea typeface="Calibri"/>
                          <a:cs typeface="Times New Roman"/>
                        </a:rPr>
                        <m:t>,   </m:t>
                      </m:r>
                      <m:r>
                        <a:rPr lang="ru-RU" i="1">
                          <a:effectLst/>
                          <a:latin typeface="Cambria Math"/>
                          <a:ea typeface="Calibri"/>
                          <a:cs typeface="Times New Roman"/>
                        </a:rPr>
                        <m:t>𝐵</m:t>
                      </m:r>
                      <m:d>
                        <m:dPr>
                          <m:ctrlPr>
                            <a:rPr lang="ru-RU" i="1">
                              <a:effectLst/>
                              <a:latin typeface="Cambria Math"/>
                              <a:ea typeface="Calibri"/>
                              <a:cs typeface="Times New Roman"/>
                            </a:rPr>
                          </m:ctrlPr>
                        </m:dPr>
                        <m:e>
                          <m:r>
                            <a:rPr lang="ru-RU" i="1">
                              <a:effectLst/>
                              <a:latin typeface="Cambria Math"/>
                              <a:ea typeface="Calibri"/>
                              <a:cs typeface="Times New Roman"/>
                            </a:rPr>
                            <m:t>𝑡</m:t>
                          </m:r>
                          <m:r>
                            <a:rPr lang="ru-RU" i="1">
                              <a:effectLst/>
                              <a:latin typeface="Cambria Math"/>
                              <a:ea typeface="Calibri"/>
                              <a:cs typeface="Times New Roman"/>
                            </a:rPr>
                            <m:t>,</m:t>
                          </m:r>
                          <m:r>
                            <a:rPr lang="ru-RU" i="1">
                              <a:effectLst/>
                              <a:latin typeface="Cambria Math"/>
                              <a:ea typeface="Calibri"/>
                              <a:cs typeface="Times New Roman"/>
                            </a:rPr>
                            <m:t>𝑠</m:t>
                          </m:r>
                        </m:e>
                      </m:d>
                      <m:r>
                        <a:rPr lang="ru-RU" i="1">
                          <a:effectLst/>
                          <a:latin typeface="Cambria Math"/>
                          <a:ea typeface="Calibri"/>
                          <a:cs typeface="Times New Roman"/>
                        </a:rPr>
                        <m:t>=</m:t>
                      </m:r>
                      <m:sSub>
                        <m:sSubPr>
                          <m:ctrlPr>
                            <a:rPr lang="ru-RU" i="1">
                              <a:effectLst/>
                              <a:latin typeface="Cambria Math"/>
                              <a:ea typeface="Calibri"/>
                              <a:cs typeface="Times New Roman"/>
                            </a:rPr>
                          </m:ctrlPr>
                        </m:sSubPr>
                        <m:e>
                          <m:r>
                            <a:rPr lang="ru-RU" i="1">
                              <a:effectLst/>
                              <a:latin typeface="Cambria Math"/>
                              <a:ea typeface="Calibri"/>
                              <a:cs typeface="Times New Roman"/>
                            </a:rPr>
                            <m:t>𝑏</m:t>
                          </m:r>
                        </m:e>
                        <m:sub>
                          <m:r>
                            <a:rPr lang="ru-RU" i="1">
                              <a:effectLst/>
                              <a:latin typeface="Cambria Math"/>
                              <a:ea typeface="Calibri"/>
                              <a:cs typeface="Times New Roman"/>
                            </a:rPr>
                            <m:t>𝑖𝑗</m:t>
                          </m:r>
                        </m:sub>
                      </m:sSub>
                      <m:d>
                        <m:dPr>
                          <m:ctrlPr>
                            <a:rPr lang="ru-RU" i="1">
                              <a:effectLst/>
                              <a:latin typeface="Cambria Math"/>
                              <a:ea typeface="Calibri"/>
                              <a:cs typeface="Times New Roman"/>
                            </a:rPr>
                          </m:ctrlPr>
                        </m:dPr>
                        <m:e>
                          <m:r>
                            <a:rPr lang="ru-RU" i="1">
                              <a:effectLst/>
                              <a:latin typeface="Cambria Math"/>
                              <a:ea typeface="Calibri"/>
                              <a:cs typeface="Times New Roman"/>
                            </a:rPr>
                            <m:t>𝑡</m:t>
                          </m:r>
                          <m:r>
                            <a:rPr lang="ru-RU" i="1">
                              <a:effectLst/>
                              <a:latin typeface="Cambria Math"/>
                              <a:ea typeface="Calibri"/>
                              <a:cs typeface="Times New Roman"/>
                            </a:rPr>
                            <m:t>,</m:t>
                          </m:r>
                          <m:r>
                            <a:rPr lang="ru-RU" i="1">
                              <a:effectLst/>
                              <a:latin typeface="Cambria Math"/>
                              <a:ea typeface="Calibri"/>
                              <a:cs typeface="Times New Roman"/>
                            </a:rPr>
                            <m:t>𝑠</m:t>
                          </m:r>
                        </m:e>
                      </m:d>
                      <m:r>
                        <a:rPr lang="ru-RU" i="1">
                          <a:effectLst/>
                          <a:latin typeface="Cambria Math"/>
                          <a:ea typeface="Calibri"/>
                          <a:cs typeface="Times New Roman"/>
                        </a:rPr>
                        <m:t>, </m:t>
                      </m:r>
                    </m:oMath>
                  </m:oMathPara>
                </a14:m>
                <a:endParaRPr lang="ru-RU" sz="1400" dirty="0">
                  <a:ea typeface="Calibri"/>
                  <a:cs typeface="Times New Roman"/>
                </a:endParaRPr>
              </a:p>
              <a:p>
                <a:pPr marR="179705">
                  <a:lnSpc>
                    <a:spcPct val="115000"/>
                  </a:lnSpc>
                  <a:spcAft>
                    <a:spcPts val="0"/>
                  </a:spcAft>
                  <a:tabLst>
                    <a:tab pos="90170" algn="l"/>
                  </a:tabLst>
                </a:pPr>
                <a:r>
                  <a:rPr lang="en-US" dirty="0">
                    <a:effectLst/>
                    <a:latin typeface="Times New Roman"/>
                    <a:ea typeface="Calibri"/>
                    <a:cs typeface="Times New Roman"/>
                  </a:rPr>
                  <a:t> </a:t>
                </a:r>
                <a:endParaRPr lang="ru-RU" sz="1400" dirty="0">
                  <a:ea typeface="Calibri"/>
                  <a:cs typeface="Times New Roman"/>
                </a:endParaRPr>
              </a:p>
              <a:p>
                <a:pPr marR="179705">
                  <a:lnSpc>
                    <a:spcPct val="115000"/>
                  </a:lnSpc>
                  <a:spcAft>
                    <a:spcPts val="0"/>
                  </a:spcAft>
                  <a:tabLst>
                    <a:tab pos="90170" algn="l"/>
                  </a:tabLs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i="1">
                          <a:effectLst/>
                          <a:latin typeface="Cambria Math"/>
                          <a:ea typeface="Calibri"/>
                          <a:cs typeface="Times New Roman"/>
                        </a:rPr>
                        <m:t>𝑓</m:t>
                      </m:r>
                      <m:d>
                        <m:dPr>
                          <m:ctrlPr>
                            <a:rPr lang="ru-RU" i="1">
                              <a:effectLst/>
                              <a:latin typeface="Cambria Math"/>
                              <a:ea typeface="Calibri"/>
                              <a:cs typeface="Times New Roman"/>
                            </a:rPr>
                          </m:ctrlPr>
                        </m:dPr>
                        <m:e>
                          <m:r>
                            <a:rPr lang="ru-RU" i="1">
                              <a:effectLst/>
                              <a:latin typeface="Cambria Math"/>
                              <a:ea typeface="Calibri"/>
                              <a:cs typeface="Times New Roman"/>
                            </a:rPr>
                            <m:t>𝑡</m:t>
                          </m:r>
                        </m:e>
                      </m:d>
                      <m:r>
                        <a:rPr lang="ru-RU" i="1">
                          <a:effectLst/>
                          <a:latin typeface="Cambria Math"/>
                          <a:ea typeface="Calibri"/>
                          <a:cs typeface="Times New Roman"/>
                        </a:rPr>
                        <m:t>=</m:t>
                      </m:r>
                      <m:d>
                        <m:dPr>
                          <m:ctrlPr>
                            <a:rPr lang="ru-RU" i="1">
                              <a:effectLst/>
                              <a:latin typeface="Cambria Math"/>
                              <a:ea typeface="Calibri"/>
                              <a:cs typeface="Times New Roman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ru-RU" i="1">
                                  <a:effectLst/>
                                  <a:latin typeface="Cambria Math"/>
                                  <a:ea typeface="Calibri"/>
                                  <a:cs typeface="Times New Roman"/>
                                </a:rPr>
                              </m:ctrlPr>
                            </m:sSubPr>
                            <m:e>
                              <m:r>
                                <a:rPr lang="ru-RU" i="1">
                                  <a:effectLst/>
                                  <a:latin typeface="Cambria Math"/>
                                  <a:ea typeface="Calibri"/>
                                  <a:cs typeface="Times New Roman"/>
                                </a:rPr>
                                <m:t>𝑓</m:t>
                              </m:r>
                            </m:e>
                            <m:sub>
                              <m:r>
                                <a:rPr lang="ru-RU" i="1">
                                  <a:effectLst/>
                                  <a:latin typeface="Cambria Math"/>
                                  <a:ea typeface="Calibri"/>
                                  <a:cs typeface="Times New Roman"/>
                                </a:rPr>
                                <m:t>𝑖</m:t>
                              </m:r>
                            </m:sub>
                          </m:sSub>
                          <m:d>
                            <m:dPr>
                              <m:ctrlPr>
                                <a:rPr lang="ru-RU" i="1">
                                  <a:effectLst/>
                                  <a:latin typeface="Cambria Math"/>
                                  <a:ea typeface="Calibri"/>
                                  <a:cs typeface="Times New Roman"/>
                                </a:rPr>
                              </m:ctrlPr>
                            </m:dPr>
                            <m:e>
                              <m:r>
                                <a:rPr lang="ru-RU" i="1">
                                  <a:effectLst/>
                                  <a:latin typeface="Cambria Math"/>
                                  <a:ea typeface="Calibri"/>
                                  <a:cs typeface="Times New Roman"/>
                                </a:rPr>
                                <m:t>𝑡</m:t>
                              </m:r>
                            </m:e>
                          </m:d>
                        </m:e>
                      </m:d>
                      <m:r>
                        <a:rPr lang="ru-RU" i="1">
                          <a:effectLst/>
                          <a:latin typeface="Cambria Math"/>
                          <a:ea typeface="Calibri"/>
                          <a:cs typeface="Times New Roman"/>
                        </a:rPr>
                        <m:t>=(</m:t>
                      </m:r>
                      <m:sSub>
                        <m:sSubPr>
                          <m:ctrlPr>
                            <a:rPr lang="ru-RU" i="1">
                              <a:effectLst/>
                              <a:latin typeface="Cambria Math"/>
                              <a:ea typeface="Calibri"/>
                              <a:cs typeface="Times New Roman"/>
                            </a:rPr>
                          </m:ctrlPr>
                        </m:sSubPr>
                        <m:e>
                          <m:r>
                            <a:rPr lang="ru-RU" i="1">
                              <a:effectLst/>
                              <a:latin typeface="Cambria Math"/>
                              <a:ea typeface="Calibri"/>
                              <a:cs typeface="Times New Roman"/>
                            </a:rPr>
                            <m:t>𝑓</m:t>
                          </m:r>
                        </m:e>
                        <m:sub>
                          <m:r>
                            <a:rPr lang="ru-RU" i="1">
                              <a:effectLst/>
                              <a:latin typeface="Cambria Math"/>
                              <a:ea typeface="Calibri"/>
                              <a:cs typeface="Times New Roman"/>
                            </a:rPr>
                            <m:t>1</m:t>
                          </m:r>
                        </m:sub>
                      </m:sSub>
                      <m:d>
                        <m:dPr>
                          <m:ctrlPr>
                            <a:rPr lang="ru-RU" i="1">
                              <a:effectLst/>
                              <a:latin typeface="Cambria Math"/>
                              <a:ea typeface="Calibri"/>
                              <a:cs typeface="Times New Roman"/>
                            </a:rPr>
                          </m:ctrlPr>
                        </m:dPr>
                        <m:e>
                          <m:r>
                            <a:rPr lang="ru-RU" i="1">
                              <a:effectLst/>
                              <a:latin typeface="Cambria Math"/>
                              <a:ea typeface="Calibri"/>
                              <a:cs typeface="Times New Roman"/>
                            </a:rPr>
                            <m:t>𝑡</m:t>
                          </m:r>
                        </m:e>
                      </m:d>
                      <m:r>
                        <a:rPr lang="ru-RU" i="1">
                          <a:effectLst/>
                          <a:latin typeface="Cambria Math"/>
                          <a:ea typeface="Calibri"/>
                          <a:cs typeface="Times New Roman"/>
                        </a:rPr>
                        <m:t>,…,</m:t>
                      </m:r>
                      <m:sSub>
                        <m:sSubPr>
                          <m:ctrlPr>
                            <a:rPr lang="ru-RU" i="1">
                              <a:effectLst/>
                              <a:latin typeface="Cambria Math"/>
                              <a:ea typeface="Calibri"/>
                              <a:cs typeface="Times New Roman"/>
                            </a:rPr>
                          </m:ctrlPr>
                        </m:sSubPr>
                        <m:e>
                          <m:r>
                            <a:rPr lang="ru-RU" i="1">
                              <a:effectLst/>
                              <a:latin typeface="Cambria Math"/>
                              <a:ea typeface="Calibri"/>
                              <a:cs typeface="Times New Roman"/>
                            </a:rPr>
                            <m:t>𝑓</m:t>
                          </m:r>
                        </m:e>
                        <m:sub>
                          <m:r>
                            <a:rPr lang="ru-RU" i="1">
                              <a:effectLst/>
                              <a:latin typeface="Cambria Math"/>
                              <a:ea typeface="Calibri"/>
                              <a:cs typeface="Times New Roman"/>
                            </a:rPr>
                            <m:t>𝑛</m:t>
                          </m:r>
                        </m:sub>
                      </m:sSub>
                      <m:d>
                        <m:dPr>
                          <m:ctrlPr>
                            <a:rPr lang="ru-RU" i="1">
                              <a:effectLst/>
                              <a:latin typeface="Cambria Math"/>
                              <a:ea typeface="Calibri"/>
                              <a:cs typeface="Times New Roman"/>
                            </a:rPr>
                          </m:ctrlPr>
                        </m:dPr>
                        <m:e>
                          <m:r>
                            <a:rPr lang="ru-RU" i="1">
                              <a:effectLst/>
                              <a:latin typeface="Cambria Math"/>
                              <a:ea typeface="Calibri"/>
                              <a:cs typeface="Times New Roman"/>
                            </a:rPr>
                            <m:t>𝑡</m:t>
                          </m:r>
                        </m:e>
                      </m:d>
                      <m:sSup>
                        <m:sSupPr>
                          <m:ctrlPr>
                            <a:rPr lang="ru-RU" i="1">
                              <a:effectLst/>
                              <a:latin typeface="Cambria Math"/>
                              <a:ea typeface="Calibri"/>
                              <a:cs typeface="Times New Roman"/>
                            </a:rPr>
                          </m:ctrlPr>
                        </m:sSupPr>
                        <m:e>
                          <m:r>
                            <a:rPr lang="ru-RU" i="1">
                              <a:effectLst/>
                              <a:latin typeface="Cambria Math"/>
                              <a:ea typeface="Calibri"/>
                              <a:cs typeface="Times New Roman"/>
                            </a:rPr>
                            <m:t>)</m:t>
                          </m:r>
                        </m:e>
                        <m:sup>
                          <m:r>
                            <a:rPr lang="ru-RU" i="1">
                              <a:effectLst/>
                              <a:latin typeface="Cambria Math"/>
                              <a:ea typeface="Calibri"/>
                              <a:cs typeface="Times New Roman"/>
                            </a:rPr>
                            <m:t>𝑇</m:t>
                          </m:r>
                        </m:sup>
                      </m:sSup>
                      <m:r>
                        <a:rPr lang="ru-RU" i="1">
                          <a:effectLst/>
                          <a:latin typeface="Cambria Math"/>
                          <a:ea typeface="Calibri"/>
                          <a:cs typeface="Times New Roman"/>
                        </a:rPr>
                        <m:t>,</m:t>
                      </m:r>
                      <m:r>
                        <a:rPr lang="ru-RU" i="1">
                          <a:effectLst/>
                          <a:latin typeface="Cambria Math"/>
                          <a:ea typeface="Calibri"/>
                          <a:cs typeface="Times New Roman"/>
                        </a:rPr>
                        <m:t>𝑢</m:t>
                      </m:r>
                      <m:d>
                        <m:dPr>
                          <m:ctrlPr>
                            <a:rPr lang="ru-RU" i="1">
                              <a:effectLst/>
                              <a:latin typeface="Cambria Math"/>
                              <a:ea typeface="Calibri"/>
                              <a:cs typeface="Times New Roman"/>
                            </a:rPr>
                          </m:ctrlPr>
                        </m:dPr>
                        <m:e>
                          <m:r>
                            <a:rPr lang="ru-RU" i="1">
                              <a:effectLst/>
                              <a:latin typeface="Cambria Math"/>
                              <a:ea typeface="Calibri"/>
                              <a:cs typeface="Times New Roman"/>
                            </a:rPr>
                            <m:t>𝑡</m:t>
                          </m:r>
                        </m:e>
                      </m:d>
                      <m:r>
                        <a:rPr lang="ru-RU" i="1">
                          <a:effectLst/>
                          <a:latin typeface="Cambria Math"/>
                          <a:ea typeface="Calibri"/>
                          <a:cs typeface="Times New Roman"/>
                        </a:rPr>
                        <m:t>=</m:t>
                      </m:r>
                      <m:d>
                        <m:dPr>
                          <m:ctrlPr>
                            <a:rPr lang="ru-RU" i="1">
                              <a:effectLst/>
                              <a:latin typeface="Cambria Math"/>
                              <a:ea typeface="Calibri"/>
                              <a:cs typeface="Times New Roman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ru-RU" i="1">
                                  <a:effectLst/>
                                  <a:latin typeface="Cambria Math"/>
                                  <a:ea typeface="Calibri"/>
                                  <a:cs typeface="Times New Roman"/>
                                </a:rPr>
                              </m:ctrlPr>
                            </m:sSubPr>
                            <m:e>
                              <m:r>
                                <a:rPr lang="ru-RU" i="1">
                                  <a:effectLst/>
                                  <a:latin typeface="Cambria Math"/>
                                  <a:ea typeface="Calibri"/>
                                  <a:cs typeface="Times New Roman"/>
                                </a:rPr>
                                <m:t>𝑢</m:t>
                              </m:r>
                            </m:e>
                            <m:sub>
                              <m:r>
                                <a:rPr lang="ru-RU" i="1">
                                  <a:effectLst/>
                                  <a:latin typeface="Cambria Math"/>
                                  <a:ea typeface="Calibri"/>
                                  <a:cs typeface="Times New Roman"/>
                                </a:rPr>
                                <m:t>𝑖</m:t>
                              </m:r>
                            </m:sub>
                          </m:sSub>
                          <m:d>
                            <m:dPr>
                              <m:ctrlPr>
                                <a:rPr lang="ru-RU" i="1">
                                  <a:effectLst/>
                                  <a:latin typeface="Cambria Math"/>
                                  <a:ea typeface="Calibri"/>
                                  <a:cs typeface="Times New Roman"/>
                                </a:rPr>
                              </m:ctrlPr>
                            </m:dPr>
                            <m:e>
                              <m:r>
                                <a:rPr lang="ru-RU" i="1">
                                  <a:effectLst/>
                                  <a:latin typeface="Cambria Math"/>
                                  <a:ea typeface="Calibri"/>
                                  <a:cs typeface="Times New Roman"/>
                                </a:rPr>
                                <m:t>𝑡</m:t>
                              </m:r>
                            </m:e>
                          </m:d>
                        </m:e>
                      </m:d>
                      <m:r>
                        <a:rPr lang="ru-RU" i="1">
                          <a:effectLst/>
                          <a:latin typeface="Cambria Math"/>
                          <a:ea typeface="Calibri"/>
                          <a:cs typeface="Times New Roman"/>
                        </a:rPr>
                        <m:t>=(</m:t>
                      </m:r>
                      <m:sSub>
                        <m:sSubPr>
                          <m:ctrlPr>
                            <a:rPr lang="ru-RU" i="1">
                              <a:effectLst/>
                              <a:latin typeface="Cambria Math"/>
                              <a:ea typeface="Calibri"/>
                              <a:cs typeface="Times New Roman"/>
                            </a:rPr>
                          </m:ctrlPr>
                        </m:sSubPr>
                        <m:e>
                          <m:r>
                            <a:rPr lang="ru-RU" i="1">
                              <a:effectLst/>
                              <a:latin typeface="Cambria Math"/>
                              <a:ea typeface="Calibri"/>
                              <a:cs typeface="Times New Roman"/>
                            </a:rPr>
                            <m:t>𝑢</m:t>
                          </m:r>
                        </m:e>
                        <m:sub>
                          <m:r>
                            <a:rPr lang="ru-RU" i="1">
                              <a:effectLst/>
                              <a:latin typeface="Cambria Math"/>
                              <a:ea typeface="Calibri"/>
                              <a:cs typeface="Times New Roman"/>
                            </a:rPr>
                            <m:t>1</m:t>
                          </m:r>
                        </m:sub>
                      </m:sSub>
                      <m:d>
                        <m:dPr>
                          <m:ctrlPr>
                            <a:rPr lang="ru-RU" i="1">
                              <a:effectLst/>
                              <a:latin typeface="Cambria Math"/>
                              <a:ea typeface="Calibri"/>
                              <a:cs typeface="Times New Roman"/>
                            </a:rPr>
                          </m:ctrlPr>
                        </m:dPr>
                        <m:e>
                          <m:r>
                            <a:rPr lang="ru-RU" i="1">
                              <a:effectLst/>
                              <a:latin typeface="Cambria Math"/>
                              <a:ea typeface="Calibri"/>
                              <a:cs typeface="Times New Roman"/>
                            </a:rPr>
                            <m:t>𝑡</m:t>
                          </m:r>
                        </m:e>
                      </m:d>
                      <m:r>
                        <a:rPr lang="ru-RU" i="1">
                          <a:effectLst/>
                          <a:latin typeface="Cambria Math"/>
                          <a:ea typeface="Calibri"/>
                          <a:cs typeface="Times New Roman"/>
                        </a:rPr>
                        <m:t>,…,</m:t>
                      </m:r>
                      <m:sSub>
                        <m:sSubPr>
                          <m:ctrlPr>
                            <a:rPr lang="ru-RU" i="1">
                              <a:effectLst/>
                              <a:latin typeface="Cambria Math"/>
                              <a:ea typeface="Calibri"/>
                              <a:cs typeface="Times New Roman"/>
                            </a:rPr>
                          </m:ctrlPr>
                        </m:sSubPr>
                        <m:e>
                          <m:r>
                            <a:rPr lang="ru-RU" i="1">
                              <a:effectLst/>
                              <a:latin typeface="Cambria Math"/>
                              <a:ea typeface="Calibri"/>
                              <a:cs typeface="Times New Roman"/>
                            </a:rPr>
                            <m:t>𝑢</m:t>
                          </m:r>
                        </m:e>
                        <m:sub>
                          <m:r>
                            <a:rPr lang="ru-RU" i="1">
                              <a:effectLst/>
                              <a:latin typeface="Cambria Math"/>
                              <a:ea typeface="Calibri"/>
                              <a:cs typeface="Times New Roman"/>
                            </a:rPr>
                            <m:t>𝑛</m:t>
                          </m:r>
                        </m:sub>
                      </m:sSub>
                      <m:d>
                        <m:dPr>
                          <m:ctrlPr>
                            <a:rPr lang="ru-RU" i="1">
                              <a:effectLst/>
                              <a:latin typeface="Cambria Math"/>
                              <a:ea typeface="Calibri"/>
                              <a:cs typeface="Times New Roman"/>
                            </a:rPr>
                          </m:ctrlPr>
                        </m:dPr>
                        <m:e>
                          <m:r>
                            <a:rPr lang="ru-RU" i="1">
                              <a:effectLst/>
                              <a:latin typeface="Cambria Math"/>
                              <a:ea typeface="Calibri"/>
                              <a:cs typeface="Times New Roman"/>
                            </a:rPr>
                            <m:t>𝑡</m:t>
                          </m:r>
                        </m:e>
                      </m:d>
                      <m:sSup>
                        <m:sSupPr>
                          <m:ctrlPr>
                            <a:rPr lang="ru-RU" i="1">
                              <a:effectLst/>
                              <a:latin typeface="Cambria Math"/>
                              <a:ea typeface="Calibri"/>
                              <a:cs typeface="Times New Roman"/>
                            </a:rPr>
                          </m:ctrlPr>
                        </m:sSupPr>
                        <m:e>
                          <m:r>
                            <a:rPr lang="ru-RU" i="1">
                              <a:effectLst/>
                              <a:latin typeface="Cambria Math"/>
                              <a:ea typeface="Calibri"/>
                              <a:cs typeface="Times New Roman"/>
                            </a:rPr>
                            <m:t>)</m:t>
                          </m:r>
                        </m:e>
                        <m:sup>
                          <m:r>
                            <a:rPr lang="ru-RU" i="1">
                              <a:effectLst/>
                              <a:latin typeface="Cambria Math"/>
                              <a:ea typeface="Calibri"/>
                              <a:cs typeface="Times New Roman"/>
                            </a:rPr>
                            <m:t>𝑇</m:t>
                          </m:r>
                        </m:sup>
                      </m:sSup>
                      <m:r>
                        <a:rPr lang="ru-RU" i="1">
                          <a:effectLst/>
                          <a:latin typeface="Cambria Math"/>
                          <a:ea typeface="Calibri"/>
                          <a:cs typeface="Times New Roman"/>
                        </a:rPr>
                        <m:t>.   </m:t>
                      </m:r>
                    </m:oMath>
                  </m:oMathPara>
                </a14:m>
                <a:endParaRPr lang="ru-RU" sz="1400" dirty="0">
                  <a:ea typeface="Calibri"/>
                  <a:cs typeface="Times New Roman"/>
                </a:endParaRPr>
              </a:p>
              <a:p>
                <a:pPr marR="179705">
                  <a:lnSpc>
                    <a:spcPct val="115000"/>
                  </a:lnSpc>
                  <a:spcAft>
                    <a:spcPts val="0"/>
                  </a:spcAft>
                  <a:tabLst>
                    <a:tab pos="90170" algn="l"/>
                  </a:tabLst>
                </a:pPr>
                <a:r>
                  <a:rPr lang="en-US" dirty="0">
                    <a:effectLst/>
                    <a:latin typeface="Times New Roman"/>
                    <a:ea typeface="SimSun"/>
                    <a:cs typeface="Times New Roman"/>
                  </a:rPr>
                  <a:t> </a:t>
                </a:r>
                <a:endParaRPr lang="ru-RU" sz="1400" dirty="0">
                  <a:ea typeface="Calibri"/>
                  <a:cs typeface="Times New Roman"/>
                </a:endParaRPr>
              </a:p>
            </p:txBody>
          </p:sp>
        </mc:Choice>
        <mc:Fallback>
          <p:sp>
            <p:nvSpPr>
              <p:cNvPr id="2" name="Прямоугольник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1560" y="764702"/>
                <a:ext cx="8532440" cy="4728154"/>
              </a:xfrm>
              <a:prstGeom prst="rect">
                <a:avLst/>
              </a:prstGeom>
              <a:blipFill rotWithShape="1">
                <a:blip r:embed="rId2"/>
                <a:stretch>
                  <a:fillRect l="-571" t="-25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422170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2" name="Прямоугольник 1"/>
              <p:cNvSpPr/>
              <p:nvPr/>
            </p:nvSpPr>
            <p:spPr>
              <a:xfrm>
                <a:off x="971600" y="908720"/>
                <a:ext cx="7488832" cy="464883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just">
                  <a:lnSpc>
                    <a:spcPct val="115000"/>
                  </a:lnSpc>
                  <a:spcAft>
                    <a:spcPts val="1000"/>
                  </a:spcAft>
                </a:pPr>
                <a:r>
                  <a:rPr lang="ru-RU" sz="2800" dirty="0" smtClean="0">
                    <a:effectLst/>
                    <a:latin typeface="Times New Roman"/>
                    <a:ea typeface="Calibri"/>
                    <a:cs typeface="Times New Roman"/>
                  </a:rPr>
                  <a:t> Здесь  </a:t>
                </a:r>
                <a14:m>
                  <m:oMath xmlns:m="http://schemas.openxmlformats.org/officeDocument/2006/math">
                    <m:r>
                      <a:rPr lang="ru-RU" sz="2800" i="1">
                        <a:effectLst/>
                        <a:latin typeface="Cambria Math"/>
                        <a:ea typeface="Calibri"/>
                        <a:cs typeface="Times New Roman"/>
                      </a:rPr>
                      <m:t>𝐴</m:t>
                    </m:r>
                    <m:d>
                      <m:dPr>
                        <m:ctrlPr>
                          <a:rPr lang="ru-RU" sz="2800" i="1">
                            <a:effectLst/>
                            <a:latin typeface="Cambria Math"/>
                            <a:ea typeface="Calibri"/>
                            <a:cs typeface="Times New Roman"/>
                          </a:rPr>
                        </m:ctrlPr>
                      </m:dPr>
                      <m:e>
                        <m:r>
                          <a:rPr lang="ru-RU" sz="2800" i="1">
                            <a:effectLst/>
                            <a:latin typeface="Cambria Math"/>
                            <a:ea typeface="Calibri"/>
                            <a:cs typeface="Times New Roman"/>
                          </a:rPr>
                          <m:t>𝑡</m:t>
                        </m:r>
                        <m:r>
                          <a:rPr lang="ru-RU" sz="2800" i="1">
                            <a:effectLst/>
                            <a:latin typeface="Cambria Math"/>
                            <a:ea typeface="Calibri"/>
                            <a:cs typeface="Times New Roman"/>
                          </a:rPr>
                          <m:t>,</m:t>
                        </m:r>
                        <m:r>
                          <a:rPr lang="en-US" sz="2800" i="1">
                            <a:effectLst/>
                            <a:latin typeface="Cambria Math"/>
                            <a:ea typeface="Calibri"/>
                            <a:cs typeface="Times New Roman"/>
                          </a:rPr>
                          <m:t>𝑠</m:t>
                        </m:r>
                      </m:e>
                    </m:d>
                  </m:oMath>
                </a14:m>
                <a:r>
                  <a:rPr lang="ru-RU" sz="2800" dirty="0">
                    <a:effectLst/>
                    <a:latin typeface="Times New Roman"/>
                    <a:ea typeface="Calibri"/>
                    <a:cs typeface="Times New Roman"/>
                  </a:rPr>
                  <a:t> и  </a:t>
                </a:r>
                <a14:m>
                  <m:oMath xmlns:m="http://schemas.openxmlformats.org/officeDocument/2006/math">
                    <m:r>
                      <a:rPr lang="ru-RU" sz="2800" i="1">
                        <a:effectLst/>
                        <a:latin typeface="Cambria Math"/>
                        <a:ea typeface="Calibri"/>
                        <a:cs typeface="Times New Roman"/>
                      </a:rPr>
                      <m:t>𝐵</m:t>
                    </m:r>
                    <m:d>
                      <m:dPr>
                        <m:ctrlPr>
                          <a:rPr lang="ru-RU" sz="2800" i="1">
                            <a:effectLst/>
                            <a:latin typeface="Cambria Math"/>
                            <a:ea typeface="Calibri"/>
                            <a:cs typeface="Times New Roman"/>
                          </a:rPr>
                        </m:ctrlPr>
                      </m:dPr>
                      <m:e>
                        <m:r>
                          <a:rPr lang="ru-RU" sz="2800" i="1">
                            <a:effectLst/>
                            <a:latin typeface="Cambria Math"/>
                            <a:ea typeface="Calibri"/>
                            <a:cs typeface="Times New Roman"/>
                          </a:rPr>
                          <m:t>𝑡</m:t>
                        </m:r>
                        <m:r>
                          <a:rPr lang="ru-RU" sz="2800" i="1">
                            <a:effectLst/>
                            <a:latin typeface="Cambria Math"/>
                            <a:ea typeface="Calibri"/>
                            <a:cs typeface="Times New Roman"/>
                          </a:rPr>
                          <m:t>,</m:t>
                        </m:r>
                        <m:r>
                          <a:rPr lang="ru-RU" sz="2800" i="1">
                            <a:effectLst/>
                            <a:latin typeface="Cambria Math"/>
                            <a:ea typeface="Calibri"/>
                            <a:cs typeface="Times New Roman"/>
                          </a:rPr>
                          <m:t>𝑠</m:t>
                        </m:r>
                      </m:e>
                    </m:d>
                  </m:oMath>
                </a14:m>
                <a:r>
                  <a:rPr lang="ru-RU" sz="2800" dirty="0">
                    <a:effectLst/>
                    <a:latin typeface="Times New Roman"/>
                    <a:ea typeface="Calibri"/>
                    <a:cs typeface="Times New Roman"/>
                  </a:rPr>
                  <a:t>-  данные матричные функции, </a:t>
                </a:r>
                <a14:m>
                  <m:oMath xmlns:m="http://schemas.openxmlformats.org/officeDocument/2006/math">
                    <m:r>
                      <a:rPr lang="ru-RU" sz="2800" i="1">
                        <a:effectLst/>
                        <a:latin typeface="Cambria Math"/>
                        <a:ea typeface="Calibri"/>
                        <a:cs typeface="Times New Roman"/>
                      </a:rPr>
                      <m:t>𝑓</m:t>
                    </m:r>
                    <m:d>
                      <m:dPr>
                        <m:ctrlPr>
                          <a:rPr lang="ru-RU" sz="2800" i="1">
                            <a:effectLst/>
                            <a:latin typeface="Cambria Math"/>
                            <a:ea typeface="Calibri"/>
                            <a:cs typeface="Times New Roman"/>
                          </a:rPr>
                        </m:ctrlPr>
                      </m:dPr>
                      <m:e>
                        <m:r>
                          <a:rPr lang="ru-RU" sz="2800" i="1">
                            <a:effectLst/>
                            <a:latin typeface="Cambria Math"/>
                            <a:ea typeface="Calibri"/>
                            <a:cs typeface="Times New Roman"/>
                          </a:rPr>
                          <m:t>𝑡</m:t>
                        </m:r>
                      </m:e>
                    </m:d>
                  </m:oMath>
                </a14:m>
                <a:r>
                  <a:rPr lang="ru-RU" sz="2800" dirty="0">
                    <a:effectLst/>
                    <a:latin typeface="Times New Roman"/>
                    <a:ea typeface="Calibri"/>
                    <a:cs typeface="Times New Roman"/>
                  </a:rPr>
                  <a:t>- известная  вектор-функция,</a:t>
                </a:r>
                <a:r>
                  <a:rPr lang="ru-RU" sz="2800" dirty="0">
                    <a:effectLst/>
                    <a:latin typeface="Times New Roman"/>
                    <a:ea typeface="Times New Roman"/>
                    <a:cs typeface="Times New Roman"/>
                  </a:rPr>
                  <a:t> </a:t>
                </a:r>
                <a14:m>
                  <m:oMath xmlns:m="http://schemas.openxmlformats.org/officeDocument/2006/math">
                    <m:r>
                      <a:rPr lang="ru-RU" sz="2800" i="1">
                        <a:effectLst/>
                        <a:latin typeface="Cambria Math"/>
                        <a:ea typeface="Calibri"/>
                        <a:cs typeface="Times New Roman"/>
                      </a:rPr>
                      <m:t>𝑢</m:t>
                    </m:r>
                    <m:d>
                      <m:dPr>
                        <m:ctrlPr>
                          <a:rPr lang="ru-RU" sz="2800" i="1">
                            <a:effectLst/>
                            <a:latin typeface="Cambria Math"/>
                            <a:ea typeface="Calibri"/>
                            <a:cs typeface="Times New Roman"/>
                          </a:rPr>
                        </m:ctrlPr>
                      </m:dPr>
                      <m:e>
                        <m:r>
                          <a:rPr lang="ru-RU" sz="2800" i="1">
                            <a:effectLst/>
                            <a:latin typeface="Cambria Math"/>
                            <a:ea typeface="Calibri"/>
                            <a:cs typeface="Times New Roman"/>
                          </a:rPr>
                          <m:t>𝑡</m:t>
                        </m:r>
                      </m:e>
                    </m:d>
                  </m:oMath>
                </a14:m>
                <a:r>
                  <a:rPr lang="ru-RU" sz="2800" dirty="0">
                    <a:effectLst/>
                    <a:latin typeface="Times New Roman"/>
                    <a:ea typeface="Calibri"/>
                    <a:cs typeface="Times New Roman"/>
                  </a:rPr>
                  <a:t>- неизвестная вектор-функция.</a:t>
                </a:r>
                <a:endParaRPr lang="ru-RU" sz="2800" dirty="0">
                  <a:ea typeface="Calibri"/>
                  <a:cs typeface="Times New Roman"/>
                </a:endParaRPr>
              </a:p>
              <a:p>
                <a:pPr algn="just">
                  <a:lnSpc>
                    <a:spcPct val="115000"/>
                  </a:lnSpc>
                  <a:spcAft>
                    <a:spcPts val="1000"/>
                  </a:spcAft>
                </a:pPr>
                <a:r>
                  <a:rPr lang="ru-RU" sz="2800" dirty="0">
                    <a:effectLst/>
                    <a:latin typeface="Times New Roman"/>
                    <a:ea typeface="Calibri"/>
                    <a:cs typeface="Times New Roman"/>
                  </a:rPr>
                  <a:t> 	В данной работе с помощью методом функционального анализа и методом неотрицательных квадратичных форм, доказывается теорема единственности решений для одного класса систем линейных интегральных уравнений.</a:t>
                </a:r>
                <a:endParaRPr lang="ru-RU" sz="2800" dirty="0"/>
              </a:p>
            </p:txBody>
          </p:sp>
        </mc:Choice>
        <mc:Fallback>
          <p:sp>
            <p:nvSpPr>
              <p:cNvPr id="2" name="Прямоугольник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71600" y="908720"/>
                <a:ext cx="7488832" cy="4648837"/>
              </a:xfrm>
              <a:prstGeom prst="rect">
                <a:avLst/>
              </a:prstGeom>
              <a:blipFill rotWithShape="1">
                <a:blip r:embed="rId2"/>
                <a:stretch>
                  <a:fillRect l="-1627" t="-786" r="-1627" b="-249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2211803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2" name="Прямоугольник 1"/>
              <p:cNvSpPr/>
              <p:nvPr/>
            </p:nvSpPr>
            <p:spPr>
              <a:xfrm>
                <a:off x="827584" y="1062070"/>
                <a:ext cx="7488832" cy="572765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indent="449580" algn="just">
                  <a:lnSpc>
                    <a:spcPct val="150000"/>
                  </a:lnSpc>
                  <a:spcAft>
                    <a:spcPts val="0"/>
                  </a:spcAft>
                </a:pPr>
                <a:r>
                  <a:rPr lang="ru-RU" sz="2400" dirty="0" smtClean="0">
                    <a:effectLst/>
                    <a:latin typeface="Times New Roman"/>
                    <a:ea typeface="Times New Roman"/>
                    <a:cs typeface="Times New Roman"/>
                  </a:rPr>
                  <a:t>Введем следующие обозначения:</a:t>
                </a:r>
                <a:endParaRPr lang="ru-RU" sz="2400" dirty="0">
                  <a:ea typeface="Calibri"/>
                  <a:cs typeface="Times New Roman"/>
                </a:endParaRPr>
              </a:p>
              <a:p>
                <a:pPr lvl="0" algn="just">
                  <a:lnSpc>
                    <a:spcPct val="150000"/>
                  </a:lnSpc>
                  <a:spcAft>
                    <a:spcPts val="0"/>
                  </a:spcAft>
                </a:pPr>
                <a:r>
                  <a:rPr lang="en-US" sz="2400" dirty="0">
                    <a:latin typeface="Times New Roman"/>
                    <a:ea typeface="Times New Roman"/>
                    <a:cs typeface="Times New Roman"/>
                  </a:rPr>
                  <a:t> </a:t>
                </a:r>
                <a:r>
                  <a:rPr lang="en-US" sz="2400" dirty="0" smtClean="0">
                    <a:latin typeface="Times New Roman"/>
                    <a:ea typeface="Times New Roman"/>
                    <a:cs typeface="Times New Roman"/>
                  </a:rPr>
                  <a:t>       </a:t>
                </a:r>
                <a:r>
                  <a:rPr lang="ru-RU" sz="2400" dirty="0" smtClean="0">
                    <a:effectLst/>
                    <a:latin typeface="Times New Roman"/>
                    <a:ea typeface="Times New Roman"/>
                    <a:cs typeface="Times New Roman"/>
                  </a:rPr>
                  <a:t>Для </a:t>
                </a:r>
                <a:r>
                  <a:rPr lang="ru-RU" sz="2400" dirty="0">
                    <a:effectLst/>
                    <a:latin typeface="Times New Roman"/>
                    <a:ea typeface="Times New Roman"/>
                    <a:cs typeface="Times New Roman"/>
                  </a:rPr>
                  <a:t>векторов </a:t>
                </a:r>
                <a14:m>
                  <m:oMath xmlns:m="http://schemas.openxmlformats.org/officeDocument/2006/math">
                    <m:r>
                      <a:rPr lang="ru-RU" sz="2400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𝑢</m:t>
                    </m:r>
                    <m:r>
                      <a:rPr lang="ru-RU" sz="2400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=</m:t>
                    </m:r>
                    <m:d>
                      <m:dPr>
                        <m:ctrlPr>
                          <a:rPr lang="ru-RU" sz="24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ru-RU" sz="2400" i="1">
                                <a:effectLst/>
                                <a:latin typeface="Cambria Math"/>
                                <a:ea typeface="Times New Roman"/>
                                <a:cs typeface="Times New Roman"/>
                              </a:rPr>
                            </m:ctrlPr>
                          </m:sSubPr>
                          <m:e>
                            <m:r>
                              <a:rPr lang="ru-RU" sz="2400" i="1">
                                <a:effectLst/>
                                <a:latin typeface="Cambria Math"/>
                                <a:ea typeface="Times New Roman"/>
                                <a:cs typeface="Times New Roman"/>
                              </a:rPr>
                              <m:t>𝑢</m:t>
                            </m:r>
                          </m:e>
                          <m:sub>
                            <m:r>
                              <a:rPr lang="ru-RU" sz="2400" i="1">
                                <a:effectLst/>
                                <a:latin typeface="Cambria Math"/>
                                <a:ea typeface="Times New Roman"/>
                                <a:cs typeface="Times New Roman"/>
                              </a:rPr>
                              <m:t>1</m:t>
                            </m:r>
                          </m:sub>
                        </m:sSub>
                        <m:r>
                          <a:rPr lang="ru-RU" sz="24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,</m:t>
                        </m:r>
                        <m:sSub>
                          <m:sSubPr>
                            <m:ctrlPr>
                              <a:rPr lang="ru-RU" sz="2400" i="1">
                                <a:effectLst/>
                                <a:latin typeface="Cambria Math"/>
                                <a:ea typeface="Times New Roman"/>
                                <a:cs typeface="Times New Roman"/>
                              </a:rPr>
                            </m:ctrlPr>
                          </m:sSubPr>
                          <m:e>
                            <m:r>
                              <a:rPr lang="ru-RU" sz="2400" i="1">
                                <a:effectLst/>
                                <a:latin typeface="Cambria Math"/>
                                <a:ea typeface="Times New Roman"/>
                                <a:cs typeface="Times New Roman"/>
                              </a:rPr>
                              <m:t>𝑢</m:t>
                            </m:r>
                          </m:e>
                          <m:sub>
                            <m:r>
                              <a:rPr lang="ru-RU" sz="2400" i="1">
                                <a:effectLst/>
                                <a:latin typeface="Cambria Math"/>
                                <a:ea typeface="Times New Roman"/>
                                <a:cs typeface="Times New Roman"/>
                              </a:rPr>
                              <m:t>2</m:t>
                            </m:r>
                          </m:sub>
                        </m:sSub>
                        <m:r>
                          <a:rPr lang="ru-RU" sz="24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,…,</m:t>
                        </m:r>
                        <m:sSub>
                          <m:sSubPr>
                            <m:ctrlPr>
                              <a:rPr lang="ru-RU" sz="2400" i="1">
                                <a:effectLst/>
                                <a:latin typeface="Cambria Math"/>
                                <a:ea typeface="Times New Roman"/>
                                <a:cs typeface="Times New Roman"/>
                              </a:rPr>
                            </m:ctrlPr>
                          </m:sSubPr>
                          <m:e>
                            <m:r>
                              <a:rPr lang="ru-RU" sz="2400" i="1">
                                <a:effectLst/>
                                <a:latin typeface="Cambria Math"/>
                                <a:ea typeface="Times New Roman"/>
                                <a:cs typeface="Times New Roman"/>
                              </a:rPr>
                              <m:t>𝑢</m:t>
                            </m:r>
                          </m:e>
                          <m:sub>
                            <m:r>
                              <a:rPr lang="ru-RU" sz="2400" i="1">
                                <a:effectLst/>
                                <a:latin typeface="Cambria Math"/>
                                <a:ea typeface="Times New Roman"/>
                                <a:cs typeface="Times New Roman"/>
                              </a:rPr>
                              <m:t>𝑛</m:t>
                            </m:r>
                          </m:sub>
                        </m:sSub>
                      </m:e>
                    </m:d>
                    <m:r>
                      <a:rPr lang="ru-RU" sz="2400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,  </m:t>
                    </m:r>
                    <m:r>
                      <a:rPr lang="ru-RU" sz="2400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𝜗</m:t>
                    </m:r>
                    <m:r>
                      <a:rPr lang="ru-RU" sz="2400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=(</m:t>
                    </m:r>
                    <m:sSub>
                      <m:sSubPr>
                        <m:ctrlPr>
                          <a:rPr lang="ru-RU" sz="24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</m:ctrlPr>
                      </m:sSubPr>
                      <m:e>
                        <m:r>
                          <a:rPr lang="ru-RU" sz="24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𝜗</m:t>
                        </m:r>
                      </m:e>
                      <m:sub>
                        <m:r>
                          <a:rPr lang="ru-RU" sz="24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1</m:t>
                        </m:r>
                      </m:sub>
                    </m:sSub>
                    <m:r>
                      <a:rPr lang="ru-RU" sz="2400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,</m:t>
                    </m:r>
                    <m:sSub>
                      <m:sSubPr>
                        <m:ctrlPr>
                          <a:rPr lang="ru-RU" sz="24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</m:ctrlPr>
                      </m:sSubPr>
                      <m:e>
                        <m:r>
                          <a:rPr lang="ru-RU" sz="24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𝜗</m:t>
                        </m:r>
                      </m:e>
                      <m:sub>
                        <m:r>
                          <a:rPr lang="ru-RU" sz="24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2</m:t>
                        </m:r>
                      </m:sub>
                    </m:sSub>
                    <m:r>
                      <a:rPr lang="ru-RU" sz="2400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,…,</m:t>
                    </m:r>
                    <m:sSub>
                      <m:sSubPr>
                        <m:ctrlPr>
                          <a:rPr lang="ru-RU" sz="24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</m:ctrlPr>
                      </m:sSubPr>
                      <m:e>
                        <m:r>
                          <a:rPr lang="ru-RU" sz="24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𝜗</m:t>
                        </m:r>
                      </m:e>
                      <m:sub>
                        <m:r>
                          <a:rPr lang="ru-RU" sz="24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𝑛</m:t>
                        </m:r>
                      </m:sub>
                    </m:sSub>
                    <m:r>
                      <a:rPr lang="ru-RU" sz="2400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)∈</m:t>
                    </m:r>
                    <m:sSup>
                      <m:sSupPr>
                        <m:ctrlPr>
                          <a:rPr lang="ru-RU" sz="24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</m:ctrlPr>
                      </m:sSupPr>
                      <m:e>
                        <m:r>
                          <a:rPr lang="ru-RU" sz="24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𝑅</m:t>
                        </m:r>
                      </m:e>
                      <m:sup>
                        <m:r>
                          <a:rPr lang="ru-RU" sz="24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𝑛</m:t>
                        </m:r>
                      </m:sup>
                    </m:sSup>
                  </m:oMath>
                </a14:m>
                <a:endParaRPr lang="ru-RU" sz="2400" dirty="0">
                  <a:ea typeface="Calibri"/>
                  <a:cs typeface="Times New Roman"/>
                </a:endParaRPr>
              </a:p>
              <a:p>
                <a:pPr marL="457200" algn="just">
                  <a:lnSpc>
                    <a:spcPct val="150000"/>
                  </a:lnSpc>
                  <a:spcAft>
                    <a:spcPts val="0"/>
                  </a:spcAft>
                </a:pPr>
                <a:r>
                  <a:rPr lang="ru-RU" sz="2400" dirty="0">
                    <a:effectLst/>
                    <a:latin typeface="Times New Roman"/>
                    <a:ea typeface="Times New Roman"/>
                    <a:cs typeface="Times New Roman"/>
                  </a:rPr>
                  <a:t>определим скалярное произведение равенством </a:t>
                </a:r>
                <a:endParaRPr lang="ru-RU" sz="2400" dirty="0">
                  <a:ea typeface="Calibri"/>
                  <a:cs typeface="Times New Roman"/>
                </a:endParaRPr>
              </a:p>
              <a:p>
                <a:pPr marL="457200" algn="just">
                  <a:lnSpc>
                    <a:spcPct val="150000"/>
                  </a:lnSpc>
                  <a:spcAft>
                    <a:spcPts val="0"/>
                  </a:spcAft>
                </a:pPr>
                <a14:m>
                  <m:oMath xmlns:m="http://schemas.openxmlformats.org/officeDocument/2006/math">
                    <m:d>
                      <m:dPr>
                        <m:begChr m:val="〈"/>
                        <m:endChr m:val="〉"/>
                        <m:ctrlPr>
                          <a:rPr lang="ru-RU" sz="24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</m:ctrlPr>
                      </m:dPr>
                      <m:e>
                        <m:r>
                          <a:rPr lang="ru-RU" sz="24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𝑢</m:t>
                        </m:r>
                        <m:r>
                          <a:rPr lang="ru-RU" sz="24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,</m:t>
                        </m:r>
                        <m:r>
                          <a:rPr lang="ru-RU" sz="24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𝜗</m:t>
                        </m:r>
                      </m:e>
                    </m:d>
                    <m:r>
                      <a:rPr lang="ru-RU" sz="2400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=</m:t>
                    </m:r>
                    <m:nary>
                      <m:naryPr>
                        <m:chr m:val="∑"/>
                        <m:limLoc m:val="undOvr"/>
                        <m:ctrlPr>
                          <a:rPr lang="ru-RU" sz="24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</m:ctrlPr>
                      </m:naryPr>
                      <m:sub>
                        <m:r>
                          <a:rPr lang="ru-RU" sz="24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𝑖</m:t>
                        </m:r>
                        <m:r>
                          <a:rPr lang="ru-RU" sz="24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=1</m:t>
                        </m:r>
                      </m:sub>
                      <m:sup>
                        <m:r>
                          <a:rPr lang="ru-RU" sz="24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𝑛</m:t>
                        </m:r>
                      </m:sup>
                      <m:e>
                        <m:sSub>
                          <m:sSubPr>
                            <m:ctrlPr>
                              <a:rPr lang="ru-RU" sz="2400" i="1">
                                <a:effectLst/>
                                <a:latin typeface="Cambria Math"/>
                                <a:ea typeface="Times New Roman"/>
                                <a:cs typeface="Times New Roman"/>
                              </a:rPr>
                            </m:ctrlPr>
                          </m:sSubPr>
                          <m:e>
                            <m:r>
                              <a:rPr lang="ru-RU" sz="2400" i="1">
                                <a:effectLst/>
                                <a:latin typeface="Cambria Math"/>
                                <a:ea typeface="Times New Roman"/>
                                <a:cs typeface="Times New Roman"/>
                              </a:rPr>
                              <m:t>𝑢</m:t>
                            </m:r>
                          </m:e>
                          <m:sub>
                            <m:r>
                              <a:rPr lang="ru-RU" sz="2400" i="1">
                                <a:effectLst/>
                                <a:latin typeface="Cambria Math"/>
                                <a:ea typeface="Times New Roman"/>
                                <a:cs typeface="Times New Roman"/>
                              </a:rPr>
                              <m:t>𝑖</m:t>
                            </m:r>
                          </m:sub>
                        </m:sSub>
                      </m:e>
                    </m:nary>
                    <m:sSub>
                      <m:sSubPr>
                        <m:ctrlPr>
                          <a:rPr lang="ru-RU" sz="24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</m:ctrlPr>
                      </m:sSubPr>
                      <m:e>
                        <m:r>
                          <a:rPr lang="ru-RU" sz="24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𝜗</m:t>
                        </m:r>
                      </m:e>
                      <m:sub>
                        <m:r>
                          <a:rPr lang="ru-RU" sz="24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𝑖</m:t>
                        </m:r>
                      </m:sub>
                    </m:sSub>
                    <m:r>
                      <a:rPr lang="ru-RU" sz="2400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, </m:t>
                    </m:r>
                  </m:oMath>
                </a14:m>
                <a:r>
                  <a:rPr lang="ru-RU" sz="2400" dirty="0">
                    <a:effectLst/>
                    <a:latin typeface="Times New Roman"/>
                    <a:ea typeface="Times New Roman"/>
                    <a:cs typeface="Times New Roman"/>
                  </a:rPr>
                  <a:t> норму – равенством </a:t>
                </a:r>
                <a14:m>
                  <m:oMath xmlns:m="http://schemas.openxmlformats.org/officeDocument/2006/math">
                    <m:d>
                      <m:dPr>
                        <m:begChr m:val="‖"/>
                        <m:endChr m:val="‖"/>
                        <m:ctrlPr>
                          <a:rPr lang="ru-RU" sz="24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</m:ctrlPr>
                      </m:dPr>
                      <m:e>
                        <m:r>
                          <a:rPr lang="ru-RU" sz="24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𝑢</m:t>
                        </m:r>
                      </m:e>
                    </m:d>
                    <m:r>
                      <a:rPr lang="ru-RU" sz="2400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=</m:t>
                    </m:r>
                    <m:sSup>
                      <m:sSupPr>
                        <m:ctrlPr>
                          <a:rPr lang="ru-RU" sz="24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</m:ctrlPr>
                      </m:sSupPr>
                      <m:e>
                        <m:d>
                          <m:dPr>
                            <m:begChr m:val="〈"/>
                            <m:endChr m:val="〉"/>
                            <m:ctrlPr>
                              <a:rPr lang="ru-RU" sz="2400" i="1">
                                <a:effectLst/>
                                <a:latin typeface="Cambria Math"/>
                                <a:ea typeface="Times New Roman"/>
                                <a:cs typeface="Times New Roman"/>
                              </a:rPr>
                            </m:ctrlPr>
                          </m:dPr>
                          <m:e>
                            <m:r>
                              <a:rPr lang="ru-RU" sz="2400" i="1">
                                <a:effectLst/>
                                <a:latin typeface="Cambria Math"/>
                                <a:ea typeface="Times New Roman"/>
                                <a:cs typeface="Times New Roman"/>
                              </a:rPr>
                              <m:t>𝑢</m:t>
                            </m:r>
                            <m:r>
                              <a:rPr lang="ru-RU" sz="2400" i="1">
                                <a:effectLst/>
                                <a:latin typeface="Cambria Math"/>
                                <a:ea typeface="Times New Roman"/>
                                <a:cs typeface="Times New Roman"/>
                              </a:rPr>
                              <m:t>,</m:t>
                            </m:r>
                            <m:r>
                              <a:rPr lang="ru-RU" sz="2400" i="1">
                                <a:effectLst/>
                                <a:latin typeface="Cambria Math"/>
                                <a:ea typeface="Times New Roman"/>
                                <a:cs typeface="Times New Roman"/>
                              </a:rPr>
                              <m:t>𝑢</m:t>
                            </m:r>
                          </m:e>
                        </m:d>
                      </m:e>
                      <m:sup>
                        <m:r>
                          <a:rPr lang="ru-RU" sz="24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1/2</m:t>
                        </m:r>
                      </m:sup>
                    </m:sSup>
                    <m:r>
                      <a:rPr lang="ru-RU" sz="2400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.</m:t>
                    </m:r>
                  </m:oMath>
                </a14:m>
                <a:endParaRPr lang="en-US" sz="2400" dirty="0" smtClean="0">
                  <a:effectLst/>
                  <a:latin typeface="Times New Roman"/>
                  <a:ea typeface="Times New Roman"/>
                  <a:cs typeface="Times New Roman"/>
                </a:endParaRPr>
              </a:p>
              <a:p>
                <a:pPr marL="457200" algn="just">
                  <a:lnSpc>
                    <a:spcPct val="150000"/>
                  </a:lnSpc>
                  <a:spcAft>
                    <a:spcPts val="0"/>
                  </a:spcAft>
                </a:pPr>
                <a:r>
                  <a:rPr lang="en-US" sz="2400" dirty="0" smtClean="0">
                    <a:effectLst/>
                    <a:latin typeface="Times New Roman"/>
                    <a:ea typeface="Times New Roman"/>
                    <a:cs typeface="Times New Roman"/>
                  </a:rPr>
                  <a:t> </a:t>
                </a:r>
                <a:r>
                  <a:rPr lang="ru-RU" sz="2400" dirty="0" smtClean="0">
                    <a:effectLst/>
                    <a:latin typeface="Times New Roman"/>
                    <a:ea typeface="Times New Roman"/>
                    <a:cs typeface="Times New Roman"/>
                  </a:rPr>
                  <a:t>Для </a:t>
                </a:r>
                <a14:m>
                  <m:oMath xmlns:m="http://schemas.openxmlformats.org/officeDocument/2006/math">
                    <m:r>
                      <a:rPr lang="ru-RU" sz="2400" i="1">
                        <a:effectLst/>
                        <a:latin typeface="Cambria Math"/>
                        <a:ea typeface="Calibri"/>
                        <a:cs typeface="Times New Roman"/>
                      </a:rPr>
                      <m:t>𝐴</m:t>
                    </m:r>
                    <m:r>
                      <a:rPr lang="ru-RU" sz="2400" i="1">
                        <a:effectLst/>
                        <a:latin typeface="Cambria Math"/>
                        <a:ea typeface="Calibri"/>
                        <a:cs typeface="Times New Roman"/>
                      </a:rPr>
                      <m:t>=</m:t>
                    </m:r>
                    <m:d>
                      <m:dPr>
                        <m:ctrlPr>
                          <a:rPr lang="ru-RU" sz="2400" i="1">
                            <a:effectLst/>
                            <a:latin typeface="Cambria Math"/>
                            <a:ea typeface="Calibri"/>
                            <a:cs typeface="Times New Roman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ru-RU" sz="2400" i="1">
                                <a:effectLst/>
                                <a:latin typeface="Cambria Math"/>
                                <a:ea typeface="Calibri"/>
                                <a:cs typeface="Times New Roman"/>
                              </a:rPr>
                            </m:ctrlPr>
                          </m:sSubPr>
                          <m:e>
                            <m:r>
                              <a:rPr lang="ru-RU" sz="2400" i="1">
                                <a:effectLst/>
                                <a:latin typeface="Cambria Math"/>
                                <a:ea typeface="Calibri"/>
                                <a:cs typeface="Times New Roman"/>
                              </a:rPr>
                              <m:t>𝑎</m:t>
                            </m:r>
                          </m:e>
                          <m:sub>
                            <m:r>
                              <a:rPr lang="ru-RU" sz="2400" i="1">
                                <a:effectLst/>
                                <a:latin typeface="Cambria Math"/>
                                <a:ea typeface="Calibri"/>
                                <a:cs typeface="Times New Roman"/>
                              </a:rPr>
                              <m:t>𝑖𝑗</m:t>
                            </m:r>
                          </m:sub>
                        </m:sSub>
                      </m:e>
                    </m:d>
                    <m:r>
                      <a:rPr lang="ru-RU" sz="2400" i="1">
                        <a:effectLst/>
                        <a:latin typeface="Cambria Math"/>
                        <a:ea typeface="Calibri"/>
                        <a:cs typeface="Times New Roman"/>
                      </a:rPr>
                      <m:t>−</m:t>
                    </m:r>
                    <m:r>
                      <a:rPr lang="ru-RU" sz="2400" i="1">
                        <a:effectLst/>
                        <a:latin typeface="Cambria Math"/>
                        <a:ea typeface="Calibri"/>
                        <a:cs typeface="Times New Roman"/>
                      </a:rPr>
                      <m:t>𝑛</m:t>
                    </m:r>
                    <m:r>
                      <a:rPr lang="ru-RU" sz="2400" i="1">
                        <a:effectLst/>
                        <a:latin typeface="Cambria Math"/>
                        <a:ea typeface="Calibri"/>
                        <a:cs typeface="Times New Roman"/>
                      </a:rPr>
                      <m:t>×</m:t>
                    </m:r>
                    <m:r>
                      <a:rPr lang="ru-RU" sz="2400" i="1">
                        <a:effectLst/>
                        <a:latin typeface="Cambria Math"/>
                        <a:ea typeface="Calibri"/>
                        <a:cs typeface="Times New Roman"/>
                      </a:rPr>
                      <m:t>𝑛</m:t>
                    </m:r>
                    <m:r>
                      <a:rPr lang="ru-RU" sz="2400" i="1">
                        <a:effectLst/>
                        <a:latin typeface="Cambria Math"/>
                        <a:ea typeface="Calibri"/>
                        <a:cs typeface="Times New Roman"/>
                      </a:rPr>
                      <m:t>−</m:t>
                    </m:r>
                  </m:oMath>
                </a14:m>
                <a:r>
                  <a:rPr lang="ru-RU" sz="2400" dirty="0">
                    <a:effectLst/>
                    <a:latin typeface="Times New Roman"/>
                    <a:ea typeface="Times New Roman"/>
                    <a:cs typeface="Times New Roman"/>
                  </a:rPr>
                  <a:t> квадратной матрицы определим норму</a:t>
                </a:r>
                <a:endParaRPr lang="ru-RU" sz="2400" dirty="0">
                  <a:ea typeface="Calibri"/>
                  <a:cs typeface="Times New Roman"/>
                </a:endParaRPr>
              </a:p>
              <a:p>
                <a:pPr algn="ctr">
                  <a:lnSpc>
                    <a:spcPct val="150000"/>
                  </a:lnSpc>
                  <a:spcAft>
                    <a:spcPts val="1000"/>
                  </a:spcAft>
                </a:pPr>
                <a14:m>
                  <m:oMath xmlns:m="http://schemas.openxmlformats.org/officeDocument/2006/math">
                    <m:d>
                      <m:dPr>
                        <m:begChr m:val="‖"/>
                        <m:endChr m:val="‖"/>
                        <m:ctrlPr>
                          <a:rPr lang="ru-RU" sz="24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</m:ctrlPr>
                      </m:dPr>
                      <m:e>
                        <m:r>
                          <a:rPr lang="ru-RU" sz="24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𝐴</m:t>
                        </m:r>
                      </m:e>
                    </m:d>
                    <m:r>
                      <a:rPr lang="ru-RU" sz="2400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=</m:t>
                    </m:r>
                    <m:sSup>
                      <m:sSupPr>
                        <m:ctrlPr>
                          <a:rPr lang="ru-RU" sz="24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ru-RU" sz="2400" i="1">
                                <a:effectLst/>
                                <a:latin typeface="Cambria Math"/>
                                <a:ea typeface="Times New Roman"/>
                                <a:cs typeface="Times New Roman"/>
                              </a:rPr>
                            </m:ctrlPr>
                          </m:dPr>
                          <m:e>
                            <m:nary>
                              <m:naryPr>
                                <m:chr m:val="∑"/>
                                <m:ctrlPr>
                                  <a:rPr lang="ru-RU" sz="2400" i="1">
                                    <a:effectLst/>
                                    <a:latin typeface="Cambria Math"/>
                                    <a:ea typeface="Times New Roman"/>
                                    <a:cs typeface="Times New Roman"/>
                                  </a:rPr>
                                </m:ctrlPr>
                              </m:naryPr>
                              <m:sub>
                                <m:r>
                                  <a:rPr lang="ru-RU" sz="2400" i="1">
                                    <a:effectLst/>
                                    <a:latin typeface="Cambria Math"/>
                                    <a:ea typeface="Times New Roman"/>
                                    <a:cs typeface="Times New Roman"/>
                                  </a:rPr>
                                  <m:t>𝑖</m:t>
                                </m:r>
                                <m:r>
                                  <a:rPr lang="ru-RU" sz="2400" i="1">
                                    <a:effectLst/>
                                    <a:latin typeface="Cambria Math"/>
                                    <a:ea typeface="Times New Roman"/>
                                    <a:cs typeface="Times New Roman"/>
                                  </a:rPr>
                                  <m:t>=1</m:t>
                                </m:r>
                              </m:sub>
                              <m:sup>
                                <m:r>
                                  <a:rPr lang="ru-RU" sz="2400" i="1">
                                    <a:effectLst/>
                                    <a:latin typeface="Cambria Math"/>
                                    <a:ea typeface="Times New Roman"/>
                                    <a:cs typeface="Times New Roman"/>
                                  </a:rPr>
                                  <m:t>𝑛</m:t>
                                </m:r>
                              </m:sup>
                              <m:e>
                                <m:nary>
                                  <m:naryPr>
                                    <m:chr m:val="∑"/>
                                    <m:ctrlPr>
                                      <a:rPr lang="ru-RU" sz="2400" i="1">
                                        <a:effectLst/>
                                        <a:latin typeface="Cambria Math"/>
                                        <a:ea typeface="Times New Roman"/>
                                        <a:cs typeface="Times New Roman"/>
                                      </a:rPr>
                                    </m:ctrlPr>
                                  </m:naryPr>
                                  <m:sub>
                                    <m:r>
                                      <a:rPr lang="ru-RU" sz="2400" i="1">
                                        <a:effectLst/>
                                        <a:latin typeface="Cambria Math"/>
                                        <a:ea typeface="Times New Roman"/>
                                        <a:cs typeface="Times New Roman"/>
                                      </a:rPr>
                                      <m:t>𝑗</m:t>
                                    </m:r>
                                    <m:r>
                                      <a:rPr lang="ru-RU" sz="2400" i="1">
                                        <a:effectLst/>
                                        <a:latin typeface="Cambria Math"/>
                                        <a:ea typeface="Times New Roman"/>
                                        <a:cs typeface="Times New Roman"/>
                                      </a:rPr>
                                      <m:t>=1</m:t>
                                    </m:r>
                                  </m:sub>
                                  <m:sup>
                                    <m:r>
                                      <a:rPr lang="ru-RU" sz="2400" i="1">
                                        <a:effectLst/>
                                        <a:latin typeface="Cambria Math"/>
                                        <a:ea typeface="Times New Roman"/>
                                        <a:cs typeface="Times New Roman"/>
                                      </a:rPr>
                                      <m:t>𝑛</m:t>
                                    </m:r>
                                  </m:sup>
                                  <m:e>
                                    <m:d>
                                      <m:dPr>
                                        <m:begChr m:val="|"/>
                                        <m:endChr m:val=""/>
                                        <m:ctrlPr>
                                          <a:rPr lang="ru-RU" sz="2400" i="1">
                                            <a:effectLst/>
                                            <a:latin typeface="Cambria Math"/>
                                            <a:ea typeface="Times New Roman"/>
                                            <a:cs typeface="Times New Roman"/>
                                          </a:rPr>
                                        </m:ctrlPr>
                                      </m:dPr>
                                      <m:e>
                                        <m:sSup>
                                          <m:sSupPr>
                                            <m:ctrlPr>
                                              <a:rPr lang="ru-RU" sz="2400" i="1">
                                                <a:effectLst/>
                                                <a:latin typeface="Cambria Math"/>
                                                <a:ea typeface="Times New Roman"/>
                                                <a:cs typeface="Times New Roman"/>
                                              </a:rPr>
                                            </m:ctrlPr>
                                          </m:sSupPr>
                                          <m:e>
                                            <m:d>
                                              <m:dPr>
                                                <m:begChr m:val=""/>
                                                <m:endChr m:val="|"/>
                                                <m:ctrlPr>
                                                  <a:rPr lang="ru-RU" sz="2400" i="1">
                                                    <a:effectLst/>
                                                    <a:latin typeface="Cambria Math"/>
                                                    <a:ea typeface="Times New Roman"/>
                                                    <a:cs typeface="Times New Roman"/>
                                                  </a:rPr>
                                                </m:ctrlPr>
                                              </m:dPr>
                                              <m:e>
                                                <m:sSub>
                                                  <m:sSubPr>
                                                    <m:ctrlPr>
                                                      <a:rPr lang="ru-RU" sz="2400" i="1">
                                                        <a:effectLst/>
                                                        <a:latin typeface="Cambria Math"/>
                                                        <a:ea typeface="Times New Roman"/>
                                                        <a:cs typeface="Times New Roman"/>
                                                      </a:rPr>
                                                    </m:ctrlPr>
                                                  </m:sSubPr>
                                                  <m:e>
                                                    <m:r>
                                                      <a:rPr lang="ru-RU" sz="2400" i="1">
                                                        <a:effectLst/>
                                                        <a:latin typeface="Cambria Math"/>
                                                        <a:ea typeface="Times New Roman"/>
                                                        <a:cs typeface="Times New Roman"/>
                                                      </a:rPr>
                                                      <m:t>𝑎</m:t>
                                                    </m:r>
                                                  </m:e>
                                                  <m:sub>
                                                    <m:r>
                                                      <a:rPr lang="ru-RU" sz="2400" i="1">
                                                        <a:effectLst/>
                                                        <a:latin typeface="Cambria Math"/>
                                                        <a:ea typeface="Times New Roman"/>
                                                        <a:cs typeface="Times New Roman"/>
                                                      </a:rPr>
                                                      <m:t>𝑖𝑗</m:t>
                                                    </m:r>
                                                  </m:sub>
                                                </m:sSub>
                                              </m:e>
                                            </m:d>
                                          </m:e>
                                          <m:sup>
                                            <m:r>
                                              <a:rPr lang="ru-RU" sz="2400" i="1">
                                                <a:effectLst/>
                                                <a:latin typeface="Cambria Math"/>
                                                <a:ea typeface="Times New Roman"/>
                                                <a:cs typeface="Times New Roman"/>
                                              </a:rPr>
                                              <m:t>2</m:t>
                                            </m:r>
                                          </m:sup>
                                        </m:sSup>
                                      </m:e>
                                    </m:d>
                                  </m:e>
                                </m:nary>
                              </m:e>
                            </m:nary>
                          </m:e>
                        </m:d>
                      </m:e>
                      <m:sup>
                        <m:f>
                          <m:fPr>
                            <m:ctrlPr>
                              <a:rPr lang="ru-RU" sz="2400" i="1">
                                <a:effectLst/>
                                <a:latin typeface="Cambria Math"/>
                                <a:ea typeface="Times New Roman"/>
                                <a:cs typeface="Times New Roman"/>
                              </a:rPr>
                            </m:ctrlPr>
                          </m:fPr>
                          <m:num>
                            <m:r>
                              <a:rPr lang="ru-RU" sz="2400" i="1">
                                <a:effectLst/>
                                <a:latin typeface="Cambria Math"/>
                                <a:ea typeface="Times New Roman"/>
                                <a:cs typeface="Times New Roman"/>
                              </a:rPr>
                              <m:t>1</m:t>
                            </m:r>
                          </m:num>
                          <m:den>
                            <m:r>
                              <a:rPr lang="ru-RU" sz="2400" i="1">
                                <a:effectLst/>
                                <a:latin typeface="Cambria Math"/>
                                <a:ea typeface="Times New Roman"/>
                                <a:cs typeface="Times New Roman"/>
                              </a:rPr>
                              <m:t>2</m:t>
                            </m:r>
                          </m:den>
                        </m:f>
                      </m:sup>
                    </m:sSup>
                    <m:r>
                      <a:rPr lang="ru-RU" sz="2400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.</m:t>
                    </m:r>
                  </m:oMath>
                </a14:m>
                <a:r>
                  <a:rPr lang="ru-RU" sz="2400" dirty="0">
                    <a:effectLst/>
                    <a:latin typeface="Times New Roman"/>
                    <a:ea typeface="Times New Roman"/>
                    <a:cs typeface="Times New Roman"/>
                  </a:rPr>
                  <a:t> </a:t>
                </a:r>
                <a:endParaRPr lang="ru-RU" sz="2400" dirty="0">
                  <a:ea typeface="Calibri"/>
                  <a:cs typeface="Times New Roman"/>
                </a:endParaRPr>
              </a:p>
            </p:txBody>
          </p:sp>
        </mc:Choice>
        <mc:Fallback>
          <p:sp>
            <p:nvSpPr>
              <p:cNvPr id="2" name="Прямоугольник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7584" y="1062070"/>
                <a:ext cx="7488832" cy="5727658"/>
              </a:xfrm>
              <a:prstGeom prst="rect">
                <a:avLst/>
              </a:prstGeom>
              <a:blipFill rotWithShape="1">
                <a:blip r:embed="rId2"/>
                <a:stretch>
                  <a:fillRect r="-122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8755650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2" name="Прямоугольник 1"/>
              <p:cNvSpPr/>
              <p:nvPr/>
            </p:nvSpPr>
            <p:spPr>
              <a:xfrm>
                <a:off x="827584" y="908720"/>
                <a:ext cx="6984776" cy="500169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342900" lvl="0" indent="-342900">
                  <a:lnSpc>
                    <a:spcPct val="150000"/>
                  </a:lnSpc>
                  <a:spcAft>
                    <a:spcPts val="0"/>
                  </a:spcAft>
                  <a:buFont typeface="+mj-lt"/>
                  <a:buAutoNum type="arabicPeriod"/>
                </a:pPr>
                <a:r>
                  <a:rPr lang="ru-RU" sz="2400" dirty="0" smtClean="0">
                    <a:effectLst/>
                    <a:latin typeface="Times New Roman"/>
                    <a:ea typeface="Calibri"/>
                    <a:cs typeface="Times New Roman"/>
                  </a:rPr>
                  <a:t>Через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sz="2400" i="1">
                            <a:effectLst/>
                            <a:latin typeface="Cambria Math"/>
                            <a:ea typeface="Calibri"/>
                            <a:cs typeface="Times New Roman"/>
                          </a:rPr>
                        </m:ctrlPr>
                      </m:sSubPr>
                      <m:e>
                        <m:r>
                          <a:rPr lang="ru-RU" sz="2400" i="1">
                            <a:effectLst/>
                            <a:latin typeface="Cambria Math"/>
                            <a:ea typeface="Calibri"/>
                            <a:cs typeface="Times New Roman"/>
                          </a:rPr>
                          <m:t>𝐿</m:t>
                        </m:r>
                      </m:e>
                      <m:sub>
                        <m:r>
                          <a:rPr lang="ru-RU" sz="2400" i="1">
                            <a:effectLst/>
                            <a:latin typeface="Cambria Math"/>
                            <a:ea typeface="Calibri"/>
                            <a:cs typeface="Times New Roman"/>
                          </a:rPr>
                          <m:t>2,</m:t>
                        </m:r>
                        <m:r>
                          <a:rPr lang="ru-RU" sz="2400" i="1">
                            <a:effectLst/>
                            <a:latin typeface="Cambria Math"/>
                            <a:ea typeface="Calibri"/>
                            <a:cs typeface="Times New Roman"/>
                          </a:rPr>
                          <m:t>𝑛</m:t>
                        </m:r>
                      </m:sub>
                    </m:sSub>
                    <m:r>
                      <a:rPr lang="ru-RU" sz="2400" i="1">
                        <a:effectLst/>
                        <a:latin typeface="Cambria Math"/>
                        <a:ea typeface="Calibri"/>
                        <a:cs typeface="Times New Roman"/>
                      </a:rPr>
                      <m:t>(−∞,</m:t>
                    </m:r>
                    <m:r>
                      <a:rPr lang="ru-RU" sz="2400" i="1">
                        <a:effectLst/>
                        <a:latin typeface="Cambria Math"/>
                        <a:ea typeface="Calibri"/>
                        <a:cs typeface="Times New Roman"/>
                      </a:rPr>
                      <m:t>𝑎</m:t>
                    </m:r>
                    <m:r>
                      <a:rPr lang="ru-RU" sz="2400" i="1">
                        <a:effectLst/>
                        <a:latin typeface="Cambria Math"/>
                        <a:ea typeface="Calibri"/>
                        <a:cs typeface="Times New Roman"/>
                      </a:rPr>
                      <m:t>)</m:t>
                    </m:r>
                  </m:oMath>
                </a14:m>
                <a:r>
                  <a:rPr lang="ru-RU" sz="2400" dirty="0">
                    <a:effectLst/>
                    <a:latin typeface="Times New Roman"/>
                    <a:ea typeface="Calibri"/>
                    <a:cs typeface="Times New Roman"/>
                  </a:rPr>
                  <a:t> обозначим пространство всех </a:t>
                </a:r>
                <a14:m>
                  <m:oMath xmlns:m="http://schemas.openxmlformats.org/officeDocument/2006/math">
                    <m:r>
                      <a:rPr lang="ru-RU" sz="2400" i="1">
                        <a:effectLst/>
                        <a:latin typeface="Cambria Math"/>
                        <a:ea typeface="Calibri"/>
                        <a:cs typeface="Times New Roman"/>
                      </a:rPr>
                      <m:t>𝑛</m:t>
                    </m:r>
                    <m:r>
                      <a:rPr lang="ru-RU" sz="2400" i="1">
                        <a:effectLst/>
                        <a:latin typeface="Cambria Math"/>
                        <a:ea typeface="Calibri"/>
                        <a:cs typeface="Times New Roman"/>
                      </a:rPr>
                      <m:t>−</m:t>
                    </m:r>
                  </m:oMath>
                </a14:m>
                <a:r>
                  <a:rPr lang="ru-RU" sz="2400" dirty="0">
                    <a:effectLst/>
                    <a:latin typeface="Times New Roman"/>
                    <a:ea typeface="Calibri"/>
                    <a:cs typeface="Times New Roman"/>
                  </a:rPr>
                  <a:t> мерных вектор- функция  </a:t>
                </a:r>
                <a14:m>
                  <m:oMath xmlns:m="http://schemas.openxmlformats.org/officeDocument/2006/math">
                    <m:r>
                      <a:rPr lang="ru-RU" sz="2400" i="1">
                        <a:effectLst/>
                        <a:latin typeface="Cambria Math"/>
                        <a:ea typeface="Calibri"/>
                        <a:cs typeface="Times New Roman"/>
                      </a:rPr>
                      <m:t>𝑢</m:t>
                    </m:r>
                    <m:d>
                      <m:dPr>
                        <m:ctrlPr>
                          <a:rPr lang="ru-RU" sz="2400" i="1">
                            <a:effectLst/>
                            <a:latin typeface="Cambria Math"/>
                            <a:ea typeface="Calibri"/>
                            <a:cs typeface="Times New Roman"/>
                          </a:rPr>
                        </m:ctrlPr>
                      </m:dPr>
                      <m:e>
                        <m:r>
                          <a:rPr lang="ru-RU" sz="2400" i="1">
                            <a:effectLst/>
                            <a:latin typeface="Cambria Math"/>
                            <a:ea typeface="Calibri"/>
                            <a:cs typeface="Times New Roman"/>
                          </a:rPr>
                          <m:t>𝑡</m:t>
                        </m:r>
                      </m:e>
                    </m:d>
                    <m:r>
                      <a:rPr lang="ru-RU" sz="2400" i="1">
                        <a:effectLst/>
                        <a:latin typeface="Cambria Math"/>
                        <a:ea typeface="Calibri"/>
                        <a:cs typeface="Times New Roman"/>
                      </a:rPr>
                      <m:t>=</m:t>
                    </m:r>
                    <m:d>
                      <m:dPr>
                        <m:ctrlPr>
                          <a:rPr lang="ru-RU" sz="2400" i="1">
                            <a:effectLst/>
                            <a:latin typeface="Cambria Math"/>
                            <a:ea typeface="Calibri"/>
                            <a:cs typeface="Times New Roman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ru-RU" sz="2400" i="1">
                                <a:effectLst/>
                                <a:latin typeface="Cambria Math"/>
                                <a:ea typeface="Calibri"/>
                                <a:cs typeface="Times New Roman"/>
                              </a:rPr>
                            </m:ctrlPr>
                          </m:sSubPr>
                          <m:e>
                            <m:r>
                              <a:rPr lang="ru-RU" sz="2400" i="1">
                                <a:effectLst/>
                                <a:latin typeface="Cambria Math"/>
                                <a:ea typeface="Calibri"/>
                                <a:cs typeface="Times New Roman"/>
                              </a:rPr>
                              <m:t>𝑢</m:t>
                            </m:r>
                          </m:e>
                          <m:sub>
                            <m:r>
                              <a:rPr lang="ru-RU" sz="2400" i="1">
                                <a:effectLst/>
                                <a:latin typeface="Cambria Math"/>
                                <a:ea typeface="Calibri"/>
                                <a:cs typeface="Times New Roman"/>
                              </a:rPr>
                              <m:t>1</m:t>
                            </m:r>
                          </m:sub>
                        </m:sSub>
                        <m:d>
                          <m:dPr>
                            <m:ctrlPr>
                              <a:rPr lang="ru-RU" sz="2400" i="1">
                                <a:effectLst/>
                                <a:latin typeface="Cambria Math"/>
                                <a:ea typeface="Calibri"/>
                                <a:cs typeface="Times New Roman"/>
                              </a:rPr>
                            </m:ctrlPr>
                          </m:dPr>
                          <m:e>
                            <m:r>
                              <a:rPr lang="ru-RU" sz="2400" i="1">
                                <a:effectLst/>
                                <a:latin typeface="Cambria Math"/>
                                <a:ea typeface="Calibri"/>
                                <a:cs typeface="Times New Roman"/>
                              </a:rPr>
                              <m:t>𝑡</m:t>
                            </m:r>
                          </m:e>
                        </m:d>
                        <m:r>
                          <a:rPr lang="ru-RU" sz="2400" i="1">
                            <a:effectLst/>
                            <a:latin typeface="Cambria Math"/>
                            <a:ea typeface="Calibri"/>
                            <a:cs typeface="Times New Roman"/>
                          </a:rPr>
                          <m:t>,...,</m:t>
                        </m:r>
                        <m:sSub>
                          <m:sSubPr>
                            <m:ctrlPr>
                              <a:rPr lang="ru-RU" sz="2400" i="1">
                                <a:effectLst/>
                                <a:latin typeface="Cambria Math"/>
                                <a:ea typeface="Calibri"/>
                                <a:cs typeface="Times New Roman"/>
                              </a:rPr>
                            </m:ctrlPr>
                          </m:sSubPr>
                          <m:e>
                            <m:r>
                              <a:rPr lang="ru-RU" sz="2400" i="1">
                                <a:effectLst/>
                                <a:latin typeface="Cambria Math"/>
                                <a:ea typeface="Calibri"/>
                                <a:cs typeface="Times New Roman"/>
                              </a:rPr>
                              <m:t>𝑢</m:t>
                            </m:r>
                          </m:e>
                          <m:sub>
                            <m:r>
                              <a:rPr lang="ru-RU" sz="2400" i="1">
                                <a:effectLst/>
                                <a:latin typeface="Cambria Math"/>
                                <a:ea typeface="Calibri"/>
                                <a:cs typeface="Times New Roman"/>
                              </a:rPr>
                              <m:t>𝑛</m:t>
                            </m:r>
                          </m:sub>
                        </m:sSub>
                        <m:d>
                          <m:dPr>
                            <m:ctrlPr>
                              <a:rPr lang="ru-RU" sz="2400" i="1">
                                <a:effectLst/>
                                <a:latin typeface="Cambria Math"/>
                                <a:ea typeface="Calibri"/>
                                <a:cs typeface="Times New Roman"/>
                              </a:rPr>
                            </m:ctrlPr>
                          </m:dPr>
                          <m:e>
                            <m:r>
                              <a:rPr lang="ru-RU" sz="2400" i="1">
                                <a:effectLst/>
                                <a:latin typeface="Cambria Math"/>
                                <a:ea typeface="Calibri"/>
                                <a:cs typeface="Times New Roman"/>
                              </a:rPr>
                              <m:t>𝑡</m:t>
                            </m:r>
                          </m:e>
                        </m:d>
                      </m:e>
                    </m:d>
                  </m:oMath>
                </a14:m>
                <a:r>
                  <a:rPr lang="ru-RU" sz="2400" dirty="0">
                    <a:effectLst/>
                    <a:latin typeface="Times New Roman"/>
                    <a:ea typeface="Calibri"/>
                    <a:cs typeface="Times New Roman"/>
                  </a:rPr>
                  <a:t> удовлетворяющих условию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sz="2400" i="1">
                            <a:effectLst/>
                            <a:latin typeface="Cambria Math"/>
                            <a:ea typeface="Calibri"/>
                            <a:cs typeface="Times New Roman"/>
                          </a:rPr>
                        </m:ctrlPr>
                      </m:sSubPr>
                      <m:e>
                        <m:r>
                          <a:rPr lang="ru-RU" sz="2400" i="1">
                            <a:effectLst/>
                            <a:latin typeface="Cambria Math"/>
                            <a:ea typeface="Calibri"/>
                            <a:cs typeface="Times New Roman"/>
                          </a:rPr>
                          <m:t> </m:t>
                        </m:r>
                        <m:r>
                          <a:rPr lang="ru-RU" sz="2400" i="1">
                            <a:effectLst/>
                            <a:latin typeface="Cambria Math"/>
                            <a:ea typeface="Calibri"/>
                            <a:cs typeface="Times New Roman"/>
                          </a:rPr>
                          <m:t>𝑢</m:t>
                        </m:r>
                      </m:e>
                      <m:sub>
                        <m:r>
                          <a:rPr lang="ru-RU" sz="2400" i="1">
                            <a:effectLst/>
                            <a:latin typeface="Cambria Math"/>
                            <a:ea typeface="Calibri"/>
                            <a:cs typeface="Times New Roman"/>
                          </a:rPr>
                          <m:t>𝑖</m:t>
                        </m:r>
                      </m:sub>
                    </m:sSub>
                    <m:d>
                      <m:dPr>
                        <m:ctrlPr>
                          <a:rPr lang="ru-RU" sz="2400" i="1">
                            <a:effectLst/>
                            <a:latin typeface="Cambria Math"/>
                            <a:ea typeface="Calibri"/>
                            <a:cs typeface="Times New Roman"/>
                          </a:rPr>
                        </m:ctrlPr>
                      </m:dPr>
                      <m:e>
                        <m:r>
                          <a:rPr lang="ru-RU" sz="2400" i="1">
                            <a:effectLst/>
                            <a:latin typeface="Cambria Math"/>
                            <a:ea typeface="Calibri"/>
                            <a:cs typeface="Times New Roman"/>
                          </a:rPr>
                          <m:t>𝑡</m:t>
                        </m:r>
                      </m:e>
                    </m:d>
                    <m:r>
                      <a:rPr lang="ru-RU" sz="2400" i="1">
                        <a:effectLst/>
                        <a:latin typeface="Cambria Math"/>
                        <a:ea typeface="Calibri"/>
                        <a:cs typeface="Cambria Math"/>
                      </a:rPr>
                      <m:t>∈</m:t>
                    </m:r>
                    <m:sSub>
                      <m:sSubPr>
                        <m:ctrlPr>
                          <a:rPr lang="ru-RU" sz="2400" i="1">
                            <a:effectLst/>
                            <a:latin typeface="Cambria Math"/>
                            <a:ea typeface="Calibri"/>
                            <a:cs typeface="Times New Roman"/>
                          </a:rPr>
                        </m:ctrlPr>
                      </m:sSubPr>
                      <m:e>
                        <m:r>
                          <a:rPr lang="ru-RU" sz="2400" i="1">
                            <a:effectLst/>
                            <a:latin typeface="Cambria Math"/>
                            <a:ea typeface="Calibri"/>
                            <a:cs typeface="Times New Roman"/>
                          </a:rPr>
                          <m:t>𝐿</m:t>
                        </m:r>
                      </m:e>
                      <m:sub>
                        <m:r>
                          <a:rPr lang="ru-RU" sz="2400" i="1">
                            <a:effectLst/>
                            <a:latin typeface="Cambria Math"/>
                            <a:ea typeface="Calibri"/>
                            <a:cs typeface="Times New Roman"/>
                          </a:rPr>
                          <m:t>2</m:t>
                        </m:r>
                      </m:sub>
                    </m:sSub>
                    <m:r>
                      <a:rPr lang="ru-RU" sz="2400" i="1">
                        <a:effectLst/>
                        <a:latin typeface="Cambria Math"/>
                        <a:ea typeface="Calibri"/>
                        <a:cs typeface="Times New Roman"/>
                      </a:rPr>
                      <m:t>(−∞,</m:t>
                    </m:r>
                    <m:r>
                      <a:rPr lang="ru-RU" sz="2400" i="1">
                        <a:effectLst/>
                        <a:latin typeface="Cambria Math"/>
                        <a:ea typeface="Calibri"/>
                        <a:cs typeface="Times New Roman"/>
                      </a:rPr>
                      <m:t>𝑎</m:t>
                    </m:r>
                    <m:r>
                      <a:rPr lang="ru-RU" sz="2400" i="1">
                        <a:effectLst/>
                        <a:latin typeface="Cambria Math"/>
                        <a:ea typeface="Calibri"/>
                        <a:cs typeface="Times New Roman"/>
                      </a:rPr>
                      <m:t>]</m:t>
                    </m:r>
                  </m:oMath>
                </a14:m>
                <a:r>
                  <a:rPr lang="ru-RU" sz="2400" dirty="0">
                    <a:effectLst/>
                    <a:latin typeface="Times New Roman"/>
                    <a:ea typeface="Calibri"/>
                    <a:cs typeface="Times New Roman"/>
                  </a:rPr>
                  <a:t>      для всех  </a:t>
                </a:r>
                <a14:m>
                  <m:oMath xmlns:m="http://schemas.openxmlformats.org/officeDocument/2006/math">
                    <m:r>
                      <a:rPr lang="ru-RU" sz="2400" i="1">
                        <a:effectLst/>
                        <a:latin typeface="Cambria Math"/>
                        <a:ea typeface="Calibri"/>
                        <a:cs typeface="Times New Roman"/>
                      </a:rPr>
                      <m:t>𝑖</m:t>
                    </m:r>
                    <m:r>
                      <a:rPr lang="ru-RU" sz="2400" i="1">
                        <a:effectLst/>
                        <a:latin typeface="Cambria Math"/>
                        <a:ea typeface="Calibri"/>
                        <a:cs typeface="Times New Roman"/>
                      </a:rPr>
                      <m:t>=1,2,...,</m:t>
                    </m:r>
                    <m:r>
                      <a:rPr lang="ru-RU" sz="2400" i="1">
                        <a:effectLst/>
                        <a:latin typeface="Cambria Math"/>
                        <a:ea typeface="Calibri"/>
                        <a:cs typeface="Times New Roman"/>
                      </a:rPr>
                      <m:t>𝑔</m:t>
                    </m:r>
                    <m:r>
                      <a:rPr lang="ru-RU" sz="2400" i="1">
                        <a:effectLst/>
                        <a:latin typeface="Cambria Math"/>
                        <a:ea typeface="Calibri"/>
                        <a:cs typeface="Times New Roman"/>
                      </a:rPr>
                      <m:t>=</m:t>
                    </m:r>
                    <m:r>
                      <a:rPr lang="ru-RU" sz="2400" i="1">
                        <a:effectLst/>
                        <a:latin typeface="Cambria Math"/>
                        <a:ea typeface="Calibri"/>
                        <a:cs typeface="Times New Roman"/>
                      </a:rPr>
                      <m:t>𝑛</m:t>
                    </m:r>
                    <m:r>
                      <a:rPr lang="ru-RU" sz="2400" i="1">
                        <a:effectLst/>
                        <a:latin typeface="Cambria Math"/>
                        <a:ea typeface="Calibri"/>
                        <a:cs typeface="Times New Roman"/>
                      </a:rPr>
                      <m:t>.</m:t>
                    </m:r>
                  </m:oMath>
                </a14:m>
                <a:r>
                  <a:rPr lang="ru-RU" sz="2400" dirty="0">
                    <a:effectLst/>
                    <a:latin typeface="Times New Roman"/>
                    <a:ea typeface="Calibri"/>
                    <a:cs typeface="Times New Roman"/>
                  </a:rPr>
                  <a:t> </a:t>
                </a:r>
                <a:endParaRPr lang="ru-RU" sz="2400" dirty="0">
                  <a:ea typeface="Calibri"/>
                  <a:cs typeface="Times New Roman"/>
                </a:endParaRPr>
              </a:p>
              <a:p>
                <a:pPr marL="457200">
                  <a:lnSpc>
                    <a:spcPct val="150000"/>
                  </a:lnSpc>
                  <a:spcAft>
                    <a:spcPts val="0"/>
                  </a:spcAft>
                </a:pPr>
                <a:r>
                  <a:rPr lang="ru-RU" sz="2400" dirty="0">
                    <a:effectLst/>
                    <a:latin typeface="Times New Roman"/>
                    <a:ea typeface="Calibri"/>
                    <a:cs typeface="Times New Roman"/>
                  </a:rPr>
                  <a:t>Для  </a:t>
                </a:r>
                <a14:m>
                  <m:oMath xmlns:m="http://schemas.openxmlformats.org/officeDocument/2006/math">
                    <m:r>
                      <a:rPr lang="ru-RU" sz="2400" i="1">
                        <a:effectLst/>
                        <a:latin typeface="Cambria Math"/>
                        <a:ea typeface="Calibri"/>
                        <a:cs typeface="Times New Roman"/>
                      </a:rPr>
                      <m:t>𝑢</m:t>
                    </m:r>
                    <m:d>
                      <m:dPr>
                        <m:ctrlPr>
                          <a:rPr lang="ru-RU" sz="2400" i="1">
                            <a:effectLst/>
                            <a:latin typeface="Cambria Math"/>
                            <a:ea typeface="Calibri"/>
                            <a:cs typeface="Times New Roman"/>
                          </a:rPr>
                        </m:ctrlPr>
                      </m:dPr>
                      <m:e>
                        <m:r>
                          <a:rPr lang="ru-RU" sz="2400" i="1">
                            <a:effectLst/>
                            <a:latin typeface="Cambria Math"/>
                            <a:ea typeface="Calibri"/>
                            <a:cs typeface="Times New Roman"/>
                          </a:rPr>
                          <m:t>𝑡</m:t>
                        </m:r>
                      </m:e>
                    </m:d>
                    <m:r>
                      <a:rPr lang="ru-RU" sz="2400" i="1">
                        <a:effectLst/>
                        <a:latin typeface="Cambria Math"/>
                        <a:ea typeface="Calibri"/>
                        <a:cs typeface="Times New Roman"/>
                      </a:rPr>
                      <m:t>=</m:t>
                    </m:r>
                    <m:d>
                      <m:dPr>
                        <m:ctrlPr>
                          <a:rPr lang="ru-RU" sz="2400" i="1">
                            <a:effectLst/>
                            <a:latin typeface="Cambria Math"/>
                            <a:ea typeface="Calibri"/>
                            <a:cs typeface="Times New Roman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ru-RU" sz="2400" i="1">
                                <a:effectLst/>
                                <a:latin typeface="Cambria Math"/>
                                <a:ea typeface="Calibri"/>
                                <a:cs typeface="Times New Roman"/>
                              </a:rPr>
                            </m:ctrlPr>
                          </m:sSubPr>
                          <m:e>
                            <m:r>
                              <a:rPr lang="ru-RU" sz="2400" i="1">
                                <a:effectLst/>
                                <a:latin typeface="Cambria Math"/>
                                <a:ea typeface="Calibri"/>
                                <a:cs typeface="Times New Roman"/>
                              </a:rPr>
                              <m:t>𝑢</m:t>
                            </m:r>
                          </m:e>
                          <m:sub>
                            <m:r>
                              <a:rPr lang="ru-RU" sz="2400" i="1">
                                <a:effectLst/>
                                <a:latin typeface="Cambria Math"/>
                                <a:ea typeface="Calibri"/>
                                <a:cs typeface="Times New Roman"/>
                              </a:rPr>
                              <m:t>1</m:t>
                            </m:r>
                          </m:sub>
                        </m:sSub>
                        <m:d>
                          <m:dPr>
                            <m:ctrlPr>
                              <a:rPr lang="ru-RU" sz="2400" i="1">
                                <a:effectLst/>
                                <a:latin typeface="Cambria Math"/>
                                <a:ea typeface="Calibri"/>
                                <a:cs typeface="Times New Roman"/>
                              </a:rPr>
                            </m:ctrlPr>
                          </m:dPr>
                          <m:e>
                            <m:r>
                              <a:rPr lang="ru-RU" sz="2400" i="1">
                                <a:effectLst/>
                                <a:latin typeface="Cambria Math"/>
                                <a:ea typeface="Calibri"/>
                                <a:cs typeface="Times New Roman"/>
                              </a:rPr>
                              <m:t>𝑡</m:t>
                            </m:r>
                          </m:e>
                        </m:d>
                        <m:r>
                          <a:rPr lang="ru-RU" sz="2400" i="1">
                            <a:effectLst/>
                            <a:latin typeface="Cambria Math"/>
                            <a:ea typeface="Calibri"/>
                            <a:cs typeface="Times New Roman"/>
                          </a:rPr>
                          <m:t>,...,</m:t>
                        </m:r>
                        <m:sSub>
                          <m:sSubPr>
                            <m:ctrlPr>
                              <a:rPr lang="ru-RU" sz="2400" i="1">
                                <a:effectLst/>
                                <a:latin typeface="Cambria Math"/>
                                <a:ea typeface="Calibri"/>
                                <a:cs typeface="Times New Roman"/>
                              </a:rPr>
                            </m:ctrlPr>
                          </m:sSubPr>
                          <m:e>
                            <m:r>
                              <a:rPr lang="ru-RU" sz="2400" i="1">
                                <a:effectLst/>
                                <a:latin typeface="Cambria Math"/>
                                <a:ea typeface="Calibri"/>
                                <a:cs typeface="Times New Roman"/>
                              </a:rPr>
                              <m:t>𝑢</m:t>
                            </m:r>
                          </m:e>
                          <m:sub>
                            <m:r>
                              <a:rPr lang="ru-RU" sz="2400" i="1">
                                <a:effectLst/>
                                <a:latin typeface="Cambria Math"/>
                                <a:ea typeface="Calibri"/>
                                <a:cs typeface="Times New Roman"/>
                              </a:rPr>
                              <m:t>𝑛</m:t>
                            </m:r>
                          </m:sub>
                        </m:sSub>
                        <m:d>
                          <m:dPr>
                            <m:ctrlPr>
                              <a:rPr lang="ru-RU" sz="2400" i="1">
                                <a:effectLst/>
                                <a:latin typeface="Cambria Math"/>
                                <a:ea typeface="Calibri"/>
                                <a:cs typeface="Times New Roman"/>
                              </a:rPr>
                            </m:ctrlPr>
                          </m:dPr>
                          <m:e>
                            <m:r>
                              <a:rPr lang="ru-RU" sz="2400" i="1">
                                <a:effectLst/>
                                <a:latin typeface="Cambria Math"/>
                                <a:ea typeface="Calibri"/>
                                <a:cs typeface="Times New Roman"/>
                              </a:rPr>
                              <m:t>𝑡</m:t>
                            </m:r>
                          </m:e>
                        </m:d>
                      </m:e>
                    </m:d>
                    <m:r>
                      <a:rPr lang="ru-RU" sz="2400" i="1">
                        <a:effectLst/>
                        <a:latin typeface="Cambria Math"/>
                        <a:ea typeface="Calibri"/>
                        <a:cs typeface="Cambria Math"/>
                      </a:rPr>
                      <m:t>∈</m:t>
                    </m:r>
                    <m:sSub>
                      <m:sSubPr>
                        <m:ctrlPr>
                          <a:rPr lang="ru-RU" sz="2400" i="1">
                            <a:effectLst/>
                            <a:latin typeface="Cambria Math"/>
                            <a:ea typeface="Calibri"/>
                            <a:cs typeface="Times New Roman"/>
                          </a:rPr>
                        </m:ctrlPr>
                      </m:sSubPr>
                      <m:e>
                        <m:r>
                          <a:rPr lang="ru-RU" sz="2400" i="1">
                            <a:effectLst/>
                            <a:latin typeface="Cambria Math"/>
                            <a:ea typeface="Calibri"/>
                            <a:cs typeface="Times New Roman"/>
                          </a:rPr>
                          <m:t>𝐿</m:t>
                        </m:r>
                      </m:e>
                      <m:sub>
                        <m:r>
                          <a:rPr lang="ru-RU" sz="2400" i="1">
                            <a:effectLst/>
                            <a:latin typeface="Cambria Math"/>
                            <a:ea typeface="Calibri"/>
                            <a:cs typeface="Times New Roman"/>
                          </a:rPr>
                          <m:t>2,</m:t>
                        </m:r>
                        <m:r>
                          <a:rPr lang="ru-RU" sz="2400" i="1">
                            <a:effectLst/>
                            <a:latin typeface="Cambria Math"/>
                            <a:ea typeface="Calibri"/>
                            <a:cs typeface="Times New Roman"/>
                          </a:rPr>
                          <m:t>𝑛</m:t>
                        </m:r>
                      </m:sub>
                    </m:sSub>
                    <m:r>
                      <a:rPr lang="ru-RU" sz="2400" i="1">
                        <a:effectLst/>
                        <a:latin typeface="Cambria Math"/>
                        <a:ea typeface="Calibri"/>
                        <a:cs typeface="Times New Roman"/>
                      </a:rPr>
                      <m:t>(−∞,</m:t>
                    </m:r>
                    <m:r>
                      <a:rPr lang="ru-RU" sz="2400" i="1">
                        <a:effectLst/>
                        <a:latin typeface="Cambria Math"/>
                        <a:ea typeface="Calibri"/>
                        <a:cs typeface="Times New Roman"/>
                      </a:rPr>
                      <m:t>𝑎</m:t>
                    </m:r>
                    <m:r>
                      <a:rPr lang="ru-RU" sz="2400" i="1">
                        <a:effectLst/>
                        <a:latin typeface="Cambria Math"/>
                        <a:ea typeface="Calibri"/>
                        <a:cs typeface="Times New Roman"/>
                      </a:rPr>
                      <m:t>]</m:t>
                    </m:r>
                  </m:oMath>
                </a14:m>
                <a:r>
                  <a:rPr lang="ru-RU" sz="2400" dirty="0">
                    <a:effectLst/>
                    <a:latin typeface="Times New Roman"/>
                    <a:ea typeface="Calibri"/>
                    <a:cs typeface="Times New Roman"/>
                  </a:rPr>
                  <a:t> определим норму</a:t>
                </a:r>
                <a:endParaRPr lang="ru-RU" sz="2400" dirty="0">
                  <a:ea typeface="Calibri"/>
                  <a:cs typeface="Times New Roman"/>
                </a:endParaRPr>
              </a:p>
              <a:p>
                <a:pPr algn="ctr">
                  <a:lnSpc>
                    <a:spcPct val="150000"/>
                  </a:lnSpc>
                  <a:spcAft>
                    <a:spcPts val="1000"/>
                  </a:spcAft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ru-RU" sz="2400" i="1">
                            <a:effectLst/>
                            <a:latin typeface="Cambria Math"/>
                            <a:ea typeface="Calibri"/>
                            <a:cs typeface="Times New Roman"/>
                          </a:rPr>
                        </m:ctrlPr>
                      </m:sSubPr>
                      <m:e>
                        <m:d>
                          <m:dPr>
                            <m:begChr m:val="‖"/>
                            <m:endChr m:val="‖"/>
                            <m:ctrlPr>
                              <a:rPr lang="ru-RU" sz="2400" i="1">
                                <a:effectLst/>
                                <a:latin typeface="Cambria Math"/>
                                <a:ea typeface="Calibri"/>
                                <a:cs typeface="Times New Roman"/>
                              </a:rPr>
                            </m:ctrlPr>
                          </m:dPr>
                          <m:e>
                            <m:r>
                              <a:rPr lang="ru-RU" sz="2400" i="1">
                                <a:effectLst/>
                                <a:latin typeface="Cambria Math"/>
                                <a:ea typeface="Calibri"/>
                                <a:cs typeface="Times New Roman"/>
                              </a:rPr>
                              <m:t>𝑢</m:t>
                            </m:r>
                            <m:d>
                              <m:dPr>
                                <m:ctrlPr>
                                  <a:rPr lang="ru-RU" sz="2400" i="1">
                                    <a:effectLst/>
                                    <a:latin typeface="Cambria Math"/>
                                    <a:ea typeface="Calibri"/>
                                    <a:cs typeface="Times New Roman"/>
                                  </a:rPr>
                                </m:ctrlPr>
                              </m:dPr>
                              <m:e>
                                <m:r>
                                  <a:rPr lang="ru-RU" sz="2400" i="1">
                                    <a:effectLst/>
                                    <a:latin typeface="Cambria Math"/>
                                    <a:ea typeface="Calibri"/>
                                    <a:cs typeface="Times New Roman"/>
                                  </a:rPr>
                                  <m:t>𝑡</m:t>
                                </m:r>
                              </m:e>
                            </m:d>
                          </m:e>
                        </m:d>
                      </m:e>
                      <m:sub>
                        <m:sSub>
                          <m:sSubPr>
                            <m:ctrlPr>
                              <a:rPr lang="ru-RU" sz="2400" i="1">
                                <a:effectLst/>
                                <a:latin typeface="Cambria Math"/>
                                <a:ea typeface="Calibri"/>
                                <a:cs typeface="Times New Roman"/>
                              </a:rPr>
                            </m:ctrlPr>
                          </m:sSubPr>
                          <m:e>
                            <m:r>
                              <a:rPr lang="ru-RU" sz="2400" i="1">
                                <a:effectLst/>
                                <a:latin typeface="Cambria Math"/>
                                <a:ea typeface="Calibri"/>
                                <a:cs typeface="Times New Roman"/>
                              </a:rPr>
                              <m:t>𝐿</m:t>
                            </m:r>
                          </m:e>
                          <m:sub>
                            <m:r>
                              <a:rPr lang="ru-RU" sz="2400" i="1">
                                <a:effectLst/>
                                <a:latin typeface="Cambria Math"/>
                                <a:ea typeface="Calibri"/>
                                <a:cs typeface="Times New Roman"/>
                              </a:rPr>
                              <m:t>2,</m:t>
                            </m:r>
                            <m:r>
                              <a:rPr lang="ru-RU" sz="2400" i="1">
                                <a:effectLst/>
                                <a:latin typeface="Cambria Math"/>
                                <a:ea typeface="Calibri"/>
                                <a:cs typeface="Times New Roman"/>
                              </a:rPr>
                              <m:t>𝑛</m:t>
                            </m:r>
                          </m:sub>
                        </m:sSub>
                      </m:sub>
                    </m:sSub>
                    <m:r>
                      <a:rPr lang="ru-RU" sz="2400" i="1">
                        <a:effectLst/>
                        <a:latin typeface="Cambria Math"/>
                        <a:ea typeface="Calibri"/>
                        <a:cs typeface="Times New Roman"/>
                      </a:rPr>
                      <m:t>=</m:t>
                    </m:r>
                    <m:sSup>
                      <m:sSupPr>
                        <m:ctrlPr>
                          <a:rPr lang="ru-RU" sz="2400" i="1">
                            <a:effectLst/>
                            <a:latin typeface="Cambria Math"/>
                            <a:ea typeface="Calibri"/>
                            <a:cs typeface="Times New Roman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ru-RU" sz="2400" i="1">
                                <a:effectLst/>
                                <a:latin typeface="Cambria Math"/>
                                <a:ea typeface="Calibri"/>
                                <a:cs typeface="Times New Roman"/>
                              </a:rPr>
                            </m:ctrlPr>
                          </m:dPr>
                          <m:e>
                            <m:nary>
                              <m:naryPr>
                                <m:ctrlPr>
                                  <a:rPr lang="ru-RU" sz="2400" i="1">
                                    <a:effectLst/>
                                    <a:latin typeface="Cambria Math"/>
                                    <a:ea typeface="Calibri"/>
                                    <a:cs typeface="Times New Roman"/>
                                  </a:rPr>
                                </m:ctrlPr>
                              </m:naryPr>
                              <m:sub>
                                <m:r>
                                  <a:rPr lang="ru-RU" sz="2400" i="1">
                                    <a:effectLst/>
                                    <a:latin typeface="Cambria Math"/>
                                    <a:ea typeface="Calibri"/>
                                    <a:cs typeface="Times New Roman"/>
                                  </a:rPr>
                                  <m:t>𝑎</m:t>
                                </m:r>
                              </m:sub>
                              <m:sup>
                                <m:r>
                                  <a:rPr lang="ru-RU" sz="2400" i="1">
                                    <a:effectLst/>
                                    <a:latin typeface="Cambria Math"/>
                                    <a:ea typeface="Calibri"/>
                                    <a:cs typeface="Times New Roman"/>
                                  </a:rPr>
                                  <m:t>𝑏</m:t>
                                </m:r>
                              </m:sup>
                              <m:e>
                                <m:sSup>
                                  <m:sSupPr>
                                    <m:ctrlPr>
                                      <a:rPr lang="ru-RU" sz="2400" i="1">
                                        <a:effectLst/>
                                        <a:latin typeface="Cambria Math"/>
                                        <a:ea typeface="Calibri"/>
                                        <a:cs typeface="Times New Roman"/>
                                      </a:rPr>
                                    </m:ctrlPr>
                                  </m:sSupPr>
                                  <m:e>
                                    <m:d>
                                      <m:dPr>
                                        <m:begChr m:val="‖"/>
                                        <m:endChr m:val="‖"/>
                                        <m:ctrlPr>
                                          <a:rPr lang="ru-RU" sz="2400" i="1">
                                            <a:effectLst/>
                                            <a:latin typeface="Cambria Math"/>
                                            <a:ea typeface="Calibri"/>
                                            <a:cs typeface="Times New Roman"/>
                                          </a:rPr>
                                        </m:ctrlPr>
                                      </m:dPr>
                                      <m:e>
                                        <m:r>
                                          <a:rPr lang="ru-RU" sz="2400" i="1">
                                            <a:effectLst/>
                                            <a:latin typeface="Cambria Math"/>
                                            <a:ea typeface="Calibri"/>
                                            <a:cs typeface="Times New Roman"/>
                                          </a:rPr>
                                          <m:t>𝑢</m:t>
                                        </m:r>
                                        <m:d>
                                          <m:dPr>
                                            <m:ctrlPr>
                                              <a:rPr lang="ru-RU" sz="2400" i="1">
                                                <a:effectLst/>
                                                <a:latin typeface="Cambria Math"/>
                                                <a:ea typeface="Calibri"/>
                                                <a:cs typeface="Times New Roman"/>
                                              </a:rPr>
                                            </m:ctrlPr>
                                          </m:dPr>
                                          <m:e>
                                            <m:r>
                                              <a:rPr lang="ru-RU" sz="2400" i="1">
                                                <a:effectLst/>
                                                <a:latin typeface="Cambria Math"/>
                                                <a:ea typeface="Calibri"/>
                                                <a:cs typeface="Times New Roman"/>
                                              </a:rPr>
                                              <m:t>𝑡</m:t>
                                            </m:r>
                                          </m:e>
                                        </m:d>
                                      </m:e>
                                    </m:d>
                                  </m:e>
                                  <m:sup>
                                    <m:r>
                                      <a:rPr lang="ru-RU" sz="2400" i="1">
                                        <a:effectLst/>
                                        <a:latin typeface="Cambria Math"/>
                                        <a:ea typeface="Calibri"/>
                                        <a:cs typeface="Times New Roman"/>
                                      </a:rPr>
                                      <m:t>2</m:t>
                                    </m:r>
                                  </m:sup>
                                </m:sSup>
                                <m:r>
                                  <a:rPr lang="ru-RU" sz="2400" i="1">
                                    <a:effectLst/>
                                    <a:latin typeface="Cambria Math"/>
                                    <a:ea typeface="Calibri"/>
                                    <a:cs typeface="Times New Roman"/>
                                  </a:rPr>
                                  <m:t>𝑑𝑡</m:t>
                                </m:r>
                              </m:e>
                            </m:nary>
                          </m:e>
                        </m:d>
                      </m:e>
                      <m:sup>
                        <m:f>
                          <m:fPr>
                            <m:ctrlPr>
                              <a:rPr lang="ru-RU" sz="2400" i="1">
                                <a:effectLst/>
                                <a:latin typeface="Cambria Math"/>
                                <a:ea typeface="Calibri"/>
                                <a:cs typeface="Times New Roman"/>
                              </a:rPr>
                            </m:ctrlPr>
                          </m:fPr>
                          <m:num>
                            <m:r>
                              <a:rPr lang="ru-RU" sz="2400" i="1">
                                <a:effectLst/>
                                <a:latin typeface="Cambria Math"/>
                                <a:ea typeface="Calibri"/>
                                <a:cs typeface="Times New Roman"/>
                              </a:rPr>
                              <m:t>1</m:t>
                            </m:r>
                          </m:num>
                          <m:den>
                            <m:r>
                              <a:rPr lang="ru-RU" sz="2400" i="1">
                                <a:effectLst/>
                                <a:latin typeface="Cambria Math"/>
                                <a:ea typeface="Calibri"/>
                                <a:cs typeface="Times New Roman"/>
                              </a:rPr>
                              <m:t>2</m:t>
                            </m:r>
                          </m:den>
                        </m:f>
                      </m:sup>
                    </m:sSup>
                    <m:r>
                      <a:rPr lang="ru-RU" sz="2400" i="1">
                        <a:effectLst/>
                        <a:latin typeface="Cambria Math"/>
                        <a:ea typeface="Calibri"/>
                        <a:cs typeface="Times New Roman"/>
                      </a:rPr>
                      <m:t>.</m:t>
                    </m:r>
                  </m:oMath>
                </a14:m>
                <a:r>
                  <a:rPr lang="ru-RU" dirty="0">
                    <a:effectLst/>
                    <a:latin typeface="Times New Roman"/>
                    <a:ea typeface="Calibri"/>
                    <a:cs typeface="Times New Roman"/>
                  </a:rPr>
                  <a:t> </a:t>
                </a:r>
                <a:endParaRPr lang="ru-RU" sz="1400" dirty="0">
                  <a:ea typeface="Calibri"/>
                  <a:cs typeface="Times New Roman"/>
                </a:endParaRPr>
              </a:p>
            </p:txBody>
          </p:sp>
        </mc:Choice>
        <mc:Fallback>
          <p:sp>
            <p:nvSpPr>
              <p:cNvPr id="2" name="Прямоугольник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7584" y="908720"/>
                <a:ext cx="6984776" cy="5001690"/>
              </a:xfrm>
              <a:prstGeom prst="rect">
                <a:avLst/>
              </a:prstGeom>
              <a:blipFill rotWithShape="1">
                <a:blip r:embed="rId2"/>
                <a:stretch>
                  <a:fillRect l="-122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79939953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2" name="Прямоугольник 1"/>
              <p:cNvSpPr/>
              <p:nvPr/>
            </p:nvSpPr>
            <p:spPr>
              <a:xfrm>
                <a:off x="539552" y="1196752"/>
                <a:ext cx="7488832" cy="379167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lnSpc>
                    <a:spcPct val="150000"/>
                  </a:lnSpc>
                  <a:spcAft>
                    <a:spcPts val="1000"/>
                  </a:spcAft>
                </a:pPr>
                <a:r>
                  <a:rPr lang="ru-RU" sz="2400" dirty="0" smtClean="0">
                    <a:effectLst/>
                    <a:latin typeface="Times New Roman"/>
                    <a:ea typeface="Calibri"/>
                    <a:cs typeface="Times New Roman"/>
                  </a:rPr>
                  <a:t>Будем предполагать, что</a:t>
                </a:r>
                <a:endParaRPr lang="ru-RU" sz="2400" dirty="0">
                  <a:ea typeface="Calibri"/>
                  <a:cs typeface="Times New Roman"/>
                </a:endParaRPr>
              </a:p>
              <a:p>
                <a:pPr indent="449580">
                  <a:lnSpc>
                    <a:spcPct val="150000"/>
                  </a:lnSpc>
                  <a:spcAft>
                    <a:spcPts val="1000"/>
                  </a:spcAft>
                </a:pPr>
                <a:r>
                  <a:rPr lang="en-US" sz="2400" dirty="0">
                    <a:effectLst/>
                    <a:latin typeface="Times New Roman"/>
                    <a:ea typeface="Calibri"/>
                    <a:cs typeface="Times New Roman"/>
                  </a:rPr>
                  <a:t>  </a:t>
                </a:r>
                <a14:m>
                  <m:oMath xmlns:m="http://schemas.openxmlformats.org/officeDocument/2006/math">
                    <m:d>
                      <m:dPr>
                        <m:begChr m:val="‖"/>
                        <m:endChr m:val="‖"/>
                        <m:ctrlPr>
                          <a:rPr lang="ru-RU" sz="2400" i="1">
                            <a:effectLst/>
                            <a:latin typeface="Cambria Math"/>
                            <a:ea typeface="Calibri"/>
                            <a:cs typeface="Times New Roman"/>
                          </a:rPr>
                        </m:ctrlPr>
                      </m:dPr>
                      <m:e>
                        <m:r>
                          <a:rPr lang="ru-RU" sz="2400" i="1">
                            <a:effectLst/>
                            <a:latin typeface="Cambria Math"/>
                            <a:ea typeface="Calibri"/>
                            <a:cs typeface="Times New Roman"/>
                          </a:rPr>
                          <m:t>𝐾</m:t>
                        </m:r>
                        <m:r>
                          <a:rPr lang="en-US" sz="2400" i="1">
                            <a:effectLst/>
                            <a:latin typeface="Cambria Math"/>
                            <a:ea typeface="Calibri"/>
                            <a:cs typeface="Times New Roman"/>
                          </a:rPr>
                          <m:t>(</m:t>
                        </m:r>
                        <m:r>
                          <a:rPr lang="ru-RU" sz="2400" i="1">
                            <a:effectLst/>
                            <a:latin typeface="Cambria Math"/>
                            <a:ea typeface="Calibri"/>
                            <a:cs typeface="Times New Roman"/>
                          </a:rPr>
                          <m:t>𝑡</m:t>
                        </m:r>
                        <m:r>
                          <a:rPr lang="en-US" sz="2400" i="1">
                            <a:effectLst/>
                            <a:latin typeface="Cambria Math"/>
                            <a:ea typeface="Calibri"/>
                            <a:cs typeface="Times New Roman"/>
                          </a:rPr>
                          <m:t>,</m:t>
                        </m:r>
                        <m:r>
                          <a:rPr lang="ru-RU" sz="2400" i="1">
                            <a:effectLst/>
                            <a:latin typeface="Cambria Math"/>
                            <a:ea typeface="Calibri"/>
                            <a:cs typeface="Times New Roman"/>
                          </a:rPr>
                          <m:t>𝑠</m:t>
                        </m:r>
                        <m:r>
                          <a:rPr lang="en-US" sz="2400" i="1">
                            <a:effectLst/>
                            <a:latin typeface="Cambria Math"/>
                            <a:ea typeface="Calibri"/>
                            <a:cs typeface="Times New Roman"/>
                          </a:rPr>
                          <m:t>)</m:t>
                        </m:r>
                      </m:e>
                    </m:d>
                    <m:r>
                      <a:rPr lang="en-US" sz="2400" i="1">
                        <a:effectLst/>
                        <a:latin typeface="Cambria Math"/>
                        <a:ea typeface="Calibri"/>
                        <a:cs typeface="Cambria Math"/>
                      </a:rPr>
                      <m:t>∈</m:t>
                    </m:r>
                    <m:sSub>
                      <m:sSubPr>
                        <m:ctrlPr>
                          <a:rPr lang="ru-RU" sz="2400" i="1">
                            <a:effectLst/>
                            <a:latin typeface="Cambria Math"/>
                            <a:ea typeface="Calibri"/>
                            <a:cs typeface="Times New Roman"/>
                          </a:rPr>
                        </m:ctrlPr>
                      </m:sSubPr>
                      <m:e>
                        <m:r>
                          <a:rPr lang="ru-RU" sz="2400" i="1">
                            <a:effectLst/>
                            <a:latin typeface="Cambria Math"/>
                            <a:ea typeface="Calibri"/>
                            <a:cs typeface="Times New Roman"/>
                          </a:rPr>
                          <m:t>𝐿</m:t>
                        </m:r>
                      </m:e>
                      <m:sub>
                        <m:r>
                          <a:rPr lang="en-US" sz="2400" i="1">
                            <a:effectLst/>
                            <a:latin typeface="Cambria Math"/>
                            <a:ea typeface="Calibri"/>
                            <a:cs typeface="Times New Roman"/>
                          </a:rPr>
                          <m:t>2</m:t>
                        </m:r>
                      </m:sub>
                    </m:sSub>
                    <m:r>
                      <a:rPr lang="en-US" sz="2400" i="1">
                        <a:effectLst/>
                        <a:latin typeface="Cambria Math"/>
                        <a:ea typeface="Calibri"/>
                        <a:cs typeface="Times New Roman"/>
                      </a:rPr>
                      <m:t>(−∞,​</m:t>
                    </m:r>
                    <m:r>
                      <a:rPr lang="ru-RU" sz="2400" i="1">
                        <a:effectLst/>
                        <a:latin typeface="Cambria Math"/>
                        <a:ea typeface="Calibri"/>
                        <a:cs typeface="Times New Roman"/>
                      </a:rPr>
                      <m:t>𝑎</m:t>
                    </m:r>
                    <m:r>
                      <a:rPr lang="en-US" sz="2400" i="1">
                        <a:effectLst/>
                        <a:latin typeface="Cambria Math"/>
                        <a:ea typeface="Calibri"/>
                        <a:cs typeface="Times New Roman"/>
                      </a:rPr>
                      <m:t>]×(−∞,</m:t>
                    </m:r>
                    <m:r>
                      <a:rPr lang="ru-RU" sz="2400" i="1">
                        <a:effectLst/>
                        <a:latin typeface="Cambria Math"/>
                        <a:ea typeface="Calibri"/>
                        <a:cs typeface="Times New Roman"/>
                      </a:rPr>
                      <m:t>𝑎</m:t>
                    </m:r>
                    <m:r>
                      <a:rPr lang="en-US" sz="2400" i="1">
                        <a:effectLst/>
                        <a:latin typeface="Cambria Math"/>
                        <a:ea typeface="Calibri"/>
                        <a:cs typeface="Times New Roman"/>
                      </a:rPr>
                      <m:t>]),    </m:t>
                    </m:r>
                    <m:d>
                      <m:dPr>
                        <m:begChr m:val="‖"/>
                        <m:endChr m:val="‖"/>
                        <m:ctrlPr>
                          <a:rPr lang="ru-RU" sz="2400" i="1">
                            <a:effectLst/>
                            <a:latin typeface="Cambria Math"/>
                            <a:ea typeface="Calibri"/>
                            <a:cs typeface="Times New Roman"/>
                          </a:rPr>
                        </m:ctrlPr>
                      </m:dPr>
                      <m:e>
                        <m:r>
                          <a:rPr lang="ru-RU" sz="2400" i="1">
                            <a:effectLst/>
                            <a:latin typeface="Cambria Math"/>
                            <a:ea typeface="Calibri"/>
                            <a:cs typeface="Times New Roman"/>
                          </a:rPr>
                          <m:t>𝑓</m:t>
                        </m:r>
                        <m:r>
                          <a:rPr lang="en-US" sz="2400" i="1">
                            <a:effectLst/>
                            <a:latin typeface="Cambria Math"/>
                            <a:ea typeface="Calibri"/>
                            <a:cs typeface="Times New Roman"/>
                          </a:rPr>
                          <m:t>(</m:t>
                        </m:r>
                        <m:r>
                          <a:rPr lang="ru-RU" sz="2400" i="1">
                            <a:effectLst/>
                            <a:latin typeface="Cambria Math"/>
                            <a:ea typeface="Calibri"/>
                            <a:cs typeface="Times New Roman"/>
                          </a:rPr>
                          <m:t>𝑡</m:t>
                        </m:r>
                        <m:r>
                          <a:rPr lang="en-US" sz="2400" i="1">
                            <a:effectLst/>
                            <a:latin typeface="Cambria Math"/>
                            <a:ea typeface="Calibri"/>
                            <a:cs typeface="Times New Roman"/>
                          </a:rPr>
                          <m:t>)</m:t>
                        </m:r>
                      </m:e>
                    </m:d>
                    <m:r>
                      <a:rPr lang="en-US" sz="2400" i="1">
                        <a:effectLst/>
                        <a:latin typeface="Cambria Math"/>
                        <a:ea typeface="Calibri"/>
                        <a:cs typeface="Cambria Math"/>
                      </a:rPr>
                      <m:t>∈</m:t>
                    </m:r>
                    <m:sSub>
                      <m:sSubPr>
                        <m:ctrlPr>
                          <a:rPr lang="ru-RU" sz="2400" i="1">
                            <a:effectLst/>
                            <a:latin typeface="Cambria Math"/>
                            <a:ea typeface="Calibri"/>
                            <a:cs typeface="Times New Roman"/>
                          </a:rPr>
                        </m:ctrlPr>
                      </m:sSubPr>
                      <m:e>
                        <m:r>
                          <a:rPr lang="ru-RU" sz="2400" i="1">
                            <a:effectLst/>
                            <a:latin typeface="Cambria Math"/>
                            <a:ea typeface="Calibri"/>
                            <a:cs typeface="Times New Roman"/>
                          </a:rPr>
                          <m:t>𝐿</m:t>
                        </m:r>
                      </m:e>
                      <m:sub>
                        <m:r>
                          <a:rPr lang="en-US" sz="2400" i="1">
                            <a:effectLst/>
                            <a:latin typeface="Cambria Math"/>
                            <a:ea typeface="Calibri"/>
                            <a:cs typeface="Times New Roman"/>
                          </a:rPr>
                          <m:t>2</m:t>
                        </m:r>
                      </m:sub>
                    </m:sSub>
                    <m:r>
                      <a:rPr lang="en-US" sz="2400" i="1">
                        <a:effectLst/>
                        <a:latin typeface="Cambria Math"/>
                        <a:ea typeface="Calibri"/>
                        <a:cs typeface="Times New Roman"/>
                      </a:rPr>
                      <m:t>(−∞,</m:t>
                    </m:r>
                    <m:r>
                      <a:rPr lang="ru-RU" sz="2400" i="1">
                        <a:effectLst/>
                        <a:latin typeface="Cambria Math"/>
                        <a:ea typeface="Calibri"/>
                        <a:cs typeface="Times New Roman"/>
                      </a:rPr>
                      <m:t>𝑎</m:t>
                    </m:r>
                    <m:r>
                      <a:rPr lang="en-US" sz="2400" i="1">
                        <a:effectLst/>
                        <a:latin typeface="Cambria Math"/>
                        <a:ea typeface="Calibri"/>
                        <a:cs typeface="Times New Roman"/>
                      </a:rPr>
                      <m:t>]</m:t>
                    </m:r>
                  </m:oMath>
                </a14:m>
                <a:r>
                  <a:rPr lang="en-US" sz="2400" dirty="0">
                    <a:effectLst/>
                    <a:latin typeface="Times New Roman"/>
                    <a:ea typeface="Calibri"/>
                    <a:cs typeface="Times New Roman"/>
                  </a:rPr>
                  <a:t>.</a:t>
                </a:r>
                <a:endParaRPr lang="ru-RU" sz="2400" dirty="0">
                  <a:ea typeface="Calibri"/>
                  <a:cs typeface="Times New Roman"/>
                </a:endParaRPr>
              </a:p>
              <a:p>
                <a:pPr>
                  <a:lnSpc>
                    <a:spcPct val="150000"/>
                  </a:lnSpc>
                  <a:spcAft>
                    <a:spcPts val="0"/>
                  </a:spcAft>
                  <a:tabLst>
                    <a:tab pos="2743200" algn="ctr"/>
                    <a:tab pos="5486400" algn="r"/>
                  </a:tabLst>
                </a:pPr>
                <a:r>
                  <a:rPr lang="ru-RU" sz="2400" dirty="0">
                    <a:effectLst/>
                    <a:latin typeface="Times New Roman"/>
                    <a:ea typeface="SimSun"/>
                    <a:cs typeface="Times New Roman"/>
                  </a:rPr>
                  <a:t>В силу (2), систему уравнений (1) запишем в виде</a:t>
                </a:r>
                <a:endParaRPr lang="ru-RU" sz="2400" dirty="0">
                  <a:ea typeface="Calibri"/>
                  <a:cs typeface="Times New Roman"/>
                </a:endParaRPr>
              </a:p>
              <a:p>
                <a:pPr>
                  <a:spcAft>
                    <a:spcPts val="0"/>
                  </a:spcAft>
                </a:pPr>
                <a14:m>
                  <m:oMath xmlns:m="http://schemas.openxmlformats.org/officeDocument/2006/math">
                    <m:nary>
                      <m:naryPr>
                        <m:ctrlPr>
                          <a:rPr lang="ru-RU" sz="2400" i="1">
                            <a:effectLst/>
                            <a:latin typeface="Cambria Math"/>
                            <a:ea typeface="Calibri"/>
                            <a:cs typeface="Times New Roman"/>
                          </a:rPr>
                        </m:ctrlPr>
                      </m:naryPr>
                      <m:sub>
                        <m:r>
                          <a:rPr lang="en-US" sz="2400" i="1">
                            <a:effectLst/>
                            <a:latin typeface="Cambria Math"/>
                            <a:ea typeface="Calibri"/>
                            <a:cs typeface="Times New Roman"/>
                          </a:rPr>
                          <m:t>−</m:t>
                        </m:r>
                        <m:r>
                          <a:rPr lang="en-US" sz="2400">
                            <a:effectLst/>
                            <a:latin typeface="Cambria Math"/>
                            <a:ea typeface="Calibri"/>
                            <a:cs typeface="Times New Roman"/>
                          </a:rPr>
                          <m:t>∞</m:t>
                        </m:r>
                      </m:sub>
                      <m:sup>
                        <m:r>
                          <a:rPr lang="en-US" sz="2400" i="1">
                            <a:effectLst/>
                            <a:latin typeface="Cambria Math"/>
                            <a:ea typeface="Calibri"/>
                            <a:cs typeface="Times New Roman"/>
                          </a:rPr>
                          <m:t>𝑡</m:t>
                        </m:r>
                      </m:sup>
                      <m:e>
                        <m:r>
                          <a:rPr lang="ru-RU" sz="2400" i="1">
                            <a:effectLst/>
                            <a:latin typeface="Cambria Math"/>
                            <a:ea typeface="Calibri"/>
                            <a:cs typeface="Times New Roman"/>
                          </a:rPr>
                          <m:t>𝐴</m:t>
                        </m:r>
                        <m:d>
                          <m:dPr>
                            <m:ctrlPr>
                              <a:rPr lang="ru-RU" sz="2400" i="1">
                                <a:effectLst/>
                                <a:latin typeface="Cambria Math"/>
                                <a:ea typeface="Calibri"/>
                                <a:cs typeface="Times New Roman"/>
                              </a:rPr>
                            </m:ctrlPr>
                          </m:dPr>
                          <m:e>
                            <m:r>
                              <a:rPr lang="ru-RU" sz="2400" i="1">
                                <a:effectLst/>
                                <a:latin typeface="Cambria Math"/>
                                <a:ea typeface="Calibri"/>
                                <a:cs typeface="Times New Roman"/>
                              </a:rPr>
                              <m:t>𝑡</m:t>
                            </m:r>
                            <m:r>
                              <a:rPr lang="en-US" sz="2400">
                                <a:effectLst/>
                                <a:latin typeface="Cambria Math"/>
                                <a:ea typeface="Calibri"/>
                                <a:cs typeface="Times New Roman"/>
                              </a:rPr>
                              <m:t>,</m:t>
                            </m:r>
                            <m:r>
                              <a:rPr lang="en-US" sz="2400" i="1">
                                <a:effectLst/>
                                <a:latin typeface="Cambria Math"/>
                                <a:ea typeface="Calibri"/>
                                <a:cs typeface="Times New Roman"/>
                              </a:rPr>
                              <m:t>𝑠</m:t>
                            </m:r>
                          </m:e>
                        </m:d>
                      </m:e>
                    </m:nary>
                    <m:r>
                      <a:rPr lang="en-US" sz="2400">
                        <a:effectLst/>
                        <a:latin typeface="Cambria Math"/>
                        <a:ea typeface="Calibri"/>
                        <a:cs typeface="Times New Roman"/>
                      </a:rPr>
                      <m:t> </m:t>
                    </m:r>
                    <m:r>
                      <a:rPr lang="ru-RU" sz="2400" i="1">
                        <a:effectLst/>
                        <a:latin typeface="Cambria Math"/>
                        <a:ea typeface="Calibri"/>
                        <a:cs typeface="Times New Roman"/>
                      </a:rPr>
                      <m:t>𝑢</m:t>
                    </m:r>
                    <m:r>
                      <a:rPr lang="en-US" sz="2400">
                        <a:effectLst/>
                        <a:latin typeface="Cambria Math"/>
                        <a:ea typeface="Calibri"/>
                        <a:cs typeface="Times New Roman"/>
                      </a:rPr>
                      <m:t> </m:t>
                    </m:r>
                    <m:d>
                      <m:dPr>
                        <m:ctrlPr>
                          <a:rPr lang="ru-RU" sz="2400" i="1">
                            <a:effectLst/>
                            <a:latin typeface="Cambria Math"/>
                            <a:ea typeface="Calibri"/>
                            <a:cs typeface="Times New Roman"/>
                          </a:rPr>
                        </m:ctrlPr>
                      </m:dPr>
                      <m:e>
                        <m:r>
                          <a:rPr lang="ru-RU" sz="2400" i="1">
                            <a:effectLst/>
                            <a:latin typeface="Cambria Math"/>
                            <a:ea typeface="Calibri"/>
                            <a:cs typeface="Times New Roman"/>
                          </a:rPr>
                          <m:t>𝑠</m:t>
                        </m:r>
                      </m:e>
                    </m:d>
                    <m:r>
                      <a:rPr lang="ru-RU" sz="2400" i="1">
                        <a:effectLst/>
                        <a:latin typeface="Cambria Math"/>
                        <a:ea typeface="Calibri"/>
                        <a:cs typeface="Times New Roman"/>
                      </a:rPr>
                      <m:t>𝑑𝑠</m:t>
                    </m:r>
                    <m:r>
                      <a:rPr lang="en-US" sz="2400">
                        <a:effectLst/>
                        <a:latin typeface="Cambria Math"/>
                        <a:ea typeface="Calibri"/>
                        <a:cs typeface="Times New Roman"/>
                      </a:rPr>
                      <m:t>+</m:t>
                    </m:r>
                    <m:nary>
                      <m:naryPr>
                        <m:ctrlPr>
                          <a:rPr lang="ru-RU" sz="2400" i="1">
                            <a:effectLst/>
                            <a:latin typeface="Cambria Math"/>
                            <a:ea typeface="Calibri"/>
                            <a:cs typeface="Times New Roman"/>
                          </a:rPr>
                        </m:ctrlPr>
                      </m:naryPr>
                      <m:sub>
                        <m:r>
                          <a:rPr lang="ru-RU" sz="2400" i="1">
                            <a:effectLst/>
                            <a:latin typeface="Cambria Math"/>
                            <a:ea typeface="Calibri"/>
                            <a:cs typeface="Times New Roman"/>
                          </a:rPr>
                          <m:t>𝑡</m:t>
                        </m:r>
                      </m:sub>
                      <m:sup>
                        <m:r>
                          <a:rPr lang="ru-RU" sz="2400" i="1">
                            <a:effectLst/>
                            <a:latin typeface="Cambria Math"/>
                            <a:ea typeface="Calibri"/>
                            <a:cs typeface="Times New Roman"/>
                          </a:rPr>
                          <m:t>𝑎</m:t>
                        </m:r>
                      </m:sup>
                      <m:e>
                        <m:r>
                          <a:rPr lang="ru-RU" sz="2400" i="1">
                            <a:effectLst/>
                            <a:latin typeface="Cambria Math"/>
                            <a:ea typeface="Calibri"/>
                            <a:cs typeface="Times New Roman"/>
                          </a:rPr>
                          <m:t>𝐵</m:t>
                        </m:r>
                        <m:d>
                          <m:dPr>
                            <m:ctrlPr>
                              <a:rPr lang="ru-RU" sz="2400" i="1">
                                <a:effectLst/>
                                <a:latin typeface="Cambria Math"/>
                                <a:ea typeface="Calibri"/>
                                <a:cs typeface="Times New Roman"/>
                              </a:rPr>
                            </m:ctrlPr>
                          </m:dPr>
                          <m:e>
                            <m:r>
                              <a:rPr lang="ru-RU" sz="2400" i="1">
                                <a:effectLst/>
                                <a:latin typeface="Cambria Math"/>
                                <a:ea typeface="Calibri"/>
                                <a:cs typeface="Times New Roman"/>
                              </a:rPr>
                              <m:t>𝑡</m:t>
                            </m:r>
                            <m:r>
                              <a:rPr lang="en-US" sz="2400">
                                <a:effectLst/>
                                <a:latin typeface="Cambria Math"/>
                                <a:ea typeface="Calibri"/>
                                <a:cs typeface="Times New Roman"/>
                              </a:rPr>
                              <m:t>,</m:t>
                            </m:r>
                            <m:r>
                              <a:rPr lang="en-US" sz="2400" i="1">
                                <a:effectLst/>
                                <a:latin typeface="Cambria Math"/>
                                <a:ea typeface="Calibri"/>
                                <a:cs typeface="Times New Roman"/>
                              </a:rPr>
                              <m:t>𝑠</m:t>
                            </m:r>
                          </m:e>
                        </m:d>
                      </m:e>
                    </m:nary>
                    <m:r>
                      <a:rPr lang="en-US" sz="2400">
                        <a:effectLst/>
                        <a:latin typeface="Cambria Math"/>
                        <a:ea typeface="Calibri"/>
                        <a:cs typeface="Times New Roman"/>
                      </a:rPr>
                      <m:t> </m:t>
                    </m:r>
                    <m:r>
                      <a:rPr lang="ru-RU" sz="2400" i="1">
                        <a:effectLst/>
                        <a:latin typeface="Cambria Math"/>
                        <a:ea typeface="Calibri"/>
                        <a:cs typeface="Times New Roman"/>
                      </a:rPr>
                      <m:t>𝑢</m:t>
                    </m:r>
                    <m:r>
                      <a:rPr lang="en-US" sz="2400">
                        <a:effectLst/>
                        <a:latin typeface="Cambria Math"/>
                        <a:ea typeface="Calibri"/>
                        <a:cs typeface="Times New Roman"/>
                      </a:rPr>
                      <m:t> </m:t>
                    </m:r>
                    <m:d>
                      <m:dPr>
                        <m:ctrlPr>
                          <a:rPr lang="ru-RU" sz="2400" i="1">
                            <a:effectLst/>
                            <a:latin typeface="Cambria Math"/>
                            <a:ea typeface="Calibri"/>
                            <a:cs typeface="Times New Roman"/>
                          </a:rPr>
                        </m:ctrlPr>
                      </m:dPr>
                      <m:e>
                        <m:r>
                          <a:rPr lang="ru-RU" sz="2400" i="1">
                            <a:effectLst/>
                            <a:latin typeface="Cambria Math"/>
                            <a:ea typeface="Calibri"/>
                            <a:cs typeface="Times New Roman"/>
                          </a:rPr>
                          <m:t>𝑠</m:t>
                        </m:r>
                      </m:e>
                    </m:d>
                    <m:r>
                      <a:rPr lang="ru-RU" sz="2400" i="1">
                        <a:effectLst/>
                        <a:latin typeface="Cambria Math"/>
                        <a:ea typeface="Calibri"/>
                        <a:cs typeface="Times New Roman"/>
                      </a:rPr>
                      <m:t>𝑑𝑠</m:t>
                    </m:r>
                    <m:r>
                      <a:rPr lang="en-US" sz="2400">
                        <a:effectLst/>
                        <a:latin typeface="Cambria Math"/>
                        <a:ea typeface="Calibri"/>
                        <a:cs typeface="Times New Roman"/>
                      </a:rPr>
                      <m:t>=</m:t>
                    </m:r>
                    <m:r>
                      <a:rPr lang="ru-RU" sz="2400" i="1">
                        <a:effectLst/>
                        <a:latin typeface="Cambria Math"/>
                        <a:ea typeface="Calibri"/>
                        <a:cs typeface="Times New Roman"/>
                      </a:rPr>
                      <m:t>𝑓</m:t>
                    </m:r>
                    <m:d>
                      <m:dPr>
                        <m:ctrlPr>
                          <a:rPr lang="ru-RU" sz="2400" i="1">
                            <a:effectLst/>
                            <a:latin typeface="Cambria Math"/>
                            <a:ea typeface="Calibri"/>
                            <a:cs typeface="Times New Roman"/>
                          </a:rPr>
                        </m:ctrlPr>
                      </m:dPr>
                      <m:e>
                        <m:r>
                          <a:rPr lang="ru-RU" sz="2400" i="1">
                            <a:effectLst/>
                            <a:latin typeface="Cambria Math"/>
                            <a:ea typeface="Calibri"/>
                            <a:cs typeface="Times New Roman"/>
                          </a:rPr>
                          <m:t>𝑡</m:t>
                        </m:r>
                      </m:e>
                    </m:d>
                    <m:r>
                      <a:rPr lang="en-US" sz="2400">
                        <a:effectLst/>
                        <a:latin typeface="Cambria Math"/>
                        <a:ea typeface="Calibri"/>
                        <a:cs typeface="Times New Roman"/>
                      </a:rPr>
                      <m:t>,  </m:t>
                    </m:r>
                    <m:r>
                      <a:rPr lang="ru-RU" sz="2400" i="1">
                        <a:effectLst/>
                        <a:latin typeface="Cambria Math"/>
                        <a:ea typeface="Calibri"/>
                        <a:cs typeface="Times New Roman"/>
                      </a:rPr>
                      <m:t>𝑡</m:t>
                    </m:r>
                    <m:r>
                      <a:rPr lang="en-US" sz="2400">
                        <a:effectLst/>
                        <a:latin typeface="Cambria Math"/>
                        <a:ea typeface="Calibri"/>
                        <a:cs typeface="Times New Roman"/>
                      </a:rPr>
                      <m:t>∈</m:t>
                    </m:r>
                    <m:d>
                      <m:dPr>
                        <m:endChr m:val="]"/>
                        <m:ctrlPr>
                          <a:rPr lang="ru-RU" sz="2400" i="1">
                            <a:effectLst/>
                            <a:latin typeface="Cambria Math"/>
                            <a:ea typeface="Calibri"/>
                            <a:cs typeface="Times New Roman"/>
                          </a:rPr>
                        </m:ctrlPr>
                      </m:dPr>
                      <m:e>
                        <m:r>
                          <a:rPr lang="en-US" sz="2400" i="1">
                            <a:effectLst/>
                            <a:latin typeface="Cambria Math"/>
                            <a:ea typeface="Calibri"/>
                            <a:cs typeface="Times New Roman"/>
                          </a:rPr>
                          <m:t>−</m:t>
                        </m:r>
                        <m:r>
                          <a:rPr lang="en-US" sz="2400">
                            <a:effectLst/>
                            <a:latin typeface="Cambria Math"/>
                            <a:ea typeface="Calibri"/>
                            <a:cs typeface="Times New Roman"/>
                          </a:rPr>
                          <m:t>∞, </m:t>
                        </m:r>
                        <m:r>
                          <a:rPr lang="ru-RU" sz="2400" i="1">
                            <a:effectLst/>
                            <a:latin typeface="Cambria Math"/>
                            <a:ea typeface="Calibri"/>
                            <a:cs typeface="Times New Roman"/>
                          </a:rPr>
                          <m:t>𝑎</m:t>
                        </m:r>
                      </m:e>
                    </m:d>
                    <m:r>
                      <a:rPr lang="en-US" sz="2400">
                        <a:effectLst/>
                        <a:latin typeface="Cambria Math"/>
                        <a:ea typeface="Calibri"/>
                        <a:cs typeface="Times New Roman"/>
                      </a:rPr>
                      <m:t>,                                                                                                 </m:t>
                    </m:r>
                  </m:oMath>
                </a14:m>
                <a:r>
                  <a:rPr lang="en-US" sz="2400" dirty="0">
                    <a:effectLst/>
                    <a:latin typeface="Times New Roman"/>
                    <a:ea typeface="Calibri"/>
                    <a:cs typeface="Times New Roman"/>
                  </a:rPr>
                  <a:t>(3)</a:t>
                </a:r>
                <a:endParaRPr lang="ru-RU" sz="2400" dirty="0">
                  <a:ea typeface="Calibri"/>
                  <a:cs typeface="Times New Roman"/>
                </a:endParaRPr>
              </a:p>
            </p:txBody>
          </p:sp>
        </mc:Choice>
        <mc:Fallback>
          <p:sp>
            <p:nvSpPr>
              <p:cNvPr id="2" name="Прямоугольник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9552" y="1196752"/>
                <a:ext cx="7488832" cy="3791679"/>
              </a:xfrm>
              <a:prstGeom prst="rect">
                <a:avLst/>
              </a:prstGeom>
              <a:blipFill rotWithShape="1">
                <a:blip r:embed="rId2"/>
                <a:stretch>
                  <a:fillRect l="-1303" b="-257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04048874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548680"/>
            <a:ext cx="7728643" cy="48965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8991585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51</TotalTime>
  <Words>438</Words>
  <Application>Microsoft Office PowerPoint</Application>
  <PresentationFormat>Экран (4:3)</PresentationFormat>
  <Paragraphs>38</Paragraphs>
  <Slides>19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0" baseType="lpstr">
      <vt:lpstr>Волна</vt:lpstr>
      <vt:lpstr>  Институт математики им. С. Л. Соболева СО РАН Новосибирский государственный университет Математический центр в Академгородке  IV международная научная конференция  Современные проблемы обратных задач  посвященная 100-летию со дня рождения академика Г.И. Марчука  Новосибирск, Академгородок  2 – 4 октября 2025 года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Институт математики им. С. Л. Соболева СО РАН Новосибирский государственный университет Математический центр в Академгородке  IV международная научная конференция  Современные проблемы обратных задач  посвященная 100-летию со дня рождения академика Г.И. Марчука  Новосибирск, Академгородок  2 – 4 октября 2025 года</dc:title>
  <dc:creator>math1</dc:creator>
  <cp:lastModifiedBy>math1</cp:lastModifiedBy>
  <cp:revision>5</cp:revision>
  <dcterms:created xsi:type="dcterms:W3CDTF">2025-09-25T05:51:48Z</dcterms:created>
  <dcterms:modified xsi:type="dcterms:W3CDTF">2025-09-25T06:43:33Z</dcterms:modified>
</cp:coreProperties>
</file>