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0B4D9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4881-2C8D-40DF-B0A7-F6C13211C9EC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D041-6F19-402A-BB6A-BAB978506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9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D041-6F19-402A-BB6A-BAB978506D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9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2B5B-2B69-4331-BF61-479D06291AB2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6BAB-061F-4664-A561-93A61230CA02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DBF-D27B-4875-B056-B8A15895F224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9CA-1332-48E8-BB84-0A526A663233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9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31A0-0B58-4D80-89B2-583974D72039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83E4-369B-45F2-86F3-A0BBEF50C3E2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7E6-5000-4CAB-AC6C-799720E7E9B8}" type="datetime1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29F1-C75D-485F-9962-7E66BEDDC6DC}" type="datetime1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5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4210-50E5-4F3B-8CBF-F34777063F88}" type="datetime1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7511-9A4D-491A-B471-6B142787B99B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053F-54AC-4695-80D6-D96862A4BC6B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3BC-82E8-4B62-BF25-482C89685BFD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8443-A067-4768-9C69-4FEA2F662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08610"/>
            <a:ext cx="9144000" cy="954107"/>
          </a:xfrm>
          <a:prstGeom prst="rect">
            <a:avLst/>
          </a:prstGeom>
          <a:solidFill>
            <a:srgbClr val="0B4D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Разработка и исследование устройства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для бесконтактного измерения напряжения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15FC8D9-B6F0-455D-9434-9EAF38E10EAB}"/>
              </a:ext>
            </a:extLst>
          </p:cNvPr>
          <p:cNvGrpSpPr/>
          <p:nvPr/>
        </p:nvGrpSpPr>
        <p:grpSpPr>
          <a:xfrm>
            <a:off x="0" y="0"/>
            <a:ext cx="9144000" cy="2939085"/>
            <a:chOff x="0" y="0"/>
            <a:chExt cx="9144000" cy="29390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0FB0D-53B4-4DAF-A6D6-E6A80D495738}"/>
                </a:ext>
              </a:extLst>
            </p:cNvPr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ФЕДЕРАЛЬНОЕ ГОСУДАРСТВЕННОЕ АВТОНОМНОЕ ОБРАЗОВАТЕЛЬНОЕ УЧРЕЖДЕНИЕ ВЫСШЕГО ОБРАЗОВАНИЯ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«ОМСКИЙ ГОСУДАРСТВЕННЫЙ ТЕХНИЧЕСКИЙ УНИВЕРСИТЕТ»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02A7532-8096-4BEA-A359-9404128E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36" y="1705390"/>
              <a:ext cx="1152128" cy="12336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6A1E9F-EB2D-4CAC-8E46-6A5E1C128B8B}"/>
              </a:ext>
            </a:extLst>
          </p:cNvPr>
          <p:cNvSpPr txBox="1"/>
          <p:nvPr/>
        </p:nvSpPr>
        <p:spPr>
          <a:xfrm>
            <a:off x="5652120" y="517709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Научный руководитель:</a:t>
            </a:r>
          </a:p>
          <a:p>
            <a:pPr algn="ctr"/>
            <a:r>
              <a:rPr lang="ru-RU" sz="2000" dirty="0"/>
              <a:t>к.т.н., доцент Федянин В.В.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0EEC62-02AB-4631-B37E-20369DA8F448}"/>
              </a:ext>
            </a:extLst>
          </p:cNvPr>
          <p:cNvSpPr txBox="1"/>
          <p:nvPr/>
        </p:nvSpPr>
        <p:spPr>
          <a:xfrm>
            <a:off x="2843808" y="3253589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Боровых Д.Д., Егоров Е.В.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11A68-CE2E-48D4-A088-2E6BBED15275}"/>
              </a:ext>
            </a:extLst>
          </p:cNvPr>
          <p:cNvSpPr txBox="1"/>
          <p:nvPr/>
        </p:nvSpPr>
        <p:spPr>
          <a:xfrm>
            <a:off x="2843808" y="639935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Омск 2022</a:t>
            </a:r>
          </a:p>
        </p:txBody>
      </p:sp>
    </p:spTree>
    <p:extLst>
      <p:ext uri="{BB962C8B-B14F-4D97-AF65-F5344CB8AC3E}">
        <p14:creationId xmlns:p14="http://schemas.microsoft.com/office/powerpoint/2010/main" val="390566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1B657E-DCAE-4534-99ED-B06D206163AB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45AD12-DD7B-4DF9-987E-1A94A26DA84E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Результаты эксперимента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04C7381-B38A-4A86-B88B-84EE194B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45F7E5-3F4B-46FE-8479-632164E73528}"/>
              </a:ext>
            </a:extLst>
          </p:cNvPr>
          <p:cNvSpPr/>
          <p:nvPr/>
        </p:nvSpPr>
        <p:spPr>
          <a:xfrm>
            <a:off x="1816613" y="6007804"/>
            <a:ext cx="5510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ctr"/>
            <a:r>
              <a:rPr lang="ru-RU" dirty="0">
                <a:cs typeface="Times New Roman" pitchFamily="18" charset="0"/>
              </a:rPr>
              <a:t>Рисунок 8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Амплитудная характеристика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1AECAB-91A2-4F2A-AB88-612794261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73" y="1726924"/>
            <a:ext cx="6155255" cy="42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1B657E-DCAE-4534-99ED-B06D206163AB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45AD12-DD7B-4DF9-987E-1A94A26DA84E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Результаты эксперимента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04C7381-B38A-4A86-B88B-84EE194B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45F7E5-3F4B-46FE-8479-632164E73528}"/>
              </a:ext>
            </a:extLst>
          </p:cNvPr>
          <p:cNvSpPr/>
          <p:nvPr/>
        </p:nvSpPr>
        <p:spPr>
          <a:xfrm>
            <a:off x="1816613" y="6033184"/>
            <a:ext cx="5510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ctr"/>
            <a:r>
              <a:rPr lang="ru-RU" dirty="0">
                <a:cs typeface="Times New Roman" pitchFamily="18" charset="0"/>
              </a:rPr>
              <a:t>Рисунок 9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Зависимость выходного напряжения от расстояния между устройством и проводником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0C6C96-17B7-4AE5-A4C0-0098E44D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556792"/>
            <a:ext cx="7557025" cy="45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71509" y="2224067"/>
            <a:ext cx="401665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000" algn="just"/>
            <a:r>
              <a:rPr lang="ru-RU" sz="1800" dirty="0">
                <a:effectLst/>
                <a:ea typeface="Times New Roman" panose="02020603050405020304" pitchFamily="18" charset="0"/>
              </a:rPr>
              <a:t>Основа устройства – измерительный элемент, который представляет собой плоский конденсатор(чувствительный элемент) и состоит из диэлектрика, на двух противоположных поверхностях которого располагаются тонкие проводящие подложки, имеющие одинаковые размеры и форму. Измерительный элемент предназначен для накопления электрического потенциала на поверхностях его подложек.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1ADCF-7D23-4AF7-BA7B-9961E15F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3" y="2113748"/>
            <a:ext cx="4647537" cy="326762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5FA819-1A2F-47CD-ADA2-96BD0542E437}"/>
              </a:ext>
            </a:extLst>
          </p:cNvPr>
          <p:cNvSpPr/>
          <p:nvPr/>
        </p:nvSpPr>
        <p:spPr>
          <a:xfrm>
            <a:off x="107504" y="5455721"/>
            <a:ext cx="46475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000" algn="just"/>
            <a:r>
              <a:rPr lang="ru-RU" dirty="0">
                <a:cs typeface="Times New Roman" pitchFamily="18" charset="0"/>
              </a:rPr>
              <a:t>Рисунок 1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Измерительный элемент с усилителем в электрическом поле</a:t>
            </a:r>
            <a:endParaRPr lang="ru-RU" dirty="0">
              <a:cs typeface="Times New Roman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D281C12-5B0D-48C0-BCFB-CB044E2D2024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914A7E-6AE7-459B-8885-1678FCB7988E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Процесс измерения напряжения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C5F295E-841A-4D82-9542-D0618FA1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52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14366"/>
            <a:ext cx="797641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800" dirty="0">
                <a:effectLst/>
                <a:ea typeface="Times New Roman" panose="02020603050405020304" pitchFamily="18" charset="0"/>
              </a:rPr>
              <a:t>Эквивалентная схема измерительного элемента представляет собой группу конденсаторов и источник переменного напряжения.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2547A228-A5B4-4F63-B7E5-5FCE4731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12104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92EC127-5EA6-4D26-8210-F6021A6D3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757482"/>
              </p:ext>
            </p:extLst>
          </p:nvPr>
        </p:nvGraphicFramePr>
        <p:xfrm>
          <a:off x="2519772" y="1844824"/>
          <a:ext cx="4104456" cy="272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Visio" r:id="rId3" imgW="4924341" imgH="3276486" progId="Visio.Drawing.15">
                  <p:embed/>
                </p:oleObj>
              </mc:Choice>
              <mc:Fallback>
                <p:oleObj name="Visio" r:id="rId3" imgW="4924341" imgH="3276486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1844824"/>
                        <a:ext cx="4104456" cy="2725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86ABF8-3937-4F26-A09A-7642CC0A9CF1}"/>
              </a:ext>
            </a:extLst>
          </p:cNvPr>
          <p:cNvSpPr/>
          <p:nvPr/>
        </p:nvSpPr>
        <p:spPr>
          <a:xfrm>
            <a:off x="1835696" y="4762827"/>
            <a:ext cx="645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dirty="0">
                <a:cs typeface="Times New Roman" pitchFamily="18" charset="0"/>
              </a:rPr>
              <a:t>Рисунок 2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Эквивалентная схема чувствительного элемента</a:t>
            </a:r>
            <a:endParaRPr lang="ru-RU" dirty="0">
              <a:cs typeface="Times New Roman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880A9BB-2FD2-4FB2-8094-685EFF975CE2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4F7B4A-1E7D-4D15-8F33-A1F2A04E7AAF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Структура измерительного элемента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08A99BE-8932-4CBD-BC26-556EC32F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72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212976"/>
            <a:ext cx="3384359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800" dirty="0">
                <a:effectLst/>
                <a:ea typeface="Times New Roman" panose="02020603050405020304" pitchFamily="18" charset="0"/>
              </a:rPr>
              <a:t>Сигнал, полученный с измерительного элемента, имеет малую амплитуду, поэтому была разработана принципиальная схема усилителя.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Rectangle 30">
            <a:extLst>
              <a:ext uri="{FF2B5EF4-FFF2-40B4-BE49-F238E27FC236}">
                <a16:creationId xmlns:a16="http://schemas.microsoft.com/office/drawing/2014/main" id="{B8095D06-8BB5-4549-8209-942266E0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296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02E0C3-1E7E-4751-B226-12CC596F8162}"/>
              </a:ext>
            </a:extLst>
          </p:cNvPr>
          <p:cNvSpPr/>
          <p:nvPr/>
        </p:nvSpPr>
        <p:spPr>
          <a:xfrm>
            <a:off x="3931638" y="5301208"/>
            <a:ext cx="4964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dirty="0">
                <a:cs typeface="Times New Roman" pitchFamily="18" charset="0"/>
              </a:rPr>
              <a:t>Рисунок 3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усилителя</a:t>
            </a:r>
          </a:p>
          <a:p>
            <a:pPr indent="18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CDEDBD6-FB59-4E6C-B491-81DB7EA4B921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E316E7-A50F-46C8-99AE-99171D5078E4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Усилительное звено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9FFACB9-9A57-4040-842F-9E560B28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6DD57-4058-4AF9-B2DA-AC1A1BBB6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376122"/>
            <a:ext cx="5268268" cy="26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5445224"/>
            <a:ext cx="76328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имитационного моделирования составила 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установленным шагом расчёта 1 мкс.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94034C-AD8A-4694-9BB0-C5E88279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643358"/>
            <a:ext cx="7153275" cy="327660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E2A32E7-2DF7-4F7A-BDAD-3E804EAD8209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A83D5-FC47-47CE-A040-DF33C395F2E1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Результаты моделирования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85B987A-4BCE-475B-BFDF-0D3F61CE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C52D8AE-250B-4571-88E2-598153F85053}"/>
              </a:ext>
            </a:extLst>
          </p:cNvPr>
          <p:cNvSpPr/>
          <p:nvPr/>
        </p:nvSpPr>
        <p:spPr>
          <a:xfrm>
            <a:off x="2089591" y="4997472"/>
            <a:ext cx="4964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ctr"/>
            <a:r>
              <a:rPr lang="ru-RU" dirty="0">
                <a:cs typeface="Times New Roman" pitchFamily="18" charset="0"/>
              </a:rPr>
              <a:t>Рисунок 4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усилителя</a:t>
            </a:r>
          </a:p>
          <a:p>
            <a:pPr indent="18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2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C02842-FB73-43D7-9E99-B7E41B8C4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5" y="1604220"/>
            <a:ext cx="3398802" cy="191182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D55219-5677-4386-BC0F-9086FC113930}"/>
              </a:ext>
            </a:extLst>
          </p:cNvPr>
          <p:cNvSpPr/>
          <p:nvPr/>
        </p:nvSpPr>
        <p:spPr>
          <a:xfrm>
            <a:off x="998506" y="5689558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ctr"/>
            <a:r>
              <a:rPr lang="ru-RU" dirty="0">
                <a:cs typeface="Times New Roman" pitchFamily="18" charset="0"/>
              </a:rPr>
              <a:t>Рисунок 5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3D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Модель и прототип бесконтактного устройства измерения </a:t>
            </a:r>
          </a:p>
          <a:p>
            <a:pPr indent="18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5BA7DEE-AD9A-4C5C-AE55-A85B13F5AAF8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AC043A-E04F-441E-9905-B38D2FA449C4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Прообраз разработанного устройства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5BE5D5-A656-4F01-8743-ADDB1D355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B751FD-571F-49D9-B2D1-C019C5F47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75574"/>
            <a:ext cx="2808312" cy="20394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6A4EA1-FF63-415E-9735-5E40D44DA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23579"/>
            <a:ext cx="5245343" cy="29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164800-7F7E-4149-876F-2A173FAE323C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077D83-74B8-4183-81C6-AE942C39E13B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Возможности устройства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2E7F29-3CD0-49CA-832E-5C4084C8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29B765-BCD6-4CD7-AA8E-E89BB6477895}"/>
              </a:ext>
            </a:extLst>
          </p:cNvPr>
          <p:cNvSpPr/>
          <p:nvPr/>
        </p:nvSpPr>
        <p:spPr>
          <a:xfrm>
            <a:off x="971600" y="3140968"/>
            <a:ext cx="7715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Бесконтактное измерение напряжения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Измерение амплитудного значения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Измерение действующего значения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Измерение постоянной составляющей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Регистрация частичных разрядов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Цифровая передача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0757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1B657E-DCAE-4534-99ED-B06D206163AB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45AD12-DD7B-4DF9-987E-1A94A26DA84E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Программное обеспечение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04C7381-B38A-4A86-B88B-84EE194B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EF97B-7DD2-4AF2-BB9D-991EA8E1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2"/>
            <a:ext cx="4644008" cy="27734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0CC426-4C80-4915-863D-E4CDC35AE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5" y="2285288"/>
            <a:ext cx="4427391" cy="276502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45F7E5-3F4B-46FE-8479-632164E73528}"/>
              </a:ext>
            </a:extLst>
          </p:cNvPr>
          <p:cNvSpPr/>
          <p:nvPr/>
        </p:nvSpPr>
        <p:spPr>
          <a:xfrm>
            <a:off x="1958468" y="5181160"/>
            <a:ext cx="5510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ctr"/>
            <a:r>
              <a:rPr lang="ru-RU" dirty="0">
                <a:cs typeface="Times New Roman" pitchFamily="18" charset="0"/>
              </a:rPr>
              <a:t>Рисунок 6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Данные, полученные в процессе эксперимента с помощью разработанного программного обеспечения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8443-A067-4768-9C69-4FEA2F662154}" type="slidenum">
              <a:rPr lang="ru-RU" sz="1600" smtClean="0">
                <a:solidFill>
                  <a:schemeClr val="tx1"/>
                </a:solidFill>
              </a:r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E931DD6-B3CE-46A6-B8CC-1C94E0B41838}"/>
              </a:ext>
            </a:extLst>
          </p:cNvPr>
          <p:cNvGrpSpPr/>
          <p:nvPr/>
        </p:nvGrpSpPr>
        <p:grpSpPr>
          <a:xfrm>
            <a:off x="0" y="0"/>
            <a:ext cx="9144000" cy="1508105"/>
            <a:chOff x="0" y="0"/>
            <a:chExt cx="9144000" cy="1508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B92773-F499-445A-B16C-0B3C68CCD78E}"/>
                </a:ext>
              </a:extLst>
            </p:cNvPr>
            <p:cNvSpPr txBox="1"/>
            <p:nvPr/>
          </p:nvSpPr>
          <p:spPr>
            <a:xfrm>
              <a:off x="0" y="0"/>
              <a:ext cx="9144000" cy="1508105"/>
            </a:xfrm>
            <a:prstGeom prst="rect">
              <a:avLst/>
            </a:prstGeom>
            <a:solidFill>
              <a:srgbClr val="0B4D9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800" dirty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Испытательный стенд</a:t>
              </a: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  <a:p>
              <a:pPr algn="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0578BE8-888C-4646-836F-E0AE51518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204"/>
              <a:ext cx="1152128" cy="123369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E973E-7301-4786-9386-7578B2DFC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239607" cy="392970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12E3E9-734C-4A44-B142-0C684B9F9F6D}"/>
              </a:ext>
            </a:extLst>
          </p:cNvPr>
          <p:cNvSpPr/>
          <p:nvPr/>
        </p:nvSpPr>
        <p:spPr>
          <a:xfrm>
            <a:off x="1467167" y="5892581"/>
            <a:ext cx="640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dirty="0">
                <a:cs typeface="Times New Roman" pitchFamily="18" charset="0"/>
              </a:rPr>
              <a:t>Рисунок 7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itchFamily="18" charset="0"/>
              </a:rPr>
              <a:t>Фотография процесса проведения эксперимента</a:t>
            </a:r>
          </a:p>
          <a:p>
            <a:pPr indent="18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2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270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Fedviktor</dc:creator>
  <cp:lastModifiedBy>LabPC</cp:lastModifiedBy>
  <cp:revision>103</cp:revision>
  <dcterms:created xsi:type="dcterms:W3CDTF">2021-10-25T03:51:40Z</dcterms:created>
  <dcterms:modified xsi:type="dcterms:W3CDTF">2022-05-30T15:24:03Z</dcterms:modified>
</cp:coreProperties>
</file>