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7" r:id="rId6"/>
    <p:sldId id="268" r:id="rId7"/>
    <p:sldId id="260" r:id="rId8"/>
    <p:sldId id="261" r:id="rId9"/>
    <p:sldId id="262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42" autoAdjust="0"/>
    <p:restoredTop sz="94660"/>
  </p:normalViewPr>
  <p:slideViewPr>
    <p:cSldViewPr snapToGrid="0">
      <p:cViewPr varScale="1">
        <p:scale>
          <a:sx n="63" d="100"/>
          <a:sy n="63" d="100"/>
        </p:scale>
        <p:origin x="53" y="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notesMaster" Target="notesMasters/notesMaster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992BA3-9869-42D3-BBBE-0552C34603A8}" type="doc">
      <dgm:prSet loTypeId="urn:microsoft.com/office/officeart/2005/8/layout/chevron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102BC9-F690-490F-B98D-12900C2011EE}">
      <dgm:prSet phldrT="[Текст]"/>
      <dgm:spPr/>
      <dgm:t>
        <a:bodyPr/>
        <a:lstStyle/>
        <a:p>
          <a:pPr algn="just"/>
          <a:r>
            <a:rPr lang="ru-RU" dirty="0"/>
            <a:t> </a:t>
          </a:r>
        </a:p>
      </dgm:t>
    </dgm:pt>
    <dgm:pt modelId="{305A63DC-E26E-4917-9E66-65879856C01E}" type="parTrans" cxnId="{FD1DD837-DFCF-4198-8B59-829B95BDBFF0}">
      <dgm:prSet/>
      <dgm:spPr/>
      <dgm:t>
        <a:bodyPr/>
        <a:lstStyle/>
        <a:p>
          <a:pPr algn="just"/>
          <a:endParaRPr lang="ru-RU"/>
        </a:p>
      </dgm:t>
    </dgm:pt>
    <dgm:pt modelId="{DBFC8D2D-1FC1-4DCA-99BA-B7E81AABE790}" type="sibTrans" cxnId="{FD1DD837-DFCF-4198-8B59-829B95BDBFF0}">
      <dgm:prSet/>
      <dgm:spPr/>
      <dgm:t>
        <a:bodyPr/>
        <a:lstStyle/>
        <a:p>
          <a:pPr algn="just"/>
          <a:endParaRPr lang="ru-RU"/>
        </a:p>
      </dgm:t>
    </dgm:pt>
    <dgm:pt modelId="{17EAF807-28A7-4B21-B4EC-6FF07EFD92DC}">
      <dgm:prSet phldrT="[Текст]" custT="1"/>
      <dgm:spPr/>
      <dgm:t>
        <a:bodyPr/>
        <a:lstStyle/>
        <a:p>
          <a:pPr algn="just"/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С применением измерительной пластины охарактеризовать способность к нейтрализации электростатического заряда.</a:t>
          </a:r>
        </a:p>
      </dgm:t>
    </dgm:pt>
    <dgm:pt modelId="{864455F4-E8D5-463C-9753-5BCF3B8B8FC4}" type="parTrans" cxnId="{52E3D714-E8E0-468B-9CEA-61BAA5B96A29}">
      <dgm:prSet/>
      <dgm:spPr/>
      <dgm:t>
        <a:bodyPr/>
        <a:lstStyle/>
        <a:p>
          <a:pPr algn="just"/>
          <a:endParaRPr lang="ru-RU"/>
        </a:p>
      </dgm:t>
    </dgm:pt>
    <dgm:pt modelId="{00443A89-5470-4431-9D07-0AF53732C9B6}" type="sibTrans" cxnId="{52E3D714-E8E0-468B-9CEA-61BAA5B96A29}">
      <dgm:prSet/>
      <dgm:spPr/>
      <dgm:t>
        <a:bodyPr/>
        <a:lstStyle/>
        <a:p>
          <a:pPr algn="just"/>
          <a:endParaRPr lang="ru-RU"/>
        </a:p>
      </dgm:t>
    </dgm:pt>
    <dgm:pt modelId="{CC8C114D-D3E6-4C46-AC57-0CD288D6E00C}">
      <dgm:prSet phldrT="[Текст]"/>
      <dgm:spPr/>
      <dgm:t>
        <a:bodyPr/>
        <a:lstStyle/>
        <a:p>
          <a:pPr algn="just"/>
          <a:endParaRPr lang="ru-RU" dirty="0"/>
        </a:p>
      </dgm:t>
    </dgm:pt>
    <dgm:pt modelId="{95BD65B6-810F-40FA-8133-4CB0A76D7720}" type="parTrans" cxnId="{1F4782DD-0923-4450-8920-87D072D21BF5}">
      <dgm:prSet/>
      <dgm:spPr/>
      <dgm:t>
        <a:bodyPr/>
        <a:lstStyle/>
        <a:p>
          <a:pPr algn="just"/>
          <a:endParaRPr lang="ru-RU"/>
        </a:p>
      </dgm:t>
    </dgm:pt>
    <dgm:pt modelId="{D4F0E9D2-6D25-40D1-88BD-843AD7D84C5B}" type="sibTrans" cxnId="{1F4782DD-0923-4450-8920-87D072D21BF5}">
      <dgm:prSet/>
      <dgm:spPr/>
      <dgm:t>
        <a:bodyPr/>
        <a:lstStyle/>
        <a:p>
          <a:pPr algn="just"/>
          <a:endParaRPr lang="ru-RU"/>
        </a:p>
      </dgm:t>
    </dgm:pt>
    <dgm:pt modelId="{77EAAC04-EE4A-4B53-B21E-53EEABBAD119}">
      <dgm:prSet phldrT="[Текст]" custT="1"/>
      <dgm:spPr/>
      <dgm:t>
        <a:bodyPr/>
        <a:lstStyle/>
        <a:p>
          <a:pPr algn="just"/>
          <a:r>
            <a:rPr lang="ru-RU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Исследовать картину электрического поля в высоковольтных трансформаторах. </a:t>
          </a:r>
        </a:p>
      </dgm:t>
    </dgm:pt>
    <dgm:pt modelId="{7FAE28CC-7F86-4A39-AF78-CB38C7DB9949}" type="parTrans" cxnId="{E072FED8-21A8-4211-A00A-7DA433E4DE01}">
      <dgm:prSet/>
      <dgm:spPr/>
      <dgm:t>
        <a:bodyPr/>
        <a:lstStyle/>
        <a:p>
          <a:pPr algn="just"/>
          <a:endParaRPr lang="ru-RU"/>
        </a:p>
      </dgm:t>
    </dgm:pt>
    <dgm:pt modelId="{CE9224E8-0962-498D-8555-A4B669A326C3}" type="sibTrans" cxnId="{E072FED8-21A8-4211-A00A-7DA433E4DE01}">
      <dgm:prSet/>
      <dgm:spPr/>
      <dgm:t>
        <a:bodyPr/>
        <a:lstStyle/>
        <a:p>
          <a:pPr algn="just"/>
          <a:endParaRPr lang="ru-RU"/>
        </a:p>
      </dgm:t>
    </dgm:pt>
    <dgm:pt modelId="{42F7A86D-0A54-4D8D-B448-36C868FE5BAF}">
      <dgm:prSet phldrT="[Текст]"/>
      <dgm:spPr/>
      <dgm:t>
        <a:bodyPr/>
        <a:lstStyle/>
        <a:p>
          <a:pPr algn="just"/>
          <a:endParaRPr lang="ru-RU" dirty="0"/>
        </a:p>
      </dgm:t>
    </dgm:pt>
    <dgm:pt modelId="{B0343D22-DEDF-485B-AB85-ACB9298B9C7F}" type="parTrans" cxnId="{B93D2F4E-0E3F-44B4-B8E9-83149536AC9E}">
      <dgm:prSet/>
      <dgm:spPr/>
      <dgm:t>
        <a:bodyPr/>
        <a:lstStyle/>
        <a:p>
          <a:pPr algn="just"/>
          <a:endParaRPr lang="ru-RU"/>
        </a:p>
      </dgm:t>
    </dgm:pt>
    <dgm:pt modelId="{0B727AD6-7821-42E5-81D6-70E5074E66E0}" type="sibTrans" cxnId="{B93D2F4E-0E3F-44B4-B8E9-83149536AC9E}">
      <dgm:prSet/>
      <dgm:spPr/>
      <dgm:t>
        <a:bodyPr/>
        <a:lstStyle/>
        <a:p>
          <a:pPr algn="just"/>
          <a:endParaRPr lang="ru-RU"/>
        </a:p>
      </dgm:t>
    </dgm:pt>
    <dgm:pt modelId="{DC0D8012-82C2-4586-8561-EF0AF2E0405E}">
      <dgm:prSet phldrT="[Текст]" custT="1"/>
      <dgm:spPr/>
      <dgm:t>
        <a:bodyPr/>
        <a:lstStyle/>
        <a:p>
          <a:pPr algn="just"/>
          <a:r>
            <a:rPr lang="ru-RU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Исследовать частичные разряды электрическим и акустическим методом в измерительных однофазных масляных трансформаторах. </a:t>
          </a:r>
        </a:p>
      </dgm:t>
    </dgm:pt>
    <dgm:pt modelId="{2F0FBB66-95A2-4F96-8B5A-8BF7D5C4DF6F}" type="parTrans" cxnId="{03EFF465-F2E7-42E7-9230-8852D6CA8F8D}">
      <dgm:prSet/>
      <dgm:spPr/>
      <dgm:t>
        <a:bodyPr/>
        <a:lstStyle/>
        <a:p>
          <a:pPr algn="just"/>
          <a:endParaRPr lang="ru-RU"/>
        </a:p>
      </dgm:t>
    </dgm:pt>
    <dgm:pt modelId="{DC8248DE-E1FF-4306-8C3C-F15EA6A1502D}" type="sibTrans" cxnId="{03EFF465-F2E7-42E7-9230-8852D6CA8F8D}">
      <dgm:prSet/>
      <dgm:spPr/>
      <dgm:t>
        <a:bodyPr/>
        <a:lstStyle/>
        <a:p>
          <a:pPr algn="just"/>
          <a:endParaRPr lang="ru-RU"/>
        </a:p>
      </dgm:t>
    </dgm:pt>
    <dgm:pt modelId="{231A4A1E-3999-4236-8ECF-429BFFDE52E8}" type="pres">
      <dgm:prSet presAssocID="{3D992BA3-9869-42D3-BBBE-0552C34603A8}" presName="linearFlow" presStyleCnt="0">
        <dgm:presLayoutVars>
          <dgm:dir/>
          <dgm:animLvl val="lvl"/>
          <dgm:resizeHandles val="exact"/>
        </dgm:presLayoutVars>
      </dgm:prSet>
      <dgm:spPr/>
    </dgm:pt>
    <dgm:pt modelId="{3CBAF3CB-C24E-4B3A-B354-5495617D1548}" type="pres">
      <dgm:prSet presAssocID="{00102BC9-F690-490F-B98D-12900C2011EE}" presName="composite" presStyleCnt="0"/>
      <dgm:spPr/>
    </dgm:pt>
    <dgm:pt modelId="{829557EB-AD47-468F-811B-9AD48C63385D}" type="pres">
      <dgm:prSet presAssocID="{00102BC9-F690-490F-B98D-12900C2011EE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766C33DC-8EF8-4E6F-AB72-4DE533CBD566}" type="pres">
      <dgm:prSet presAssocID="{00102BC9-F690-490F-B98D-12900C2011EE}" presName="descendantText" presStyleLbl="alignAcc1" presStyleIdx="0" presStyleCnt="3">
        <dgm:presLayoutVars>
          <dgm:bulletEnabled val="1"/>
        </dgm:presLayoutVars>
      </dgm:prSet>
      <dgm:spPr/>
    </dgm:pt>
    <dgm:pt modelId="{1564006E-6596-46A2-A45B-CAAD38FC1FF6}" type="pres">
      <dgm:prSet presAssocID="{DBFC8D2D-1FC1-4DCA-99BA-B7E81AABE790}" presName="sp" presStyleCnt="0"/>
      <dgm:spPr/>
    </dgm:pt>
    <dgm:pt modelId="{1DAED3A1-74D7-486A-833A-EFAFFD5E552E}" type="pres">
      <dgm:prSet presAssocID="{CC8C114D-D3E6-4C46-AC57-0CD288D6E00C}" presName="composite" presStyleCnt="0"/>
      <dgm:spPr/>
    </dgm:pt>
    <dgm:pt modelId="{992BAC89-98DF-43AE-A83C-46F344507F3E}" type="pres">
      <dgm:prSet presAssocID="{CC8C114D-D3E6-4C46-AC57-0CD288D6E00C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D2B37378-590F-4CF3-9621-65730F510F0E}" type="pres">
      <dgm:prSet presAssocID="{CC8C114D-D3E6-4C46-AC57-0CD288D6E00C}" presName="descendantText" presStyleLbl="alignAcc1" presStyleIdx="1" presStyleCnt="3" custLinFactNeighborX="189" custLinFactNeighborY="0">
        <dgm:presLayoutVars>
          <dgm:bulletEnabled val="1"/>
        </dgm:presLayoutVars>
      </dgm:prSet>
      <dgm:spPr/>
    </dgm:pt>
    <dgm:pt modelId="{DE4634BF-70F2-41F8-B2C6-F853333E95A3}" type="pres">
      <dgm:prSet presAssocID="{D4F0E9D2-6D25-40D1-88BD-843AD7D84C5B}" presName="sp" presStyleCnt="0"/>
      <dgm:spPr/>
    </dgm:pt>
    <dgm:pt modelId="{2E47C99D-D51B-4B36-ACBB-19EA65347B1A}" type="pres">
      <dgm:prSet presAssocID="{42F7A86D-0A54-4D8D-B448-36C868FE5BAF}" presName="composite" presStyleCnt="0"/>
      <dgm:spPr/>
    </dgm:pt>
    <dgm:pt modelId="{86088647-C867-40D4-B46A-1DEF14E13129}" type="pres">
      <dgm:prSet presAssocID="{42F7A86D-0A54-4D8D-B448-36C868FE5BAF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63088731-F842-4DB0-A30B-015657581ECB}" type="pres">
      <dgm:prSet presAssocID="{42F7A86D-0A54-4D8D-B448-36C868FE5BAF}" presName="descendantText" presStyleLbl="alignAcc1" presStyleIdx="2" presStyleCnt="3" custScaleY="134320">
        <dgm:presLayoutVars>
          <dgm:bulletEnabled val="1"/>
        </dgm:presLayoutVars>
      </dgm:prSet>
      <dgm:spPr/>
    </dgm:pt>
  </dgm:ptLst>
  <dgm:cxnLst>
    <dgm:cxn modelId="{52E3D714-E8E0-468B-9CEA-61BAA5B96A29}" srcId="{00102BC9-F690-490F-B98D-12900C2011EE}" destId="{17EAF807-28A7-4B21-B4EC-6FF07EFD92DC}" srcOrd="0" destOrd="0" parTransId="{864455F4-E8D5-463C-9753-5BCF3B8B8FC4}" sibTransId="{00443A89-5470-4431-9D07-0AF53732C9B6}"/>
    <dgm:cxn modelId="{FD1DD837-DFCF-4198-8B59-829B95BDBFF0}" srcId="{3D992BA3-9869-42D3-BBBE-0552C34603A8}" destId="{00102BC9-F690-490F-B98D-12900C2011EE}" srcOrd="0" destOrd="0" parTransId="{305A63DC-E26E-4917-9E66-65879856C01E}" sibTransId="{DBFC8D2D-1FC1-4DCA-99BA-B7E81AABE790}"/>
    <dgm:cxn modelId="{D587F43F-04CE-4B5A-A702-DE6FC96E7B51}" type="presOf" srcId="{DC0D8012-82C2-4586-8561-EF0AF2E0405E}" destId="{63088731-F842-4DB0-A30B-015657581ECB}" srcOrd="0" destOrd="0" presId="urn:microsoft.com/office/officeart/2005/8/layout/chevron2"/>
    <dgm:cxn modelId="{7283055C-34A8-4B87-814F-3153640E12FC}" type="presOf" srcId="{3D992BA3-9869-42D3-BBBE-0552C34603A8}" destId="{231A4A1E-3999-4236-8ECF-429BFFDE52E8}" srcOrd="0" destOrd="0" presId="urn:microsoft.com/office/officeart/2005/8/layout/chevron2"/>
    <dgm:cxn modelId="{03EFF465-F2E7-42E7-9230-8852D6CA8F8D}" srcId="{42F7A86D-0A54-4D8D-B448-36C868FE5BAF}" destId="{DC0D8012-82C2-4586-8561-EF0AF2E0405E}" srcOrd="0" destOrd="0" parTransId="{2F0FBB66-95A2-4F96-8B5A-8BF7D5C4DF6F}" sibTransId="{DC8248DE-E1FF-4306-8C3C-F15EA6A1502D}"/>
    <dgm:cxn modelId="{B93D2F4E-0E3F-44B4-B8E9-83149536AC9E}" srcId="{3D992BA3-9869-42D3-BBBE-0552C34603A8}" destId="{42F7A86D-0A54-4D8D-B448-36C868FE5BAF}" srcOrd="2" destOrd="0" parTransId="{B0343D22-DEDF-485B-AB85-ACB9298B9C7F}" sibTransId="{0B727AD6-7821-42E5-81D6-70E5074E66E0}"/>
    <dgm:cxn modelId="{ADEB244F-3A57-48DF-8095-A01537E07605}" type="presOf" srcId="{17EAF807-28A7-4B21-B4EC-6FF07EFD92DC}" destId="{766C33DC-8EF8-4E6F-AB72-4DE533CBD566}" srcOrd="0" destOrd="0" presId="urn:microsoft.com/office/officeart/2005/8/layout/chevron2"/>
    <dgm:cxn modelId="{4E7E10AE-29B1-4FC2-8F22-3F77EE399361}" type="presOf" srcId="{77EAAC04-EE4A-4B53-B21E-53EEABBAD119}" destId="{D2B37378-590F-4CF3-9621-65730F510F0E}" srcOrd="0" destOrd="0" presId="urn:microsoft.com/office/officeart/2005/8/layout/chevron2"/>
    <dgm:cxn modelId="{C1F444BC-464D-461A-B295-106D2872C1E4}" type="presOf" srcId="{00102BC9-F690-490F-B98D-12900C2011EE}" destId="{829557EB-AD47-468F-811B-9AD48C63385D}" srcOrd="0" destOrd="0" presId="urn:microsoft.com/office/officeart/2005/8/layout/chevron2"/>
    <dgm:cxn modelId="{0ABB6FBE-3B5C-4786-AB94-1944A8E712D4}" type="presOf" srcId="{42F7A86D-0A54-4D8D-B448-36C868FE5BAF}" destId="{86088647-C867-40D4-B46A-1DEF14E13129}" srcOrd="0" destOrd="0" presId="urn:microsoft.com/office/officeart/2005/8/layout/chevron2"/>
    <dgm:cxn modelId="{18F5B1C6-ACC8-4144-9D0D-130DA9DE8E31}" type="presOf" srcId="{CC8C114D-D3E6-4C46-AC57-0CD288D6E00C}" destId="{992BAC89-98DF-43AE-A83C-46F344507F3E}" srcOrd="0" destOrd="0" presId="urn:microsoft.com/office/officeart/2005/8/layout/chevron2"/>
    <dgm:cxn modelId="{E072FED8-21A8-4211-A00A-7DA433E4DE01}" srcId="{CC8C114D-D3E6-4C46-AC57-0CD288D6E00C}" destId="{77EAAC04-EE4A-4B53-B21E-53EEABBAD119}" srcOrd="0" destOrd="0" parTransId="{7FAE28CC-7F86-4A39-AF78-CB38C7DB9949}" sibTransId="{CE9224E8-0962-498D-8555-A4B669A326C3}"/>
    <dgm:cxn modelId="{1F4782DD-0923-4450-8920-87D072D21BF5}" srcId="{3D992BA3-9869-42D3-BBBE-0552C34603A8}" destId="{CC8C114D-D3E6-4C46-AC57-0CD288D6E00C}" srcOrd="1" destOrd="0" parTransId="{95BD65B6-810F-40FA-8133-4CB0A76D7720}" sibTransId="{D4F0E9D2-6D25-40D1-88BD-843AD7D84C5B}"/>
    <dgm:cxn modelId="{CF634DE3-7A44-4C4F-AEBA-DA379AC8D78F}" type="presParOf" srcId="{231A4A1E-3999-4236-8ECF-429BFFDE52E8}" destId="{3CBAF3CB-C24E-4B3A-B354-5495617D1548}" srcOrd="0" destOrd="0" presId="urn:microsoft.com/office/officeart/2005/8/layout/chevron2"/>
    <dgm:cxn modelId="{44B5C5C3-F4CC-4F41-8FCC-21CD7B52B3EE}" type="presParOf" srcId="{3CBAF3CB-C24E-4B3A-B354-5495617D1548}" destId="{829557EB-AD47-468F-811B-9AD48C63385D}" srcOrd="0" destOrd="0" presId="urn:microsoft.com/office/officeart/2005/8/layout/chevron2"/>
    <dgm:cxn modelId="{D9E51F32-468D-4E84-BEAE-8963418522C1}" type="presParOf" srcId="{3CBAF3CB-C24E-4B3A-B354-5495617D1548}" destId="{766C33DC-8EF8-4E6F-AB72-4DE533CBD566}" srcOrd="1" destOrd="0" presId="urn:microsoft.com/office/officeart/2005/8/layout/chevron2"/>
    <dgm:cxn modelId="{70341369-72BC-44A2-BFF6-2D39806F0C6A}" type="presParOf" srcId="{231A4A1E-3999-4236-8ECF-429BFFDE52E8}" destId="{1564006E-6596-46A2-A45B-CAAD38FC1FF6}" srcOrd="1" destOrd="0" presId="urn:microsoft.com/office/officeart/2005/8/layout/chevron2"/>
    <dgm:cxn modelId="{1D56ED2C-6C9B-4014-9ED4-918A8CDBB55A}" type="presParOf" srcId="{231A4A1E-3999-4236-8ECF-429BFFDE52E8}" destId="{1DAED3A1-74D7-486A-833A-EFAFFD5E552E}" srcOrd="2" destOrd="0" presId="urn:microsoft.com/office/officeart/2005/8/layout/chevron2"/>
    <dgm:cxn modelId="{AC56800E-6760-4DB9-A610-7ADB8910F2B6}" type="presParOf" srcId="{1DAED3A1-74D7-486A-833A-EFAFFD5E552E}" destId="{992BAC89-98DF-43AE-A83C-46F344507F3E}" srcOrd="0" destOrd="0" presId="urn:microsoft.com/office/officeart/2005/8/layout/chevron2"/>
    <dgm:cxn modelId="{3EBA922F-F2E4-4A10-939D-AC474A3B0C80}" type="presParOf" srcId="{1DAED3A1-74D7-486A-833A-EFAFFD5E552E}" destId="{D2B37378-590F-4CF3-9621-65730F510F0E}" srcOrd="1" destOrd="0" presId="urn:microsoft.com/office/officeart/2005/8/layout/chevron2"/>
    <dgm:cxn modelId="{286B39E7-96EA-44E6-94BE-78497A171BB3}" type="presParOf" srcId="{231A4A1E-3999-4236-8ECF-429BFFDE52E8}" destId="{DE4634BF-70F2-41F8-B2C6-F853333E95A3}" srcOrd="3" destOrd="0" presId="urn:microsoft.com/office/officeart/2005/8/layout/chevron2"/>
    <dgm:cxn modelId="{588D00A6-13F4-459B-8EFB-B66AE0F1C23F}" type="presParOf" srcId="{231A4A1E-3999-4236-8ECF-429BFFDE52E8}" destId="{2E47C99D-D51B-4B36-ACBB-19EA65347B1A}" srcOrd="4" destOrd="0" presId="urn:microsoft.com/office/officeart/2005/8/layout/chevron2"/>
    <dgm:cxn modelId="{E6595350-E239-4E57-928B-BFCC71434612}" type="presParOf" srcId="{2E47C99D-D51B-4B36-ACBB-19EA65347B1A}" destId="{86088647-C867-40D4-B46A-1DEF14E13129}" srcOrd="0" destOrd="0" presId="urn:microsoft.com/office/officeart/2005/8/layout/chevron2"/>
    <dgm:cxn modelId="{7336AD3B-4597-4076-AC15-F6C630473E95}" type="presParOf" srcId="{2E47C99D-D51B-4B36-ACBB-19EA65347B1A}" destId="{63088731-F842-4DB0-A30B-015657581EC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9557EB-AD47-468F-811B-9AD48C63385D}">
      <dsp:nvSpPr>
        <dsp:cNvPr id="0" name=""/>
        <dsp:cNvSpPr/>
      </dsp:nvSpPr>
      <dsp:spPr>
        <a:xfrm rot="5400000">
          <a:off x="-282408" y="293086"/>
          <a:ext cx="1882722" cy="131790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just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700" kern="1200" dirty="0"/>
            <a:t> </a:t>
          </a:r>
        </a:p>
      </dsp:txBody>
      <dsp:txXfrm rot="-5400000">
        <a:off x="0" y="669631"/>
        <a:ext cx="1317906" cy="564816"/>
      </dsp:txXfrm>
    </dsp:sp>
    <dsp:sp modelId="{766C33DC-8EF8-4E6F-AB72-4DE533CBD566}">
      <dsp:nvSpPr>
        <dsp:cNvPr id="0" name=""/>
        <dsp:cNvSpPr/>
      </dsp:nvSpPr>
      <dsp:spPr>
        <a:xfrm rot="5400000">
          <a:off x="4243754" y="-2915170"/>
          <a:ext cx="1223769" cy="70754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 применением измерительной пластины охарактеризовать способность к нейтрализации электростатического заряда.</a:t>
          </a:r>
        </a:p>
      </dsp:txBody>
      <dsp:txXfrm rot="-5400000">
        <a:off x="1317906" y="70417"/>
        <a:ext cx="7015727" cy="1104291"/>
      </dsp:txXfrm>
    </dsp:sp>
    <dsp:sp modelId="{992BAC89-98DF-43AE-A83C-46F344507F3E}">
      <dsp:nvSpPr>
        <dsp:cNvPr id="0" name=""/>
        <dsp:cNvSpPr/>
      </dsp:nvSpPr>
      <dsp:spPr>
        <a:xfrm rot="5400000">
          <a:off x="-282408" y="1992894"/>
          <a:ext cx="1882722" cy="131790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just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700" kern="1200" dirty="0"/>
        </a:p>
      </dsp:txBody>
      <dsp:txXfrm rot="-5400000">
        <a:off x="0" y="2369439"/>
        <a:ext cx="1317906" cy="564816"/>
      </dsp:txXfrm>
    </dsp:sp>
    <dsp:sp modelId="{D2B37378-590F-4CF3-9621-65730F510F0E}">
      <dsp:nvSpPr>
        <dsp:cNvPr id="0" name=""/>
        <dsp:cNvSpPr/>
      </dsp:nvSpPr>
      <dsp:spPr>
        <a:xfrm rot="5400000">
          <a:off x="4243754" y="-1215362"/>
          <a:ext cx="1223769" cy="70754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Исследовать картину электрического поля в высоковольтных трансформаторах. </a:t>
          </a:r>
        </a:p>
      </dsp:txBody>
      <dsp:txXfrm rot="-5400000">
        <a:off x="1317906" y="1770225"/>
        <a:ext cx="7015727" cy="1104291"/>
      </dsp:txXfrm>
    </dsp:sp>
    <dsp:sp modelId="{86088647-C867-40D4-B46A-1DEF14E13129}">
      <dsp:nvSpPr>
        <dsp:cNvPr id="0" name=""/>
        <dsp:cNvSpPr/>
      </dsp:nvSpPr>
      <dsp:spPr>
        <a:xfrm rot="5400000">
          <a:off x="-282408" y="3902701"/>
          <a:ext cx="1882722" cy="131790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just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700" kern="1200" dirty="0"/>
        </a:p>
      </dsp:txBody>
      <dsp:txXfrm rot="-5400000">
        <a:off x="0" y="4279246"/>
        <a:ext cx="1317906" cy="564816"/>
      </dsp:txXfrm>
    </dsp:sp>
    <dsp:sp modelId="{63088731-F842-4DB0-A30B-015657581ECB}">
      <dsp:nvSpPr>
        <dsp:cNvPr id="0" name=""/>
        <dsp:cNvSpPr/>
      </dsp:nvSpPr>
      <dsp:spPr>
        <a:xfrm rot="5400000">
          <a:off x="4033755" y="694444"/>
          <a:ext cx="1643767" cy="70754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Исследовать частичные разряды электрическим и акустическим методом в измерительных однофазных масляных трансформаторах. </a:t>
          </a:r>
        </a:p>
      </dsp:txBody>
      <dsp:txXfrm rot="-5400000">
        <a:off x="1317906" y="3490535"/>
        <a:ext cx="6995224" cy="14832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40448-9B96-403B-A4FC-A76DB26C6D99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76528-3AE7-4F4C-8E9D-C1082CB6DB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554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DBED-FD48-47C5-9091-6D6B87B73354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881-C7C6-4658-A376-35015D4E48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024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DBED-FD48-47C5-9091-6D6B87B73354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881-C7C6-4658-A376-35015D4E48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552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DBED-FD48-47C5-9091-6D6B87B73354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881-C7C6-4658-A376-35015D4E48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22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DBED-FD48-47C5-9091-6D6B87B73354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881-C7C6-4658-A376-35015D4E48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571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DBED-FD48-47C5-9091-6D6B87B73354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881-C7C6-4658-A376-35015D4E48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01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DBED-FD48-47C5-9091-6D6B87B73354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881-C7C6-4658-A376-35015D4E48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832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DBED-FD48-47C5-9091-6D6B87B73354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881-C7C6-4658-A376-35015D4E48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73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DBED-FD48-47C5-9091-6D6B87B73354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881-C7C6-4658-A376-35015D4E48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168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DBED-FD48-47C5-9091-6D6B87B73354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881-C7C6-4658-A376-35015D4E48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085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DBED-FD48-47C5-9091-6D6B87B73354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881-C7C6-4658-A376-35015D4E48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265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DBED-FD48-47C5-9091-6D6B87B73354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22881-C7C6-4658-A376-35015D4E48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320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BDBED-FD48-47C5-9091-6D6B87B73354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22881-C7C6-4658-A376-35015D4E48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207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7" Type="http://schemas.openxmlformats.org/officeDocument/2006/relationships/image" Target="../media/image3.png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7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7979" y="51295"/>
            <a:ext cx="9143998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науки и высшего  образования РФ</a:t>
            </a:r>
          </a:p>
          <a:p>
            <a:pPr algn="ctr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бюджетное образовательное</a:t>
            </a:r>
          </a:p>
          <a:p>
            <a:pPr algn="ctr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учреждение высшего образование  </a:t>
            </a:r>
          </a:p>
          <a:p>
            <a:pPr algn="ctr"/>
            <a:endParaRPr lang="ru-RU" sz="1350" dirty="0"/>
          </a:p>
        </p:txBody>
      </p:sp>
      <p:sp>
        <p:nvSpPr>
          <p:cNvPr id="5" name="TextBox 4"/>
          <p:cNvSpPr txBox="1"/>
          <p:nvPr/>
        </p:nvSpPr>
        <p:spPr>
          <a:xfrm>
            <a:off x="-21184" y="1159445"/>
            <a:ext cx="91651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«ОМСКИЙ ГОСУДАРСТВЕННЫЙ ТЕХНИЧЕСКИЙ УНИВЕРСИТЕТ»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21184" y="1552205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«Теоретическая и общая электротехника»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-21184" y="2537010"/>
            <a:ext cx="91440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удельной проводимости воздушной среды при проведении лабораторных электротехнических испытаний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endParaRPr lang="ru-RU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1" y="6047032"/>
            <a:ext cx="91439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Омск 2022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49135" y="4413244"/>
            <a:ext cx="6912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Маг. Гр Ээм-203 Д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М.,</a:t>
            </a:r>
          </a:p>
          <a:p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Доц. Каф ТиОЭ, кф-мн ,Горбунков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 И. 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6967"/>
            <a:ext cx="1156230" cy="119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510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≡ Что такое ионизация: польза, вред и для чего она необходима ♻ Iceo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10096"/>
            <a:ext cx="9144000" cy="6868096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" name="TextBox 1"/>
          <p:cNvSpPr txBox="1"/>
          <p:nvPr/>
        </p:nvSpPr>
        <p:spPr>
          <a:xfrm>
            <a:off x="304801" y="780443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 </a:t>
            </a:r>
          </a:p>
        </p:txBody>
      </p:sp>
    </p:spTree>
    <p:extLst>
      <p:ext uri="{BB962C8B-B14F-4D97-AF65-F5344CB8AC3E}">
        <p14:creationId xmlns:p14="http://schemas.microsoft.com/office/powerpoint/2010/main" val="3252606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" y="208982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темы обусловлена необходимостью оценки концентрации заряженных частиц, находящихся в воздухе и оказывающих отрицательное воздействие на среду</a:t>
            </a:r>
            <a:r>
              <a:rPr lang="ru-RU" dirty="0"/>
              <a:t>.</a:t>
            </a:r>
            <a:r>
              <a:rPr lang="ru-RU" sz="1350" dirty="0"/>
              <a:t> </a:t>
            </a:r>
          </a:p>
        </p:txBody>
      </p:sp>
      <p:pic>
        <p:nvPicPr>
          <p:cNvPr id="1026" name="Picture 2" descr="Взаимодействие заряженных частиц с веществом - РАДИАЦИОННАЯ ЭКОЛОГ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624" y="2763527"/>
            <a:ext cx="6615029" cy="3301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23744" y="6205728"/>
            <a:ext cx="4568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1. Ионизация возбужденных частиц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850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698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исследования</a:t>
            </a:r>
          </a:p>
        </p:txBody>
      </p:sp>
      <p:graphicFrame>
        <p:nvGraphicFramePr>
          <p:cNvPr id="18" name="Схема 17"/>
          <p:cNvGraphicFramePr/>
          <p:nvPr>
            <p:extLst>
              <p:ext uri="{D42A27DB-BD31-4B8C-83A1-F6EECF244321}">
                <p14:modId xmlns:p14="http://schemas.microsoft.com/office/powerpoint/2010/main" val="2793936620"/>
              </p:ext>
            </p:extLst>
          </p:nvPr>
        </p:nvGraphicFramePr>
        <p:xfrm>
          <a:off x="409433" y="1037231"/>
          <a:ext cx="8393373" cy="5513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4.pn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09433" y="2255520"/>
            <a:ext cx="8482402" cy="42954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11808" y="6247774"/>
            <a:ext cx="5146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2. Конструкция измерительной пластины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256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 flipH="1">
            <a:off x="804302" y="3559191"/>
            <a:ext cx="25553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350" dirty="0"/>
          </a:p>
        </p:txBody>
      </p:sp>
      <p:pic>
        <p:nvPicPr>
          <p:cNvPr id="6" name="Рисунок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7198" y="170688"/>
            <a:ext cx="5742802" cy="473049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2511552" y="5237473"/>
            <a:ext cx="3684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3 Измерительная пластина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673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2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0016" y="1158240"/>
            <a:ext cx="7327391" cy="387705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38528" y="5327904"/>
            <a:ext cx="59735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4 Функциональная схема измерительного стенда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498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422291"/>
              </p:ext>
            </p:extLst>
          </p:nvPr>
        </p:nvGraphicFramePr>
        <p:xfrm>
          <a:off x="775738" y="478762"/>
          <a:ext cx="4759430" cy="594641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25452">
                  <a:extLst>
                    <a:ext uri="{9D8B030D-6E8A-4147-A177-3AD203B41FA5}">
                      <a16:colId xmlns:a16="http://schemas.microsoft.com/office/drawing/2014/main" val="4035301328"/>
                    </a:ext>
                  </a:extLst>
                </a:gridCol>
                <a:gridCol w="724351">
                  <a:extLst>
                    <a:ext uri="{9D8B030D-6E8A-4147-A177-3AD203B41FA5}">
                      <a16:colId xmlns:a16="http://schemas.microsoft.com/office/drawing/2014/main" val="262337472"/>
                    </a:ext>
                  </a:extLst>
                </a:gridCol>
                <a:gridCol w="829020">
                  <a:extLst>
                    <a:ext uri="{9D8B030D-6E8A-4147-A177-3AD203B41FA5}">
                      <a16:colId xmlns:a16="http://schemas.microsoft.com/office/drawing/2014/main" val="2248754508"/>
                    </a:ext>
                  </a:extLst>
                </a:gridCol>
                <a:gridCol w="827236">
                  <a:extLst>
                    <a:ext uri="{9D8B030D-6E8A-4147-A177-3AD203B41FA5}">
                      <a16:colId xmlns:a16="http://schemas.microsoft.com/office/drawing/2014/main" val="1987946101"/>
                    </a:ext>
                  </a:extLst>
                </a:gridCol>
                <a:gridCol w="726135">
                  <a:extLst>
                    <a:ext uri="{9D8B030D-6E8A-4147-A177-3AD203B41FA5}">
                      <a16:colId xmlns:a16="http://schemas.microsoft.com/office/drawing/2014/main" val="3844101825"/>
                    </a:ext>
                  </a:extLst>
                </a:gridCol>
                <a:gridCol w="827236">
                  <a:extLst>
                    <a:ext uri="{9D8B030D-6E8A-4147-A177-3AD203B41FA5}">
                      <a16:colId xmlns:a16="http://schemas.microsoft.com/office/drawing/2014/main" val="4240091463"/>
                    </a:ext>
                  </a:extLst>
                </a:gridCol>
              </a:tblGrid>
              <a:tr h="456428">
                <a:tc>
                  <a:txBody>
                    <a:bodyPr/>
                    <a:lstStyle/>
                    <a:p>
                      <a:pPr marL="187960" marR="182880" algn="just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800">
                        <a:effectLst/>
                      </a:endParaRPr>
                    </a:p>
                    <a:p>
                      <a:pPr marL="187960" marR="182880" algn="just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t,</a:t>
                      </a:r>
                      <a:r>
                        <a:rPr lang="ru-RU" sz="1000" spc="-5">
                          <a:effectLst/>
                        </a:rPr>
                        <a:t> </a:t>
                      </a:r>
                      <a:r>
                        <a:rPr lang="ru-RU" sz="1000">
                          <a:effectLst/>
                        </a:rPr>
                        <a:t>мин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635" marR="120650" algn="just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800">
                        <a:effectLst/>
                      </a:endParaRPr>
                    </a:p>
                    <a:p>
                      <a:pPr marL="127635" marR="120650" algn="just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U,</a:t>
                      </a:r>
                      <a:r>
                        <a:rPr lang="ru-RU" sz="1000" spc="-5">
                          <a:effectLst/>
                        </a:rPr>
                        <a:t> </a:t>
                      </a:r>
                      <a:r>
                        <a:rPr lang="ru-RU" sz="1000">
                          <a:effectLst/>
                        </a:rPr>
                        <a:t>В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050" marR="140335" algn="just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800">
                        <a:effectLst/>
                      </a:endParaRPr>
                    </a:p>
                    <a:p>
                      <a:pPr marL="146050" marR="140335" algn="just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E,</a:t>
                      </a:r>
                      <a:r>
                        <a:rPr lang="ru-RU" sz="1000" spc="-5">
                          <a:effectLst/>
                        </a:rPr>
                        <a:t> </a:t>
                      </a:r>
                      <a:r>
                        <a:rPr lang="ru-RU" sz="1000">
                          <a:effectLst/>
                        </a:rPr>
                        <a:t>кВ/м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40335" algn="just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800">
                        <a:effectLst/>
                      </a:endParaRPr>
                    </a:p>
                    <a:p>
                      <a:pPr marL="144145" marR="140335" algn="just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t,</a:t>
                      </a:r>
                      <a:r>
                        <a:rPr lang="ru-RU" sz="1000" spc="-10">
                          <a:effectLst/>
                        </a:rPr>
                        <a:t> </a:t>
                      </a:r>
                      <a:r>
                        <a:rPr lang="ru-RU" sz="1000">
                          <a:effectLst/>
                        </a:rPr>
                        <a:t>мин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86690" algn="just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800">
                        <a:effectLst/>
                      </a:endParaRPr>
                    </a:p>
                    <a:p>
                      <a:pPr marL="144145" marR="186690" algn="just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U,</a:t>
                      </a:r>
                      <a:r>
                        <a:rPr lang="ru-RU" sz="1000" spc="-5">
                          <a:effectLst/>
                        </a:rPr>
                        <a:t> </a:t>
                      </a:r>
                      <a:r>
                        <a:rPr lang="ru-RU" sz="1000">
                          <a:effectLst/>
                        </a:rPr>
                        <a:t>В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40335" algn="just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800">
                        <a:effectLst/>
                      </a:endParaRPr>
                    </a:p>
                    <a:p>
                      <a:pPr marL="144145" marR="140335" algn="just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E,</a:t>
                      </a:r>
                      <a:r>
                        <a:rPr lang="ru-RU" sz="1000" spc="-5">
                          <a:effectLst/>
                        </a:rPr>
                        <a:t> </a:t>
                      </a:r>
                      <a:r>
                        <a:rPr lang="ru-RU" sz="1000">
                          <a:effectLst/>
                        </a:rPr>
                        <a:t>кВ/м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18189189"/>
                  </a:ext>
                </a:extLst>
              </a:tr>
              <a:tr h="317141">
                <a:tc>
                  <a:txBody>
                    <a:bodyPr/>
                    <a:lstStyle/>
                    <a:p>
                      <a:pPr marL="187960" marR="1790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0:30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635" marR="12065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609,14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050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2,28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589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9:30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63830" algn="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465,5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1,75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82667762"/>
                  </a:ext>
                </a:extLst>
              </a:tr>
              <a:tr h="304285">
                <a:tc>
                  <a:txBody>
                    <a:bodyPr/>
                    <a:lstStyle/>
                    <a:p>
                      <a:pPr marL="187960" marR="1790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1:00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635" marR="12065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606,48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050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2,27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589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10:00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1445" algn="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476,14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1,79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39658338"/>
                  </a:ext>
                </a:extLst>
              </a:tr>
              <a:tr h="304285">
                <a:tc>
                  <a:txBody>
                    <a:bodyPr/>
                    <a:lstStyle/>
                    <a:p>
                      <a:pPr marL="187960" marR="1790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1:30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635" marR="12065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603,82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050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2,2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589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10:30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1445" algn="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476,14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1,79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68546845"/>
                  </a:ext>
                </a:extLst>
              </a:tr>
              <a:tr h="304285">
                <a:tc>
                  <a:txBody>
                    <a:bodyPr/>
                    <a:lstStyle/>
                    <a:p>
                      <a:pPr marL="187960" marR="1790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2:00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635" marR="11874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585,2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050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2,19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589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11:00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1445" algn="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470,82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1,77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87159012"/>
                  </a:ext>
                </a:extLst>
              </a:tr>
              <a:tr h="304285">
                <a:tc>
                  <a:txBody>
                    <a:bodyPr/>
                    <a:lstStyle/>
                    <a:p>
                      <a:pPr marL="187960" marR="1790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2:30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635" marR="12065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582,54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050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2,14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589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11:30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63830" algn="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465,5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1,75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1149190"/>
                  </a:ext>
                </a:extLst>
              </a:tr>
              <a:tr h="304285">
                <a:tc>
                  <a:txBody>
                    <a:bodyPr/>
                    <a:lstStyle/>
                    <a:p>
                      <a:pPr marL="187960" marR="1790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3:00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635" marR="12065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569,24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050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2,12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589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12:00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63830" algn="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465,5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1,75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4094733"/>
                  </a:ext>
                </a:extLst>
              </a:tr>
              <a:tr h="304285">
                <a:tc>
                  <a:txBody>
                    <a:bodyPr/>
                    <a:lstStyle/>
                    <a:p>
                      <a:pPr marL="187960" marR="1790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3:30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635" marR="12065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563,92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050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2,06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589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12:30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63830" algn="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452,2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716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1,7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966928"/>
                  </a:ext>
                </a:extLst>
              </a:tr>
              <a:tr h="304285">
                <a:tc>
                  <a:txBody>
                    <a:bodyPr/>
                    <a:lstStyle/>
                    <a:p>
                      <a:pPr marL="187960" marR="1790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4:00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635" marR="12065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547,96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050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2,06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589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13:00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1445" algn="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457,52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1,72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22676911"/>
                  </a:ext>
                </a:extLst>
              </a:tr>
              <a:tr h="304285">
                <a:tc>
                  <a:txBody>
                    <a:bodyPr/>
                    <a:lstStyle/>
                    <a:p>
                      <a:pPr marL="187960" marR="1790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4:30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635" marR="12065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547,96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050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2,04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589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13:30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63830" algn="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452,2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716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1,7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03432724"/>
                  </a:ext>
                </a:extLst>
              </a:tr>
              <a:tr h="304285">
                <a:tc>
                  <a:txBody>
                    <a:bodyPr/>
                    <a:lstStyle/>
                    <a:p>
                      <a:pPr marL="187960" marR="1790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5:00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635" marR="12065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542,64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050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1,98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589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14:00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1445" algn="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441,56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1,66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93162656"/>
                  </a:ext>
                </a:extLst>
              </a:tr>
              <a:tr h="304285">
                <a:tc>
                  <a:txBody>
                    <a:bodyPr/>
                    <a:lstStyle/>
                    <a:p>
                      <a:pPr marL="187960" marR="1790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5:30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635" marR="12065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526,68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050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1,94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589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14:30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1445" algn="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444,22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1,67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73804265"/>
                  </a:ext>
                </a:extLst>
              </a:tr>
              <a:tr h="304285">
                <a:tc>
                  <a:txBody>
                    <a:bodyPr/>
                    <a:lstStyle/>
                    <a:p>
                      <a:pPr marL="187960" marR="1790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6:00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635" marR="12065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516,04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050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1,93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589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15:00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1445" algn="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436,24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1,64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32281542"/>
                  </a:ext>
                </a:extLst>
              </a:tr>
              <a:tr h="304285">
                <a:tc>
                  <a:txBody>
                    <a:bodyPr/>
                    <a:lstStyle/>
                    <a:p>
                      <a:pPr marL="187960" marR="1790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6:30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635" marR="12065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513,38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050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1,9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589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15:30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1445" algn="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436,24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1,64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75633052"/>
                  </a:ext>
                </a:extLst>
              </a:tr>
              <a:tr h="304285">
                <a:tc>
                  <a:txBody>
                    <a:bodyPr/>
                    <a:lstStyle/>
                    <a:p>
                      <a:pPr marL="187960" marR="179070" algn="ctr">
                        <a:lnSpc>
                          <a:spcPts val="106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7:00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635" marR="118745" algn="ctr">
                        <a:lnSpc>
                          <a:spcPts val="106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505,4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050" marR="136525" algn="ctr">
                        <a:lnSpc>
                          <a:spcPts val="106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1,89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5890" algn="ctr">
                        <a:lnSpc>
                          <a:spcPts val="106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16:00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1445" algn="r">
                        <a:lnSpc>
                          <a:spcPts val="106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430,92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6525" algn="ctr">
                        <a:lnSpc>
                          <a:spcPts val="106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1,62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81000908"/>
                  </a:ext>
                </a:extLst>
              </a:tr>
              <a:tr h="304285">
                <a:tc>
                  <a:txBody>
                    <a:bodyPr/>
                    <a:lstStyle/>
                    <a:p>
                      <a:pPr marL="187960" marR="1790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7:30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0335" marR="136525" algn="l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502,74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050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1,91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589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16:30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1605" marR="136525" algn="l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433,58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1,63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94258821"/>
                  </a:ext>
                </a:extLst>
              </a:tr>
              <a:tr h="304285">
                <a:tc>
                  <a:txBody>
                    <a:bodyPr/>
                    <a:lstStyle/>
                    <a:p>
                      <a:pPr marL="187960" marR="1790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8:00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0335" marR="136525" algn="l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508,06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050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1,88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589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17:00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2085" marR="136525" algn="l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425,6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716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1,6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81968335"/>
                  </a:ext>
                </a:extLst>
              </a:tr>
              <a:tr h="304285">
                <a:tc>
                  <a:txBody>
                    <a:bodyPr/>
                    <a:lstStyle/>
                    <a:p>
                      <a:pPr marL="187960" marR="17907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8:30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0335" marR="136525" algn="l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500,08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050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1,84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5890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17:30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1605" marR="136525" algn="l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433,58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6525" algn="ctr">
                        <a:lnSpc>
                          <a:spcPts val="10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1,63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06220075"/>
                  </a:ext>
                </a:extLst>
              </a:tr>
              <a:tr h="304285">
                <a:tc>
                  <a:txBody>
                    <a:bodyPr/>
                    <a:lstStyle/>
                    <a:p>
                      <a:pPr marL="187960" marR="179070" algn="ctr">
                        <a:lnSpc>
                          <a:spcPts val="106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9:00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0335" marR="136525" algn="l">
                        <a:lnSpc>
                          <a:spcPts val="106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489,44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050" marR="136525" algn="ctr">
                        <a:lnSpc>
                          <a:spcPts val="106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1,81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5890" algn="ctr">
                        <a:lnSpc>
                          <a:spcPts val="106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18:00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72085" marR="136525" algn="l">
                        <a:lnSpc>
                          <a:spcPts val="106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425,6</a:t>
                      </a:r>
                      <a:endParaRPr lang="en-US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4145" marR="137160" algn="ctr">
                        <a:lnSpc>
                          <a:spcPts val="106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1,6</a:t>
                      </a:r>
                      <a:endParaRPr lang="en-US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5562238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82624" y="6425176"/>
            <a:ext cx="3421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1 Данные эксперимента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66438" y="478762"/>
            <a:ext cx="2889504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эксперимента приведены в Таблице 1, где расчётное напряжение определялось согласно: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𝑈 = 𝐸 ∙ 𝑑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Зависимость напряжения на измерительной пластине за время наблюдения представлен на рис.5</a:t>
            </a:r>
          </a:p>
          <a:p>
            <a:endParaRPr lang="ru-RU" dirty="0"/>
          </a:p>
          <a:p>
            <a:r>
              <a:rPr lang="ru-RU" dirty="0"/>
              <a:t>На основании данных Таблицы 1 построена логарифмическая зависимость отношения </a:t>
            </a:r>
            <a:r>
              <a:rPr lang="en-US" dirty="0"/>
              <a:t>l</a:t>
            </a:r>
            <a:r>
              <a:rPr lang="ru-RU" dirty="0"/>
              <a:t>n(</a:t>
            </a:r>
            <a:r>
              <a:rPr lang="en-US" dirty="0"/>
              <a:t>U</a:t>
            </a:r>
            <a:r>
              <a:rPr lang="ru-RU" dirty="0"/>
              <a:t>/U</a:t>
            </a:r>
            <a:r>
              <a:rPr lang="ru-RU" baseline="-25000" dirty="0"/>
              <a:t>0</a:t>
            </a:r>
            <a:r>
              <a:rPr lang="ru-RU" dirty="0"/>
              <a:t>) за время наблюдения, представлена на Рис. 6.</a:t>
            </a:r>
            <a:endParaRPr lang="en-US" dirty="0"/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645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84372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5 Зависимость изменения напряжения за время наблюдения</a:t>
            </a:r>
          </a:p>
        </p:txBody>
      </p:sp>
      <p:pic>
        <p:nvPicPr>
          <p:cNvPr id="7" name="Рисунок 6" descr="C:\Users\User\Desktop\граф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288" y="1072896"/>
            <a:ext cx="7168896" cy="4255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3776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 descr="C:\Users\User\Desktop\логарфим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392" y="35606"/>
            <a:ext cx="6644640" cy="360589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1450848" y="3479922"/>
            <a:ext cx="66270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6. Зависимость отношения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/U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за время наблюдения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450848" y="3876300"/>
            <a:ext cx="536602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полученным результатам падения разряда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измерительной пластины на 10% осуществилось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время наблюдений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=210 с.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сопротивление среды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4,9 ∙ 10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Ом,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удельное сопротивление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=7,98 ∙ 10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Ом ∙ м.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450848" y="5934670"/>
            <a:ext cx="5693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Удельная электропроводность среды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была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вычисленаγ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1,25 ∙ 10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−12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См/м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303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212848" y="559183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120" algn="ctr">
              <a:spcBef>
                <a:spcPts val="25"/>
              </a:spcBef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Вывод</a:t>
            </a: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120" algn="ctr">
              <a:spcBef>
                <a:spcPts val="25"/>
              </a:spcBef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Рассмотренный метод измерения можно предложить в качестве технологического тестирования газовых сред заинтересованным организациям.</a:t>
            </a: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pic>
        <p:nvPicPr>
          <p:cNvPr id="3074" name="Picture 2" descr="Дышите чистым воздухом дома с Baumit Ionit - ФАСАД-ПЕРМЬ в Пер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442" y="2873651"/>
            <a:ext cx="6266812" cy="3673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77516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14937</TotalTime>
  <Words>375</Words>
  <Application>Microsoft Office PowerPoint</Application>
  <PresentationFormat>Экран (4:3)</PresentationFormat>
  <Paragraphs>162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graf_1997@mail.ru</cp:lastModifiedBy>
  <cp:revision>67</cp:revision>
  <dcterms:created xsi:type="dcterms:W3CDTF">2019-06-08T15:20:49Z</dcterms:created>
  <dcterms:modified xsi:type="dcterms:W3CDTF">2022-06-01T04:01:14Z</dcterms:modified>
</cp:coreProperties>
</file>