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96" r:id="rId4"/>
    <p:sldId id="297" r:id="rId5"/>
    <p:sldId id="300" r:id="rId6"/>
    <p:sldId id="301" r:id="rId7"/>
    <p:sldId id="302" r:id="rId8"/>
    <p:sldId id="303" r:id="rId9"/>
    <p:sldId id="342" r:id="rId10"/>
    <p:sldId id="314" r:id="rId11"/>
    <p:sldId id="315" r:id="rId12"/>
    <p:sldId id="345" r:id="rId13"/>
    <p:sldId id="317" r:id="rId14"/>
    <p:sldId id="318" r:id="rId15"/>
    <p:sldId id="319" r:id="rId16"/>
    <p:sldId id="320" r:id="rId17"/>
    <p:sldId id="326" r:id="rId18"/>
    <p:sldId id="327" r:id="rId19"/>
    <p:sldId id="321" r:id="rId20"/>
    <p:sldId id="339" r:id="rId21"/>
    <p:sldId id="322" r:id="rId22"/>
    <p:sldId id="340" r:id="rId23"/>
    <p:sldId id="341" r:id="rId24"/>
    <p:sldId id="336" r:id="rId25"/>
    <p:sldId id="343" r:id="rId26"/>
    <p:sldId id="337" r:id="rId27"/>
    <p:sldId id="335" r:id="rId28"/>
    <p:sldId id="344" r:id="rId29"/>
    <p:sldId id="280" r:id="rId30"/>
    <p:sldId id="281" r:id="rId31"/>
    <p:sldId id="338" r:id="rId32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67" autoAdjust="0"/>
    <p:restoredTop sz="99770" autoAdjust="0"/>
  </p:normalViewPr>
  <p:slideViewPr>
    <p:cSldViewPr>
      <p:cViewPr>
        <p:scale>
          <a:sx n="75" d="100"/>
          <a:sy n="75" d="100"/>
        </p:scale>
        <p:origin x="-36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12" Type="http://schemas.openxmlformats.org/officeDocument/2006/relationships/image" Target="../media/image35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34.wmf"/><Relationship Id="rId5" Type="http://schemas.openxmlformats.org/officeDocument/2006/relationships/image" Target="../media/image2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image" Target="../media/image139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12" Type="http://schemas.openxmlformats.org/officeDocument/2006/relationships/image" Target="../media/image138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11" Type="http://schemas.openxmlformats.org/officeDocument/2006/relationships/image" Target="../media/image137.wmf"/><Relationship Id="rId5" Type="http://schemas.openxmlformats.org/officeDocument/2006/relationships/image" Target="../media/image131.wmf"/><Relationship Id="rId10" Type="http://schemas.openxmlformats.org/officeDocument/2006/relationships/image" Target="../media/image136.wmf"/><Relationship Id="rId4" Type="http://schemas.openxmlformats.org/officeDocument/2006/relationships/image" Target="../media/image130.wmf"/><Relationship Id="rId9" Type="http://schemas.openxmlformats.org/officeDocument/2006/relationships/image" Target="../media/image13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image" Target="../media/image142.wmf"/><Relationship Id="rId7" Type="http://schemas.openxmlformats.org/officeDocument/2006/relationships/image" Target="../media/image146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Relationship Id="rId9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17A7D-69E1-4705-A9FC-266754CC44DA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A6C2D-628A-42A1-B469-D0175A2E1F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79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4BB90A-901D-4C7E-91AF-7E13FF326EBA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ВЕЩИ СО СЛЕДУЮЩЕГО СЛАЙДА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302BAD-951D-4FA9-BB21-C30555AF7EC4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A6E4-C78D-4715-8C9B-94F5300F4675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E9BE-B9C9-4A0C-9C48-21BE937D79C2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BCB0-44F1-4412-9582-9ED9E74F6D32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B18B-E36A-4D58-BE24-D01769484757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9C19-90A0-429C-8832-194EFBFEA4AE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C556-C37D-4239-99DB-8D5784EEC202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90042-FFE0-4681-81F9-7D2F3B56DD30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BD07-5EE1-44AE-A33F-9B586DF310D6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38E4-9023-4CB9-9404-4277783F7715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B8EA-1FBC-4031-AB67-61AE37035F5F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3F7C5-7BF8-4447-A412-25F0D97D8130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3156D-8040-4BD9-81D7-698E82DA5408}" type="datetime1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385A-4541-4C30-AD68-B690E1030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5.bin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9.bin"/><Relationship Id="rId14" Type="http://schemas.openxmlformats.org/officeDocument/2006/relationships/oleObject" Target="../embeddings/oleObject3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9.bin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38.bin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37.bin"/><Relationship Id="rId9" Type="http://schemas.openxmlformats.org/officeDocument/2006/relationships/oleObject" Target="../embeddings/oleObject4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~Аспирантура\ЕКАТ 2014\оформление презентации\титул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1181100"/>
            <a:ext cx="6357937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28786" y="6243654"/>
            <a:ext cx="6400800" cy="614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Новосибирск – 2017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628800"/>
            <a:ext cx="8286808" cy="1944216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РАЗРАБОТКА МАТЕМАТИЧЕСКИХ МОДЕЛЕЙ И АЛГОРИТМОВ ДЛЯ РЕШЕНИЯ НЕКОТОРЫХ ЗАДАЧ ОПТИМАЛЬНОГО ПРОЕКТИРОВАНИЯ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339752" y="4725144"/>
            <a:ext cx="5851698" cy="125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Garamond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75656" y="38862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 Колоколов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Адельшин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 В. Артемова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 Е. Кан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Ж. Б. Сулейменова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8"/>
          <p:cNvSpPr txBox="1">
            <a:spLocks/>
          </p:cNvSpPr>
          <p:nvPr/>
        </p:nvSpPr>
        <p:spPr>
          <a:xfrm>
            <a:off x="1475656" y="18864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математики им. С. Л. Соболева СО РАН, Омский филиал</a:t>
            </a:r>
          </a:p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Омский государственный технический университет </a:t>
            </a:r>
          </a:p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Многопрофильная Академия непрерывного образования</a:t>
            </a:r>
          </a:p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Омский государственный университет им. Ф. М. Достоевского</a:t>
            </a:r>
          </a:p>
          <a:p>
            <a:pPr lvl="0" algn="ctr">
              <a:spcBef>
                <a:spcPct val="20000"/>
              </a:spcBef>
            </a:pPr>
            <a:r>
              <a:rPr lang="ru-RU" sz="3200" dirty="0" smtClean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Омск, Россия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2264" y="3857628"/>
            <a:ext cx="2143140" cy="35719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00100" y="3190253"/>
            <a:ext cx="2587805" cy="30812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87597" y="3190253"/>
            <a:ext cx="3113493" cy="30812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</p:nvPr>
        </p:nvSpPr>
        <p:spPr>
          <a:xfrm>
            <a:off x="0" y="2062427"/>
            <a:ext cx="9144000" cy="1450757"/>
          </a:xfr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ru-RU" dirty="0">
                <a:noFill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3530150"/>
            <a:ext cx="2659243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SAT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есткие ограничения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3425328"/>
            <a:ext cx="273029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ягкие 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</a:t>
            </a:r>
            <a:endParaRPr lang="en-US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ополнительные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587905" y="4027367"/>
            <a:ext cx="1781735" cy="60216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" y="428604"/>
            <a:ext cx="9143999" cy="1210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алгоритма построения серий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сложных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429256" y="2285992"/>
            <a:ext cx="1500198" cy="857256"/>
            <a:chOff x="-2286048" y="1500174"/>
            <a:chExt cx="1500198" cy="85725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2286048" y="1500174"/>
              <a:ext cx="1500198" cy="857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785982" y="1752588"/>
              <a:ext cx="809837" cy="4308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MAX</a:t>
              </a:r>
              <a:r>
                <a:rPr lang="ru-RU" sz="2200" dirty="0" smtClean="0">
                  <a:solidFill>
                    <a:schemeClr val="tx1"/>
                  </a:solidFill>
                </a:rPr>
                <a:t>;</a:t>
              </a:r>
              <a:endParaRPr lang="ru-RU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-2143172" y="2000240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025753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9144" y="84902"/>
            <a:ext cx="9136964" cy="937404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апробации разрабатываемого алгоритма</a:t>
            </a:r>
            <a:endParaRPr lang="ru-RU" sz="3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150017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 = 25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7" name="Picture 3" descr="J:\Нск 2017 (Азиатская школа-семинар)\Эксперименты\Новосибирск_2017\ПлатьяОграниченияПроектировщика\1-22 +.jpg"/>
          <p:cNvPicPr>
            <a:picLocks noChangeAspect="1" noChangeArrowheads="1"/>
          </p:cNvPicPr>
          <p:nvPr/>
        </p:nvPicPr>
        <p:blipFill>
          <a:blip r:embed="rId2" cstate="print"/>
          <a:srcRect r="3329" b="4000"/>
          <a:stretch>
            <a:fillRect/>
          </a:stretch>
        </p:blipFill>
        <p:spPr bwMode="auto">
          <a:xfrm>
            <a:off x="144016" y="1412776"/>
            <a:ext cx="4499992" cy="3456384"/>
          </a:xfrm>
          <a:prstGeom prst="rect">
            <a:avLst/>
          </a:prstGeom>
          <a:noFill/>
        </p:spPr>
      </p:pic>
      <p:pic>
        <p:nvPicPr>
          <p:cNvPr id="98310" name="Picture 6" descr="J:\Нск 2017 (Азиатская школа-семинар)\Эксперименты\Новосибирск_2017\ПлатьяОграниченияПроектировщика\Пример1-1.jpg"/>
          <p:cNvPicPr>
            <a:picLocks noChangeAspect="1" noChangeArrowheads="1"/>
          </p:cNvPicPr>
          <p:nvPr/>
        </p:nvPicPr>
        <p:blipFill>
          <a:blip r:embed="rId3" cstate="print"/>
          <a:srcRect l="4225" t="6202" r="8451" b="13172"/>
          <a:stretch>
            <a:fillRect/>
          </a:stretch>
        </p:blipFill>
        <p:spPr bwMode="auto">
          <a:xfrm>
            <a:off x="4499992" y="3429000"/>
            <a:ext cx="4464496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0658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9144" y="205580"/>
            <a:ext cx="9136964" cy="937404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апробации разрабатываемого алгоритма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продолжение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29388" y="150017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 =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J:\Нск 2017 (Азиатская школа-семинар)\Эксперименты\Новосибирск_2017\ПлатьяОграниченияПроектировщика\Пример 5-9.jpg"/>
          <p:cNvPicPr>
            <a:picLocks noChangeAspect="1" noChangeArrowheads="1"/>
          </p:cNvPicPr>
          <p:nvPr/>
        </p:nvPicPr>
        <p:blipFill>
          <a:blip r:embed="rId2" cstate="print"/>
          <a:srcRect b="12069"/>
          <a:stretch>
            <a:fillRect/>
          </a:stretch>
        </p:blipFill>
        <p:spPr bwMode="auto">
          <a:xfrm>
            <a:off x="4364818" y="2276872"/>
            <a:ext cx="4743686" cy="3672408"/>
          </a:xfrm>
          <a:prstGeom prst="rect">
            <a:avLst/>
          </a:prstGeom>
          <a:noFill/>
        </p:spPr>
      </p:pic>
      <p:pic>
        <p:nvPicPr>
          <p:cNvPr id="97281" name="Picture 1" descr="J:\Нск 2017 (Азиатская школа-семинар)\Эксперименты\Новосибирск_2017\ПлатьяОграниченияПроектировщика\Пример 5-33.jpg"/>
          <p:cNvPicPr>
            <a:picLocks noChangeAspect="1" noChangeArrowheads="1"/>
          </p:cNvPicPr>
          <p:nvPr/>
        </p:nvPicPr>
        <p:blipFill>
          <a:blip r:embed="rId3" cstate="print"/>
          <a:srcRect l="3333" t="5208" r="5000" b="9735"/>
          <a:stretch>
            <a:fillRect/>
          </a:stretch>
        </p:blipFill>
        <p:spPr bwMode="auto">
          <a:xfrm>
            <a:off x="323527" y="1412776"/>
            <a:ext cx="4041265" cy="36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0658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42875" y="928688"/>
            <a:ext cx="8858250" cy="5680075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2875" y="2087563"/>
            <a:ext cx="4249738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002060"/>
              </a:buClr>
              <a:buSzPct val="120000"/>
              <a:buFont typeface="Wingdings" pitchFamily="2" charset="2"/>
              <a:buChar char="ü"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Модели должны быть  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объединены единством  стиля;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120000"/>
              <a:buFont typeface="Wingdings" pitchFamily="2" charset="2"/>
              <a:buNone/>
            </a:pPr>
            <a:endParaRPr lang="ru-RU" sz="2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002060"/>
              </a:buClr>
              <a:buSzPct val="120000"/>
              <a:buFont typeface="Wingdings" pitchFamily="2" charset="2"/>
              <a:buChar char="ü"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Согласованы по  формам </a:t>
            </a:r>
          </a:p>
          <a:p>
            <a:pPr>
              <a:lnSpc>
                <a:spcPct val="80000"/>
              </a:lnSpc>
              <a:buClr>
                <a:srgbClr val="002060"/>
              </a:buClr>
              <a:buSzPct val="120000"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пропорциям, цветовому 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120000"/>
              <a:buFont typeface="Wingdings" pitchFamily="2" charset="2"/>
              <a:buNone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решению, дизайну 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120000"/>
              <a:buFont typeface="Wingdings" pitchFamily="2" charset="2"/>
              <a:buNone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декоративной отделки;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120000"/>
              <a:buFont typeface="Wingdings" pitchFamily="2" charset="2"/>
              <a:buNone/>
            </a:pPr>
            <a:endParaRPr lang="ru-RU" sz="2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002060"/>
              </a:buClr>
              <a:buSzPct val="120000"/>
              <a:buFont typeface="Wingdings" pitchFamily="2" charset="2"/>
              <a:buChar char="ü"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Сочетаться  друг с другом 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120000"/>
              <a:buFont typeface="Wingdings" pitchFamily="2" charset="2"/>
              <a:buNone/>
            </a:pPr>
            <a:r>
              <a:rPr lang="ru-RU" sz="2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пластическими и фактурными свойствами  трикотажных полотен.</a:t>
            </a:r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349750" y="1600200"/>
          <a:ext cx="4549775" cy="4525963"/>
        </p:xfrm>
        <a:graphic>
          <a:graphicData uri="http://schemas.openxmlformats.org/presentationml/2006/ole">
            <p:oleObj spid="_x0000_s78856" name="CorelDRAW" r:id="rId4" imgW="5497920" imgH="5469120" progId="">
              <p:embed/>
            </p:oleObj>
          </a:graphicData>
        </a:graphic>
      </p:graphicFrame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40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285750" y="200025"/>
            <a:ext cx="85010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 к проектированию комплектов одежды</a:t>
            </a:r>
          </a:p>
        </p:txBody>
      </p:sp>
      <p:pic>
        <p:nvPicPr>
          <p:cNvPr id="5127" name="Picture 15" descr="E:\Омск 2015\Выступление\PICS\комплекты - круг\кардига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2143125"/>
            <a:ext cx="182721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6" descr="E:\Омск 2015\Выступление\PICS\комплекты - круг\курт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7113" y="2219325"/>
            <a:ext cx="1766887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7" descr="E:\Омск 2015\Выступление\PICS\комплекты - круг\то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63" y="4778375"/>
            <a:ext cx="135731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8" descr="E:\Омск 2015\Выступление\PICS\комплекты - круг\юб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75" y="4830763"/>
            <a:ext cx="11557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9" descr="E:\Омск 2015\Выступление\PICS\комплекты - круг\джинсы телесные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75" y="933450"/>
            <a:ext cx="10715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 rot="19354922">
            <a:off x="5235575" y="2238375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221054">
            <a:off x="6970713" y="2103438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6080542">
            <a:off x="8003381" y="4137819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023891">
            <a:off x="6524625" y="5556250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176952">
            <a:off x="4732338" y="4600575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42875" y="857250"/>
            <a:ext cx="8858250" cy="5751513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 smtClean="0"/>
              <a:t>41</a:t>
            </a: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642938" y="201613"/>
            <a:ext cx="7864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Проектирование комплектов одежды</a:t>
            </a:r>
          </a:p>
        </p:txBody>
      </p:sp>
      <p:pic>
        <p:nvPicPr>
          <p:cNvPr id="6157" name="Picture 16" descr="E:\Омск 2015\Выступление\PICS\комплекты - круг\девочка 3.png"/>
          <p:cNvPicPr>
            <a:picLocks noChangeAspect="1" noChangeArrowheads="1"/>
          </p:cNvPicPr>
          <p:nvPr/>
        </p:nvPicPr>
        <p:blipFill>
          <a:blip r:embed="rId3" cstate="print"/>
          <a:srcRect l="6775"/>
          <a:stretch>
            <a:fillRect/>
          </a:stretch>
        </p:blipFill>
        <p:spPr bwMode="auto">
          <a:xfrm>
            <a:off x="915988" y="1063625"/>
            <a:ext cx="2595562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346575" y="1600200"/>
          <a:ext cx="4549775" cy="4525963"/>
        </p:xfrm>
        <a:graphic>
          <a:graphicData uri="http://schemas.openxmlformats.org/presentationml/2006/ole">
            <p:oleObj spid="_x0000_s79880" name="CorelDRAW" r:id="rId4" imgW="5497920" imgH="5469120" progId="">
              <p:embed/>
            </p:oleObj>
          </a:graphicData>
        </a:graphic>
      </p:graphicFrame>
      <p:pic>
        <p:nvPicPr>
          <p:cNvPr id="6151" name="Picture 15" descr="E:\Омск 2015\Выступление\PICS\комплекты - круг\кардига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4288" y="2143125"/>
            <a:ext cx="182721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6" descr="E:\Омск 2015\Выступление\PICS\комплекты - круг\курт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7113" y="2219325"/>
            <a:ext cx="1766887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7" descr="E:\Омск 2015\Выступление\PICS\комплекты - круг\то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63" y="4778375"/>
            <a:ext cx="135731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8" descr="E:\Омск 2015\Выступление\PICS\комплекты - круг\юб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75" y="4830763"/>
            <a:ext cx="115570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9" descr="E:\Омск 2015\Выступление\PICS\комплекты - круг\джинсы телесные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75" y="933450"/>
            <a:ext cx="10715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право 20"/>
          <p:cNvSpPr/>
          <p:nvPr/>
        </p:nvSpPr>
        <p:spPr>
          <a:xfrm rot="19354922">
            <a:off x="5329238" y="2238375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21054">
            <a:off x="7064375" y="2103438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6080542">
            <a:off x="8097044" y="4137819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023891">
            <a:off x="6618288" y="5556250"/>
            <a:ext cx="642937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3176952">
            <a:off x="4826000" y="4600575"/>
            <a:ext cx="642938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icture 14" descr="E:\Омск 2015\Выступление\PICS\комплекты - круг\девочка 1.png"/>
          <p:cNvPicPr>
            <a:picLocks noChangeAspect="1" noChangeArrowheads="1"/>
          </p:cNvPicPr>
          <p:nvPr/>
        </p:nvPicPr>
        <p:blipFill>
          <a:blip r:embed="rId10" cstate="print"/>
          <a:srcRect l="9203" r="15036"/>
          <a:stretch>
            <a:fillRect/>
          </a:stretch>
        </p:blipFill>
        <p:spPr bwMode="auto">
          <a:xfrm>
            <a:off x="962025" y="1063625"/>
            <a:ext cx="21082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18" descr="E:\Омск 2015\Выступление\PICS\комплекты - круг\девочка 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" y="928688"/>
            <a:ext cx="2857500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42875" y="857250"/>
            <a:ext cx="8858250" cy="5751513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 smtClean="0"/>
              <a:t>42</a:t>
            </a:r>
          </a:p>
        </p:txBody>
      </p:sp>
      <p:sp>
        <p:nvSpPr>
          <p:cNvPr id="7174" name="TextBox 4"/>
          <p:cNvSpPr txBox="1">
            <a:spLocks noChangeArrowheads="1"/>
          </p:cNvSpPr>
          <p:nvPr/>
        </p:nvSpPr>
        <p:spPr bwMode="auto">
          <a:xfrm>
            <a:off x="642938" y="201613"/>
            <a:ext cx="7864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Проектирование комплектов одежды</a:t>
            </a:r>
          </a:p>
        </p:txBody>
      </p:sp>
      <p:pic>
        <p:nvPicPr>
          <p:cNvPr id="7175" name="Picture 21" descr="E:\Омск 2015\Выступление\PICS\комплекты - круг 2\девоч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8" y="919163"/>
            <a:ext cx="1957387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5"/>
          <p:cNvGrpSpPr>
            <a:grpSpLocks/>
          </p:cNvGrpSpPr>
          <p:nvPr/>
        </p:nvGrpSpPr>
        <p:grpSpPr bwMode="auto">
          <a:xfrm>
            <a:off x="4500563" y="1689100"/>
            <a:ext cx="4549775" cy="4525963"/>
            <a:chOff x="1571606" y="2600332"/>
            <a:chExt cx="4549775" cy="4525963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1571606" y="2600332"/>
            <a:ext cx="4549775" cy="4525963"/>
          </p:xfrm>
          <a:graphic>
            <a:graphicData uri="http://schemas.openxmlformats.org/presentationml/2006/ole">
              <p:oleObj spid="_x0000_s80904" name="CorelDRAW" r:id="rId4" imgW="5497920" imgH="5469120" progId="">
                <p:embed/>
              </p:oleObj>
            </a:graphicData>
          </a:graphic>
        </p:graphicFrame>
        <p:sp>
          <p:nvSpPr>
            <p:cNvPr id="21" name="Стрелка вправо 20"/>
            <p:cNvSpPr/>
            <p:nvPr/>
          </p:nvSpPr>
          <p:spPr>
            <a:xfrm rot="19354922">
              <a:off x="2393931" y="3195645"/>
              <a:ext cx="642937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Стрелка вправо 21"/>
            <p:cNvSpPr/>
            <p:nvPr/>
          </p:nvSpPr>
          <p:spPr>
            <a:xfrm rot="1221054">
              <a:off x="4129068" y="3060707"/>
              <a:ext cx="642938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Стрелка вправо 22"/>
            <p:cNvSpPr/>
            <p:nvPr/>
          </p:nvSpPr>
          <p:spPr>
            <a:xfrm rot="6080542">
              <a:off x="5161737" y="5095089"/>
              <a:ext cx="642937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Стрелка вправо 23"/>
            <p:cNvSpPr/>
            <p:nvPr/>
          </p:nvSpPr>
          <p:spPr>
            <a:xfrm rot="10023891">
              <a:off x="3682981" y="6513520"/>
              <a:ext cx="642937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Стрелка вправо 24"/>
            <p:cNvSpPr/>
            <p:nvPr/>
          </p:nvSpPr>
          <p:spPr>
            <a:xfrm rot="13176952">
              <a:off x="1890693" y="5557845"/>
              <a:ext cx="642938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7176" name="Picture 16" descr="E:\Омск 2015\Выступление\PICS\комплекты - круг 2\беж кофт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2354263"/>
            <a:ext cx="1500188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7" descr="E:\Омск 2015\Выступление\PICS\комплекты - круг 2\блуз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1050" y="4572000"/>
            <a:ext cx="1870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8" descr="E:\Омск 2015\Выступление\PICS\комплекты - круг 2\джинс рубаш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288" y="1714500"/>
            <a:ext cx="17637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9" descr="E:\Омск 2015\Выступление\PICS\комплекты - круг 2\желтые штаны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857250"/>
            <a:ext cx="96361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0" descr="E:\Омск 2015\Выступление\PICS\комплекты - круг 2\майк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0688" y="4357688"/>
            <a:ext cx="1119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2" descr="E:\Омск 2015\Выступление\PICS\комплекты - круг 2\девочка 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800" y="771525"/>
            <a:ext cx="308451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8" name="Picture 20" descr="E:\Омск 2015\Выступление\PICS\комплекты - круг 2\девочка 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63650" y="849313"/>
            <a:ext cx="2555875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 smtClean="0"/>
              <a:t>43</a:t>
            </a:r>
          </a:p>
        </p:txBody>
      </p:sp>
      <p:pic>
        <p:nvPicPr>
          <p:cNvPr id="25603" name="Picture 2" descr="E:\капсулы\1\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1928813"/>
            <a:ext cx="39084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E:\капсулы\1\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928813"/>
            <a:ext cx="2562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E:\капсулы\1\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1928813"/>
            <a:ext cx="20891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4"/>
          <p:cNvSpPr txBox="1">
            <a:spLocks noChangeArrowheads="1"/>
          </p:cNvSpPr>
          <p:nvPr/>
        </p:nvSpPr>
        <p:spPr bwMode="auto">
          <a:xfrm>
            <a:off x="642938" y="201613"/>
            <a:ext cx="7864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Проектирование комплектов одежды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составляющих плечевых изделий (фрагмент)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 descr="C:\Users\Iriska\Desktop\!КОМПЛЕКТЫ - библиотека\Стан БЛУЗКА - перед 2 - ПО ПРОВЕРЕННЫМ+.png"/>
          <p:cNvPicPr/>
          <p:nvPr/>
        </p:nvPicPr>
        <p:blipFill>
          <a:blip r:embed="rId2" cstate="print">
            <a:lum bright="-10000"/>
          </a:blip>
          <a:srcRect t="3000"/>
          <a:stretch>
            <a:fillRect/>
          </a:stretch>
        </p:blipFill>
        <p:spPr bwMode="auto">
          <a:xfrm>
            <a:off x="1366834" y="1428736"/>
            <a:ext cx="1071570" cy="193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Iriska\Desktop\!КОМПЛЕКТЫ - библиотека\Стан БЛУЗКА - СТАНДАРТ - перед  - ПО ПРОВЕРЕННЫМ.png"/>
          <p:cNvPicPr/>
          <p:nvPr/>
        </p:nvPicPr>
        <p:blipFill>
          <a:blip r:embed="rId3" cstate="print"/>
          <a:srcRect t="3485"/>
          <a:stretch>
            <a:fillRect/>
          </a:stretch>
        </p:blipFill>
        <p:spPr bwMode="auto">
          <a:xfrm>
            <a:off x="509578" y="1428736"/>
            <a:ext cx="976874" cy="179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Iriska\Desktop\!КОМПЛЕКТЫ - библиотека\Рельеф ПРИЛЕГАЮЩЕГО силуэта ПЕРЕД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3330" y="1595903"/>
            <a:ext cx="927827" cy="152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Iriska\Desktop\!КОМПЛЕКТЫ - библиотека\Рельефные швы спинки +Шов Спинки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312" y="1500174"/>
            <a:ext cx="911720" cy="161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Iriska\Desktop\!КОМПЛЕКТЫ - библиотека\Отрезная кокетка КРУГЛАЯ перед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098" y="1857364"/>
            <a:ext cx="789789" cy="73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Iriska\Desktop\!КОМПЛЕКТЫ - библиотека\Отрезная кокетка ПЕРЕД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38669" y="2000240"/>
            <a:ext cx="857256" cy="24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Iriska\Desktop\!КОМПЛЕКТЫ - библиотека\Рукав короткий втачной с патами+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2586" y="4090992"/>
            <a:ext cx="1404224" cy="86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Iriska\Desktop\!КОМПЛЕКТЫ - библиотека\рукав втачной со сборками на манжете 2 - ПО ПРОВЕРЕННЫМ+.png"/>
          <p:cNvPicPr/>
          <p:nvPr/>
        </p:nvPicPr>
        <p:blipFill>
          <a:blip r:embed="rId9" cstate="print"/>
          <a:srcRect l="5405" r="7336"/>
          <a:stretch>
            <a:fillRect/>
          </a:stretch>
        </p:blipFill>
        <p:spPr bwMode="auto">
          <a:xfrm>
            <a:off x="295264" y="4019554"/>
            <a:ext cx="1451887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Iriska\Desktop\!КОМПЛЕКТЫ - библиотека\Рукав втачной крылышко+.png"/>
          <p:cNvPicPr/>
          <p:nvPr/>
        </p:nvPicPr>
        <p:blipFill>
          <a:blip r:embed="rId10" cstate="print"/>
          <a:srcRect l="5447" t="16265" r="7393" b="30120"/>
          <a:stretch>
            <a:fillRect/>
          </a:stretch>
        </p:blipFill>
        <p:spPr bwMode="auto">
          <a:xfrm>
            <a:off x="1795462" y="5091124"/>
            <a:ext cx="1188491" cy="4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0482" y="3143248"/>
            <a:ext cx="2717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1. Силуэт переда стана 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4768" y="3114454"/>
            <a:ext cx="201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3. Продольное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членение стана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2198" y="3120094"/>
            <a:ext cx="2005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3. Поперечное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членение стана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2454" y="5876942"/>
            <a:ext cx="1572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5. Рукава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5707" y="5805504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6. Воротники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C:\Users\Iriska\Desktop\!КОМПЛЕКТЫ - библиотека\Воротник отложной на стойке двойной+.png"/>
          <p:cNvPicPr/>
          <p:nvPr/>
        </p:nvPicPr>
        <p:blipFill>
          <a:blip r:embed="rId11" cstate="print"/>
          <a:srcRect l="18140" t="13646" r="20196" b="43395"/>
          <a:stretch>
            <a:fillRect/>
          </a:stretch>
        </p:blipFill>
        <p:spPr bwMode="auto">
          <a:xfrm>
            <a:off x="3569955" y="4233868"/>
            <a:ext cx="802098" cy="51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Iriska\Desktop\!КОМПЛЕКТЫ - библиотека\Воротник-шарф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5773" y="4233868"/>
            <a:ext cx="891626" cy="12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Iriska\Desktop\!КОМПЛЕКТЫ - библиотека\Воротник -галстук+.png"/>
          <p:cNvPicPr/>
          <p:nvPr/>
        </p:nvPicPr>
        <p:blipFill>
          <a:blip r:embed="rId13" cstate="print"/>
          <a:srcRect t="11552" b="11913"/>
          <a:stretch>
            <a:fillRect/>
          </a:stretch>
        </p:blipFill>
        <p:spPr bwMode="auto">
          <a:xfrm>
            <a:off x="5213029" y="4233868"/>
            <a:ext cx="94015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486420" y="5834738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8. Дополнительные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составляющие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C:\Users\Iriska\Desktop\!КОМПЛЕКТЫ - библиотека\Рюши+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67494" y="4219590"/>
            <a:ext cx="81089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Iriska\Desktop\!КОМПЛЕКТЫ - библиотека\Погоны с пуговицами+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38998" y="4148152"/>
            <a:ext cx="1509395" cy="69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Iriska\Desktop\!КОМПЛЕКТЫ - библиотека\1-8_5 Карманы нагрудные скругленные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96188" y="5005408"/>
            <a:ext cx="83375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Iriska\Desktop\!КОМПЛЕКТЫ - библиотека\Галстук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15338" y="4214818"/>
            <a:ext cx="6025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 составляющих поясных изделий (фрагмент)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6350"/>
            <a:ext cx="2133600" cy="365125"/>
          </a:xfrm>
        </p:spPr>
        <p:txBody>
          <a:bodyPr/>
          <a:lstStyle/>
          <a:p>
            <a:fld id="{B6D2385A-4541-4C30-AD68-B690E10304E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3477284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1. Переднее </a:t>
            </a:r>
          </a:p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полотнище юбки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Iriska\Desktop\!КОМПЛЕКТЫ - библиотека\Юбка-баллон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48458"/>
            <a:ext cx="1375696" cy="164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Iriska\Desktop\!КОМПЛЕКТЫ - библиотека\Юбка со встречными складками+.png"/>
          <p:cNvPicPr/>
          <p:nvPr/>
        </p:nvPicPr>
        <p:blipFill>
          <a:blip r:embed="rId3" cstate="print"/>
          <a:srcRect l="9286"/>
          <a:stretch>
            <a:fillRect/>
          </a:stretch>
        </p:blipFill>
        <p:spPr bwMode="auto">
          <a:xfrm>
            <a:off x="1571604" y="1405582"/>
            <a:ext cx="1177006" cy="197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Iriska\Desktop\!КОМПЛЕКТЫ - библиотека\Юбка зауженная с завышенной талией, до середины колена+.png"/>
          <p:cNvPicPr/>
          <p:nvPr/>
        </p:nvPicPr>
        <p:blipFill>
          <a:blip r:embed="rId4" cstate="print"/>
          <a:srcRect l="16058"/>
          <a:stretch>
            <a:fillRect/>
          </a:stretch>
        </p:blipFill>
        <p:spPr bwMode="auto">
          <a:xfrm>
            <a:off x="2714612" y="1262706"/>
            <a:ext cx="1233831" cy="27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786314" y="3571876"/>
            <a:ext cx="398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4. Поперечное и продольное членение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Iriska\Desktop\!КОМПЛЕКТЫ - библиотека\ЗАЩИПы на юбку от талии+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643050"/>
            <a:ext cx="1285240" cy="78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Iriska\Desktop\!КОМПЛЕКТЫ - библиотека\Защипы на юбку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7600" y="1643050"/>
            <a:ext cx="1391920" cy="88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Iriska\Desktop\!КОМПЛЕКТЫ - библиотека\Защипы Складки спереди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1714488"/>
            <a:ext cx="133159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Iriska\Desktop\!КОМПЛЕКТЫ - библиотека\2-4_10 Кокетка-корсет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2714620"/>
            <a:ext cx="112649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Iriska\Desktop\!КОМПЛЕКТЫ - библиотека\Волан для юбки от середины бедра+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6154" y="2357430"/>
            <a:ext cx="1757680" cy="122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57421" y="6143644"/>
            <a:ext cx="3743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5. Дополнительные составляющие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Iriska\Desktop\!КОМПЛЕКТЫ - библиотека\Баска на юбку+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983" y="4357694"/>
            <a:ext cx="1148689" cy="75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Iriska\Desktop\!КОМПЛЕКТЫ - библиотека\2-5_3 Кокетка с воланом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4677" y="4214818"/>
            <a:ext cx="992981" cy="204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Iriska\Desktop\!КОМПЛЕКТЫ - библиотека\Воланы на юбку до колена ПО КОСОЙ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86247" y="4214818"/>
            <a:ext cx="130978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529298" y="6143644"/>
            <a:ext cx="1492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Группа 7. Пояса</a:t>
            </a:r>
            <a:endParaRPr lang="ru-RU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C:\Users\Iriska\Desktop\!КОМПЛЕКТЫ - библиотека\Пояс широкий с пряжкой+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00670" y="4214818"/>
            <a:ext cx="1302385" cy="7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Iriska\Desktop\!КОМПЛЕКТЫ - библиотека\Пояс на пряжке+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0670" y="5000636"/>
            <a:ext cx="1138555" cy="62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Iriska\Desktop\!удалить\11-3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29430" y="4929198"/>
            <a:ext cx="1314543" cy="13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Iriska\Desktop\!КОМПЛЕКТЫ - библиотека\2-7_5 Пояс-корсет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00868" y="4357694"/>
            <a:ext cx="1184910" cy="7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(комплекты)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УМНИК - отчет за ДВА года\Результаты\компл 3.jpg"/>
          <p:cNvPicPr/>
          <p:nvPr/>
        </p:nvPicPr>
        <p:blipFill>
          <a:blip r:embed="rId2" cstate="print"/>
          <a:srcRect l="27284" t="22271" r="22939" b="38906"/>
          <a:stretch>
            <a:fillRect/>
          </a:stretch>
        </p:blipFill>
        <p:spPr bwMode="auto">
          <a:xfrm>
            <a:off x="179512" y="1412776"/>
            <a:ext cx="4392488" cy="36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УМНИК - отчет за ДВА года\Результаты\компл 8.jpg"/>
          <p:cNvPicPr/>
          <p:nvPr/>
        </p:nvPicPr>
        <p:blipFill>
          <a:blip r:embed="rId3" cstate="print"/>
          <a:srcRect l="28498" t="20733" r="24153" b="40444"/>
          <a:stretch>
            <a:fillRect/>
          </a:stretch>
        </p:blipFill>
        <p:spPr bwMode="auto">
          <a:xfrm>
            <a:off x="4860032" y="2955967"/>
            <a:ext cx="3960440" cy="342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3292"/>
            <a:ext cx="8229600" cy="4953162"/>
          </a:xfrm>
        </p:spPr>
        <p:txBody>
          <a:bodyPr>
            <a:noAutofit/>
          </a:bodyPr>
          <a:lstStyle/>
          <a:p>
            <a:pPr algn="just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Применение компьютерных технологий  при построении эскизов моделей одежды позволяет заметно улучшить качество проектных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решений.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работах </a:t>
            </a:r>
            <a:r>
              <a:rPr lang="ru-RU" sz="2500" dirty="0" err="1">
                <a:latin typeface="Times New Roman" pitchFamily="18" charset="0"/>
                <a:cs typeface="Times New Roman" pitchFamily="18" charset="0"/>
              </a:rPr>
              <a:t>Колоколова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и Артемовой 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. 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. был предложен подход к построению эскизов одежды, основанный на использовании задач дискретной оптимизации с логическими и ресурсными ограничениями. Экспериментальные исследования показали перспективность дальнейшего развития данного подхода с расширением сферы его применения.</a:t>
            </a:r>
          </a:p>
          <a:p>
            <a:pPr algn="just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данном исследовании рассматриваемый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подход применяется к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платьево-блузочному ассортименту.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 descr="F:\УМНИК - отчет за ДВА года\Результаты\компл 2.jpg"/>
          <p:cNvPicPr/>
          <p:nvPr/>
        </p:nvPicPr>
        <p:blipFill>
          <a:blip r:embed="rId2" cstate="print"/>
          <a:srcRect l="29100" t="21130" r="25684" b="40048"/>
          <a:stretch>
            <a:fillRect/>
          </a:stretch>
        </p:blipFill>
        <p:spPr bwMode="auto">
          <a:xfrm>
            <a:off x="395536" y="1556792"/>
            <a:ext cx="38164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УМНИК - отчет за ДВА года\Результаты\компл 4.jpg"/>
          <p:cNvPicPr/>
          <p:nvPr/>
        </p:nvPicPr>
        <p:blipFill>
          <a:blip r:embed="rId3" cstate="print"/>
          <a:srcRect l="29083" t="20348" r="24555" b="44255"/>
          <a:stretch>
            <a:fillRect/>
          </a:stretch>
        </p:blipFill>
        <p:spPr bwMode="auto">
          <a:xfrm>
            <a:off x="4499992" y="3140968"/>
            <a:ext cx="3960440" cy="319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(комплекты) (продолжение)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УМНИК - отчет за ДВА года\Результаты\компл 6.jpg"/>
          <p:cNvPicPr/>
          <p:nvPr/>
        </p:nvPicPr>
        <p:blipFill>
          <a:blip r:embed="rId2" cstate="print"/>
          <a:srcRect l="23642" t="19976" r="23090" b="43485"/>
          <a:stretch>
            <a:fillRect/>
          </a:stretch>
        </p:blipFill>
        <p:spPr bwMode="auto">
          <a:xfrm>
            <a:off x="0" y="1412776"/>
            <a:ext cx="4355976" cy="315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УМНИК - отчет за ДВА года\Результаты\компл 9.jpg"/>
          <p:cNvPicPr/>
          <p:nvPr/>
        </p:nvPicPr>
        <p:blipFill>
          <a:blip r:embed="rId3" cstate="print"/>
          <a:srcRect l="22423" t="21515" r="23270" b="39663"/>
          <a:stretch>
            <a:fillRect/>
          </a:stretch>
        </p:blipFill>
        <p:spPr bwMode="auto">
          <a:xfrm>
            <a:off x="4211960" y="2996952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(комплекты) (продолжение)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Рисунок 4" descr="F:\УМНИК - отчет за ДВА года\Результаты\компл 10.jpg"/>
          <p:cNvPicPr/>
          <p:nvPr/>
        </p:nvPicPr>
        <p:blipFill>
          <a:blip r:embed="rId2" cstate="print"/>
          <a:srcRect l="29721" t="21888" r="24760" b="39290"/>
          <a:stretch>
            <a:fillRect/>
          </a:stretch>
        </p:blipFill>
        <p:spPr bwMode="auto">
          <a:xfrm>
            <a:off x="395536" y="1412776"/>
            <a:ext cx="3888432" cy="3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УМНИК - отчет за ДВА года\Результаты\комп 5.jpg"/>
          <p:cNvPicPr/>
          <p:nvPr/>
        </p:nvPicPr>
        <p:blipFill>
          <a:blip r:embed="rId3" cstate="print"/>
          <a:srcRect l="28372" t="20721" r="23687" b="44415"/>
          <a:stretch>
            <a:fillRect/>
          </a:stretch>
        </p:blipFill>
        <p:spPr bwMode="auto">
          <a:xfrm>
            <a:off x="4427984" y="2996952"/>
            <a:ext cx="4248472" cy="32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вычислительного эксперимента (комплекты) (продолжение)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Примеры колористических решений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Picture 2" descr="D:\~Аспирантура\ЕКАТ 2014\оформление презентации\BeJCRDrH7tE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59854"/>
            <a:ext cx="1699692" cy="3829386"/>
          </a:xfrm>
          <a:prstGeom prst="rect">
            <a:avLst/>
          </a:prstGeom>
          <a:noFill/>
        </p:spPr>
      </p:pic>
      <p:pic>
        <p:nvPicPr>
          <p:cNvPr id="6" name="Picture 3" descr="D:\~Аспирантура\ЕКАТ 2014\оформление презентации\platye_2 copy.png"/>
          <p:cNvPicPr>
            <a:picLocks noChangeAspect="1" noChangeArrowheads="1"/>
          </p:cNvPicPr>
          <p:nvPr/>
        </p:nvPicPr>
        <p:blipFill>
          <a:blip r:embed="rId3" cstate="print"/>
          <a:srcRect b="13415"/>
          <a:stretch>
            <a:fillRect/>
          </a:stretch>
        </p:blipFill>
        <p:spPr bwMode="auto">
          <a:xfrm>
            <a:off x="2672535" y="1357298"/>
            <a:ext cx="3843681" cy="4281045"/>
          </a:xfrm>
          <a:prstGeom prst="rect">
            <a:avLst/>
          </a:prstGeom>
          <a:noFill/>
        </p:spPr>
      </p:pic>
      <p:pic>
        <p:nvPicPr>
          <p:cNvPr id="7" name="Picture 4" descr="D:\~Аспирантура\ЕКАТ 2014\оформление презентации\platye_3 copy.png"/>
          <p:cNvPicPr>
            <a:picLocks noChangeAspect="1" noChangeArrowheads="1"/>
          </p:cNvPicPr>
          <p:nvPr/>
        </p:nvPicPr>
        <p:blipFill>
          <a:blip r:embed="rId4" cstate="print"/>
          <a:srcRect b="11047"/>
          <a:stretch>
            <a:fillRect/>
          </a:stretch>
        </p:blipFill>
        <p:spPr bwMode="auto">
          <a:xfrm>
            <a:off x="5505825" y="1435759"/>
            <a:ext cx="3818703" cy="4369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варианты сочетания цветов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22882" name="Picture 2" descr="H:\!колористика\цветовой круг+схемы сочетаний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034213" cy="508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Постановка задачи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– множество номеров цветов,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={1,…,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}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– цвет с номером           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– логическая переменная, которая принимает значение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истина,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  входит в состав палитры, и – значение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ложь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противном случае; </a:t>
            </a:r>
          </a:p>
          <a:p>
            <a:pPr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– множество номеров показателей, характеризующих степень целесообразности включения цветов в изделие;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– вес цвета      по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показателю,         ,          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– нижняя и верхняя границы для суммарного количества цветов,           включенных в изделие;</a:t>
            </a:r>
          </a:p>
          <a:p>
            <a:pPr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– множество номеров логических формул, используемых в задаче,  </a:t>
            </a:r>
          </a:p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– логическая формула, соответствующая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ограничению,             , которая представляет собой дизъюнкцию переменных      и/или их отрицаний       ; </a:t>
            </a:r>
          </a:p>
          <a:p>
            <a:pPr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– вес формулы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характеризующий степень необходимости ее выполнения,         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25</a:t>
            </a:fld>
            <a:endParaRPr lang="ru-RU"/>
          </a:p>
        </p:txBody>
      </p:sp>
      <p:graphicFrame>
        <p:nvGraphicFramePr>
          <p:cNvPr id="107524" name="Object 4"/>
          <p:cNvGraphicFramePr>
            <a:graphicFrameLocks noChangeAspect="1"/>
          </p:cNvGraphicFramePr>
          <p:nvPr/>
        </p:nvGraphicFramePr>
        <p:xfrm>
          <a:off x="225396" y="1862138"/>
          <a:ext cx="274638" cy="422275"/>
        </p:xfrm>
        <a:graphic>
          <a:graphicData uri="http://schemas.openxmlformats.org/presentationml/2006/ole">
            <p:oleObj spid="_x0000_s107524" name="Формула" r:id="rId3" imgW="203040" imgH="317160" progId="Equation.3">
              <p:embed/>
            </p:oleObj>
          </a:graphicData>
        </a:graphic>
      </p:graphicFrame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2536815" y="1955800"/>
          <a:ext cx="606425" cy="274638"/>
        </p:xfrm>
        <a:graphic>
          <a:graphicData uri="http://schemas.openxmlformats.org/presentationml/2006/ole">
            <p:oleObj spid="_x0000_s107525" name="Формула" r:id="rId4" imgW="583920" imgH="291960" progId="Equation.3">
              <p:embed/>
            </p:oleObj>
          </a:graphicData>
        </a:graphic>
      </p:graphicFrame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27" name="Object 7"/>
          <p:cNvGraphicFramePr>
            <a:graphicFrameLocks noChangeAspect="1"/>
          </p:cNvGraphicFramePr>
          <p:nvPr/>
        </p:nvGraphicFramePr>
        <p:xfrm>
          <a:off x="228571" y="3286124"/>
          <a:ext cx="187325" cy="350838"/>
        </p:xfrm>
        <a:graphic>
          <a:graphicData uri="http://schemas.openxmlformats.org/presentationml/2006/ole">
            <p:oleObj spid="_x0000_s107527" name="Формула" r:id="rId5" imgW="203040" imgH="342720" progId="Equation.3">
              <p:embed/>
            </p:oleObj>
          </a:graphicData>
        </a:graphic>
      </p:graphicFrame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29" name="Object 9"/>
          <p:cNvGraphicFramePr>
            <a:graphicFrameLocks noChangeAspect="1"/>
          </p:cNvGraphicFramePr>
          <p:nvPr/>
        </p:nvGraphicFramePr>
        <p:xfrm>
          <a:off x="1928794" y="3286124"/>
          <a:ext cx="187325" cy="350837"/>
        </p:xfrm>
        <a:graphic>
          <a:graphicData uri="http://schemas.openxmlformats.org/presentationml/2006/ole">
            <p:oleObj spid="_x0000_s107529" name="Формула" r:id="rId6" imgW="203040" imgH="342720" progId="Equation.3">
              <p:embed/>
            </p:oleObj>
          </a:graphicData>
        </a:graphic>
      </p:graphicFrame>
      <p:sp>
        <p:nvSpPr>
          <p:cNvPr id="10753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31" name="Object 11"/>
          <p:cNvGraphicFramePr>
            <a:graphicFrameLocks noChangeAspect="1"/>
          </p:cNvGraphicFramePr>
          <p:nvPr/>
        </p:nvGraphicFramePr>
        <p:xfrm>
          <a:off x="4370386" y="3311524"/>
          <a:ext cx="520700" cy="271463"/>
        </p:xfrm>
        <a:graphic>
          <a:graphicData uri="http://schemas.openxmlformats.org/presentationml/2006/ole">
            <p:oleObj spid="_x0000_s107531" name="Формула" r:id="rId7" imgW="520560" imgH="253800" progId="Equation.3">
              <p:embed/>
            </p:oleObj>
          </a:graphicData>
        </a:graphic>
      </p:graphicFrame>
      <p:sp>
        <p:nvSpPr>
          <p:cNvPr id="10753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33" name="Object 13"/>
          <p:cNvGraphicFramePr>
            <a:graphicFrameLocks noChangeAspect="1"/>
          </p:cNvGraphicFramePr>
          <p:nvPr/>
        </p:nvGraphicFramePr>
        <p:xfrm>
          <a:off x="5000628" y="3311527"/>
          <a:ext cx="612776" cy="365125"/>
        </p:xfrm>
        <a:graphic>
          <a:graphicData uri="http://schemas.openxmlformats.org/presentationml/2006/ole">
            <p:oleObj spid="_x0000_s107533" name="Формула" r:id="rId8" imgW="622080" imgH="342720" progId="Equation.3">
              <p:embed/>
            </p:oleObj>
          </a:graphicData>
        </a:graphic>
      </p:graphicFrame>
      <p:sp>
        <p:nvSpPr>
          <p:cNvPr id="1075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35" name="Object 15"/>
          <p:cNvGraphicFramePr>
            <a:graphicFrameLocks noChangeAspect="1"/>
          </p:cNvGraphicFramePr>
          <p:nvPr/>
        </p:nvGraphicFramePr>
        <p:xfrm>
          <a:off x="142844" y="3584576"/>
          <a:ext cx="541337" cy="363537"/>
        </p:xfrm>
        <a:graphic>
          <a:graphicData uri="http://schemas.openxmlformats.org/presentationml/2006/ole">
            <p:oleObj spid="_x0000_s107535" name="Формула" r:id="rId9" imgW="558720" imgH="317160" progId="Equation.3">
              <p:embed/>
            </p:oleObj>
          </a:graphicData>
        </a:graphic>
      </p:graphicFrame>
      <p:sp>
        <p:nvSpPr>
          <p:cNvPr id="10753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37" name="Object 17"/>
          <p:cNvGraphicFramePr>
            <a:graphicFrameLocks noChangeAspect="1"/>
          </p:cNvGraphicFramePr>
          <p:nvPr/>
        </p:nvGraphicFramePr>
        <p:xfrm>
          <a:off x="7858148" y="4181480"/>
          <a:ext cx="1193800" cy="269875"/>
        </p:xfrm>
        <a:graphic>
          <a:graphicData uri="http://schemas.openxmlformats.org/presentationml/2006/ole">
            <p:oleObj spid="_x0000_s107537" name="Формула" r:id="rId10" imgW="1193760" imgH="304560" progId="Equation.3">
              <p:embed/>
            </p:oleObj>
          </a:graphicData>
        </a:graphic>
      </p:graphicFrame>
      <p:sp>
        <p:nvSpPr>
          <p:cNvPr id="10754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39" name="Object 19"/>
          <p:cNvGraphicFramePr>
            <a:graphicFrameLocks noChangeAspect="1"/>
          </p:cNvGraphicFramePr>
          <p:nvPr/>
        </p:nvGraphicFramePr>
        <p:xfrm>
          <a:off x="214282" y="2214554"/>
          <a:ext cx="231776" cy="366713"/>
        </p:xfrm>
        <a:graphic>
          <a:graphicData uri="http://schemas.openxmlformats.org/presentationml/2006/ole">
            <p:oleObj spid="_x0000_s107539" name="Формула" r:id="rId11" imgW="215640" imgH="342720" progId="Equation.3">
              <p:embed/>
            </p:oleObj>
          </a:graphicData>
        </a:graphic>
      </p:graphicFrame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41" name="Object 21"/>
          <p:cNvGraphicFramePr>
            <a:graphicFrameLocks noChangeAspect="1"/>
          </p:cNvGraphicFramePr>
          <p:nvPr/>
        </p:nvGraphicFramePr>
        <p:xfrm>
          <a:off x="7312025" y="4508500"/>
          <a:ext cx="520700" cy="231775"/>
        </p:xfrm>
        <a:graphic>
          <a:graphicData uri="http://schemas.openxmlformats.org/presentationml/2006/ole">
            <p:oleObj spid="_x0000_s107541" name="Формула" r:id="rId12" imgW="482400" imgH="241200" progId="Equation.3">
              <p:embed/>
            </p:oleObj>
          </a:graphicData>
        </a:graphic>
      </p:graphicFrame>
      <p:sp>
        <p:nvSpPr>
          <p:cNvPr id="10754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43" name="Object 23"/>
          <p:cNvGraphicFramePr>
            <a:graphicFrameLocks noChangeAspect="1"/>
          </p:cNvGraphicFramePr>
          <p:nvPr/>
        </p:nvGraphicFramePr>
        <p:xfrm>
          <a:off x="5635625" y="4708536"/>
          <a:ext cx="231775" cy="350838"/>
        </p:xfrm>
        <a:graphic>
          <a:graphicData uri="http://schemas.openxmlformats.org/presentationml/2006/ole">
            <p:oleObj spid="_x0000_s107543" name="Формула" r:id="rId13" imgW="215640" imgH="342720" progId="Equation.3">
              <p:embed/>
            </p:oleObj>
          </a:graphicData>
        </a:graphic>
      </p:graphicFrame>
      <p:sp>
        <p:nvSpPr>
          <p:cNvPr id="107546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45" name="Object 25"/>
          <p:cNvGraphicFramePr>
            <a:graphicFrameLocks noChangeAspect="1"/>
          </p:cNvGraphicFramePr>
          <p:nvPr/>
        </p:nvGraphicFramePr>
        <p:xfrm>
          <a:off x="8242327" y="4683125"/>
          <a:ext cx="258763" cy="312738"/>
        </p:xfrm>
        <a:graphic>
          <a:graphicData uri="http://schemas.openxmlformats.org/presentationml/2006/ole">
            <p:oleObj spid="_x0000_s107545" name="Формула" r:id="rId14" imgW="241200" imgH="304560" progId="Equation.3">
              <p:embed/>
            </p:oleObj>
          </a:graphicData>
        </a:graphic>
      </p:graphicFrame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49" name="Object 29"/>
          <p:cNvGraphicFramePr>
            <a:graphicFrameLocks noChangeAspect="1"/>
          </p:cNvGraphicFramePr>
          <p:nvPr/>
        </p:nvGraphicFramePr>
        <p:xfrm>
          <a:off x="2024063" y="5299088"/>
          <a:ext cx="433387" cy="233363"/>
        </p:xfrm>
        <a:graphic>
          <a:graphicData uri="http://schemas.openxmlformats.org/presentationml/2006/ole">
            <p:oleObj spid="_x0000_s107549" name="Формула" r:id="rId15" imgW="48240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ЦЛП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777875" y="1573213"/>
          <a:ext cx="3051175" cy="665162"/>
        </p:xfrm>
        <a:graphic>
          <a:graphicData uri="http://schemas.openxmlformats.org/presentationml/2006/ole">
            <p:oleObj spid="_x0000_s111623" name="Формула" r:id="rId3" imgW="2831760" imgH="685800" progId="Equation.3">
              <p:embed/>
            </p:oleObj>
          </a:graphicData>
        </a:graphic>
      </p:graphicFrame>
      <p:graphicFrame>
        <p:nvGraphicFramePr>
          <p:cNvPr id="111622" name="Object 6"/>
          <p:cNvGraphicFramePr>
            <a:graphicFrameLocks noChangeAspect="1"/>
          </p:cNvGraphicFramePr>
          <p:nvPr/>
        </p:nvGraphicFramePr>
        <p:xfrm>
          <a:off x="758825" y="2211388"/>
          <a:ext cx="3282950" cy="763587"/>
        </p:xfrm>
        <a:graphic>
          <a:graphicData uri="http://schemas.openxmlformats.org/presentationml/2006/ole">
            <p:oleObj spid="_x0000_s111622" name="Формула" r:id="rId4" imgW="3009600" imgH="736560" progId="Equation.3">
              <p:embed/>
            </p:oleObj>
          </a:graphicData>
        </a:graphic>
      </p:graphicFrame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665981" y="4134272"/>
          <a:ext cx="4410075" cy="950912"/>
        </p:xfrm>
        <a:graphic>
          <a:graphicData uri="http://schemas.openxmlformats.org/presentationml/2006/ole">
            <p:oleObj spid="_x0000_s111621" name="Формула" r:id="rId5" imgW="4114800" imgH="965160" progId="Equation.3">
              <p:embed/>
            </p:oleObj>
          </a:graphicData>
        </a:graphic>
      </p:graphicFrame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5508104" y="4272136"/>
          <a:ext cx="836612" cy="381000"/>
        </p:xfrm>
        <a:graphic>
          <a:graphicData uri="http://schemas.openxmlformats.org/presentationml/2006/ole">
            <p:oleObj spid="_x0000_s111620" name="Формула" r:id="rId6" imgW="774360" imgH="393480" progId="Equation.3">
              <p:embed/>
            </p:oleObj>
          </a:graphicData>
        </a:graphic>
      </p:graphicFrame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774080" y="5040089"/>
          <a:ext cx="2717800" cy="765175"/>
        </p:xfrm>
        <a:graphic>
          <a:graphicData uri="http://schemas.openxmlformats.org/presentationml/2006/ole">
            <p:oleObj spid="_x0000_s111619" name="Формула" r:id="rId7" imgW="2489040" imgH="736560" progId="Equation.3">
              <p:embed/>
            </p:oleObj>
          </a:graphicData>
        </a:graphic>
      </p:graphicFrame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746125" y="5729312"/>
          <a:ext cx="2132013" cy="508000"/>
        </p:xfrm>
        <a:graphic>
          <a:graphicData uri="http://schemas.openxmlformats.org/presentationml/2006/ole">
            <p:oleObj spid="_x0000_s111618" name="Формула" r:id="rId8" imgW="1981080" imgH="495000" progId="Equation.3">
              <p:embed/>
            </p:oleObj>
          </a:graphicData>
        </a:graphic>
      </p:graphicFrame>
      <p:graphicFrame>
        <p:nvGraphicFramePr>
          <p:cNvPr id="111617" name="Object 1"/>
          <p:cNvGraphicFramePr>
            <a:graphicFrameLocks noChangeAspect="1"/>
          </p:cNvGraphicFramePr>
          <p:nvPr/>
        </p:nvGraphicFramePr>
        <p:xfrm>
          <a:off x="4397375" y="5761062"/>
          <a:ext cx="1693863" cy="398463"/>
        </p:xfrm>
        <a:graphic>
          <a:graphicData uri="http://schemas.openxmlformats.org/presentationml/2006/ole">
            <p:oleObj spid="_x0000_s111617" name="Формула" r:id="rId9" imgW="1688760" imgH="406080" progId="Equation.3">
              <p:embed/>
            </p:oleObj>
          </a:graphicData>
        </a:graphic>
      </p:graphicFrame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538893" y="1412776"/>
            <a:ext cx="6335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(1)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(2)</a:t>
            </a:r>
          </a:p>
          <a:p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(3)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(4)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(5)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(6)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755576" y="3347562"/>
          <a:ext cx="3240360" cy="801518"/>
        </p:xfrm>
        <a:graphic>
          <a:graphicData uri="http://schemas.openxmlformats.org/presentationml/2006/ole">
            <p:oleObj spid="_x0000_s111624" name="Формула" r:id="rId10" imgW="1485720" imgH="380880" progId="Equation.3">
              <p:embed/>
            </p:oleObj>
          </a:graphicData>
        </a:graphic>
      </p:graphicFrame>
      <p:graphicFrame>
        <p:nvGraphicFramePr>
          <p:cNvPr id="111626" name="Object 10"/>
          <p:cNvGraphicFramePr>
            <a:graphicFrameLocks noChangeAspect="1"/>
          </p:cNvGraphicFramePr>
          <p:nvPr/>
        </p:nvGraphicFramePr>
        <p:xfrm>
          <a:off x="5532438" y="3479800"/>
          <a:ext cx="933450" cy="381000"/>
        </p:xfrm>
        <a:graphic>
          <a:graphicData uri="http://schemas.openxmlformats.org/presentationml/2006/ole">
            <p:oleObj spid="_x0000_s111626" name="Формула" r:id="rId11" imgW="86328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вычислительных экспериментов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5" name="Picture 1" descr="J:\Нск 2017 (Азиатская школа-семинар)\Эксперименты\Новосибирск_2017\Колористика\3 4 9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170956"/>
            <a:ext cx="2714625" cy="3829050"/>
          </a:xfrm>
          <a:prstGeom prst="rect">
            <a:avLst/>
          </a:prstGeom>
          <a:noFill/>
        </p:spPr>
      </p:pic>
      <p:pic>
        <p:nvPicPr>
          <p:cNvPr id="123906" name="Picture 2" descr="J:\Нск 2017 (Азиатская школа-семинар)\Эксперименты\Новосибирск_2017\Колористика\цвет 1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7816" y="1895624"/>
            <a:ext cx="2220912" cy="4176712"/>
          </a:xfrm>
          <a:prstGeom prst="rect">
            <a:avLst/>
          </a:prstGeom>
          <a:noFill/>
        </p:spPr>
      </p:pic>
      <p:pic>
        <p:nvPicPr>
          <p:cNvPr id="123907" name="Picture 3" descr="J:\Нск 2017 (Азиатская школа-семинар)\Эксперименты\Новосибирск_2017\Колористика\1-14 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2714625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вычислительных экспериментов (продолжение)</a:t>
            </a:r>
            <a:endParaRPr lang="ru-RU" dirty="0"/>
          </a:p>
        </p:txBody>
      </p:sp>
      <p:pic>
        <p:nvPicPr>
          <p:cNvPr id="122881" name="Picture 1" descr="J:\Нск 2017 (Азиатская школа-семинар)\Эксперименты\Новосибирск_2017\Колористика\ведущий 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2348880"/>
            <a:ext cx="2938463" cy="3255963"/>
          </a:xfrm>
          <a:prstGeom prst="rect">
            <a:avLst/>
          </a:prstGeom>
          <a:noFill/>
        </p:spPr>
      </p:pic>
      <p:pic>
        <p:nvPicPr>
          <p:cNvPr id="122883" name="Picture 3" descr="J:\Нск 2017 (Азиатская школа-семинар)\Эксперименты\Новосибирск_2017\Колористика\ведущий 7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201" y="2371377"/>
            <a:ext cx="2938463" cy="3255963"/>
          </a:xfrm>
          <a:prstGeom prst="rect">
            <a:avLst/>
          </a:prstGeom>
          <a:noFill/>
        </p:spPr>
      </p:pic>
      <p:pic>
        <p:nvPicPr>
          <p:cNvPr id="122884" name="Picture 4" descr="J:\Нск 2017 (Азиатская школа-семинар)\Эксперименты\Новосибирск_2017\Колористика\ведущий 7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2009" y="2348880"/>
            <a:ext cx="2938463" cy="325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256584"/>
          </a:xfrm>
        </p:spPr>
        <p:txBody>
          <a:bodyPr>
            <a:noAutofit/>
          </a:bodyPr>
          <a:lstStyle/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работе продолжены построение и исследование математических моделей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целочисленного программирования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для проектирования сложных изделий, в том числе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легкой промышленности, основанных на задачах выполнимости и максимальной выполнимости логической формулы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15900" indent="-215900" algn="just">
              <a:lnSpc>
                <a:spcPct val="70000"/>
              </a:lnSpc>
              <a:spcBef>
                <a:spcPts val="100"/>
              </a:spcBef>
              <a:buClr>
                <a:schemeClr val="tx2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Ведется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разработка алгоритмов поиска точных и приближенных решений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для автоматизации эскизного проектирования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сложных изделий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 Особое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внимание уделено созданию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серий и комплектов сложных изделий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Строятся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и изучаются соответствующие математические модели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Исследуются вопросы 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применения колористических решений с использованием методов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оптимизации. </a:t>
            </a:r>
          </a:p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15900" indent="-215900" algn="just">
              <a:lnSpc>
                <a:spcPct val="70000"/>
              </a:lnSpc>
              <a:spcBef>
                <a:spcPts val="300"/>
              </a:spcBef>
              <a:buClr>
                <a:schemeClr val="tx2">
                  <a:lumMod val="75000"/>
                </a:schemeClr>
              </a:buCl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Проводятся экспериментальные исследования с использованием реальных исходных данных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B6D2385A-4541-4C30-AD68-B690E10304EE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>
            <a:off x="150813" y="1071563"/>
            <a:ext cx="8858250" cy="564356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525D28E-BAA3-4D5C-9751-FB1FF5CCCFB8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10244" name="Rectangle 19"/>
          <p:cNvSpPr>
            <a:spLocks noRot="1" noChangeArrowheads="1"/>
          </p:cNvSpPr>
          <p:nvPr/>
        </p:nvSpPr>
        <p:spPr bwMode="auto">
          <a:xfrm>
            <a:off x="0" y="38100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Идея развиваемого подхода к эскизному проектированию</a:t>
            </a:r>
          </a:p>
        </p:txBody>
      </p:sp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642938" y="4286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pic>
        <p:nvPicPr>
          <p:cNvPr id="10246" name="Picture 36" descr="E:\Омск 2015\Выступление\платье.png"/>
          <p:cNvPicPr>
            <a:picLocks noChangeAspect="1" noChangeArrowheads="1"/>
          </p:cNvPicPr>
          <p:nvPr/>
        </p:nvPicPr>
        <p:blipFill>
          <a:blip r:embed="rId3" cstate="print"/>
          <a:srcRect l="15263" r="55713" b="11543"/>
          <a:stretch>
            <a:fillRect/>
          </a:stretch>
        </p:blipFill>
        <p:spPr bwMode="auto">
          <a:xfrm>
            <a:off x="3429000" y="857250"/>
            <a:ext cx="22145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1"/>
          <p:cNvGrpSpPr>
            <a:grpSpLocks/>
          </p:cNvGrpSpPr>
          <p:nvPr/>
        </p:nvGrpSpPr>
        <p:grpSpPr bwMode="auto">
          <a:xfrm>
            <a:off x="-71438" y="2643188"/>
            <a:ext cx="3357563" cy="1228725"/>
            <a:chOff x="176213" y="1643063"/>
            <a:chExt cx="3357586" cy="1228725"/>
          </a:xfrm>
        </p:grpSpPr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176213" y="2286000"/>
              <a:ext cx="2000265" cy="58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Поперечное членение стана</a:t>
              </a:r>
            </a:p>
          </p:txBody>
        </p:sp>
        <p:pic>
          <p:nvPicPr>
            <p:cNvPr id="10282" name="Picture 34" descr="E:\Омск 2015\Выступление\PICS\кокетка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938" y="1643063"/>
              <a:ext cx="1071562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1928826" y="1714500"/>
              <a:ext cx="1604973" cy="21431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49"/>
          <p:cNvGrpSpPr>
            <a:grpSpLocks/>
          </p:cNvGrpSpPr>
          <p:nvPr/>
        </p:nvGrpSpPr>
        <p:grpSpPr bwMode="auto">
          <a:xfrm>
            <a:off x="1928813" y="3000375"/>
            <a:ext cx="1668462" cy="2938463"/>
            <a:chOff x="1974852" y="2714625"/>
            <a:chExt cx="1668461" cy="2938463"/>
          </a:xfrm>
        </p:grpSpPr>
        <p:pic>
          <p:nvPicPr>
            <p:cNvPr id="10278" name="Picture 11" descr="D:\~Аспирантура\Рома, Ваня\Ядро №2 - экспертная система\7_застежка\7_1.png"/>
            <p:cNvPicPr>
              <a:picLocks noChangeAspect="1" noChangeArrowheads="1"/>
            </p:cNvPicPr>
            <p:nvPr/>
          </p:nvPicPr>
          <p:blipFill>
            <a:blip r:embed="rId5" cstate="print"/>
            <a:srcRect l="47826" t="10709" r="46123" b="18259"/>
            <a:stretch>
              <a:fillRect/>
            </a:stretch>
          </p:blipFill>
          <p:spPr bwMode="auto">
            <a:xfrm>
              <a:off x="2571752" y="2714625"/>
              <a:ext cx="214313" cy="264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79" name="Text Box 18"/>
            <p:cNvSpPr txBox="1">
              <a:spLocks noChangeArrowheads="1"/>
            </p:cNvSpPr>
            <p:nvPr/>
          </p:nvSpPr>
          <p:spPr bwMode="auto">
            <a:xfrm>
              <a:off x="1974852" y="5286375"/>
              <a:ext cx="13573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b="1">
                  <a:solidFill>
                    <a:srgbClr val="021C41"/>
                  </a:solidFill>
                  <a:latin typeface="Times New Roman" pitchFamily="18" charset="0"/>
                  <a:cs typeface="Times New Roman" pitchFamily="18" charset="0"/>
                </a:rPr>
                <a:t>Застежка </a:t>
              </a: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2974976" y="3500438"/>
              <a:ext cx="668337" cy="28575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47"/>
          <p:cNvGrpSpPr>
            <a:grpSpLocks/>
          </p:cNvGrpSpPr>
          <p:nvPr/>
        </p:nvGrpSpPr>
        <p:grpSpPr bwMode="auto">
          <a:xfrm>
            <a:off x="428625" y="3714750"/>
            <a:ext cx="3357563" cy="3000375"/>
            <a:chOff x="214313" y="3605192"/>
            <a:chExt cx="3357586" cy="3000396"/>
          </a:xfrm>
        </p:grpSpPr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214313" y="6021384"/>
              <a:ext cx="2000264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Продольное членение стана</a:t>
              </a:r>
            </a:p>
          </p:txBody>
        </p:sp>
        <p:grpSp>
          <p:nvGrpSpPr>
            <p:cNvPr id="5" name="Группа 46"/>
            <p:cNvGrpSpPr>
              <a:grpSpLocks/>
            </p:cNvGrpSpPr>
            <p:nvPr/>
          </p:nvGrpSpPr>
          <p:grpSpPr bwMode="auto">
            <a:xfrm>
              <a:off x="627063" y="3605192"/>
              <a:ext cx="2944836" cy="2630490"/>
              <a:chOff x="627063" y="3584573"/>
              <a:chExt cx="2944836" cy="2630490"/>
            </a:xfrm>
          </p:grpSpPr>
          <p:pic>
            <p:nvPicPr>
              <p:cNvPr id="10276" name="Picture 3" descr="F:\Рома, Ваня - флешка\Ядро №2 - экспертная система\Ядро №2 - кспертная система - проверенные размеры\Ядро №2 - Экспертная система - Проверенные размеры - С ЗАЛИВКОЙ\2 Продольное членение стана\2_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1190" t="16833" r="35376" b="9100"/>
              <a:stretch>
                <a:fillRect/>
              </a:stretch>
            </p:blipFill>
            <p:spPr bwMode="auto">
              <a:xfrm>
                <a:off x="627063" y="3584573"/>
                <a:ext cx="1002537" cy="2559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6" name="Прямая соединительная линия 35"/>
              <p:cNvCxnSpPr/>
              <p:nvPr/>
            </p:nvCxnSpPr>
            <p:spPr>
              <a:xfrm flipV="1">
                <a:off x="2000263" y="5727713"/>
                <a:ext cx="1571636" cy="48736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Группа 37"/>
          <p:cNvGrpSpPr>
            <a:grpSpLocks/>
          </p:cNvGrpSpPr>
          <p:nvPr/>
        </p:nvGrpSpPr>
        <p:grpSpPr bwMode="auto">
          <a:xfrm>
            <a:off x="5643563" y="4429125"/>
            <a:ext cx="2786062" cy="1681163"/>
            <a:chOff x="10287041" y="7286790"/>
            <a:chExt cx="2786081" cy="1681486"/>
          </a:xfrm>
        </p:grpSpPr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11715801" y="8601493"/>
              <a:ext cx="1357321" cy="366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Карманы</a:t>
              </a:r>
            </a:p>
          </p:txBody>
        </p:sp>
        <p:grpSp>
          <p:nvGrpSpPr>
            <p:cNvPr id="7" name="Группа 36"/>
            <p:cNvGrpSpPr>
              <a:grpSpLocks/>
            </p:cNvGrpSpPr>
            <p:nvPr/>
          </p:nvGrpSpPr>
          <p:grpSpPr bwMode="auto">
            <a:xfrm>
              <a:off x="10287041" y="7286790"/>
              <a:ext cx="2571746" cy="1428617"/>
              <a:chOff x="6000754" y="2786196"/>
              <a:chExt cx="2571746" cy="1428617"/>
            </a:xfrm>
          </p:grpSpPr>
          <p:pic>
            <p:nvPicPr>
              <p:cNvPr id="10272" name="Picture 7" descr="D:\~Аспирантура\Рома, Ваня\Ядро №2 - экспертная система\10_карманы\10_3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3842" t="32722" r="35902" b="48080"/>
              <a:stretch>
                <a:fillRect/>
              </a:stretch>
            </p:blipFill>
            <p:spPr bwMode="auto">
              <a:xfrm>
                <a:off x="7500938" y="3500438"/>
                <a:ext cx="1071562" cy="714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6000754" y="2786196"/>
                <a:ext cx="1571636" cy="1214671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Группа 34"/>
          <p:cNvGrpSpPr>
            <a:grpSpLocks/>
          </p:cNvGrpSpPr>
          <p:nvPr/>
        </p:nvGrpSpPr>
        <p:grpSpPr bwMode="auto">
          <a:xfrm>
            <a:off x="5715000" y="1071563"/>
            <a:ext cx="2286000" cy="1223962"/>
            <a:chOff x="7595385" y="-285776"/>
            <a:chExt cx="2286008" cy="1223962"/>
          </a:xfrm>
        </p:grpSpPr>
        <p:grpSp>
          <p:nvGrpSpPr>
            <p:cNvPr id="9" name="Группа 34"/>
            <p:cNvGrpSpPr>
              <a:grpSpLocks/>
            </p:cNvGrpSpPr>
            <p:nvPr/>
          </p:nvGrpSpPr>
          <p:grpSpPr bwMode="auto">
            <a:xfrm>
              <a:off x="8406606" y="-285776"/>
              <a:ext cx="1474787" cy="1223962"/>
              <a:chOff x="6500826" y="2205031"/>
              <a:chExt cx="1474788" cy="1223969"/>
            </a:xfrm>
          </p:grpSpPr>
          <p:pic>
            <p:nvPicPr>
              <p:cNvPr id="10268" name="Picture 5" descr="D:\~Аспирантура\Рома, Ваня\Ядро №2 - экспертная система\9_воротник\9_2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5217" t="5301" r="43597" b="73537"/>
              <a:stretch>
                <a:fillRect/>
              </a:stretch>
            </p:blipFill>
            <p:spPr bwMode="auto">
              <a:xfrm>
                <a:off x="6786578" y="2205031"/>
                <a:ext cx="928694" cy="1021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6500821" y="3062286"/>
                <a:ext cx="1474793" cy="366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Воротник</a:t>
                </a:r>
              </a:p>
            </p:txBody>
          </p:sp>
        </p:grpSp>
        <p:cxnSp>
          <p:nvCxnSpPr>
            <p:cNvPr id="41" name="Прямая соединительная линия 40"/>
            <p:cNvCxnSpPr/>
            <p:nvPr/>
          </p:nvCxnSpPr>
          <p:spPr>
            <a:xfrm>
              <a:off x="7595385" y="714349"/>
              <a:ext cx="928691" cy="1111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53"/>
          <p:cNvGrpSpPr>
            <a:grpSpLocks/>
          </p:cNvGrpSpPr>
          <p:nvPr/>
        </p:nvGrpSpPr>
        <p:grpSpPr bwMode="auto">
          <a:xfrm>
            <a:off x="428625" y="1143000"/>
            <a:ext cx="3000375" cy="1357313"/>
            <a:chOff x="357158" y="2357431"/>
            <a:chExt cx="3000396" cy="1357313"/>
          </a:xfrm>
        </p:grpSpPr>
        <p:grpSp>
          <p:nvGrpSpPr>
            <p:cNvPr id="11" name="Группа 33"/>
            <p:cNvGrpSpPr>
              <a:grpSpLocks/>
            </p:cNvGrpSpPr>
            <p:nvPr/>
          </p:nvGrpSpPr>
          <p:grpSpPr bwMode="auto">
            <a:xfrm>
              <a:off x="357158" y="2357431"/>
              <a:ext cx="1785938" cy="1357313"/>
              <a:chOff x="6715140" y="1000108"/>
              <a:chExt cx="1785950" cy="1357322"/>
            </a:xfrm>
          </p:grpSpPr>
          <p:pic>
            <p:nvPicPr>
              <p:cNvPr id="10264" name="Picture 4" descr="D:\~Аспирантура\ЕКАТ 2014\оформление презентации\Безымянный-1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70729" t="23787" r="-995" b="56163"/>
              <a:stretch>
                <a:fillRect/>
              </a:stretch>
            </p:blipFill>
            <p:spPr bwMode="auto">
              <a:xfrm>
                <a:off x="6715140" y="1000108"/>
                <a:ext cx="1785950" cy="1285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9"/>
              <p:cNvSpPr txBox="1">
                <a:spLocks noChangeArrowheads="1"/>
              </p:cNvSpPr>
              <p:nvPr/>
            </p:nvSpPr>
            <p:spPr bwMode="auto">
              <a:xfrm>
                <a:off x="6954856" y="1990715"/>
                <a:ext cx="1474807" cy="366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Рукава</a:t>
                </a:r>
              </a:p>
            </p:txBody>
          </p:sp>
        </p:grpSp>
        <p:cxnSp>
          <p:nvCxnSpPr>
            <p:cNvPr id="43" name="Прямая соединительная линия 42"/>
            <p:cNvCxnSpPr>
              <a:stCxn id="10277" idx="3"/>
            </p:cNvCxnSpPr>
            <p:nvPr/>
          </p:nvCxnSpPr>
          <p:spPr>
            <a:xfrm>
              <a:off x="2143109" y="3000369"/>
              <a:ext cx="1214445" cy="21431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54"/>
          <p:cNvGrpSpPr>
            <a:grpSpLocks/>
          </p:cNvGrpSpPr>
          <p:nvPr/>
        </p:nvGrpSpPr>
        <p:grpSpPr bwMode="auto">
          <a:xfrm>
            <a:off x="5786438" y="2571750"/>
            <a:ext cx="3143250" cy="1289050"/>
            <a:chOff x="6000764" y="5429257"/>
            <a:chExt cx="3143236" cy="1289046"/>
          </a:xfrm>
        </p:grpSpPr>
        <p:pic>
          <p:nvPicPr>
            <p:cNvPr id="10259" name="Picture 2" descr="E:\Рома, Ваня - флешка\Ядро №2 - экспертная система\Ядро №2 - кспертная система - проверенные размеры\Ядро №2 - Экспертная система - Проверенные размеры - С ЗАЛИВКОЙ\12 Доп элементы составляющих\12_3.png"/>
            <p:cNvPicPr>
              <a:picLocks noChangeAspect="1" noChangeArrowheads="1"/>
            </p:cNvPicPr>
            <p:nvPr/>
          </p:nvPicPr>
          <p:blipFill>
            <a:blip r:embed="rId10" cstate="print"/>
            <a:srcRect l="31250" t="7755" r="33035" b="80612"/>
            <a:stretch>
              <a:fillRect/>
            </a:stretch>
          </p:blipFill>
          <p:spPr bwMode="auto">
            <a:xfrm>
              <a:off x="7215188" y="5429257"/>
              <a:ext cx="1714500" cy="64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7000885" y="6072193"/>
              <a:ext cx="2143115" cy="646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Дополнительные составляющие</a:t>
              </a: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>
              <a:off x="6000764" y="5643569"/>
              <a:ext cx="1000121" cy="35718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47"/>
          <p:cNvGrpSpPr>
            <a:grpSpLocks/>
          </p:cNvGrpSpPr>
          <p:nvPr/>
        </p:nvGrpSpPr>
        <p:grpSpPr bwMode="auto">
          <a:xfrm>
            <a:off x="5500688" y="3500438"/>
            <a:ext cx="3155950" cy="1366837"/>
            <a:chOff x="5500700" y="3500442"/>
            <a:chExt cx="3156648" cy="1366840"/>
          </a:xfrm>
        </p:grpSpPr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7299735" y="4500569"/>
              <a:ext cx="13576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Пояса</a:t>
              </a:r>
            </a:p>
          </p:txBody>
        </p:sp>
        <p:grpSp>
          <p:nvGrpSpPr>
            <p:cNvPr id="14" name="Группа 46"/>
            <p:cNvGrpSpPr>
              <a:grpSpLocks/>
            </p:cNvGrpSpPr>
            <p:nvPr/>
          </p:nvGrpSpPr>
          <p:grpSpPr bwMode="auto">
            <a:xfrm>
              <a:off x="5500700" y="3500442"/>
              <a:ext cx="3143246" cy="1152524"/>
              <a:chOff x="5214942" y="4786310"/>
              <a:chExt cx="3143246" cy="1152524"/>
            </a:xfrm>
          </p:grpSpPr>
          <p:pic>
            <p:nvPicPr>
              <p:cNvPr id="10257" name="Picture 3" descr="E:\Рома, Ваня - флешка\Ядро №2 - экспертная система\Ядро №2 - кспертная система - проверенные размеры\Ядро №2 - Экспертная система - Проверенные размеры - С ЗАЛИВКОЙ\11 Пояса\11_1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33087" t="37785" r="35663" b="50581"/>
              <a:stretch>
                <a:fillRect/>
              </a:stretch>
            </p:blipFill>
            <p:spPr bwMode="auto">
              <a:xfrm>
                <a:off x="7000875" y="5357809"/>
                <a:ext cx="1357313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5214942" y="4786310"/>
                <a:ext cx="1786332" cy="862014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1462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6950" t="21207" r="6391" b="15670"/>
          <a:stretch>
            <a:fillRect/>
          </a:stretch>
        </p:blipFill>
        <p:spPr bwMode="auto">
          <a:xfrm rot="16200000">
            <a:off x="5674907" y="2326092"/>
            <a:ext cx="3456384" cy="249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hsto.org/getpro/habr/comment_images/78b/f09/3ef/78bf093efd5cd86e89274871399e6c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5544616" cy="554461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Направления для дальнейших исследований</a:t>
            </a:r>
            <a:endParaRPr lang="ru-RU" sz="3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150813" y="1071563"/>
            <a:ext cx="8858250" cy="564356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5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Логические ограничения</a:t>
            </a:r>
          </a:p>
        </p:txBody>
      </p:sp>
      <p:sp>
        <p:nvSpPr>
          <p:cNvPr id="11268" name="AutoShape 27"/>
          <p:cNvSpPr>
            <a:spLocks noChangeArrowheads="1"/>
          </p:cNvSpPr>
          <p:nvPr/>
        </p:nvSpPr>
        <p:spPr bwMode="auto">
          <a:xfrm rot="-1322173">
            <a:off x="5368925" y="2060575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69" name="AutoShape 28"/>
          <p:cNvSpPr>
            <a:spLocks noChangeArrowheads="1"/>
          </p:cNvSpPr>
          <p:nvPr/>
        </p:nvSpPr>
        <p:spPr bwMode="auto">
          <a:xfrm>
            <a:off x="5832475" y="3068638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0" name="AutoShape 29"/>
          <p:cNvSpPr>
            <a:spLocks noChangeArrowheads="1"/>
          </p:cNvSpPr>
          <p:nvPr/>
        </p:nvSpPr>
        <p:spPr bwMode="auto">
          <a:xfrm rot="443474">
            <a:off x="5594350" y="4275138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1" name="AutoShape 30"/>
          <p:cNvSpPr>
            <a:spLocks noChangeArrowheads="1"/>
          </p:cNvSpPr>
          <p:nvPr/>
        </p:nvSpPr>
        <p:spPr bwMode="auto">
          <a:xfrm rot="2576914">
            <a:off x="5297488" y="5013325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2" name="AutoShape 31"/>
          <p:cNvSpPr>
            <a:spLocks noChangeArrowheads="1"/>
          </p:cNvSpPr>
          <p:nvPr/>
        </p:nvSpPr>
        <p:spPr bwMode="auto">
          <a:xfrm rot="8198752">
            <a:off x="2570163" y="5013325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3" name="AutoShape 32"/>
          <p:cNvSpPr>
            <a:spLocks noChangeArrowheads="1"/>
          </p:cNvSpPr>
          <p:nvPr/>
        </p:nvSpPr>
        <p:spPr bwMode="auto">
          <a:xfrm rot="10171435">
            <a:off x="2128838" y="4294188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4" name="AutoShape 33"/>
          <p:cNvSpPr>
            <a:spLocks noChangeArrowheads="1"/>
          </p:cNvSpPr>
          <p:nvPr/>
        </p:nvSpPr>
        <p:spPr bwMode="auto">
          <a:xfrm rot="-10528271">
            <a:off x="1873250" y="2924175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1275" name="AutoShape 34"/>
          <p:cNvSpPr>
            <a:spLocks noChangeArrowheads="1"/>
          </p:cNvSpPr>
          <p:nvPr/>
        </p:nvSpPr>
        <p:spPr bwMode="auto">
          <a:xfrm rot="-9258594">
            <a:off x="2273300" y="2133600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254250" y="1744663"/>
            <a:ext cx="871538" cy="863600"/>
            <a:chOff x="1553" y="1099"/>
            <a:chExt cx="549" cy="544"/>
          </a:xfrm>
        </p:grpSpPr>
        <p:sp>
          <p:nvSpPr>
            <p:cNvPr id="10268" name="Line 35"/>
            <p:cNvSpPr>
              <a:spLocks noChangeShapeType="1"/>
            </p:cNvSpPr>
            <p:nvPr/>
          </p:nvSpPr>
          <p:spPr bwMode="auto">
            <a:xfrm>
              <a:off x="1752" y="1099"/>
              <a:ext cx="136" cy="544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69" name="Line 36"/>
            <p:cNvSpPr>
              <a:spLocks noChangeShapeType="1"/>
            </p:cNvSpPr>
            <p:nvPr/>
          </p:nvSpPr>
          <p:spPr bwMode="auto">
            <a:xfrm flipV="1">
              <a:off x="1553" y="1254"/>
              <a:ext cx="549" cy="229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 rot="-571122">
            <a:off x="1863725" y="2546350"/>
            <a:ext cx="871538" cy="863600"/>
            <a:chOff x="1383" y="1616"/>
            <a:chExt cx="549" cy="544"/>
          </a:xfrm>
        </p:grpSpPr>
        <p:sp>
          <p:nvSpPr>
            <p:cNvPr id="10266" name="Line 37"/>
            <p:cNvSpPr>
              <a:spLocks noChangeShapeType="1"/>
            </p:cNvSpPr>
            <p:nvPr/>
          </p:nvSpPr>
          <p:spPr bwMode="auto">
            <a:xfrm>
              <a:off x="1582" y="1616"/>
              <a:ext cx="136" cy="544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67" name="Line 38"/>
            <p:cNvSpPr>
              <a:spLocks noChangeShapeType="1"/>
            </p:cNvSpPr>
            <p:nvPr/>
          </p:nvSpPr>
          <p:spPr bwMode="auto">
            <a:xfrm flipV="1">
              <a:off x="1378" y="1763"/>
              <a:ext cx="549" cy="229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 rot="-2078629">
            <a:off x="2109788" y="3932238"/>
            <a:ext cx="871537" cy="863600"/>
            <a:chOff x="1474" y="2459"/>
            <a:chExt cx="549" cy="544"/>
          </a:xfrm>
        </p:grpSpPr>
        <p:sp>
          <p:nvSpPr>
            <p:cNvPr id="10264" name="Line 41"/>
            <p:cNvSpPr>
              <a:spLocks noChangeShapeType="1"/>
            </p:cNvSpPr>
            <p:nvPr/>
          </p:nvSpPr>
          <p:spPr bwMode="auto">
            <a:xfrm>
              <a:off x="1673" y="2459"/>
              <a:ext cx="136" cy="544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65" name="Line 42"/>
            <p:cNvSpPr>
              <a:spLocks noChangeShapeType="1"/>
            </p:cNvSpPr>
            <p:nvPr/>
          </p:nvSpPr>
          <p:spPr bwMode="auto">
            <a:xfrm flipV="1">
              <a:off x="1476" y="2603"/>
              <a:ext cx="549" cy="229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1279" name="Номер слайда 38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CEDD364-5E46-448B-BCA7-EC997E9E4542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pic>
        <p:nvPicPr>
          <p:cNvPr id="11280" name="Picture 2" descr="D:\~Аспирантура\Рома, Ваня\Ядро №2 - экспертная система\9_воротник\9_1.png"/>
          <p:cNvPicPr>
            <a:picLocks noChangeAspect="1" noChangeArrowheads="1"/>
          </p:cNvPicPr>
          <p:nvPr/>
        </p:nvPicPr>
        <p:blipFill>
          <a:blip r:embed="rId2" cstate="print"/>
          <a:srcRect l="33897" t="5772" r="40678" b="71141"/>
          <a:stretch>
            <a:fillRect/>
          </a:stretch>
        </p:blipFill>
        <p:spPr bwMode="auto">
          <a:xfrm>
            <a:off x="6715125" y="1071563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3" descr="D:\~Аспирантура\ЕКАТ 2014\оформление презентации\воротник - не подходит.png"/>
          <p:cNvPicPr>
            <a:picLocks noChangeAspect="1" noChangeArrowheads="1"/>
          </p:cNvPicPr>
          <p:nvPr/>
        </p:nvPicPr>
        <p:blipFill>
          <a:blip r:embed="rId3" cstate="print"/>
          <a:srcRect l="37811" t="7735" r="27362" b="70992"/>
          <a:stretch>
            <a:fillRect/>
          </a:stretch>
        </p:blipFill>
        <p:spPr bwMode="auto">
          <a:xfrm>
            <a:off x="857250" y="1143000"/>
            <a:ext cx="1285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4" descr="D:\~Аспирантура\ЕКАТ 2014\оформление презентации\основа - лог огран.png"/>
          <p:cNvPicPr>
            <a:picLocks noChangeAspect="1" noChangeArrowheads="1"/>
          </p:cNvPicPr>
          <p:nvPr/>
        </p:nvPicPr>
        <p:blipFill>
          <a:blip r:embed="rId4" cstate="print"/>
          <a:srcRect l="30357" t="12543" r="23215" b="12494"/>
          <a:stretch>
            <a:fillRect/>
          </a:stretch>
        </p:blipFill>
        <p:spPr bwMode="auto">
          <a:xfrm>
            <a:off x="3357563" y="1643063"/>
            <a:ext cx="1857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5" descr="D:\~Аспирантура\Рома, Ваня\Ядро №2 - экспертная система\11_пояса\11_3.png"/>
          <p:cNvPicPr>
            <a:picLocks noChangeAspect="1" noChangeArrowheads="1"/>
          </p:cNvPicPr>
          <p:nvPr/>
        </p:nvPicPr>
        <p:blipFill>
          <a:blip r:embed="rId5" cstate="print"/>
          <a:srcRect l="32272" t="28796" r="33437" b="38567"/>
          <a:stretch>
            <a:fillRect/>
          </a:stretch>
        </p:blipFill>
        <p:spPr bwMode="auto">
          <a:xfrm>
            <a:off x="1928813" y="521493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7" descr="D:\~Аспирантура\ЕКАТ 2014\оформление презентации\Untitled-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8625" y="2286000"/>
            <a:ext cx="1257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8" descr="D:\~Аспирантура\ЕКАТ 2014\оформление презентации\Untitled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4214813"/>
            <a:ext cx="18669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9" descr="D:\~Аспирантура\ЕКАТ 2014\оформление презентации\Untitled-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2500313"/>
            <a:ext cx="1924050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7" name="Picture 10" descr="D:\~Аспирантура\ЕКАТ 2014\оформление презентации\Untitled-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75" y="3500438"/>
            <a:ext cx="257175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8" name="Picture 3" descr="E:\Рома, Ваня - флешка\Ядро №2 - экспертная система\Ядро №2 - кспертная система - проверенные размеры\Ядро №2 - Экспертная система - Проверенные размеры - С ЗАЛИВКОЙ\11 Пояса\11_1.png"/>
          <p:cNvPicPr>
            <a:picLocks noChangeAspect="1" noChangeArrowheads="1"/>
          </p:cNvPicPr>
          <p:nvPr/>
        </p:nvPicPr>
        <p:blipFill>
          <a:blip r:embed="rId10" cstate="print"/>
          <a:srcRect l="33087" t="37785" r="35663" b="50581"/>
          <a:stretch>
            <a:fillRect/>
          </a:stretch>
        </p:blipFill>
        <p:spPr bwMode="auto">
          <a:xfrm>
            <a:off x="5429250" y="5429250"/>
            <a:ext cx="1357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42875" y="1285875"/>
            <a:ext cx="8858250" cy="532288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целочисленного линейного программирования</a:t>
            </a:r>
          </a:p>
        </p:txBody>
      </p:sp>
      <p:graphicFrame>
        <p:nvGraphicFramePr>
          <p:cNvPr id="3074" name="Object 42"/>
          <p:cNvGraphicFramePr>
            <a:graphicFrameLocks noChangeAspect="1"/>
          </p:cNvGraphicFramePr>
          <p:nvPr/>
        </p:nvGraphicFramePr>
        <p:xfrm>
          <a:off x="920750" y="3214688"/>
          <a:ext cx="4349750" cy="1150937"/>
        </p:xfrm>
        <a:graphic>
          <a:graphicData uri="http://schemas.openxmlformats.org/presentationml/2006/ole">
            <p:oleObj spid="_x0000_s76832" name="Формула" r:id="rId3" imgW="1968500" imgH="520700" progId="Equation.3">
              <p:embed/>
            </p:oleObj>
          </a:graphicData>
        </a:graphic>
      </p:graphicFrame>
      <p:graphicFrame>
        <p:nvGraphicFramePr>
          <p:cNvPr id="3075" name="Object 43"/>
          <p:cNvGraphicFramePr>
            <a:graphicFrameLocks noChangeAspect="1"/>
          </p:cNvGraphicFramePr>
          <p:nvPr/>
        </p:nvGraphicFramePr>
        <p:xfrm>
          <a:off x="6024563" y="3505200"/>
          <a:ext cx="1025525" cy="479425"/>
        </p:xfrm>
        <a:graphic>
          <a:graphicData uri="http://schemas.openxmlformats.org/presentationml/2006/ole">
            <p:oleObj spid="_x0000_s76833" name="Формула" r:id="rId4" imgW="406224" imgH="190417" progId="Equation.3">
              <p:embed/>
            </p:oleObj>
          </a:graphicData>
        </a:graphic>
      </p:graphicFrame>
      <p:graphicFrame>
        <p:nvGraphicFramePr>
          <p:cNvPr id="3076" name="Object 44"/>
          <p:cNvGraphicFramePr>
            <a:graphicFrameLocks noChangeAspect="1"/>
          </p:cNvGraphicFramePr>
          <p:nvPr/>
        </p:nvGraphicFramePr>
        <p:xfrm>
          <a:off x="938213" y="4940300"/>
          <a:ext cx="4586287" cy="1152525"/>
        </p:xfrm>
        <a:graphic>
          <a:graphicData uri="http://schemas.openxmlformats.org/presentationml/2006/ole">
            <p:oleObj spid="_x0000_s76834" name="Формула" r:id="rId5" imgW="2070100" imgH="520700" progId="Equation.3">
              <p:embed/>
            </p:oleObj>
          </a:graphicData>
        </a:graphic>
      </p:graphicFrame>
      <p:sp>
        <p:nvSpPr>
          <p:cNvPr id="3081" name="Rectangle 17"/>
          <p:cNvSpPr>
            <a:spLocks noChangeArrowheads="1"/>
          </p:cNvSpPr>
          <p:nvPr/>
        </p:nvSpPr>
        <p:spPr bwMode="auto">
          <a:xfrm>
            <a:off x="-409575" y="3381375"/>
            <a:ext cx="675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3077" name="Object 45"/>
          <p:cNvGraphicFramePr>
            <a:graphicFrameLocks noChangeAspect="1"/>
          </p:cNvGraphicFramePr>
          <p:nvPr/>
        </p:nvGraphicFramePr>
        <p:xfrm>
          <a:off x="1763713" y="1506538"/>
          <a:ext cx="5468937" cy="1130300"/>
        </p:xfrm>
        <a:graphic>
          <a:graphicData uri="http://schemas.openxmlformats.org/presentationml/2006/ole">
            <p:oleObj spid="_x0000_s76835" name="Формула" r:id="rId6" imgW="2197100" imgH="457200" progId="Equation.3">
              <p:embed/>
            </p:oleObj>
          </a:graphicData>
        </a:graphic>
      </p:graphicFrame>
      <p:sp>
        <p:nvSpPr>
          <p:cNvPr id="3082" name="Text Box 22"/>
          <p:cNvSpPr txBox="1">
            <a:spLocks noChangeArrowheads="1"/>
          </p:cNvSpPr>
          <p:nvPr/>
        </p:nvSpPr>
        <p:spPr bwMode="auto">
          <a:xfrm>
            <a:off x="8031163" y="1773238"/>
            <a:ext cx="5143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(1)</a:t>
            </a:r>
          </a:p>
        </p:txBody>
      </p:sp>
      <p:sp>
        <p:nvSpPr>
          <p:cNvPr id="3083" name="Text Box 23"/>
          <p:cNvSpPr txBox="1">
            <a:spLocks noChangeArrowheads="1"/>
          </p:cNvSpPr>
          <p:nvPr/>
        </p:nvSpPr>
        <p:spPr bwMode="auto">
          <a:xfrm>
            <a:off x="8050213" y="3502025"/>
            <a:ext cx="514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(2)</a:t>
            </a:r>
          </a:p>
        </p:txBody>
      </p:sp>
      <p:sp>
        <p:nvSpPr>
          <p:cNvPr id="3084" name="Text Box 24"/>
          <p:cNvSpPr txBox="1">
            <a:spLocks noChangeArrowheads="1"/>
          </p:cNvSpPr>
          <p:nvPr/>
        </p:nvSpPr>
        <p:spPr bwMode="auto">
          <a:xfrm>
            <a:off x="8050213" y="5302250"/>
            <a:ext cx="5143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(3)</a:t>
            </a:r>
          </a:p>
        </p:txBody>
      </p:sp>
      <p:sp>
        <p:nvSpPr>
          <p:cNvPr id="3085" name="Text Box 30"/>
          <p:cNvSpPr txBox="1">
            <a:spLocks noChangeArrowheads="1"/>
          </p:cNvSpPr>
          <p:nvPr/>
        </p:nvSpPr>
        <p:spPr bwMode="auto">
          <a:xfrm>
            <a:off x="900113" y="2781300"/>
            <a:ext cx="20431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Georgia" pitchFamily="18" charset="0"/>
              </a:rPr>
              <a:t>при условиях:</a:t>
            </a:r>
          </a:p>
        </p:txBody>
      </p:sp>
      <p:graphicFrame>
        <p:nvGraphicFramePr>
          <p:cNvPr id="3078" name="Object 46"/>
          <p:cNvGraphicFramePr>
            <a:graphicFrameLocks noChangeAspect="1"/>
          </p:cNvGraphicFramePr>
          <p:nvPr/>
        </p:nvGraphicFramePr>
        <p:xfrm>
          <a:off x="5995988" y="5300663"/>
          <a:ext cx="1455737" cy="485775"/>
        </p:xfrm>
        <a:graphic>
          <a:graphicData uri="http://schemas.openxmlformats.org/presentationml/2006/ole">
            <p:oleObj spid="_x0000_s76836" name="Формула" r:id="rId7" imgW="571252" imgH="190417" progId="Equation.3">
              <p:embed/>
            </p:oleObj>
          </a:graphicData>
        </a:graphic>
      </p:graphicFrame>
      <p:sp>
        <p:nvSpPr>
          <p:cNvPr id="3086" name="Номер слайда 13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C462DF1-3DF2-48CF-A454-AE344F0F3A77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142875" y="1285875"/>
            <a:ext cx="8858250" cy="532288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1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5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ЦЛП </a:t>
            </a:r>
            <a:r>
              <a:rPr lang="ru-RU" alt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</a:p>
        </p:txBody>
      </p:sp>
      <p:graphicFrame>
        <p:nvGraphicFramePr>
          <p:cNvPr id="4098" name="Object 106"/>
          <p:cNvGraphicFramePr>
            <a:graphicFrameLocks noChangeAspect="1"/>
          </p:cNvGraphicFramePr>
          <p:nvPr/>
        </p:nvGraphicFramePr>
        <p:xfrm>
          <a:off x="5148263" y="1484313"/>
          <a:ext cx="1008062" cy="504825"/>
        </p:xfrm>
        <a:graphic>
          <a:graphicData uri="http://schemas.openxmlformats.org/presentationml/2006/ole">
            <p:oleObj spid="_x0000_s77910" name="Формула" r:id="rId3" imgW="457200" imgH="228600" progId="Equation.3">
              <p:embed/>
            </p:oleObj>
          </a:graphicData>
        </a:graphic>
      </p:graphicFrame>
      <p:graphicFrame>
        <p:nvGraphicFramePr>
          <p:cNvPr id="4099" name="Object 107"/>
          <p:cNvGraphicFramePr>
            <a:graphicFrameLocks noChangeAspect="1"/>
          </p:cNvGraphicFramePr>
          <p:nvPr/>
        </p:nvGraphicFramePr>
        <p:xfrm>
          <a:off x="5148263" y="2479675"/>
          <a:ext cx="1408112" cy="461963"/>
        </p:xfrm>
        <a:graphic>
          <a:graphicData uri="http://schemas.openxmlformats.org/presentationml/2006/ole">
            <p:oleObj spid="_x0000_s77911" name="Формула" r:id="rId4" imgW="698500" imgH="228600" progId="Equation.3">
              <p:embed/>
            </p:oleObj>
          </a:graphicData>
        </a:graphic>
      </p:graphicFrame>
      <p:graphicFrame>
        <p:nvGraphicFramePr>
          <p:cNvPr id="4100" name="Object 108"/>
          <p:cNvGraphicFramePr>
            <a:graphicFrameLocks noChangeAspect="1"/>
          </p:cNvGraphicFramePr>
          <p:nvPr/>
        </p:nvGraphicFramePr>
        <p:xfrm>
          <a:off x="6588125" y="2479675"/>
          <a:ext cx="979488" cy="406400"/>
        </p:xfrm>
        <a:graphic>
          <a:graphicData uri="http://schemas.openxmlformats.org/presentationml/2006/ole">
            <p:oleObj spid="_x0000_s77912" name="Формула" r:id="rId5" imgW="457200" imgH="190500" progId="Equation.3">
              <p:embed/>
            </p:oleObj>
          </a:graphicData>
        </a:graphic>
      </p:graphicFrame>
      <p:graphicFrame>
        <p:nvGraphicFramePr>
          <p:cNvPr id="4101" name="Object 109"/>
          <p:cNvGraphicFramePr>
            <a:graphicFrameLocks noChangeAspect="1"/>
          </p:cNvGraphicFramePr>
          <p:nvPr/>
        </p:nvGraphicFramePr>
        <p:xfrm>
          <a:off x="827088" y="3103563"/>
          <a:ext cx="2881312" cy="1157287"/>
        </p:xfrm>
        <a:graphic>
          <a:graphicData uri="http://schemas.openxmlformats.org/presentationml/2006/ole">
            <p:oleObj spid="_x0000_s77913" name="Формула" r:id="rId6" imgW="1168400" imgH="469900" progId="Equation.3">
              <p:embed/>
            </p:oleObj>
          </a:graphicData>
        </a:graphic>
      </p:graphicFrame>
      <p:graphicFrame>
        <p:nvGraphicFramePr>
          <p:cNvPr id="4102" name="Object 110"/>
          <p:cNvGraphicFramePr>
            <a:graphicFrameLocks noChangeAspect="1"/>
          </p:cNvGraphicFramePr>
          <p:nvPr/>
        </p:nvGraphicFramePr>
        <p:xfrm>
          <a:off x="827088" y="4221163"/>
          <a:ext cx="2947987" cy="1173162"/>
        </p:xfrm>
        <a:graphic>
          <a:graphicData uri="http://schemas.openxmlformats.org/presentationml/2006/ole">
            <p:oleObj spid="_x0000_s77914" name="Формула" r:id="rId7" imgW="1180588" imgH="469696" progId="Equation.3">
              <p:embed/>
            </p:oleObj>
          </a:graphicData>
        </a:graphic>
      </p:graphicFrame>
      <p:graphicFrame>
        <p:nvGraphicFramePr>
          <p:cNvPr id="4103" name="Object 111"/>
          <p:cNvGraphicFramePr>
            <a:graphicFrameLocks noChangeAspect="1"/>
          </p:cNvGraphicFramePr>
          <p:nvPr/>
        </p:nvGraphicFramePr>
        <p:xfrm>
          <a:off x="5219700" y="4568825"/>
          <a:ext cx="979488" cy="406400"/>
        </p:xfrm>
        <a:graphic>
          <a:graphicData uri="http://schemas.openxmlformats.org/presentationml/2006/ole">
            <p:oleObj spid="_x0000_s77915" name="Формула" r:id="rId8" imgW="457200" imgH="190500" progId="Equation.3">
              <p:embed/>
            </p:oleObj>
          </a:graphicData>
        </a:graphic>
      </p:graphicFrame>
      <p:graphicFrame>
        <p:nvGraphicFramePr>
          <p:cNvPr id="4104" name="Object 112"/>
          <p:cNvGraphicFramePr>
            <a:graphicFrameLocks noChangeAspect="1"/>
          </p:cNvGraphicFramePr>
          <p:nvPr/>
        </p:nvGraphicFramePr>
        <p:xfrm>
          <a:off x="900113" y="5556250"/>
          <a:ext cx="2671762" cy="625475"/>
        </p:xfrm>
        <a:graphic>
          <a:graphicData uri="http://schemas.openxmlformats.org/presentationml/2006/ole">
            <p:oleObj spid="_x0000_s77916" name="Equation" r:id="rId9" imgW="1409088" imgH="330057" progId="">
              <p:embed/>
            </p:oleObj>
          </a:graphicData>
        </a:graphic>
      </p:graphicFrame>
      <p:graphicFrame>
        <p:nvGraphicFramePr>
          <p:cNvPr id="4105" name="Object 113"/>
          <p:cNvGraphicFramePr>
            <a:graphicFrameLocks noChangeAspect="1"/>
          </p:cNvGraphicFramePr>
          <p:nvPr/>
        </p:nvGraphicFramePr>
        <p:xfrm>
          <a:off x="4619625" y="5678488"/>
          <a:ext cx="1377950" cy="452437"/>
        </p:xfrm>
        <a:graphic>
          <a:graphicData uri="http://schemas.openxmlformats.org/presentationml/2006/ole">
            <p:oleObj spid="_x0000_s77917" name="Формула" r:id="rId10" imgW="698500" imgH="228600" progId="Equation.3">
              <p:embed/>
            </p:oleObj>
          </a:graphicData>
        </a:graphic>
      </p:graphicFrame>
      <p:graphicFrame>
        <p:nvGraphicFramePr>
          <p:cNvPr id="4106" name="Object 114"/>
          <p:cNvGraphicFramePr>
            <a:graphicFrameLocks noChangeAspect="1"/>
          </p:cNvGraphicFramePr>
          <p:nvPr/>
        </p:nvGraphicFramePr>
        <p:xfrm>
          <a:off x="6007100" y="5629275"/>
          <a:ext cx="1011238" cy="506413"/>
        </p:xfrm>
        <a:graphic>
          <a:graphicData uri="http://schemas.openxmlformats.org/presentationml/2006/ole">
            <p:oleObj spid="_x0000_s77918" name="Формула" r:id="rId11" imgW="482391" imgH="241195" progId="Equation.3">
              <p:embed/>
            </p:oleObj>
          </a:graphicData>
        </a:graphic>
      </p:graphicFrame>
      <p:sp>
        <p:nvSpPr>
          <p:cNvPr id="4114" name="Rectangle 17"/>
          <p:cNvSpPr>
            <a:spLocks noChangeArrowheads="1"/>
          </p:cNvSpPr>
          <p:nvPr/>
        </p:nvSpPr>
        <p:spPr bwMode="auto">
          <a:xfrm>
            <a:off x="-409575" y="3381375"/>
            <a:ext cx="675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4107" name="Object 115"/>
          <p:cNvGraphicFramePr>
            <a:graphicFrameLocks noChangeAspect="1"/>
          </p:cNvGraphicFramePr>
          <p:nvPr/>
        </p:nvGraphicFramePr>
        <p:xfrm>
          <a:off x="6985000" y="5716588"/>
          <a:ext cx="801688" cy="296862"/>
        </p:xfrm>
        <a:graphic>
          <a:graphicData uri="http://schemas.openxmlformats.org/presentationml/2006/ole">
            <p:oleObj spid="_x0000_s77919" name="Формула" r:id="rId12" imgW="444114" imgH="177646" progId="Equation.3">
              <p:embed/>
            </p:oleObj>
          </a:graphicData>
        </a:graphic>
      </p:graphicFrame>
      <p:graphicFrame>
        <p:nvGraphicFramePr>
          <p:cNvPr id="4108" name="Object 116"/>
          <p:cNvGraphicFramePr>
            <a:graphicFrameLocks noChangeAspect="1"/>
          </p:cNvGraphicFramePr>
          <p:nvPr/>
        </p:nvGraphicFramePr>
        <p:xfrm>
          <a:off x="896938" y="1268413"/>
          <a:ext cx="3567112" cy="985837"/>
        </p:xfrm>
        <a:graphic>
          <a:graphicData uri="http://schemas.openxmlformats.org/presentationml/2006/ole">
            <p:oleObj spid="_x0000_s77920" name="Формула" r:id="rId13" imgW="1701800" imgH="469900" progId="Equation.3">
              <p:embed/>
            </p:oleObj>
          </a:graphicData>
        </a:graphic>
      </p:graphicFrame>
      <p:graphicFrame>
        <p:nvGraphicFramePr>
          <p:cNvPr id="4109" name="Object 117"/>
          <p:cNvGraphicFramePr>
            <a:graphicFrameLocks noChangeAspect="1"/>
          </p:cNvGraphicFramePr>
          <p:nvPr/>
        </p:nvGraphicFramePr>
        <p:xfrm>
          <a:off x="800100" y="2205038"/>
          <a:ext cx="4059238" cy="1050925"/>
        </p:xfrm>
        <a:graphic>
          <a:graphicData uri="http://schemas.openxmlformats.org/presentationml/2006/ole">
            <p:oleObj spid="_x0000_s77921" name="Формула" r:id="rId14" imgW="1816100" imgH="469900" progId="Equation.3">
              <p:embed/>
            </p:oleObj>
          </a:graphicData>
        </a:graphic>
      </p:graphicFrame>
      <p:graphicFrame>
        <p:nvGraphicFramePr>
          <p:cNvPr id="4110" name="Object 118"/>
          <p:cNvGraphicFramePr>
            <a:graphicFrameLocks noChangeAspect="1"/>
          </p:cNvGraphicFramePr>
          <p:nvPr/>
        </p:nvGraphicFramePr>
        <p:xfrm>
          <a:off x="6372225" y="1506538"/>
          <a:ext cx="1008063" cy="419100"/>
        </p:xfrm>
        <a:graphic>
          <a:graphicData uri="http://schemas.openxmlformats.org/presentationml/2006/ole">
            <p:oleObj spid="_x0000_s77922" name="Формула" r:id="rId15" imgW="457200" imgH="190500" progId="Equation.3">
              <p:embed/>
            </p:oleObj>
          </a:graphicData>
        </a:graphic>
      </p:graphicFrame>
      <p:sp>
        <p:nvSpPr>
          <p:cNvPr id="4115" name="Text Box 25"/>
          <p:cNvSpPr txBox="1">
            <a:spLocks noChangeArrowheads="1"/>
          </p:cNvSpPr>
          <p:nvPr/>
        </p:nvSpPr>
        <p:spPr bwMode="auto">
          <a:xfrm>
            <a:off x="7885113" y="1476375"/>
            <a:ext cx="5143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(4)</a:t>
            </a:r>
          </a:p>
        </p:txBody>
      </p:sp>
      <p:sp>
        <p:nvSpPr>
          <p:cNvPr id="4116" name="Text Box 26"/>
          <p:cNvSpPr txBox="1">
            <a:spLocks noChangeArrowheads="1"/>
          </p:cNvSpPr>
          <p:nvPr/>
        </p:nvSpPr>
        <p:spPr bwMode="auto">
          <a:xfrm>
            <a:off x="7885113" y="2405063"/>
            <a:ext cx="5143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(5)</a:t>
            </a:r>
          </a:p>
        </p:txBody>
      </p:sp>
      <p:sp>
        <p:nvSpPr>
          <p:cNvPr id="4117" name="Text Box 27"/>
          <p:cNvSpPr txBox="1">
            <a:spLocks noChangeArrowheads="1"/>
          </p:cNvSpPr>
          <p:nvPr/>
        </p:nvSpPr>
        <p:spPr bwMode="auto">
          <a:xfrm>
            <a:off x="7885113" y="3357563"/>
            <a:ext cx="5143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(6)</a:t>
            </a:r>
          </a:p>
        </p:txBody>
      </p:sp>
      <p:sp>
        <p:nvSpPr>
          <p:cNvPr id="4118" name="Text Box 28"/>
          <p:cNvSpPr txBox="1">
            <a:spLocks noChangeArrowheads="1"/>
          </p:cNvSpPr>
          <p:nvPr/>
        </p:nvSpPr>
        <p:spPr bwMode="auto">
          <a:xfrm>
            <a:off x="7912100" y="5622925"/>
            <a:ext cx="5143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(8)</a:t>
            </a:r>
          </a:p>
        </p:txBody>
      </p:sp>
      <p:sp>
        <p:nvSpPr>
          <p:cNvPr id="4119" name="Text Box 29"/>
          <p:cNvSpPr txBox="1">
            <a:spLocks noChangeArrowheads="1"/>
          </p:cNvSpPr>
          <p:nvPr/>
        </p:nvSpPr>
        <p:spPr bwMode="auto">
          <a:xfrm>
            <a:off x="7885113" y="4551363"/>
            <a:ext cx="5143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>
                <a:latin typeface="Times New Roman" pitchFamily="18" charset="0"/>
              </a:rPr>
              <a:t>(7)</a:t>
            </a:r>
          </a:p>
        </p:txBody>
      </p:sp>
      <p:sp>
        <p:nvSpPr>
          <p:cNvPr id="4120" name="Номер слайда 22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2C98939-3959-4701-ABFE-29D33055E3C4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graphicFrame>
        <p:nvGraphicFramePr>
          <p:cNvPr id="4111" name="Object 157"/>
          <p:cNvGraphicFramePr>
            <a:graphicFrameLocks noChangeAspect="1"/>
          </p:cNvGraphicFramePr>
          <p:nvPr/>
        </p:nvGraphicFramePr>
        <p:xfrm>
          <a:off x="5143500" y="3459163"/>
          <a:ext cx="887413" cy="446087"/>
        </p:xfrm>
        <a:graphic>
          <a:graphicData uri="http://schemas.openxmlformats.org/presentationml/2006/ole">
            <p:oleObj spid="_x0000_s77923" name="Формула" r:id="rId16" imgW="355138" imgH="177569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42875" y="928688"/>
            <a:ext cx="8858250" cy="5643562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457200" y="58738"/>
            <a:ext cx="8229600" cy="9223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Формирование серий одежды</a:t>
            </a:r>
          </a:p>
        </p:txBody>
      </p:sp>
      <p:pic>
        <p:nvPicPr>
          <p:cNvPr id="8" name="Picture 6" descr="Схема_жакет3"/>
          <p:cNvPicPr>
            <a:picLocks noChangeAspect="1" noChangeArrowheads="1"/>
          </p:cNvPicPr>
          <p:nvPr/>
        </p:nvPicPr>
        <p:blipFill>
          <a:blip r:embed="rId2" cstate="print"/>
          <a:srcRect t="17332" r="86909" b="45346"/>
          <a:stretch>
            <a:fillRect/>
          </a:stretch>
        </p:blipFill>
        <p:spPr bwMode="auto">
          <a:xfrm>
            <a:off x="2771775" y="2760663"/>
            <a:ext cx="8747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Схема_жакет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1115" t="16147" r="53661" b="44455"/>
          <a:stretch>
            <a:fillRect/>
          </a:stretch>
        </p:blipFill>
        <p:spPr>
          <a:xfrm>
            <a:off x="3563938" y="2136775"/>
            <a:ext cx="2012950" cy="2960688"/>
          </a:xfrm>
        </p:spPr>
      </p:pic>
      <p:pic>
        <p:nvPicPr>
          <p:cNvPr id="10" name="Picture 9" descr="Схема_жакет3"/>
          <p:cNvPicPr>
            <a:picLocks noChangeAspect="1" noChangeArrowheads="1"/>
          </p:cNvPicPr>
          <p:nvPr/>
        </p:nvPicPr>
        <p:blipFill>
          <a:blip r:embed="rId4" cstate="print"/>
          <a:srcRect l="85422" t="15549" b="47900"/>
          <a:stretch>
            <a:fillRect/>
          </a:stretch>
        </p:blipFill>
        <p:spPr bwMode="auto">
          <a:xfrm>
            <a:off x="5514975" y="2816225"/>
            <a:ext cx="930275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 rot="3190837">
            <a:off x="6883400" y="1782763"/>
            <a:ext cx="1878013" cy="922337"/>
          </a:xfrm>
          <a:prstGeom prst="curvedDownArrow">
            <a:avLst>
              <a:gd name="adj1" fmla="val 13386"/>
              <a:gd name="adj2" fmla="val 55070"/>
              <a:gd name="adj3" fmla="val 2838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18409163" flipH="1">
            <a:off x="277812" y="1709738"/>
            <a:ext cx="1878013" cy="922338"/>
          </a:xfrm>
          <a:prstGeom prst="curvedDownArrow">
            <a:avLst>
              <a:gd name="adj1" fmla="val 13386"/>
              <a:gd name="adj2" fmla="val 55070"/>
              <a:gd name="adj3" fmla="val 2838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708400" y="1736725"/>
            <a:ext cx="1657350" cy="215900"/>
          </a:xfrm>
          <a:prstGeom prst="leftRightArrow">
            <a:avLst>
              <a:gd name="adj1" fmla="val 50000"/>
              <a:gd name="adj2" fmla="val 153529"/>
            </a:avLst>
          </a:prstGeom>
          <a:solidFill>
            <a:srgbClr val="FF0B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3563938" y="5408613"/>
            <a:ext cx="2016125" cy="215900"/>
          </a:xfrm>
          <a:prstGeom prst="leftRightArrow">
            <a:avLst>
              <a:gd name="adj1" fmla="val 50000"/>
              <a:gd name="adj2" fmla="val 186765"/>
            </a:avLst>
          </a:prstGeom>
          <a:solidFill>
            <a:srgbClr val="FF0B0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pic>
        <p:nvPicPr>
          <p:cNvPr id="16" name="Picture 16" descr="Схема_жакет3"/>
          <p:cNvPicPr>
            <a:picLocks noChangeAspect="1" noChangeArrowheads="1"/>
          </p:cNvPicPr>
          <p:nvPr/>
        </p:nvPicPr>
        <p:blipFill>
          <a:blip r:embed="rId5" cstate="print"/>
          <a:srcRect t="15549" r="85422" b="47900"/>
          <a:stretch>
            <a:fillRect/>
          </a:stretch>
        </p:blipFill>
        <p:spPr bwMode="auto">
          <a:xfrm>
            <a:off x="2627313" y="2744788"/>
            <a:ext cx="930275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Схема_жакет3"/>
          <p:cNvPicPr>
            <a:picLocks noChangeAspect="1" noChangeArrowheads="1"/>
          </p:cNvPicPr>
          <p:nvPr/>
        </p:nvPicPr>
        <p:blipFill>
          <a:blip r:embed="rId5" cstate="print"/>
          <a:srcRect l="86909" t="17332" b="45346"/>
          <a:stretch>
            <a:fillRect/>
          </a:stretch>
        </p:blipFill>
        <p:spPr bwMode="auto">
          <a:xfrm>
            <a:off x="5580063" y="2744788"/>
            <a:ext cx="874712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Схема_жакет3"/>
          <p:cNvPicPr>
            <a:picLocks noChangeAspect="1" noChangeArrowheads="1"/>
          </p:cNvPicPr>
          <p:nvPr/>
        </p:nvPicPr>
        <p:blipFill>
          <a:blip r:embed="rId6" cstate="print"/>
          <a:srcRect l="20778" t="-1140" r="57388" b="85381"/>
          <a:stretch>
            <a:fillRect/>
          </a:stretch>
        </p:blipFill>
        <p:spPr bwMode="auto">
          <a:xfrm>
            <a:off x="2339975" y="1160463"/>
            <a:ext cx="1281113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Схема_жакет3"/>
          <p:cNvPicPr>
            <a:picLocks noChangeAspect="1" noChangeArrowheads="1"/>
          </p:cNvPicPr>
          <p:nvPr/>
        </p:nvPicPr>
        <p:blipFill>
          <a:blip r:embed="rId7" cstate="print"/>
          <a:srcRect l="44778" t="-1140" r="35506" b="85381"/>
          <a:stretch>
            <a:fillRect/>
          </a:stretch>
        </p:blipFill>
        <p:spPr bwMode="auto">
          <a:xfrm>
            <a:off x="5502275" y="1160463"/>
            <a:ext cx="1157288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7" name="Номер слайда 19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24DB3A-4B94-468D-AD1F-2D4AD5EC63CA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pic>
        <p:nvPicPr>
          <p:cNvPr id="13328" name="Picture 3" descr="G:\ИССЫК-КУЛЬ 2014\Оформление слайдов\жакет 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2879725"/>
            <a:ext cx="278288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4" descr="G:\ИССЫК-КУЛЬ 2014\Оформление слайдов\жакет 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175" y="2997200"/>
            <a:ext cx="278606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3403E-6 L 0.32378 -0.0039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78834E-6 L -0.32291 4.78834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63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93E-6 L 0.32275 -1.3879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836E-6 L -0.33108 -0.009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42875" y="928688"/>
            <a:ext cx="8858250" cy="5572125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642938" y="142875"/>
            <a:ext cx="78644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серии №2</a:t>
            </a:r>
          </a:p>
        </p:txBody>
      </p:sp>
      <p:sp>
        <p:nvSpPr>
          <p:cNvPr id="14340" name="AutoShape 34"/>
          <p:cNvSpPr>
            <a:spLocks noChangeArrowheads="1"/>
          </p:cNvSpPr>
          <p:nvPr/>
        </p:nvSpPr>
        <p:spPr bwMode="auto">
          <a:xfrm rot="-2936405">
            <a:off x="3653632" y="4331494"/>
            <a:ext cx="773112" cy="190500"/>
          </a:xfrm>
          <a:prstGeom prst="leftArrow">
            <a:avLst>
              <a:gd name="adj1" fmla="val 50000"/>
              <a:gd name="adj2" fmla="val 1635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4341" name="TextBox 17"/>
          <p:cNvSpPr txBox="1">
            <a:spLocks noChangeArrowheads="1"/>
          </p:cNvSpPr>
          <p:nvPr/>
        </p:nvSpPr>
        <p:spPr bwMode="auto">
          <a:xfrm>
            <a:off x="4037013" y="374650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Ядро №2</a:t>
            </a:r>
          </a:p>
        </p:txBody>
      </p:sp>
      <p:sp>
        <p:nvSpPr>
          <p:cNvPr id="14342" name="AutoShape 34"/>
          <p:cNvSpPr>
            <a:spLocks noChangeArrowheads="1"/>
          </p:cNvSpPr>
          <p:nvPr/>
        </p:nvSpPr>
        <p:spPr bwMode="auto">
          <a:xfrm rot="10800000">
            <a:off x="2841625" y="3027363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4343" name="AutoShape 34"/>
          <p:cNvSpPr>
            <a:spLocks noChangeArrowheads="1"/>
          </p:cNvSpPr>
          <p:nvPr/>
        </p:nvSpPr>
        <p:spPr bwMode="auto">
          <a:xfrm>
            <a:off x="5503863" y="3008313"/>
            <a:ext cx="936625" cy="142875"/>
          </a:xfrm>
          <a:prstGeom prst="leftArrow">
            <a:avLst>
              <a:gd name="adj1" fmla="val 50000"/>
              <a:gd name="adj2" fmla="val 163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4344" name="Номер слайда 21"/>
          <p:cNvSpPr>
            <a:spLocks noGrp="1"/>
          </p:cNvSpPr>
          <p:nvPr>
            <p:ph type="sldNum" sz="quarter" idx="12"/>
          </p:nvPr>
        </p:nvSpPr>
        <p:spPr bwMode="auto">
          <a:xfrm>
            <a:off x="6867525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08D2DF2-E18E-4E16-9E2B-7DE53C52E909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pic>
        <p:nvPicPr>
          <p:cNvPr id="14345" name="Picture 1" descr="D:\~Аспирантура\ЕКАТ 2014\оформление презентации\11.png"/>
          <p:cNvPicPr>
            <a:picLocks noChangeAspect="1" noChangeArrowheads="1"/>
          </p:cNvPicPr>
          <p:nvPr/>
        </p:nvPicPr>
        <p:blipFill>
          <a:blip r:embed="rId2" cstate="print"/>
          <a:srcRect l="24876" t="9669" r="15422" b="14998"/>
          <a:stretch>
            <a:fillRect/>
          </a:stretch>
        </p:blipFill>
        <p:spPr bwMode="auto">
          <a:xfrm>
            <a:off x="2214563" y="3643313"/>
            <a:ext cx="1714500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" descr="D:\~Аспирантура\ЕКАТ 2014\оформление презентации\222.png"/>
          <p:cNvPicPr>
            <a:picLocks noChangeAspect="1" noChangeArrowheads="1"/>
          </p:cNvPicPr>
          <p:nvPr/>
        </p:nvPicPr>
        <p:blipFill>
          <a:blip r:embed="rId3" cstate="print"/>
          <a:srcRect l="27859" t="8864" r="19901" b="14772"/>
          <a:stretch>
            <a:fillRect/>
          </a:stretch>
        </p:blipFill>
        <p:spPr bwMode="auto">
          <a:xfrm>
            <a:off x="5286375" y="3643313"/>
            <a:ext cx="1500188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4" descr="D:\~Аспирантура\ЕКАТ 2014\оформление презентации\Безымянный-1.png"/>
          <p:cNvPicPr>
            <a:picLocks noChangeAspect="1" noChangeArrowheads="1"/>
          </p:cNvPicPr>
          <p:nvPr/>
        </p:nvPicPr>
        <p:blipFill>
          <a:blip r:embed="rId4" cstate="print"/>
          <a:srcRect l="70729" t="23787" r="-995" b="56163"/>
          <a:stretch>
            <a:fillRect/>
          </a:stretch>
        </p:blipFill>
        <p:spPr bwMode="auto">
          <a:xfrm>
            <a:off x="6572250" y="1000125"/>
            <a:ext cx="15001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5" descr="D:\~Аспирантура\Рома, Ваня\Ядро №2 - экспертная система\9_воротник\9_2.png"/>
          <p:cNvPicPr>
            <a:picLocks noChangeAspect="1" noChangeArrowheads="1"/>
          </p:cNvPicPr>
          <p:nvPr/>
        </p:nvPicPr>
        <p:blipFill>
          <a:blip r:embed="rId5" cstate="print"/>
          <a:srcRect l="35217" t="8800" r="43597" b="73537"/>
          <a:stretch>
            <a:fillRect/>
          </a:stretch>
        </p:blipFill>
        <p:spPr bwMode="auto">
          <a:xfrm>
            <a:off x="8072438" y="1000125"/>
            <a:ext cx="7858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6" descr="D:\~Аспирантура\Рома, Ваня\Ядро №2 - экспертная система\2_продольное членение стана\2_3.png"/>
          <p:cNvPicPr>
            <a:picLocks noChangeAspect="1" noChangeArrowheads="1"/>
          </p:cNvPicPr>
          <p:nvPr/>
        </p:nvPicPr>
        <p:blipFill>
          <a:blip r:embed="rId6" cstate="print"/>
          <a:srcRect l="34200" t="11519" r="35545" b="15529"/>
          <a:stretch>
            <a:fillRect/>
          </a:stretch>
        </p:blipFill>
        <p:spPr bwMode="auto">
          <a:xfrm>
            <a:off x="7813675" y="2857500"/>
            <a:ext cx="901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" descr="D:\~Аспирантура\ЕКАТ 2014\оформление презентации\застежка-1.png"/>
          <p:cNvPicPr>
            <a:picLocks noChangeAspect="1" noChangeArrowheads="1"/>
          </p:cNvPicPr>
          <p:nvPr/>
        </p:nvPicPr>
        <p:blipFill>
          <a:blip r:embed="rId7" cstate="print"/>
          <a:srcRect l="47264" t="13538" r="40298" b="14911"/>
          <a:stretch>
            <a:fillRect/>
          </a:stretch>
        </p:blipFill>
        <p:spPr bwMode="auto">
          <a:xfrm>
            <a:off x="7286625" y="2214563"/>
            <a:ext cx="3571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2" descr="D:\~Аспирантура\ЕКАТ 2014\оформление презентации\пояс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6688" y="2214563"/>
            <a:ext cx="10001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3" descr="D:\~Аспирантура\ЕКАТ 2014\оформление презентации\рукава-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8" y="1000125"/>
            <a:ext cx="15001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4" descr="D:\~Аспирантура\ЕКАТ 2014\оформление презентации\продольное -2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357188" y="2428875"/>
            <a:ext cx="10715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5" descr="D:\~Аспирантура\ЕКАТ 2014\оформление презентации\пояс-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50" y="4643438"/>
            <a:ext cx="1000125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6" descr="D:\~Аспирантура\ЕКАТ 2014\оформление презентации\застежка-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25" y="2455863"/>
            <a:ext cx="3175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7" descr="D:\~Аспирантура\ЕКАТ 2014\оформление презентации\ядро 2 - результат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00375" y="592138"/>
            <a:ext cx="2871788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1" descr="G:\Рома, Ваня - флешка\Ядро №2 - экспертная система\Ядро №2 - кспертная система - проверенные размеры\12 Доп элементы составляющих\12_5.png"/>
          <p:cNvPicPr>
            <a:picLocks noChangeAspect="1" noChangeArrowheads="1"/>
          </p:cNvPicPr>
          <p:nvPr/>
        </p:nvPicPr>
        <p:blipFill>
          <a:blip r:embed="rId14" cstate="print"/>
          <a:srcRect l="37154" t="14906" r="49454" b="65704"/>
          <a:stretch>
            <a:fillRect/>
          </a:stretch>
        </p:blipFill>
        <p:spPr bwMode="auto">
          <a:xfrm>
            <a:off x="6858000" y="2286000"/>
            <a:ext cx="428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" descr="G:\Рома, Ваня - флешка\Ядро №2 - экспертная система\Ядро №2 - кспертная система - проверенные размеры\9 Воротники\9_3.png"/>
          <p:cNvPicPr>
            <a:picLocks noChangeAspect="1" noChangeArrowheads="1"/>
          </p:cNvPicPr>
          <p:nvPr/>
        </p:nvPicPr>
        <p:blipFill>
          <a:blip r:embed="rId15" cstate="print"/>
          <a:srcRect l="37697" t="7497" r="39981" b="75055"/>
          <a:stretch>
            <a:fillRect/>
          </a:stretch>
        </p:blipFill>
        <p:spPr bwMode="auto">
          <a:xfrm>
            <a:off x="1857375" y="1071563"/>
            <a:ext cx="7858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9" name="AutoShape 34"/>
          <p:cNvSpPr>
            <a:spLocks noChangeArrowheads="1"/>
          </p:cNvSpPr>
          <p:nvPr/>
        </p:nvSpPr>
        <p:spPr bwMode="auto">
          <a:xfrm rot="-7535167">
            <a:off x="4741068" y="4345782"/>
            <a:ext cx="773113" cy="190500"/>
          </a:xfrm>
          <a:prstGeom prst="leftArrow">
            <a:avLst>
              <a:gd name="adj1" fmla="val 50000"/>
              <a:gd name="adj2" fmla="val 1635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Разрабатываемая система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385A-4541-4C30-AD68-B690E10304EE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56070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6" descr="E:\Омск 2015\Выступление\PICS\главное рабочее окно -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714620"/>
            <a:ext cx="5286412" cy="368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683</Words>
  <Application>Microsoft Office PowerPoint</Application>
  <PresentationFormat>Экран (4:3)</PresentationFormat>
  <Paragraphs>160</Paragraphs>
  <Slides>31</Slides>
  <Notes>2</Notes>
  <HiddenSlides>2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Тема Office</vt:lpstr>
      <vt:lpstr>Формула</vt:lpstr>
      <vt:lpstr>Equation</vt:lpstr>
      <vt:lpstr>CorelDRAW</vt:lpstr>
      <vt:lpstr>РАЗРАБОТКА МАТЕМАТИЧЕСКИХ МОДЕЛЕЙ И АЛГОРИТМОВ ДЛЯ РЕШЕНИЯ НЕКОТОРЫХ ЗАДАЧ ОПТИМАЛЬНОГО ПРОЕКТИРОВАНИЯ</vt:lpstr>
      <vt:lpstr>Слайд 2</vt:lpstr>
      <vt:lpstr>Слайд 3</vt:lpstr>
      <vt:lpstr>Логические ограничения</vt:lpstr>
      <vt:lpstr>Модель целочисленного линейного программирования</vt:lpstr>
      <vt:lpstr>Модель ЦЛП (продолжение)</vt:lpstr>
      <vt:lpstr>Слайд 7</vt:lpstr>
      <vt:lpstr>Слайд 8</vt:lpstr>
      <vt:lpstr>Разрабатываемая система</vt:lpstr>
      <vt:lpstr> </vt:lpstr>
      <vt:lpstr>Результаты вычислительного эксперимента  по апробации разрабатываемого алгоритма</vt:lpstr>
      <vt:lpstr>Результаты вычислительного эксперимента  по апробации разрабатываемого алгоритма (продолжение)</vt:lpstr>
      <vt:lpstr>Слайд 13</vt:lpstr>
      <vt:lpstr>Слайд 14</vt:lpstr>
      <vt:lpstr>Слайд 15</vt:lpstr>
      <vt:lpstr>Слайд 16</vt:lpstr>
      <vt:lpstr>Библиотека составляющих плечевых изделий (фрагмент)</vt:lpstr>
      <vt:lpstr>Библиотека составляющих поясных изделий (фрагмент)</vt:lpstr>
      <vt:lpstr>Результаты вычислительного эксперимента (комплекты)</vt:lpstr>
      <vt:lpstr>Результаты вычислительного эксперимента (комплекты) (продолжение)</vt:lpstr>
      <vt:lpstr>Результаты вычислительного эксперимента (комплекты) (продолжение)</vt:lpstr>
      <vt:lpstr>Результаты вычислительного эксперимента (комплекты) (продолжение)</vt:lpstr>
      <vt:lpstr>Примеры колористических решений</vt:lpstr>
      <vt:lpstr>Основные варианты сочетания цветов</vt:lpstr>
      <vt:lpstr>Постановка задачи</vt:lpstr>
      <vt:lpstr>Модель ЦЛП</vt:lpstr>
      <vt:lpstr>Результаты вычислительных экспериментов</vt:lpstr>
      <vt:lpstr>Результаты вычислительных экспериментов (продолжение)</vt:lpstr>
      <vt:lpstr>Заключение</vt:lpstr>
      <vt:lpstr>Спасибо за внимание!</vt:lpstr>
      <vt:lpstr>Направления для дальнейших исследований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эскизного проектирования одежды с помощью методов и алгоритмов дискретной оптимизации</dc:title>
  <dc:creator>User</dc:creator>
  <cp:lastModifiedBy>Iriska</cp:lastModifiedBy>
  <cp:revision>174</cp:revision>
  <dcterms:created xsi:type="dcterms:W3CDTF">2013-10-16T05:03:09Z</dcterms:created>
  <dcterms:modified xsi:type="dcterms:W3CDTF">2017-09-21T04:15:50Z</dcterms:modified>
</cp:coreProperties>
</file>