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69" r:id="rId4"/>
    <p:sldId id="257" r:id="rId5"/>
    <p:sldId id="261" r:id="rId6"/>
    <p:sldId id="258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1" autoAdjust="0"/>
    <p:restoredTop sz="88530" autoAdjust="0"/>
  </p:normalViewPr>
  <p:slideViewPr>
    <p:cSldViewPr>
      <p:cViewPr varScale="1">
        <p:scale>
          <a:sx n="64" d="100"/>
          <a:sy n="64" d="100"/>
        </p:scale>
        <p:origin x="-15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17" Type="http://schemas.openxmlformats.org/officeDocument/2006/relationships/image" Target="../media/image39.wmf"/><Relationship Id="rId2" Type="http://schemas.openxmlformats.org/officeDocument/2006/relationships/image" Target="../media/image24.wmf"/><Relationship Id="rId16" Type="http://schemas.openxmlformats.org/officeDocument/2006/relationships/image" Target="../media/image38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5" Type="http://schemas.openxmlformats.org/officeDocument/2006/relationships/image" Target="../media/image3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Relationship Id="rId1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3" Type="http://schemas.openxmlformats.org/officeDocument/2006/relationships/image" Target="../media/image44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37.wmf"/><Relationship Id="rId11" Type="http://schemas.openxmlformats.org/officeDocument/2006/relationships/image" Target="../media/image51.wmf"/><Relationship Id="rId5" Type="http://schemas.openxmlformats.org/officeDocument/2006/relationships/image" Target="../media/image46.wmf"/><Relationship Id="rId10" Type="http://schemas.openxmlformats.org/officeDocument/2006/relationships/image" Target="../media/image50.wmf"/><Relationship Id="rId4" Type="http://schemas.openxmlformats.org/officeDocument/2006/relationships/image" Target="../media/image45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3F9FC-AEFA-4737-AE66-2C679A2D559F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7C14D-CF87-4030-9657-9788EB834F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46797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Обыкновенные дифференциальные уравнения являются мощным инструментом моделирования </a:t>
            </a:r>
          </a:p>
          <a:p>
            <a:r>
              <a:rPr lang="ru-RU" dirty="0" smtClean="0"/>
              <a:t>динамических процессов с широким применением в самых разных областях науки. За последние </a:t>
            </a:r>
          </a:p>
          <a:p>
            <a:r>
              <a:rPr lang="ru-RU" dirty="0" smtClean="0"/>
              <a:t>два десятилетия ОДУ также стали преобладающим инструментом в</a:t>
            </a:r>
            <a:r>
              <a:rPr lang="ru-RU" baseline="0" dirty="0" smtClean="0"/>
              <a:t> </a:t>
            </a:r>
            <a:r>
              <a:rPr lang="ru-RU" dirty="0" smtClean="0"/>
              <a:t>области биомедицины. На практике важно </a:t>
            </a:r>
          </a:p>
          <a:p>
            <a:r>
              <a:rPr lang="ru-RU" dirty="0" smtClean="0"/>
              <a:t>и необходимо определять неизвестные параметры в моделях ОДУ на основе экспериментальных данных. </a:t>
            </a:r>
          </a:p>
          <a:p>
            <a:r>
              <a:rPr lang="ru-RU" dirty="0" smtClean="0"/>
              <a:t>Анализ </a:t>
            </a:r>
            <a:r>
              <a:rPr lang="ru-RU" dirty="0" err="1" smtClean="0"/>
              <a:t>идентифицируемости</a:t>
            </a:r>
            <a:r>
              <a:rPr lang="ru-RU" dirty="0" smtClean="0"/>
              <a:t> является первым шагом в определении неизвестных параметров в моделях ОДУ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Обыкновенные дифференциальные уравнения являются мощным инструментом моделирования </a:t>
            </a:r>
          </a:p>
          <a:p>
            <a:r>
              <a:rPr lang="ru-RU" dirty="0" smtClean="0"/>
              <a:t>динамических процессов с широким применением в самых разных областях науки. За последние </a:t>
            </a:r>
          </a:p>
          <a:p>
            <a:r>
              <a:rPr lang="ru-RU" dirty="0" smtClean="0"/>
              <a:t>два десятилетия ОДУ также стали преобладающим инструментом в</a:t>
            </a:r>
            <a:r>
              <a:rPr lang="ru-RU" baseline="0" dirty="0" smtClean="0"/>
              <a:t> </a:t>
            </a:r>
            <a:r>
              <a:rPr lang="ru-RU" dirty="0" smtClean="0"/>
              <a:t>области биомедицины. На практике важно </a:t>
            </a:r>
          </a:p>
          <a:p>
            <a:r>
              <a:rPr lang="ru-RU" dirty="0" smtClean="0"/>
              <a:t>и необходимо определять неизвестные параметры в моделях ОДУ на основе экспериментальных данных. </a:t>
            </a:r>
          </a:p>
          <a:p>
            <a:r>
              <a:rPr lang="ru-RU" dirty="0" smtClean="0"/>
              <a:t>Анализ </a:t>
            </a:r>
            <a:r>
              <a:rPr lang="ru-RU" dirty="0" err="1" smtClean="0"/>
              <a:t>идентифицируемости</a:t>
            </a:r>
            <a:r>
              <a:rPr lang="ru-RU" dirty="0" smtClean="0"/>
              <a:t> является первым шагом в определении неизвестных параметров в моделях ОДУ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Обыкновенные дифференциальные уравнения являются мощным инструментом моделирования </a:t>
            </a:r>
          </a:p>
          <a:p>
            <a:r>
              <a:rPr lang="ru-RU" dirty="0" smtClean="0"/>
              <a:t>динамических процессов с широким применением в самых разных областях науки. За последние </a:t>
            </a:r>
          </a:p>
          <a:p>
            <a:r>
              <a:rPr lang="ru-RU" dirty="0" smtClean="0"/>
              <a:t>два десятилетия ОДУ также стали преобладающим инструментом в</a:t>
            </a:r>
            <a:r>
              <a:rPr lang="ru-RU" baseline="0" dirty="0" smtClean="0"/>
              <a:t> </a:t>
            </a:r>
            <a:r>
              <a:rPr lang="ru-RU" dirty="0" smtClean="0"/>
              <a:t>области биомедицины. На практике важно </a:t>
            </a:r>
          </a:p>
          <a:p>
            <a:r>
              <a:rPr lang="ru-RU" dirty="0" smtClean="0"/>
              <a:t>и необходимо определять неизвестные параметры в моделях ОДУ на основе экспериментальных данных. </a:t>
            </a:r>
          </a:p>
          <a:p>
            <a:r>
              <a:rPr lang="ru-RU" dirty="0" smtClean="0"/>
              <a:t>Анализ </a:t>
            </a:r>
            <a:r>
              <a:rPr lang="ru-RU" dirty="0" err="1" smtClean="0"/>
              <a:t>идентифицируемости</a:t>
            </a:r>
            <a:r>
              <a:rPr lang="ru-RU" dirty="0" smtClean="0"/>
              <a:t> является первым шагом в определении неизвестных параметров в моделях ОДУ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Перейдем к математической постановке</a:t>
            </a:r>
            <a:r>
              <a:rPr lang="ru-RU" baseline="0" dirty="0" smtClean="0"/>
              <a:t> задачи. С помощью ОДУ моделируются динамические процессы биологии. Обратная задача заключается в оценке вектора параметров </a:t>
            </a:r>
            <a:r>
              <a:rPr lang="ru-RU" baseline="0" dirty="0" err="1" smtClean="0"/>
              <a:t>θ </a:t>
            </a:r>
            <a:r>
              <a:rPr lang="ru-RU" baseline="0" dirty="0" smtClean="0"/>
              <a:t>по результатам экспериментов </a:t>
            </a:r>
            <a:r>
              <a:rPr lang="en-US" baseline="0" dirty="0" smtClean="0"/>
              <a:t>y(t)</a:t>
            </a:r>
            <a:r>
              <a:rPr lang="ru-RU" baseline="0" dirty="0" smtClean="0"/>
              <a:t>. В действительности, до оценки параметров на основе экспериментальных данных, необходимо проверить, можно ли однозначно определить неизвестные параметры по имеющимся данным на входе и выходе (измерениям) модели. Также, возникает ряд вопросов: "Если все параметры модели неидентифицируемы, быть может найдется подмножество параметров, которые будут идентифицируемы? Сколько необходимо измерений и в какие моменты времени необходимо их провести для качественной оценки?"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</a:t>
            </a:r>
            <a:r>
              <a:rPr lang="ru-RU" dirty="0" err="1" smtClean="0"/>
              <a:t>идентифицируемости</a:t>
            </a:r>
            <a:r>
              <a:rPr lang="ru-RU" dirty="0" smtClean="0"/>
              <a:t> параметров модели делиться на три вида: структурная (характеризует свойства самой системы), практическая(выявляет неидентифицируемые параметры, которые являются следствием неопределенности в данных) и чувствительность параметров (исследует в какой степени вариабельность каждого параметра и начальных условий модели определяет вариабельность результатов моделирования)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</a:t>
            </a:r>
            <a:r>
              <a:rPr lang="ru-RU" dirty="0" err="1" smtClean="0"/>
              <a:t>идентифицируемости</a:t>
            </a:r>
            <a:r>
              <a:rPr lang="ru-RU" dirty="0" smtClean="0"/>
              <a:t> параметров модели делиться на три вида: структурная (характеризует свойства самой системы), практическая(выявляет неидентифицируемые параметры, которые являются следствием неопределенности в данных) и чувствительность параметров (исследует в какой степени вариабельность каждого параметра и начальных условий модели определяет вариабельность результатов моделирования)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 делит параметры на идентифицируемые и нет с помощью исследования собственных значений матрицы Гессе, которая вычисляется по формуле с помощью матрицы чувствительности.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Ортогональный метод строит последовательность идентифицируемых параметров. </a:t>
            </a:r>
            <a:r>
              <a:rPr lang="ru-RU" dirty="0" smtClean="0"/>
              <a:t>Основная идея этого метода заключается в том, чтобы изучить линейную зависимость столбцов матрицы чувствительности S.</a:t>
            </a:r>
            <a:r>
              <a:rPr lang="ru-RU" baseline="0" dirty="0" smtClean="0"/>
              <a:t> </a:t>
            </a:r>
            <a:r>
              <a:rPr lang="ru-RU" dirty="0" smtClean="0"/>
              <a:t>Рассчитывается перпендикулярное расстояние от одной колонки матрицы S до векторного пространства, натянутого на другие столбцы.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7C14D-CF87-4030-9657-9788EB834F9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png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18" Type="http://schemas.openxmlformats.org/officeDocument/2006/relationships/oleObject" Target="../embeddings/oleObject31.bin"/><Relationship Id="rId3" Type="http://schemas.openxmlformats.org/officeDocument/2006/relationships/image" Target="../media/image40.jpeg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6.bin"/><Relationship Id="rId10" Type="http://schemas.openxmlformats.org/officeDocument/2006/relationships/oleObject" Target="../embeddings/oleObject23.bin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41.jpeg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oleObject" Target="../embeddings/oleObject46.bin"/><Relationship Id="rId18" Type="http://schemas.openxmlformats.org/officeDocument/2006/relationships/oleObject" Target="../embeddings/oleObject51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9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png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8.bin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2.bin"/><Relationship Id="rId14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Анализ чувствительности для одной математической модели </a:t>
            </a:r>
            <a:r>
              <a:rPr lang="ru-RU" sz="3600" b="1" dirty="0" smtClean="0"/>
              <a:t>биологии</a:t>
            </a:r>
            <a:endParaRPr lang="ru-RU" sz="3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6262" y="321691"/>
            <a:ext cx="83822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 smtClean="0">
                <a:latin typeface="Times New Roman" panose="02020603050405020304" pitchFamily="18" charset="0"/>
              </a:rPr>
              <a:t>Тринадцатая международная азиатская школа-семинар </a:t>
            </a:r>
            <a:endParaRPr lang="ru-RU" sz="2000" i="1" dirty="0" smtClean="0">
              <a:latin typeface="Times New Roman" panose="02020603050405020304" pitchFamily="18" charset="0"/>
            </a:endParaRPr>
          </a:p>
          <a:p>
            <a:pPr algn="ctr"/>
            <a:r>
              <a:rPr lang="ru-RU" sz="2000" i="1" dirty="0" smtClean="0">
                <a:latin typeface="Times New Roman" panose="02020603050405020304" pitchFamily="18" charset="0"/>
              </a:rPr>
              <a:t>"</a:t>
            </a:r>
            <a:r>
              <a:rPr lang="ru-RU" sz="2000" i="1" dirty="0" smtClean="0">
                <a:latin typeface="Times New Roman" panose="02020603050405020304" pitchFamily="18" charset="0"/>
              </a:rPr>
              <a:t>Проблемы оптимизации сложных систем"</a:t>
            </a:r>
          </a:p>
          <a:p>
            <a:pPr algn="ctr"/>
            <a:r>
              <a:rPr lang="ru-RU" sz="2000" i="1" dirty="0" smtClean="0">
                <a:latin typeface="Times New Roman" panose="02020603050405020304" pitchFamily="18" charset="0"/>
              </a:rPr>
              <a:t>г</a:t>
            </a:r>
            <a:r>
              <a:rPr lang="ru-RU" sz="2000" i="1" dirty="0" smtClean="0">
                <a:latin typeface="Times New Roman" panose="02020603050405020304" pitchFamily="18" charset="0"/>
              </a:rPr>
              <a:t>. Новосибирск </a:t>
            </a:r>
            <a:r>
              <a:rPr lang="ru-RU" sz="2000" i="1" dirty="0" smtClean="0">
                <a:latin typeface="Times New Roman" panose="02020603050405020304" pitchFamily="18" charset="0"/>
              </a:rPr>
              <a:t>18-22 сентября </a:t>
            </a:r>
            <a:r>
              <a:rPr lang="ru-RU" sz="2000" i="1" dirty="0" smtClean="0">
                <a:latin typeface="Times New Roman" panose="02020603050405020304" pitchFamily="18" charset="0"/>
              </a:rPr>
              <a:t>2017г.</a:t>
            </a:r>
            <a:endParaRPr lang="ru-RU" sz="2000" i="1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4437112"/>
            <a:ext cx="398319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Латышенко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В.А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.,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Криворотько О.И.,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Кабанихин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С.И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Latushenko_varia@mail.ru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5" y="6372036"/>
            <a:ext cx="57606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Новосибирский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осударственный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ниверситет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D:\Downloads\Logo_NS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496" y="5841886"/>
            <a:ext cx="3216929" cy="971490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4581128"/>
            <a:ext cx="5580112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652120" y="692696"/>
            <a:ext cx="3491880" cy="5400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6237312"/>
            <a:ext cx="8460432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52536" y="0"/>
            <a:ext cx="9721080" cy="58092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Математическая модель эпидемиологии</a:t>
            </a:r>
            <a:endParaRPr lang="ru-RU" sz="2400" dirty="0"/>
          </a:p>
        </p:txBody>
      </p:sp>
      <p:graphicFrame>
        <p:nvGraphicFramePr>
          <p:cNvPr id="4198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661988"/>
          <a:ext cx="5575300" cy="3844925"/>
        </p:xfrm>
        <a:graphic>
          <a:graphicData uri="http://schemas.openxmlformats.org/presentationml/2006/ole">
            <p:oleObj spid="_x0000_s41990" name="Equation" r:id="rId3" imgW="3682800" imgH="253980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27322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L.W.Roeger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Z.Feng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C.Castillo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-Chavez.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Modelling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TB and HIV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Coinfections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Mathematical biosciences and engineering. - 2009 - V.6(4) - P.815-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837.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2120" y="692696"/>
            <a:ext cx="3491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𝑆</a:t>
            </a:r>
            <a:r>
              <a:rPr lang="en-US" i="1" dirty="0" smtClean="0"/>
              <a:t>(t)</a:t>
            </a:r>
            <a:r>
              <a:rPr lang="ru-RU" i="1" dirty="0" smtClean="0"/>
              <a:t> </a:t>
            </a:r>
            <a:r>
              <a:rPr lang="ru-RU" dirty="0" smtClean="0"/>
              <a:t>– количество незараженных индивидов, </a:t>
            </a:r>
          </a:p>
          <a:p>
            <a:r>
              <a:rPr lang="ru-RU" dirty="0" smtClean="0"/>
              <a:t>𝐿(𝑡) – количество индивидов латентно зараженных ТБ (без ВИЧ), </a:t>
            </a:r>
          </a:p>
          <a:p>
            <a:r>
              <a:rPr lang="ru-RU" dirty="0" smtClean="0"/>
              <a:t>𝐼(𝑡) – количество индивидов</a:t>
            </a:r>
          </a:p>
          <a:p>
            <a:r>
              <a:rPr lang="ru-RU" dirty="0" smtClean="0"/>
              <a:t>с активной формой ТБ (без ВИЧ), 𝑇(𝑡) – количество индивидов вылеченных от ТБ (без ВИЧ), </a:t>
            </a:r>
          </a:p>
          <a:p>
            <a:r>
              <a:rPr lang="ru-RU" dirty="0" smtClean="0"/>
              <a:t>𝐽</a:t>
            </a:r>
            <a:r>
              <a:rPr lang="ru-RU" sz="1200" dirty="0" smtClean="0"/>
              <a:t>1</a:t>
            </a:r>
            <a:r>
              <a:rPr lang="ru-RU" dirty="0" smtClean="0"/>
              <a:t>(𝑡) – количество индивидов зараженных ВИЧ (без ТБ), </a:t>
            </a:r>
          </a:p>
          <a:p>
            <a:r>
              <a:rPr lang="ru-RU" dirty="0" smtClean="0"/>
              <a:t>𝐽</a:t>
            </a:r>
            <a:r>
              <a:rPr lang="ru-RU" sz="1200" dirty="0" smtClean="0"/>
              <a:t>2</a:t>
            </a:r>
            <a:r>
              <a:rPr lang="ru-RU" dirty="0" smtClean="0"/>
              <a:t>(𝑡) – количество индивидов зараженных ВИЧ и латентно зараженных ТБ, </a:t>
            </a:r>
          </a:p>
          <a:p>
            <a:r>
              <a:rPr lang="ru-RU" dirty="0" smtClean="0"/>
              <a:t>𝐽</a:t>
            </a:r>
            <a:r>
              <a:rPr lang="ru-RU" sz="1200" dirty="0" smtClean="0"/>
              <a:t>3</a:t>
            </a:r>
            <a:r>
              <a:rPr lang="ru-RU" dirty="0" smtClean="0"/>
              <a:t>(𝑡) – количество индивидов зараженных ВИЧ и активной формой ТБ, </a:t>
            </a:r>
          </a:p>
          <a:p>
            <a:r>
              <a:rPr lang="ru-RU" dirty="0" smtClean="0"/>
              <a:t>𝐴(𝑡) – количество индивидов со СПИД.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0" y="4653136"/>
          <a:ext cx="3995936" cy="1277770"/>
        </p:xfrm>
        <a:graphic>
          <a:graphicData uri="http://schemas.openxmlformats.org/presentationml/2006/ole">
            <p:oleObj spid="_x0000_s41991" name="Equation" r:id="rId4" imgW="2184400" imgH="69850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851920" y="4653136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Вся популяция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99792" y="5085184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«активная» популяция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79712" y="5517232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лица, зараженные ВИЧ.</a:t>
            </a:r>
            <a:endParaRPr lang="ru-RU" dirty="0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7236296" y="4581128"/>
            <a:ext cx="1368152" cy="1152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156176" y="1052736"/>
            <a:ext cx="2987824" cy="3024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5877272"/>
            <a:ext cx="8748464" cy="9807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Задача определения параметров (обратная задача)</a:t>
            </a:r>
            <a:endParaRPr lang="ru-RU" sz="2800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6192688" y="1052736"/>
          <a:ext cx="2915816" cy="3024335"/>
        </p:xfrm>
        <a:graphic>
          <a:graphicData uri="http://schemas.openxmlformats.org/presentationml/2006/ole">
            <p:oleObj spid="_x0000_s43012" name="Equation" r:id="rId3" imgW="1841500" imgH="1828800" progId="Equation.DSMT4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048672" y="476673"/>
            <a:ext cx="3203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Свердловская область(2007г.)</a:t>
            </a:r>
            <a:r>
              <a:rPr lang="en-US" dirty="0" smtClean="0"/>
              <a:t> </a:t>
            </a:r>
            <a:r>
              <a:rPr lang="ru-RU" dirty="0" smtClean="0"/>
              <a:t>в тыс.чел*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5903893"/>
            <a:ext cx="9144000" cy="954107"/>
          </a:xfrm>
          <a:prstGeom prst="rect">
            <a:avLst/>
          </a:prstGeom>
          <a:noFill/>
          <a:ln>
            <a:solidFill>
              <a:srgbClr val="9AA6A4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GB" sz="1400" dirty="0">
                <a:latin typeface="Times New Roman" pitchFamily="18" charset="0"/>
                <a:cs typeface="Times New Roman" pitchFamily="18" charset="0"/>
              </a:rPr>
              <a:t> www.fedstat.ru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en-GB" sz="1400" dirty="0">
                <a:latin typeface="Times New Roman" pitchFamily="18" charset="0"/>
                <a:cs typeface="Times New Roman" pitchFamily="18" charset="0"/>
              </a:rPr>
              <a:t> www.hivrussia.ru/stat/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Туберкулез в Российской Федерации 2011 г. Аналитический обзор статистических показателей,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используемых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Российской Федерации и в мире. – М., 2013. – 280 с.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47656" y="4005064"/>
            <a:ext cx="2916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Дополнительные данные (за 5 лет) известны о </a:t>
            </a:r>
            <a:r>
              <a:rPr lang="en-US" dirty="0" smtClean="0"/>
              <a:t> </a:t>
            </a:r>
            <a:r>
              <a:rPr lang="ru-RU" dirty="0" smtClean="0"/>
              <a:t>трех функциях:</a:t>
            </a:r>
            <a:endParaRPr lang="ru-RU" i="1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7308304" y="4581128"/>
          <a:ext cx="1246188" cy="1133475"/>
        </p:xfrm>
        <a:graphic>
          <a:graphicData uri="http://schemas.openxmlformats.org/presentationml/2006/ole">
            <p:oleObj spid="_x0000_s43013" name="Equation" r:id="rId4" imgW="787400" imgH="685800" progId="Equation.DSMT4">
              <p:embed/>
            </p:oleObj>
          </a:graphicData>
        </a:graphic>
      </p:graphicFrame>
      <p:pic>
        <p:nvPicPr>
          <p:cNvPr id="43013" name="Picture 5" descr="C:\Users\varunya\Desktop\Рисунок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548681"/>
            <a:ext cx="6084167" cy="5400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79" name="Picture 47" descr="C:\Users\varunya\Desktop\untit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500374"/>
            <a:ext cx="3888432" cy="2869841"/>
          </a:xfrm>
          <a:prstGeom prst="rect">
            <a:avLst/>
          </a:prstGeom>
          <a:noFill/>
        </p:spPr>
      </p:pic>
      <p:pic>
        <p:nvPicPr>
          <p:cNvPr id="44078" name="Picture 46" descr="C:\Users\varunya\Desktop\untitled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564904"/>
            <a:ext cx="3816424" cy="286030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8958"/>
          </a:xfrm>
        </p:spPr>
        <p:txBody>
          <a:bodyPr/>
          <a:lstStyle/>
          <a:p>
            <a:r>
              <a:rPr lang="ru-RU" dirty="0" smtClean="0"/>
              <a:t>Анализ чувствительности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21"/>
          <a:ext cx="8229600" cy="161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23391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Последовательность идентифицируемых параметров (от самых идентифицируемых</a:t>
                      </a:r>
                      <a:r>
                        <a:rPr lang="ru-RU" baseline="0" dirty="0" smtClean="0"/>
                        <a:t> до менее идентифицируемых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223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 собственных значений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Ортогональный метод</a:t>
                      </a:r>
                      <a:endParaRPr lang="ru-RU" dirty="0"/>
                    </a:p>
                  </a:txBody>
                  <a:tcPr/>
                </a:tc>
              </a:tr>
              <a:tr h="60456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827584" y="1916832"/>
          <a:ext cx="2579046" cy="576064"/>
        </p:xfrm>
        <a:graphic>
          <a:graphicData uri="http://schemas.openxmlformats.org/presentationml/2006/ole">
            <p:oleObj spid="_x0000_s44058" name="Equation" r:id="rId5" imgW="1079032" imgH="241195" progId="Equation.DSMT4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4716016" y="1916832"/>
          <a:ext cx="2579687" cy="576263"/>
        </p:xfrm>
        <a:graphic>
          <a:graphicData uri="http://schemas.openxmlformats.org/presentationml/2006/ole">
            <p:oleObj spid="_x0000_s44059" name="Equation" r:id="rId6" imgW="1079032" imgH="241195" progId="Equation.DSMT4">
              <p:embed/>
            </p:oleObj>
          </a:graphicData>
        </a:graphic>
      </p:graphicFrame>
      <p:sp>
        <p:nvSpPr>
          <p:cNvPr id="11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5157192"/>
            <a:ext cx="7704856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115616" y="5013176"/>
          <a:ext cx="288032" cy="370326"/>
        </p:xfrm>
        <a:graphic>
          <a:graphicData uri="http://schemas.openxmlformats.org/presentationml/2006/ole">
            <p:oleObj spid="_x0000_s44060" name="Equation" r:id="rId7" imgW="177646" imgH="228402" progId="Equation.DSMT4">
              <p:embed/>
            </p:oleObj>
          </a:graphicData>
        </a:graphic>
      </p:graphicFrame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5508798" y="5013176"/>
          <a:ext cx="287338" cy="369888"/>
        </p:xfrm>
        <a:graphic>
          <a:graphicData uri="http://schemas.openxmlformats.org/presentationml/2006/ole">
            <p:oleObj spid="_x0000_s44061" name="Equation" r:id="rId8" imgW="177646" imgH="228402" progId="Equation.DSMT4">
              <p:embed/>
            </p:oleObj>
          </a:graphicData>
        </a:graphic>
      </p:graphicFrame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2020888" y="5085879"/>
          <a:ext cx="204787" cy="287337"/>
        </p:xfrm>
        <a:graphic>
          <a:graphicData uri="http://schemas.openxmlformats.org/presentationml/2006/ole">
            <p:oleObj spid="_x0000_s44062" name="Equation" r:id="rId9" imgW="126725" imgH="177415" progId="Equation.DSMT4">
              <p:embed/>
            </p:oleObj>
          </a:graphicData>
        </a:graphic>
      </p:graphicFrame>
      <p:graphicFrame>
        <p:nvGraphicFramePr>
          <p:cNvPr id="44043" name="Object 11"/>
          <p:cNvGraphicFramePr>
            <a:graphicFrameLocks noChangeAspect="1"/>
          </p:cNvGraphicFramePr>
          <p:nvPr/>
        </p:nvGraphicFramePr>
        <p:xfrm>
          <a:off x="6095405" y="5085878"/>
          <a:ext cx="204787" cy="287338"/>
        </p:xfrm>
        <a:graphic>
          <a:graphicData uri="http://schemas.openxmlformats.org/presentationml/2006/ole">
            <p:oleObj spid="_x0000_s44063" name="Equation" r:id="rId10" imgW="126725" imgH="177415" progId="Equation.DSMT4">
              <p:embed/>
            </p:oleObj>
          </a:graphicData>
        </a:graphic>
      </p:graphicFrame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6516216" y="5013176"/>
          <a:ext cx="223837" cy="369887"/>
        </p:xfrm>
        <a:graphic>
          <a:graphicData uri="http://schemas.openxmlformats.org/presentationml/2006/ole">
            <p:oleObj spid="_x0000_s44064" name="Equation" r:id="rId11" imgW="139700" imgH="228600" progId="Equation.DSMT4">
              <p:embed/>
            </p:oleObj>
          </a:graphicData>
        </a:graphic>
      </p:graphicFrame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7020272" y="5043488"/>
          <a:ext cx="287338" cy="369887"/>
        </p:xfrm>
        <a:graphic>
          <a:graphicData uri="http://schemas.openxmlformats.org/presentationml/2006/ole">
            <p:oleObj spid="_x0000_s44065" name="Equation" r:id="rId12" imgW="177646" imgH="228402" progId="Equation.DSMT4">
              <p:embed/>
            </p:oleObj>
          </a:graphicData>
        </a:graphic>
      </p:graphicFrame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7545660" y="5065713"/>
          <a:ext cx="266700" cy="327025"/>
        </p:xfrm>
        <a:graphic>
          <a:graphicData uri="http://schemas.openxmlformats.org/presentationml/2006/ole">
            <p:oleObj spid="_x0000_s44066" name="Equation" r:id="rId13" imgW="164957" imgH="203024" progId="Equation.DSMT4">
              <p:embed/>
            </p:oleObj>
          </a:graphicData>
        </a:graphic>
      </p:graphicFrame>
      <p:graphicFrame>
        <p:nvGraphicFramePr>
          <p:cNvPr id="44047" name="Object 15"/>
          <p:cNvGraphicFramePr>
            <a:graphicFrameLocks noChangeAspect="1"/>
          </p:cNvGraphicFramePr>
          <p:nvPr/>
        </p:nvGraphicFramePr>
        <p:xfrm>
          <a:off x="8008441" y="5043488"/>
          <a:ext cx="307975" cy="369887"/>
        </p:xfrm>
        <a:graphic>
          <a:graphicData uri="http://schemas.openxmlformats.org/presentationml/2006/ole">
            <p:oleObj spid="_x0000_s44067" name="Equation" r:id="rId14" imgW="190500" imgH="228600" progId="Equation.DSMT4">
              <p:embed/>
            </p:oleObj>
          </a:graphicData>
        </a:graphic>
      </p:graphicFrame>
      <p:graphicFrame>
        <p:nvGraphicFramePr>
          <p:cNvPr id="44048" name="Object 16"/>
          <p:cNvGraphicFramePr>
            <a:graphicFrameLocks noChangeAspect="1"/>
          </p:cNvGraphicFramePr>
          <p:nvPr/>
        </p:nvGraphicFramePr>
        <p:xfrm>
          <a:off x="2701925" y="5043488"/>
          <a:ext cx="635000" cy="369887"/>
        </p:xfrm>
        <a:graphic>
          <a:graphicData uri="http://schemas.openxmlformats.org/presentationml/2006/ole">
            <p:oleObj spid="_x0000_s44068" name="Equation" r:id="rId15" imgW="393529" imgH="228501" progId="Equation.DSMT4">
              <p:embed/>
            </p:oleObj>
          </a:graphicData>
        </a:graphic>
      </p:graphicFrame>
      <p:graphicFrame>
        <p:nvGraphicFramePr>
          <p:cNvPr id="44049" name="Object 17"/>
          <p:cNvGraphicFramePr>
            <a:graphicFrameLocks noChangeAspect="1"/>
          </p:cNvGraphicFramePr>
          <p:nvPr/>
        </p:nvGraphicFramePr>
        <p:xfrm>
          <a:off x="3832225" y="5033963"/>
          <a:ext cx="533400" cy="390525"/>
        </p:xfrm>
        <a:graphic>
          <a:graphicData uri="http://schemas.openxmlformats.org/presentationml/2006/ole">
            <p:oleObj spid="_x0000_s44069" name="Equation" r:id="rId16" imgW="330057" imgH="241195" progId="Equation.DSMT4">
              <p:embed/>
            </p:oleObj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611560" y="5445224"/>
          <a:ext cx="403244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5202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Идентифицируемые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&gt;0.583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&lt;0.58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050" name="Object 18"/>
          <p:cNvGraphicFramePr>
            <a:graphicFrameLocks noChangeAspect="1"/>
          </p:cNvGraphicFramePr>
          <p:nvPr/>
        </p:nvGraphicFramePr>
        <p:xfrm>
          <a:off x="1754188" y="5518150"/>
          <a:ext cx="225425" cy="287338"/>
        </p:xfrm>
        <a:graphic>
          <a:graphicData uri="http://schemas.openxmlformats.org/presentationml/2006/ole">
            <p:oleObj spid="_x0000_s44070" name="Equation" r:id="rId17" imgW="139579" imgH="177646" progId="Equation.DSMT4">
              <p:embed/>
            </p:oleObj>
          </a:graphicData>
        </a:graphic>
      </p:graphicFrame>
      <p:graphicFrame>
        <p:nvGraphicFramePr>
          <p:cNvPr id="44051" name="Object 19"/>
          <p:cNvGraphicFramePr>
            <a:graphicFrameLocks noChangeAspect="1"/>
          </p:cNvGraphicFramePr>
          <p:nvPr/>
        </p:nvGraphicFramePr>
        <p:xfrm>
          <a:off x="2541092" y="5837238"/>
          <a:ext cx="1166812" cy="368300"/>
        </p:xfrm>
        <a:graphic>
          <a:graphicData uri="http://schemas.openxmlformats.org/presentationml/2006/ole">
            <p:oleObj spid="_x0000_s44071" name="Equation" r:id="rId18" imgW="723586" imgH="228501" progId="Equation.DSMT4">
              <p:embed/>
            </p:oleObj>
          </a:graphicData>
        </a:graphic>
      </p:graphicFrame>
      <p:graphicFrame>
        <p:nvGraphicFramePr>
          <p:cNvPr id="44052" name="Object 20"/>
          <p:cNvGraphicFramePr>
            <a:graphicFrameLocks noChangeAspect="1"/>
          </p:cNvGraphicFramePr>
          <p:nvPr/>
        </p:nvGraphicFramePr>
        <p:xfrm>
          <a:off x="2472060" y="6219825"/>
          <a:ext cx="1739900" cy="388938"/>
        </p:xfrm>
        <a:graphic>
          <a:graphicData uri="http://schemas.openxmlformats.org/presentationml/2006/ole">
            <p:oleObj spid="_x0000_s44072" name="Equation" r:id="rId19" imgW="1079032" imgH="241195" progId="Equation.DSMT4">
              <p:embed/>
            </p:oleObj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4788024" y="5373216"/>
          <a:ext cx="403244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2520280"/>
              </a:tblGrid>
              <a:tr h="35319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Значение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Идентифицируемые</a:t>
                      </a:r>
                      <a:endParaRPr lang="ru-RU" dirty="0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r>
                        <a:rPr lang="en-US" dirty="0" smtClean="0"/>
                        <a:t>&gt;2.17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r>
                        <a:rPr lang="en-US" dirty="0" smtClean="0"/>
                        <a:t>&gt;2</a:t>
                      </a:r>
                      <a:r>
                        <a:rPr lang="ru-RU" dirty="0" smtClean="0"/>
                        <a:t>.</a:t>
                      </a:r>
                      <a:r>
                        <a:rPr lang="en-US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ru-RU" dirty="0" smtClean="0"/>
                        <a:t>2</a:t>
                      </a:r>
                      <a:r>
                        <a:rPr lang="en-US" dirty="0" smtClean="0"/>
                        <a:t>.</a:t>
                      </a:r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054" name="Object 22"/>
          <p:cNvGraphicFramePr>
            <a:graphicFrameLocks noChangeAspect="1"/>
          </p:cNvGraphicFramePr>
          <p:nvPr/>
        </p:nvGraphicFramePr>
        <p:xfrm>
          <a:off x="5940152" y="5445224"/>
          <a:ext cx="225425" cy="287338"/>
        </p:xfrm>
        <a:graphic>
          <a:graphicData uri="http://schemas.openxmlformats.org/presentationml/2006/ole">
            <p:oleObj spid="_x0000_s44073" name="Equation" r:id="rId20" imgW="139579" imgH="177646" progId="Equation.DSMT4">
              <p:embed/>
            </p:oleObj>
          </a:graphicData>
        </a:graphic>
      </p:graphicFrame>
      <p:graphicFrame>
        <p:nvGraphicFramePr>
          <p:cNvPr id="44055" name="Object 23"/>
          <p:cNvGraphicFramePr>
            <a:graphicFrameLocks noChangeAspect="1"/>
          </p:cNvGraphicFramePr>
          <p:nvPr/>
        </p:nvGraphicFramePr>
        <p:xfrm>
          <a:off x="6588224" y="6469062"/>
          <a:ext cx="1739900" cy="388938"/>
        </p:xfrm>
        <a:graphic>
          <a:graphicData uri="http://schemas.openxmlformats.org/presentationml/2006/ole">
            <p:oleObj spid="_x0000_s44074" name="Equation" r:id="rId21" imgW="1079032" imgH="241195" progId="Equation.DSMT4">
              <p:embed/>
            </p:oleObj>
          </a:graphicData>
        </a:graphic>
      </p:graphicFrame>
      <p:graphicFrame>
        <p:nvGraphicFramePr>
          <p:cNvPr id="44056" name="Object 24"/>
          <p:cNvGraphicFramePr>
            <a:graphicFrameLocks noChangeAspect="1"/>
          </p:cNvGraphicFramePr>
          <p:nvPr/>
        </p:nvGraphicFramePr>
        <p:xfrm>
          <a:off x="6832600" y="6092825"/>
          <a:ext cx="1392238" cy="388938"/>
        </p:xfrm>
        <a:graphic>
          <a:graphicData uri="http://schemas.openxmlformats.org/presentationml/2006/ole">
            <p:oleObj spid="_x0000_s44075" name="Equation" r:id="rId22" imgW="863225" imgH="241195" progId="Equation.DSMT4">
              <p:embed/>
            </p:oleObj>
          </a:graphicData>
        </a:graphic>
      </p:graphicFrame>
      <p:graphicFrame>
        <p:nvGraphicFramePr>
          <p:cNvPr id="44057" name="Object 25"/>
          <p:cNvGraphicFramePr>
            <a:graphicFrameLocks noChangeAspect="1"/>
          </p:cNvGraphicFramePr>
          <p:nvPr/>
        </p:nvGraphicFramePr>
        <p:xfrm>
          <a:off x="6843713" y="5741988"/>
          <a:ext cx="1084262" cy="369887"/>
        </p:xfrm>
        <a:graphic>
          <a:graphicData uri="http://schemas.openxmlformats.org/presentationml/2006/ole">
            <p:oleObj spid="_x0000_s44076" name="Equation" r:id="rId23" imgW="672808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5148064" y="2996952"/>
            <a:ext cx="1944216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96950"/>
          </a:xfrm>
        </p:spPr>
        <p:txBody>
          <a:bodyPr>
            <a:normAutofit/>
          </a:bodyPr>
          <a:lstStyle/>
          <a:p>
            <a:r>
              <a:rPr lang="ru-RU" dirty="0" smtClean="0"/>
              <a:t>Зафиксированы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836712"/>
          <a:ext cx="8229600" cy="1653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60648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Последовательность идентифицируемых параметров (от самых идентифицируемых</a:t>
                      </a:r>
                      <a:r>
                        <a:rPr lang="ru-RU" baseline="0" dirty="0" smtClean="0"/>
                        <a:t> до менее идентифицируемых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 собственных значений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Ортогональный метод</a:t>
                      </a:r>
                      <a:endParaRPr lang="ru-R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259632" y="1916832"/>
          <a:ext cx="1730375" cy="546100"/>
        </p:xfrm>
        <a:graphic>
          <a:graphicData uri="http://schemas.openxmlformats.org/presentationml/2006/ole">
            <p:oleObj spid="_x0000_s45073" name="Equation" r:id="rId3" imgW="723586" imgH="228501" progId="Equation.DSMT4">
              <p:embed/>
            </p:oleObj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5076056" y="1916832"/>
          <a:ext cx="1730375" cy="544512"/>
        </p:xfrm>
        <a:graphic>
          <a:graphicData uri="http://schemas.openxmlformats.org/presentationml/2006/ole">
            <p:oleObj spid="_x0000_s45074" name="Equation" r:id="rId4" imgW="723586" imgH="228501" progId="Equation.DSMT4">
              <p:embed/>
            </p:oleObj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4" y="2924944"/>
          <a:ext cx="324036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17"/>
                <a:gridCol w="2046543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обратной задачи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Параметр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Относительная ошибка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4,1*10</a:t>
                      </a:r>
                      <a:r>
                        <a:rPr lang="en-US" dirty="0" smtClean="0"/>
                        <a:t>^</a:t>
                      </a:r>
                      <a:r>
                        <a:rPr lang="ru-RU" dirty="0" smtClean="0"/>
                        <a:t>-11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1.0*10^-6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5.7*10^-5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5.3*10^-6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827584" y="3933056"/>
          <a:ext cx="395287" cy="1503362"/>
        </p:xfrm>
        <a:graphic>
          <a:graphicData uri="http://schemas.openxmlformats.org/presentationml/2006/ole">
            <p:oleObj spid="_x0000_s45075" name="Equation" r:id="rId5" imgW="203200" imgH="914400" progId="Equation.DSMT4">
              <p:embed/>
            </p:oleObj>
          </a:graphicData>
        </a:graphic>
      </p:graphicFrame>
      <p:pic>
        <p:nvPicPr>
          <p:cNvPr id="10" name="Picture 9" descr="C:\Users\Вадим\Desktop\strelochka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996952"/>
            <a:ext cx="1139912" cy="50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5220072" y="2996952"/>
          <a:ext cx="1730375" cy="544513"/>
        </p:xfrm>
        <a:graphic>
          <a:graphicData uri="http://schemas.openxmlformats.org/presentationml/2006/ole">
            <p:oleObj spid="_x0000_s45076" name="Equation" r:id="rId7" imgW="723586" imgH="228501" progId="Equation.DSMT4">
              <p:embed/>
            </p:oleObj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6588224" y="-77236"/>
          <a:ext cx="1152128" cy="841940"/>
        </p:xfrm>
        <a:graphic>
          <a:graphicData uri="http://schemas.openxmlformats.org/presentationml/2006/ole">
            <p:oleObj spid="_x0000_s45077" name="Equation" r:id="rId8" imgW="330057" imgH="241195" progId="Equation.DSMT4">
              <p:embed/>
            </p:oleObj>
          </a:graphicData>
        </a:graphic>
      </p:graphicFrame>
      <p:sp>
        <p:nvSpPr>
          <p:cNvPr id="11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067942" y="4005065"/>
          <a:ext cx="468052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6"/>
                <a:gridCol w="1296144"/>
                <a:gridCol w="1008112"/>
                <a:gridCol w="1440159"/>
              </a:tblGrid>
              <a:tr h="360039"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Идентифицируемые параметры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4319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Метод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собс.зн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Ортогональный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Пар-ры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Пар-ры</a:t>
                      </a:r>
                      <a:endParaRPr lang="ru-RU" dirty="0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r>
                        <a:rPr lang="en-US" dirty="0" smtClean="0"/>
                        <a:t>&gt;35320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&gt;35320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r>
                        <a:rPr lang="en-US" dirty="0" smtClean="0"/>
                        <a:t>&gt;11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r>
                        <a:rPr lang="en-US" dirty="0" smtClean="0"/>
                        <a:t>&gt;2.3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&gt;2.1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3194">
                <a:tc>
                  <a:txBody>
                    <a:bodyPr/>
                    <a:lstStyle/>
                    <a:p>
                      <a:r>
                        <a:rPr lang="en-US" dirty="0" smtClean="0"/>
                        <a:t>&lt;2.3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&lt;2.1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4427984" y="4725144"/>
          <a:ext cx="225425" cy="287338"/>
        </p:xfrm>
        <a:graphic>
          <a:graphicData uri="http://schemas.openxmlformats.org/presentationml/2006/ole">
            <p:oleObj spid="_x0000_s45078" name="Equation" r:id="rId9" imgW="139579" imgH="177646" progId="Equation.DSMT4">
              <p:embed/>
            </p:oleObj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6516216" y="4725144"/>
          <a:ext cx="225425" cy="287337"/>
        </p:xfrm>
        <a:graphic>
          <a:graphicData uri="http://schemas.openxmlformats.org/presentationml/2006/ole">
            <p:oleObj spid="_x0000_s45079" name="Equation" r:id="rId10" imgW="139579" imgH="177646" progId="Equation.DSMT4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5262563" y="5116513"/>
          <a:ext cx="287337" cy="369887"/>
        </p:xfrm>
        <a:graphic>
          <a:graphicData uri="http://schemas.openxmlformats.org/presentationml/2006/ole">
            <p:oleObj spid="_x0000_s45080" name="Equation" r:id="rId11" imgW="177646" imgH="228402" progId="Equation.DSMT4">
              <p:embed/>
            </p:oleObj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7597031" y="5147345"/>
          <a:ext cx="287337" cy="369887"/>
        </p:xfrm>
        <a:graphic>
          <a:graphicData uri="http://schemas.openxmlformats.org/presentationml/2006/ole">
            <p:oleObj spid="_x0000_s45081" name="Equation" r:id="rId12" imgW="177646" imgH="228402" progId="Equation.DSMT4">
              <p:embed/>
            </p:oleObj>
          </a:graphicData>
        </a:graphic>
      </p:graphicFrame>
      <p:graphicFrame>
        <p:nvGraphicFramePr>
          <p:cNvPr id="45067" name="Object 11"/>
          <p:cNvGraphicFramePr>
            <a:graphicFrameLocks noChangeAspect="1"/>
          </p:cNvGraphicFramePr>
          <p:nvPr/>
        </p:nvGraphicFramePr>
        <p:xfrm>
          <a:off x="5209778" y="5507038"/>
          <a:ext cx="514350" cy="369887"/>
        </p:xfrm>
        <a:graphic>
          <a:graphicData uri="http://schemas.openxmlformats.org/presentationml/2006/ole">
            <p:oleObj spid="_x0000_s45082" name="Equation" r:id="rId13" imgW="317362" imgH="228501" progId="Equation.DSMT4">
              <p:embed/>
            </p:oleObj>
          </a:graphicData>
        </a:graphic>
      </p:graphicFrame>
      <p:graphicFrame>
        <p:nvGraphicFramePr>
          <p:cNvPr id="45068" name="Object 12"/>
          <p:cNvGraphicFramePr>
            <a:graphicFrameLocks noChangeAspect="1"/>
          </p:cNvGraphicFramePr>
          <p:nvPr/>
        </p:nvGraphicFramePr>
        <p:xfrm>
          <a:off x="7514034" y="5517232"/>
          <a:ext cx="514350" cy="369887"/>
        </p:xfrm>
        <a:graphic>
          <a:graphicData uri="http://schemas.openxmlformats.org/presentationml/2006/ole">
            <p:oleObj spid="_x0000_s45083" name="Equation" r:id="rId14" imgW="317362" imgH="228501" progId="Equation.DSMT4">
              <p:embed/>
            </p:oleObj>
          </a:graphicData>
        </a:graphic>
      </p:graphicFrame>
      <p:graphicFrame>
        <p:nvGraphicFramePr>
          <p:cNvPr id="45069" name="Object 13"/>
          <p:cNvGraphicFramePr>
            <a:graphicFrameLocks noChangeAspect="1"/>
          </p:cNvGraphicFramePr>
          <p:nvPr/>
        </p:nvGraphicFramePr>
        <p:xfrm>
          <a:off x="5054600" y="5867400"/>
          <a:ext cx="844550" cy="369888"/>
        </p:xfrm>
        <a:graphic>
          <a:graphicData uri="http://schemas.openxmlformats.org/presentationml/2006/ole">
            <p:oleObj spid="_x0000_s45084" name="Equation" r:id="rId15" imgW="520700" imgH="228600" progId="Equation.DSMT4">
              <p:embed/>
            </p:oleObj>
          </a:graphicData>
        </a:graphic>
      </p:graphicFrame>
      <p:graphicFrame>
        <p:nvGraphicFramePr>
          <p:cNvPr id="45070" name="Object 14"/>
          <p:cNvGraphicFramePr>
            <a:graphicFrameLocks noChangeAspect="1"/>
          </p:cNvGraphicFramePr>
          <p:nvPr/>
        </p:nvGraphicFramePr>
        <p:xfrm>
          <a:off x="7481888" y="5867400"/>
          <a:ext cx="823912" cy="369888"/>
        </p:xfrm>
        <a:graphic>
          <a:graphicData uri="http://schemas.openxmlformats.org/presentationml/2006/ole">
            <p:oleObj spid="_x0000_s45085" name="Equation" r:id="rId16" imgW="508000" imgH="228600" progId="Equation.DSMT4">
              <p:embed/>
            </p:oleObj>
          </a:graphicData>
        </a:graphic>
      </p:graphicFrame>
      <p:graphicFrame>
        <p:nvGraphicFramePr>
          <p:cNvPr id="45071" name="Object 15"/>
          <p:cNvGraphicFramePr>
            <a:graphicFrameLocks noChangeAspect="1"/>
          </p:cNvGraphicFramePr>
          <p:nvPr/>
        </p:nvGraphicFramePr>
        <p:xfrm>
          <a:off x="4984750" y="6227763"/>
          <a:ext cx="1173163" cy="369887"/>
        </p:xfrm>
        <a:graphic>
          <a:graphicData uri="http://schemas.openxmlformats.org/presentationml/2006/ole">
            <p:oleObj spid="_x0000_s45086" name="Equation" r:id="rId17" imgW="723586" imgH="228501" progId="Equation.DSMT4">
              <p:embed/>
            </p:oleObj>
          </a:graphicData>
        </a:graphic>
      </p:graphicFrame>
      <p:graphicFrame>
        <p:nvGraphicFramePr>
          <p:cNvPr id="45072" name="Object 16"/>
          <p:cNvGraphicFramePr>
            <a:graphicFrameLocks noChangeAspect="1"/>
          </p:cNvGraphicFramePr>
          <p:nvPr/>
        </p:nvGraphicFramePr>
        <p:xfrm>
          <a:off x="7216775" y="6227763"/>
          <a:ext cx="1174750" cy="369887"/>
        </p:xfrm>
        <a:graphic>
          <a:graphicData uri="http://schemas.openxmlformats.org/presentationml/2006/ole">
            <p:oleObj spid="_x0000_s45087" name="Equation" r:id="rId18" imgW="723586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Рассмотрены два глобальных метода анализа чувствительности</a:t>
            </a:r>
          </a:p>
          <a:p>
            <a:r>
              <a:rPr lang="ru-RU" dirty="0" smtClean="0"/>
              <a:t>Определена чувствительность параметров математической модели эпидемиологии</a:t>
            </a:r>
          </a:p>
          <a:p>
            <a:r>
              <a:rPr lang="ru-RU" dirty="0" smtClean="0"/>
              <a:t>Выявлена идентифицируемая  последовательность параметров</a:t>
            </a:r>
            <a:endParaRPr lang="ru-RU" dirty="0"/>
          </a:p>
        </p:txBody>
      </p:sp>
      <p:pic>
        <p:nvPicPr>
          <p:cNvPr id="53250" name="Picture 2" descr="C:\Users\varunya\Desktop\517b1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0250" y="1412776"/>
            <a:ext cx="3333750" cy="226695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8604448" y="6381328"/>
            <a:ext cx="539552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1256" y="2752328"/>
            <a:ext cx="7643192" cy="1900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48464" y="6381328"/>
            <a:ext cx="395536" cy="476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4577" name="Picture 1" descr="C:\Users\varunya\Desktop\114emblem169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437" y="1916832"/>
            <a:ext cx="1915409" cy="15121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993502"/>
            <a:ext cx="2088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Математическое моделирование в биологии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pic>
        <p:nvPicPr>
          <p:cNvPr id="24577" name="Picture 1" descr="C:\Users\varunya\Desktop\114emblem169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437" y="1916832"/>
            <a:ext cx="1915409" cy="15121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993502"/>
            <a:ext cx="2088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Математическое моделирование в биологии</a:t>
            </a:r>
            <a:endParaRPr lang="ru-RU" dirty="0"/>
          </a:p>
        </p:txBody>
      </p:sp>
      <p:pic>
        <p:nvPicPr>
          <p:cNvPr id="24579" name="Picture 3" descr="C:\Users\varunya\Desktop\analiz-himk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1052736"/>
            <a:ext cx="3096344" cy="202370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779912" y="1340768"/>
            <a:ext cx="17281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Измерения в определенные моменты времени</a:t>
            </a:r>
            <a:endParaRPr lang="ru-RU" dirty="0"/>
          </a:p>
        </p:txBody>
      </p:sp>
      <p:pic>
        <p:nvPicPr>
          <p:cNvPr id="9" name="Picture 9" descr="C:\Users\Вадим\Desktop\strelochk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55776" y="1628800"/>
            <a:ext cx="1139912" cy="50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961037"/>
            <a:ext cx="9144000" cy="896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Цель работы – исследование математических моделей с помощью методов анализа </a:t>
            </a:r>
            <a:r>
              <a:rPr lang="ru-RU" dirty="0" err="1" smtClean="0"/>
              <a:t>идентифицируемости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4577" name="Picture 1" descr="C:\Users\varunya\Desktop\114emblem169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437" y="1916832"/>
            <a:ext cx="1915409" cy="151216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5536" y="993502"/>
            <a:ext cx="20882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Математическое моделирование в биологии</a:t>
            </a:r>
            <a:endParaRPr lang="ru-RU" dirty="0"/>
          </a:p>
        </p:txBody>
      </p:sp>
      <p:pic>
        <p:nvPicPr>
          <p:cNvPr id="24579" name="Picture 3" descr="C:\Users\varunya\Desktop\analiz-himk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1052736"/>
            <a:ext cx="3096344" cy="202370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779912" y="1340768"/>
            <a:ext cx="17281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Измерения в определенные моменты времени</a:t>
            </a:r>
            <a:endParaRPr lang="ru-RU" dirty="0"/>
          </a:p>
        </p:txBody>
      </p:sp>
      <p:pic>
        <p:nvPicPr>
          <p:cNvPr id="9" name="Picture 9" descr="C:\Users\Вадим\Desktop\strelochk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55776" y="1628800"/>
            <a:ext cx="1139912" cy="504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:\Users\Вадим\Desktop\strelochk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5838247" y="3314880"/>
            <a:ext cx="749976" cy="690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4" descr="C:\Users\varunya\Desktop\voprosy-dlya-devushek-pro-lyubov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73267" y="3717032"/>
            <a:ext cx="1619213" cy="203532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275856" y="4077072"/>
            <a:ext cx="41764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AutoNum type="arabicParenR"/>
            </a:pPr>
            <a:r>
              <a:rPr lang="ru-RU" dirty="0" smtClean="0"/>
              <a:t>Существует ли решение</a:t>
            </a:r>
            <a:r>
              <a:rPr lang="en-US" dirty="0"/>
              <a:t>?</a:t>
            </a:r>
            <a:endParaRPr lang="ru-RU" dirty="0" smtClean="0"/>
          </a:p>
          <a:p>
            <a:pPr marL="342900" indent="-342900" algn="ctr">
              <a:buAutoNum type="arabicParenR"/>
            </a:pPr>
            <a:r>
              <a:rPr lang="ru-RU" dirty="0" smtClean="0"/>
              <a:t>Сколько измерений брать и в какие моменты времени их провести</a:t>
            </a:r>
            <a:r>
              <a:rPr lang="en-US" dirty="0" smtClean="0"/>
              <a:t>?</a:t>
            </a:r>
            <a:endParaRPr lang="ru-RU" dirty="0" smtClean="0"/>
          </a:p>
          <a:p>
            <a:pPr marL="342900" indent="-342900" algn="ctr">
              <a:buAutoNum type="arabicParenR"/>
            </a:pPr>
            <a:r>
              <a:rPr lang="ru-RU" dirty="0" smtClean="0"/>
              <a:t>Сколько и какие именно параметры восстанавливаются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13" name="Левая фигурная скобка 12"/>
          <p:cNvSpPr/>
          <p:nvPr/>
        </p:nvSpPr>
        <p:spPr>
          <a:xfrm>
            <a:off x="2915816" y="3717032"/>
            <a:ext cx="576064" cy="1944216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4437112"/>
            <a:ext cx="2736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Анализ модели на</a:t>
            </a:r>
          </a:p>
          <a:p>
            <a:r>
              <a:rPr lang="ru-RU" sz="2000" b="1" dirty="0" err="1" smtClean="0"/>
              <a:t>идентифицируемость</a:t>
            </a:r>
            <a:endParaRPr lang="ru-RU" sz="2000" b="1" dirty="0"/>
          </a:p>
        </p:txBody>
      </p:sp>
      <p:sp>
        <p:nvSpPr>
          <p:cNvPr id="17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ОДУ общего вида</a:t>
            </a:r>
            <a:endParaRPr lang="ru-RU" dirty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68313" y="1574676"/>
          <a:ext cx="2808287" cy="1638300"/>
        </p:xfrm>
        <a:graphic>
          <a:graphicData uri="http://schemas.openxmlformats.org/presentationml/2006/ole">
            <p:oleObj spid="_x0000_s22533" name="Equation" r:id="rId4" imgW="1218671" imgH="710891" progId="Equation.DSMT4">
              <p:embed/>
            </p:oleObj>
          </a:graphicData>
        </a:graphic>
      </p:graphicFrame>
      <p:sp>
        <p:nvSpPr>
          <p:cNvPr id="5" name="Содержимое 1"/>
          <p:cNvSpPr txBox="1">
            <a:spLocks/>
          </p:cNvSpPr>
          <p:nvPr/>
        </p:nvSpPr>
        <p:spPr>
          <a:xfrm>
            <a:off x="3707904" y="1556792"/>
            <a:ext cx="5007500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/>
              <a:t>y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вектор неизвестных функций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/>
              <a:t>y</a:t>
            </a:r>
            <a:r>
              <a:rPr kumimoji="0" lang="ru-RU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(0)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3200" dirty="0" smtClean="0"/>
              <a:t>начальные данные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    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данные о модели (измерения)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err="1" smtClean="0"/>
              <a:t>q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вектор неизвестных параметров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i="1" dirty="0" smtClean="0"/>
              <a:t>k=1,…,K </a:t>
            </a:r>
            <a:r>
              <a:rPr lang="en-US" sz="3200" dirty="0" smtClean="0"/>
              <a:t>– </a:t>
            </a:r>
            <a:r>
              <a:rPr lang="ru-RU" sz="3200" dirty="0" smtClean="0"/>
              <a:t>количество измерений или статистических данных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067944" y="2200726"/>
          <a:ext cx="462782" cy="436186"/>
        </p:xfrm>
        <a:graphic>
          <a:graphicData uri="http://schemas.openxmlformats.org/presentationml/2006/ole">
            <p:oleObj spid="_x0000_s22534" name="Equation" r:id="rId5" imgW="139700" imgH="2286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378904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4078" indent="-514350">
              <a:lnSpc>
                <a:spcPct val="150000"/>
              </a:lnSpc>
            </a:pPr>
            <a:r>
              <a:rPr lang="ru-RU" sz="2000" u="sng" dirty="0" smtClean="0"/>
              <a:t>Прямая задача</a:t>
            </a:r>
            <a:r>
              <a:rPr lang="ru-RU" sz="2000" dirty="0" smtClean="0"/>
              <a:t>: Найти функцию </a:t>
            </a:r>
            <a:r>
              <a:rPr lang="en-US" sz="2000" i="1" dirty="0" smtClean="0"/>
              <a:t>y</a:t>
            </a:r>
            <a:r>
              <a:rPr lang="ru-RU" sz="2000" i="1" dirty="0" smtClean="0"/>
              <a:t>(</a:t>
            </a:r>
            <a:r>
              <a:rPr lang="en-US" sz="2000" i="1" dirty="0" smtClean="0"/>
              <a:t>t</a:t>
            </a:r>
            <a:r>
              <a:rPr lang="ru-RU" sz="2000" i="1" dirty="0" smtClean="0"/>
              <a:t>) </a:t>
            </a:r>
            <a:r>
              <a:rPr lang="ru-RU" sz="2000" dirty="0" smtClean="0"/>
              <a:t>при известных параметрах </a:t>
            </a:r>
            <a:r>
              <a:rPr lang="en-US" sz="2000" dirty="0" smtClean="0"/>
              <a:t>q</a:t>
            </a:r>
            <a:r>
              <a:rPr lang="ru-RU" sz="2000" dirty="0" smtClean="0"/>
              <a:t> и начальных данных </a:t>
            </a:r>
            <a:r>
              <a:rPr lang="en-US" sz="2000" dirty="0" smtClean="0"/>
              <a:t>  </a:t>
            </a:r>
            <a:r>
              <a:rPr lang="en-US" sz="2000" i="1" dirty="0" smtClean="0"/>
              <a:t>y(0)</a:t>
            </a:r>
            <a:r>
              <a:rPr lang="ru-RU" sz="2000" dirty="0" smtClean="0"/>
              <a:t>. </a:t>
            </a:r>
          </a:p>
          <a:p>
            <a:pPr marL="624078" indent="-514350">
              <a:lnSpc>
                <a:spcPct val="150000"/>
              </a:lnSpc>
            </a:pPr>
            <a:r>
              <a:rPr lang="ru-RU" sz="2000" u="sng" dirty="0" smtClean="0"/>
              <a:t>Обратная задача:</a:t>
            </a:r>
            <a:r>
              <a:rPr lang="ru-RU" sz="2000" dirty="0" smtClean="0"/>
              <a:t> Оценить параметры </a:t>
            </a:r>
            <a:r>
              <a:rPr lang="en-US" sz="2000" i="1" dirty="0" err="1" smtClean="0"/>
              <a:t>q</a:t>
            </a:r>
            <a:r>
              <a:rPr lang="ru-RU" sz="2000" dirty="0" smtClean="0"/>
              <a:t> по результатам экспериментов </a:t>
            </a:r>
            <a:r>
              <a:rPr lang="en-US" sz="2000" dirty="0" smtClean="0"/>
              <a:t> </a:t>
            </a:r>
            <a:r>
              <a:rPr lang="en-US" sz="2000" i="1" dirty="0" smtClean="0"/>
              <a:t>     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r>
              <a:rPr lang="ru-RU" sz="2000" dirty="0" smtClean="0"/>
              <a:t>  </a:t>
            </a:r>
            <a:r>
              <a:rPr lang="ru-RU" sz="2000" u="sng" dirty="0" err="1" smtClean="0"/>
              <a:t>Идентифицируемость</a:t>
            </a:r>
            <a:r>
              <a:rPr lang="ru-RU" sz="2000" u="sng" dirty="0" smtClean="0"/>
              <a:t>: </a:t>
            </a:r>
            <a:r>
              <a:rPr lang="ru-RU" sz="2000" dirty="0" smtClean="0"/>
              <a:t>Возможность определения параметров математической 	модели при доступном объеме данным.</a:t>
            </a:r>
            <a:endParaRPr lang="ru-RU" sz="2000" u="sng" dirty="0" smtClean="0"/>
          </a:p>
          <a:p>
            <a:endParaRPr lang="ru-RU" dirty="0"/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996882" y="4792637"/>
          <a:ext cx="463550" cy="436563"/>
        </p:xfrm>
        <a:graphic>
          <a:graphicData uri="http://schemas.openxmlformats.org/presentationml/2006/ole">
            <p:oleObj spid="_x0000_s22535" name="Equation" r:id="rId6" imgW="1397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652120" y="1052736"/>
            <a:ext cx="30243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1052736"/>
            <a:ext cx="2448272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1052736"/>
            <a:ext cx="201622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237312"/>
            <a:ext cx="8820472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Идентифицируемость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061046"/>
            <a:ext cx="2016224" cy="495746"/>
          </a:xfrm>
        </p:spPr>
        <p:txBody>
          <a:bodyPr>
            <a:normAutofit/>
          </a:bodyPr>
          <a:lstStyle/>
          <a:p>
            <a:r>
              <a:rPr lang="ru-RU" dirty="0" smtClean="0"/>
              <a:t>Структурная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1520" y="1595933"/>
            <a:ext cx="2520280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* Метод</a:t>
            </a:r>
          </a:p>
          <a:p>
            <a:pPr>
              <a:buNone/>
            </a:pPr>
            <a:r>
              <a:rPr lang="ru-RU" sz="2000" dirty="0" smtClean="0"/>
              <a:t>разложения в</a:t>
            </a:r>
          </a:p>
          <a:p>
            <a:pPr>
              <a:buNone/>
            </a:pPr>
            <a:r>
              <a:rPr lang="ru-RU" sz="2000" dirty="0" smtClean="0"/>
              <a:t>степенной ряд</a:t>
            </a:r>
          </a:p>
          <a:p>
            <a:pPr>
              <a:buNone/>
            </a:pPr>
            <a:r>
              <a:rPr lang="ru-RU" sz="2000" dirty="0" smtClean="0"/>
              <a:t>* Метод,</a:t>
            </a:r>
          </a:p>
          <a:p>
            <a:pPr>
              <a:buNone/>
            </a:pPr>
            <a:r>
              <a:rPr lang="ru-RU" sz="2000" dirty="0" smtClean="0"/>
              <a:t>Основанный на</a:t>
            </a:r>
          </a:p>
          <a:p>
            <a:pPr>
              <a:buNone/>
            </a:pPr>
            <a:r>
              <a:rPr lang="ru-RU" sz="2000" dirty="0" smtClean="0"/>
              <a:t>преобразовании</a:t>
            </a:r>
          </a:p>
          <a:p>
            <a:pPr>
              <a:buNone/>
            </a:pPr>
            <a:r>
              <a:rPr lang="ru-RU" sz="2000" dirty="0" smtClean="0"/>
              <a:t>подобных матриц</a:t>
            </a:r>
          </a:p>
          <a:p>
            <a:pPr>
              <a:buNone/>
            </a:pPr>
            <a:r>
              <a:rPr lang="ru-RU" sz="2000" dirty="0" smtClean="0"/>
              <a:t>* Метод</a:t>
            </a:r>
          </a:p>
          <a:p>
            <a:pPr>
              <a:buNone/>
            </a:pPr>
            <a:r>
              <a:rPr lang="ru-RU" sz="2000" dirty="0" smtClean="0"/>
              <a:t>Дифференциальной</a:t>
            </a:r>
          </a:p>
          <a:p>
            <a:pPr>
              <a:buNone/>
            </a:pPr>
            <a:r>
              <a:rPr lang="ru-RU" sz="2000" dirty="0" smtClean="0"/>
              <a:t>Алгебры</a:t>
            </a:r>
          </a:p>
          <a:p>
            <a:pPr>
              <a:buNone/>
            </a:pPr>
            <a:r>
              <a:rPr lang="ru-RU" sz="2000" dirty="0" smtClean="0"/>
              <a:t>*Метод прямого</a:t>
            </a:r>
          </a:p>
          <a:p>
            <a:pPr>
              <a:buNone/>
            </a:pPr>
            <a:r>
              <a:rPr lang="ru-RU" sz="2000" dirty="0" smtClean="0"/>
              <a:t>теста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700809" y="1061046"/>
            <a:ext cx="2447255" cy="49574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Практическая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771800" y="1628800"/>
            <a:ext cx="2736304" cy="46085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*Метод </a:t>
            </a:r>
            <a:r>
              <a:rPr lang="ru-RU" dirty="0" err="1" smtClean="0"/>
              <a:t>Монте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Карло</a:t>
            </a:r>
          </a:p>
          <a:p>
            <a:pPr>
              <a:buNone/>
            </a:pPr>
            <a:r>
              <a:rPr lang="ru-RU" dirty="0" smtClean="0"/>
              <a:t>* Метод,</a:t>
            </a:r>
          </a:p>
          <a:p>
            <a:pPr>
              <a:buNone/>
            </a:pPr>
            <a:r>
              <a:rPr lang="ru-RU" dirty="0" smtClean="0"/>
              <a:t>основанный на</a:t>
            </a:r>
          </a:p>
          <a:p>
            <a:pPr>
              <a:buNone/>
            </a:pPr>
            <a:r>
              <a:rPr lang="ru-RU" dirty="0" smtClean="0"/>
              <a:t>корреляционной</a:t>
            </a:r>
          </a:p>
          <a:p>
            <a:pPr>
              <a:buNone/>
            </a:pPr>
            <a:r>
              <a:rPr lang="ru-RU" dirty="0" smtClean="0"/>
              <a:t>матрице</a:t>
            </a:r>
          </a:p>
          <a:p>
            <a:pPr>
              <a:buNone/>
            </a:pPr>
            <a:r>
              <a:rPr lang="ru-RU" dirty="0" smtClean="0"/>
              <a:t>* Метод,</a:t>
            </a:r>
          </a:p>
          <a:p>
            <a:pPr>
              <a:buNone/>
            </a:pPr>
            <a:r>
              <a:rPr lang="ru-RU" dirty="0" smtClean="0"/>
              <a:t>основанный на</a:t>
            </a:r>
          </a:p>
          <a:p>
            <a:pPr>
              <a:buNone/>
            </a:pPr>
            <a:r>
              <a:rPr lang="ru-RU" dirty="0" smtClean="0"/>
              <a:t>функции</a:t>
            </a:r>
          </a:p>
          <a:p>
            <a:pPr>
              <a:buNone/>
            </a:pPr>
            <a:r>
              <a:rPr lang="ru-RU" dirty="0" smtClean="0"/>
              <a:t>правдоподобия</a:t>
            </a:r>
          </a:p>
          <a:p>
            <a:endParaRPr lang="ru-RU" dirty="0"/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688632" y="980728"/>
            <a:ext cx="3203848" cy="576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smtClean="0"/>
              <a:t>Чувствительность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3"/>
          <p:cNvSpPr txBox="1">
            <a:spLocks/>
          </p:cNvSpPr>
          <p:nvPr/>
        </p:nvSpPr>
        <p:spPr>
          <a:xfrm>
            <a:off x="5652120" y="1628800"/>
            <a:ext cx="3168352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dirty="0" smtClean="0"/>
              <a:t>* Корреляционный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dirty="0" smtClean="0"/>
              <a:t>метод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Ортогональный</a:t>
            </a:r>
            <a:endParaRPr lang="ru-RU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метод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baseline="0" dirty="0" smtClean="0"/>
              <a:t>* Метод</a:t>
            </a:r>
            <a:endParaRPr lang="ru-RU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dirty="0" smtClean="0"/>
              <a:t>собственных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dirty="0" smtClean="0"/>
              <a:t>значений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Метод,основанный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сингулярных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числах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21166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Hongyu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Miao,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Xiaohua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Xia, Alan S.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Perelson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Hulin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Wu. 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Identifiability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nonlinear ODE models and applications in viral dynamics. SIAM Rev Soc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1600" dirty="0" smtClean="0">
                <a:latin typeface="Times New Roman" pitchFamily="18" charset="0"/>
                <a:cs typeface="Times New Roman" pitchFamily="18" charset="0"/>
              </a:rPr>
              <a:t>Ind Appl Math - 2011 - V.53(1) - P.3–39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475656" y="548680"/>
            <a:ext cx="151216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652120" y="548680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067944" y="548680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699792" y="1628800"/>
            <a:ext cx="0" cy="460851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364088" y="1340768"/>
            <a:ext cx="0" cy="489654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13" idx="1"/>
          </p:cNvCxnSpPr>
          <p:nvPr/>
        </p:nvCxnSpPr>
        <p:spPr>
          <a:xfrm>
            <a:off x="0" y="1340768"/>
            <a:ext cx="17951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3" idx="3"/>
            <a:endCxn id="14" idx="1"/>
          </p:cNvCxnSpPr>
          <p:nvPr/>
        </p:nvCxnSpPr>
        <p:spPr>
          <a:xfrm>
            <a:off x="2195736" y="1340768"/>
            <a:ext cx="43204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4" idx="3"/>
            <a:endCxn id="15" idx="1"/>
          </p:cNvCxnSpPr>
          <p:nvPr/>
        </p:nvCxnSpPr>
        <p:spPr>
          <a:xfrm>
            <a:off x="5076056" y="1340768"/>
            <a:ext cx="57606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5" idx="3"/>
          </p:cNvCxnSpPr>
          <p:nvPr/>
        </p:nvCxnSpPr>
        <p:spPr>
          <a:xfrm>
            <a:off x="8676456" y="1340768"/>
            <a:ext cx="4675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5652120" y="1052736"/>
            <a:ext cx="30243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627784" y="1052736"/>
            <a:ext cx="2448272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1052736"/>
            <a:ext cx="2016224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237312"/>
            <a:ext cx="8820472" cy="6206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Идентифицируемость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061046"/>
            <a:ext cx="2016224" cy="495746"/>
          </a:xfrm>
        </p:spPr>
        <p:txBody>
          <a:bodyPr>
            <a:normAutofit/>
          </a:bodyPr>
          <a:lstStyle/>
          <a:p>
            <a:r>
              <a:rPr lang="ru-RU" dirty="0" smtClean="0"/>
              <a:t>Структурная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1520" y="1595933"/>
            <a:ext cx="2520280" cy="4497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* Метод</a:t>
            </a:r>
          </a:p>
          <a:p>
            <a:pPr>
              <a:buNone/>
            </a:pPr>
            <a:r>
              <a:rPr lang="ru-RU" sz="2000" dirty="0" smtClean="0"/>
              <a:t>разложения в</a:t>
            </a:r>
          </a:p>
          <a:p>
            <a:pPr>
              <a:buNone/>
            </a:pPr>
            <a:r>
              <a:rPr lang="ru-RU" sz="2000" dirty="0" smtClean="0"/>
              <a:t>степенной ряд</a:t>
            </a:r>
          </a:p>
          <a:p>
            <a:pPr>
              <a:buNone/>
            </a:pPr>
            <a:r>
              <a:rPr lang="ru-RU" sz="2000" dirty="0" smtClean="0"/>
              <a:t>* Метод,</a:t>
            </a:r>
          </a:p>
          <a:p>
            <a:pPr>
              <a:buNone/>
            </a:pPr>
            <a:r>
              <a:rPr lang="ru-RU" sz="2000" dirty="0" smtClean="0"/>
              <a:t>Основанный на</a:t>
            </a:r>
          </a:p>
          <a:p>
            <a:pPr>
              <a:buNone/>
            </a:pPr>
            <a:r>
              <a:rPr lang="ru-RU" sz="2000" dirty="0" smtClean="0"/>
              <a:t>преобразовании</a:t>
            </a:r>
          </a:p>
          <a:p>
            <a:pPr>
              <a:buNone/>
            </a:pPr>
            <a:r>
              <a:rPr lang="ru-RU" sz="2000" dirty="0" smtClean="0"/>
              <a:t>подобных матриц</a:t>
            </a:r>
          </a:p>
          <a:p>
            <a:pPr>
              <a:buNone/>
            </a:pPr>
            <a:r>
              <a:rPr lang="ru-RU" sz="2000" dirty="0" smtClean="0"/>
              <a:t>* Метод</a:t>
            </a:r>
          </a:p>
          <a:p>
            <a:pPr>
              <a:buNone/>
            </a:pPr>
            <a:r>
              <a:rPr lang="ru-RU" sz="2000" dirty="0" smtClean="0"/>
              <a:t>Дифференциальной</a:t>
            </a:r>
          </a:p>
          <a:p>
            <a:pPr>
              <a:buNone/>
            </a:pPr>
            <a:r>
              <a:rPr lang="ru-RU" sz="2000" dirty="0" smtClean="0"/>
              <a:t>Алгебры</a:t>
            </a:r>
          </a:p>
          <a:p>
            <a:pPr>
              <a:buNone/>
            </a:pPr>
            <a:r>
              <a:rPr lang="ru-RU" sz="2000" dirty="0" smtClean="0"/>
              <a:t>*Метод прямого</a:t>
            </a:r>
          </a:p>
          <a:p>
            <a:pPr>
              <a:buNone/>
            </a:pPr>
            <a:r>
              <a:rPr lang="ru-RU" sz="2000" dirty="0" smtClean="0"/>
              <a:t>теста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700809" y="1061046"/>
            <a:ext cx="2447255" cy="49574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Практическая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771800" y="1628800"/>
            <a:ext cx="2736304" cy="46085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*Метод </a:t>
            </a:r>
            <a:r>
              <a:rPr lang="ru-RU" dirty="0" err="1" smtClean="0"/>
              <a:t>Монте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Карло</a:t>
            </a:r>
          </a:p>
          <a:p>
            <a:pPr>
              <a:buNone/>
            </a:pPr>
            <a:r>
              <a:rPr lang="ru-RU" dirty="0" smtClean="0"/>
              <a:t>* Метод,</a:t>
            </a:r>
          </a:p>
          <a:p>
            <a:pPr>
              <a:buNone/>
            </a:pPr>
            <a:r>
              <a:rPr lang="ru-RU" dirty="0" smtClean="0"/>
              <a:t>основанный на</a:t>
            </a:r>
          </a:p>
          <a:p>
            <a:pPr>
              <a:buNone/>
            </a:pPr>
            <a:r>
              <a:rPr lang="ru-RU" dirty="0" smtClean="0"/>
              <a:t>корреляционной</a:t>
            </a:r>
          </a:p>
          <a:p>
            <a:pPr>
              <a:buNone/>
            </a:pPr>
            <a:r>
              <a:rPr lang="ru-RU" dirty="0" smtClean="0"/>
              <a:t>матрице</a:t>
            </a:r>
          </a:p>
          <a:p>
            <a:pPr>
              <a:buNone/>
            </a:pPr>
            <a:r>
              <a:rPr lang="ru-RU" dirty="0" smtClean="0"/>
              <a:t>* Метод,</a:t>
            </a:r>
          </a:p>
          <a:p>
            <a:pPr>
              <a:buNone/>
            </a:pPr>
            <a:r>
              <a:rPr lang="ru-RU" dirty="0" smtClean="0"/>
              <a:t>основанный на</a:t>
            </a:r>
          </a:p>
          <a:p>
            <a:pPr>
              <a:buNone/>
            </a:pPr>
            <a:r>
              <a:rPr lang="ru-RU" dirty="0" smtClean="0"/>
              <a:t>функции</a:t>
            </a:r>
          </a:p>
          <a:p>
            <a:pPr>
              <a:buNone/>
            </a:pPr>
            <a:r>
              <a:rPr lang="ru-RU" dirty="0" smtClean="0"/>
              <a:t>правдоподобия</a:t>
            </a:r>
          </a:p>
          <a:p>
            <a:endParaRPr lang="ru-RU" dirty="0"/>
          </a:p>
        </p:txBody>
      </p:sp>
      <p:sp>
        <p:nvSpPr>
          <p:cNvPr id="7" name="Текст 4"/>
          <p:cNvSpPr txBox="1">
            <a:spLocks/>
          </p:cNvSpPr>
          <p:nvPr/>
        </p:nvSpPr>
        <p:spPr>
          <a:xfrm>
            <a:off x="5688632" y="980728"/>
            <a:ext cx="3203848" cy="576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800" b="1" dirty="0" smtClean="0"/>
              <a:t>Чувствительность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3"/>
          <p:cNvSpPr txBox="1">
            <a:spLocks/>
          </p:cNvSpPr>
          <p:nvPr/>
        </p:nvSpPr>
        <p:spPr>
          <a:xfrm>
            <a:off x="5652120" y="1628800"/>
            <a:ext cx="3168352" cy="46085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dirty="0" smtClean="0"/>
              <a:t>* Корреляционный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400" dirty="0" smtClean="0"/>
              <a:t>метод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Ортогональный</a:t>
            </a:r>
            <a:endParaRPr lang="ru-RU" sz="28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метод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baseline="0" dirty="0" smtClean="0"/>
              <a:t>* Метод</a:t>
            </a:r>
            <a:endParaRPr lang="ru-RU" sz="2800" b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/>
              <a:t>собственных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/>
              <a:t>значений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Метод,основанный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сингулярных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числах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21166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Hongyu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Miao,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Xiaohua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Xia, Alan S.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Perelson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Hulin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Wu. On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Identifiability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of nonlinear ODE models and applications in viral dynamics. SIAM Rev Soc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1600" dirty="0" smtClean="0">
                <a:latin typeface="Times New Roman" pitchFamily="18" charset="0"/>
                <a:cs typeface="Times New Roman" pitchFamily="18" charset="0"/>
              </a:rPr>
              <a:t>Ind Appl Math - 2011 - V.53(1) - P.3–39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475656" y="548680"/>
            <a:ext cx="151216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652120" y="548680"/>
            <a:ext cx="144016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067944" y="548680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699792" y="1628800"/>
            <a:ext cx="0" cy="460851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364088" y="1340768"/>
            <a:ext cx="0" cy="489654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endCxn id="13" idx="1"/>
          </p:cNvCxnSpPr>
          <p:nvPr/>
        </p:nvCxnSpPr>
        <p:spPr>
          <a:xfrm>
            <a:off x="0" y="1340768"/>
            <a:ext cx="17951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3" idx="3"/>
            <a:endCxn id="14" idx="1"/>
          </p:cNvCxnSpPr>
          <p:nvPr/>
        </p:nvCxnSpPr>
        <p:spPr>
          <a:xfrm>
            <a:off x="2195736" y="1340768"/>
            <a:ext cx="43204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4" idx="3"/>
            <a:endCxn id="15" idx="1"/>
          </p:cNvCxnSpPr>
          <p:nvPr/>
        </p:nvCxnSpPr>
        <p:spPr>
          <a:xfrm>
            <a:off x="5076056" y="1340768"/>
            <a:ext cx="57606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5" idx="3"/>
          </p:cNvCxnSpPr>
          <p:nvPr/>
        </p:nvCxnSpPr>
        <p:spPr>
          <a:xfrm>
            <a:off x="8676456" y="1340768"/>
            <a:ext cx="467544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395536" y="5877272"/>
            <a:ext cx="7776864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99592" y="5373216"/>
            <a:ext cx="1080120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83568" y="4221088"/>
            <a:ext cx="6624736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71600" y="3645024"/>
            <a:ext cx="936104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620688"/>
            <a:ext cx="8424936" cy="27363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0" y="6381328"/>
            <a:ext cx="8388424" cy="4766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 собственных значений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6393085"/>
            <a:ext cx="8496944" cy="46491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Hongyu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Miao,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Xiaohua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Xia, Alan S.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Perelson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Hulin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Wu.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Identifiability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nonlinear ODE models and applications in viral dynamics. SIAM Rev Soc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Ind Appl Math - 2011 - V.53(1) - P.3–39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7"/>
          <p:cNvSpPr txBox="1">
            <a:spLocks/>
          </p:cNvSpPr>
          <p:nvPr/>
        </p:nvSpPr>
        <p:spPr>
          <a:xfrm>
            <a:off x="251520" y="1484784"/>
            <a:ext cx="849694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692696"/>
            <a:ext cx="45365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Задаем 𝛿, </a:t>
            </a:r>
          </a:p>
          <a:p>
            <a:pPr algn="ctr"/>
            <a:r>
              <a:rPr lang="ru-RU" dirty="0" smtClean="0"/>
              <a:t>Массив</a:t>
            </a:r>
            <a:r>
              <a:rPr lang="en-US" dirty="0" smtClean="0"/>
              <a:t> </a:t>
            </a:r>
            <a:r>
              <a:rPr lang="ru-RU" dirty="0" smtClean="0"/>
              <a:t>идентифицируемых параметров</a:t>
            </a:r>
            <a:endParaRPr lang="en-US" dirty="0" smtClean="0"/>
          </a:p>
          <a:p>
            <a:pPr algn="ctr"/>
            <a:r>
              <a:rPr lang="en-US" dirty="0" smtClean="0"/>
              <a:t> </a:t>
            </a:r>
            <a:r>
              <a:rPr lang="ru-RU" dirty="0" smtClean="0"/>
              <a:t>𝐼 = 1,...,𝐿 и</a:t>
            </a:r>
            <a:r>
              <a:rPr lang="en-US" dirty="0" smtClean="0"/>
              <a:t> </a:t>
            </a:r>
            <a:r>
              <a:rPr lang="ru-RU" dirty="0" smtClean="0"/>
              <a:t>неидентифицируемых параметров 𝑈 = ∅. </a:t>
            </a:r>
            <a:r>
              <a:rPr lang="en-US" dirty="0" smtClean="0"/>
              <a:t> </a:t>
            </a:r>
          </a:p>
          <a:p>
            <a:r>
              <a:rPr lang="ru-RU" dirty="0" smtClean="0"/>
              <a:t>Матрица чувствительности</a:t>
            </a:r>
          </a:p>
          <a:p>
            <a:r>
              <a:rPr lang="ru-RU" dirty="0" smtClean="0"/>
              <a:t>К – количество измерений,</a:t>
            </a:r>
          </a:p>
          <a:p>
            <a:r>
              <a:rPr lang="en-US" dirty="0" smtClean="0"/>
              <a:t>L</a:t>
            </a:r>
            <a:r>
              <a:rPr lang="ru-RU" dirty="0" smtClean="0"/>
              <a:t> – количество параметров,</a:t>
            </a:r>
          </a:p>
          <a:p>
            <a:r>
              <a:rPr lang="ru-RU" dirty="0" smtClean="0"/>
              <a:t>М – количество измеряемых уравнений. </a:t>
            </a: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3275856" y="4149080"/>
          <a:ext cx="3187329" cy="656802"/>
        </p:xfrm>
        <a:graphic>
          <a:graphicData uri="http://schemas.openxmlformats.org/presentationml/2006/ole">
            <p:oleObj spid="_x0000_s39944" name="Equation" r:id="rId4" imgW="2184400" imgH="431800" progId="Equation.DSMT4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275857" y="4797152"/>
          <a:ext cx="1152127" cy="354173"/>
        </p:xfrm>
        <a:graphic>
          <a:graphicData uri="http://schemas.openxmlformats.org/presentationml/2006/ole">
            <p:oleObj spid="_x0000_s39945" name="Equation" r:id="rId5" imgW="698500" imgH="228600" progId="Equation.DSMT4">
              <p:embed/>
            </p:oleObj>
          </a:graphicData>
        </a:graphic>
      </p:graphicFrame>
      <p:sp>
        <p:nvSpPr>
          <p:cNvPr id="11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64096" y="4221088"/>
            <a:ext cx="64442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Считаем матрицу Гессе                                                                 </a:t>
            </a:r>
          </a:p>
          <a:p>
            <a:r>
              <a:rPr lang="ru-RU" dirty="0" smtClean="0"/>
              <a:t>Для нее находим </a:t>
            </a:r>
          </a:p>
          <a:p>
            <a:r>
              <a:rPr lang="ru-RU" dirty="0" smtClean="0"/>
              <a:t>собственные значения                         и собственные векторы 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094806" y="692696"/>
          <a:ext cx="5581650" cy="2633662"/>
        </p:xfrm>
        <a:graphic>
          <a:graphicData uri="http://schemas.openxmlformats.org/presentationml/2006/ole">
            <p:oleObj spid="_x0000_s39946" name="Equation" r:id="rId6" imgW="3276360" imgH="1625400" progId="Equation.DSMT4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971600" y="3645024"/>
            <a:ext cx="963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𝐼 пусто?</a:t>
            </a:r>
            <a:endParaRPr lang="ru-RU" dirty="0"/>
          </a:p>
        </p:txBody>
      </p:sp>
      <p:cxnSp>
        <p:nvCxnSpPr>
          <p:cNvPr id="20" name="Прямая со стрелкой 19"/>
          <p:cNvCxnSpPr>
            <a:endCxn id="17" idx="0"/>
          </p:cNvCxnSpPr>
          <p:nvPr/>
        </p:nvCxnSpPr>
        <p:spPr>
          <a:xfrm flipH="1">
            <a:off x="1453335" y="3356992"/>
            <a:ext cx="22321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987824" y="3645024"/>
            <a:ext cx="6156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Для данной модели все параметры неидентифицируемы. </a:t>
            </a:r>
            <a:endParaRPr lang="ru-RU" i="1" dirty="0">
              <a:solidFill>
                <a:srgbClr val="002060"/>
              </a:solidFill>
            </a:endParaRPr>
          </a:p>
        </p:txBody>
      </p:sp>
      <p:cxnSp>
        <p:nvCxnSpPr>
          <p:cNvPr id="24" name="Прямая со стрелкой 23"/>
          <p:cNvCxnSpPr>
            <a:stCxn id="17" idx="3"/>
            <a:endCxn id="22" idx="1"/>
          </p:cNvCxnSpPr>
          <p:nvPr/>
        </p:nvCxnSpPr>
        <p:spPr>
          <a:xfrm>
            <a:off x="1935069" y="3829690"/>
            <a:ext cx="10527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195736" y="3491716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6876256" y="4797152"/>
          <a:ext cx="334963" cy="382587"/>
        </p:xfrm>
        <a:graphic>
          <a:graphicData uri="http://schemas.openxmlformats.org/presentationml/2006/ole">
            <p:oleObj spid="_x0000_s39947" name="Equation" r:id="rId7" imgW="190500" imgH="228600" progId="Equation.DSMT4">
              <p:embed/>
            </p:oleObj>
          </a:graphicData>
        </a:graphic>
      </p:graphicFrame>
      <p:cxnSp>
        <p:nvCxnSpPr>
          <p:cNvPr id="29" name="Прямая со стрелкой 28"/>
          <p:cNvCxnSpPr>
            <a:stCxn id="17" idx="2"/>
          </p:cNvCxnSpPr>
          <p:nvPr/>
        </p:nvCxnSpPr>
        <p:spPr>
          <a:xfrm>
            <a:off x="1453335" y="4014356"/>
            <a:ext cx="22321" cy="2787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1043608" y="5373216"/>
          <a:ext cx="715963" cy="382587"/>
        </p:xfrm>
        <a:graphic>
          <a:graphicData uri="http://schemas.openxmlformats.org/presentationml/2006/ole">
            <p:oleObj spid="_x0000_s39948" name="Equation" r:id="rId8" imgW="406224" imgH="228501" progId="Equation.DSMT4">
              <p:embed/>
            </p:oleObj>
          </a:graphicData>
        </a:graphic>
      </p:graphicFrame>
      <p:cxnSp>
        <p:nvCxnSpPr>
          <p:cNvPr id="36" name="Прямая со стрелкой 35"/>
          <p:cNvCxnSpPr/>
          <p:nvPr/>
        </p:nvCxnSpPr>
        <p:spPr>
          <a:xfrm>
            <a:off x="1403648" y="515719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979712" y="5589240"/>
            <a:ext cx="10527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2255440" y="5291916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2987824" y="5373216"/>
            <a:ext cx="6156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Параметры, находящиеся в </a:t>
            </a:r>
            <a:r>
              <a:rPr lang="en-US" i="1" dirty="0" smtClean="0">
                <a:solidFill>
                  <a:srgbClr val="002060"/>
                </a:solidFill>
              </a:rPr>
              <a:t>I</a:t>
            </a:r>
            <a:r>
              <a:rPr lang="ru-RU" i="1" dirty="0" smtClean="0">
                <a:solidFill>
                  <a:srgbClr val="002060"/>
                </a:solidFill>
              </a:rPr>
              <a:t>,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идентифицируемы.</a:t>
            </a:r>
            <a:endParaRPr lang="ru-RU" i="1" dirty="0">
              <a:solidFill>
                <a:srgbClr val="002060"/>
              </a:solidFill>
            </a:endParaRPr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1599505" y="5805264"/>
          <a:ext cx="2684463" cy="511175"/>
        </p:xfrm>
        <a:graphic>
          <a:graphicData uri="http://schemas.openxmlformats.org/presentationml/2006/ole">
            <p:oleObj spid="_x0000_s39949" name="Equation" r:id="rId9" imgW="1524000" imgH="304800" progId="Equation.DSMT4">
              <p:embed/>
            </p:oleObj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395536" y="5867980"/>
            <a:ext cx="7749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Выбираем                                                     , добавляем в </a:t>
            </a:r>
            <a:r>
              <a:rPr lang="en-US" i="1" dirty="0" smtClean="0"/>
              <a:t>U</a:t>
            </a:r>
            <a:r>
              <a:rPr lang="en-US" dirty="0" smtClean="0"/>
              <a:t>, </a:t>
            </a:r>
            <a:r>
              <a:rPr lang="ru-RU" dirty="0" smtClean="0"/>
              <a:t>удаляем из </a:t>
            </a:r>
            <a:r>
              <a:rPr lang="en-US" i="1" dirty="0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и из </a:t>
            </a:r>
            <a:r>
              <a:rPr lang="en-US" i="1" dirty="0" smtClean="0"/>
              <a:t>S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endParaRPr lang="ru-RU" dirty="0"/>
          </a:p>
        </p:txBody>
      </p:sp>
      <p:cxnSp>
        <p:nvCxnSpPr>
          <p:cNvPr id="48" name="Соединительная линия уступом 47"/>
          <p:cNvCxnSpPr>
            <a:stCxn id="41" idx="1"/>
            <a:endCxn id="17" idx="1"/>
          </p:cNvCxnSpPr>
          <p:nvPr/>
        </p:nvCxnSpPr>
        <p:spPr>
          <a:xfrm rot="10800000" flipH="1">
            <a:off x="395536" y="3829690"/>
            <a:ext cx="576064" cy="2222956"/>
          </a:xfrm>
          <a:prstGeom prst="bentConnector3">
            <a:avLst>
              <a:gd name="adj1" fmla="val -19526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1403648" y="5733256"/>
            <a:ext cx="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/>
          <p:cNvSpPr/>
          <p:nvPr/>
        </p:nvSpPr>
        <p:spPr>
          <a:xfrm>
            <a:off x="683568" y="5733256"/>
            <a:ext cx="7632848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187624" y="5157192"/>
            <a:ext cx="1152128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971600" y="3356992"/>
            <a:ext cx="6192688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259632" y="2708920"/>
            <a:ext cx="936104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1772816"/>
            <a:ext cx="8352928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548680"/>
            <a:ext cx="5976664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6165304"/>
            <a:ext cx="8820472" cy="6926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Ортогональный метод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548680"/>
            <a:ext cx="5760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Задаем 𝛿, Массив идентифицируемых параметров</a:t>
            </a:r>
            <a:r>
              <a:rPr lang="en-US" dirty="0" smtClean="0"/>
              <a:t> </a:t>
            </a:r>
            <a:r>
              <a:rPr lang="ru-RU" dirty="0" smtClean="0"/>
              <a:t>𝐼 = ∅ </a:t>
            </a:r>
            <a:endParaRPr lang="en-US" dirty="0" smtClean="0"/>
          </a:p>
          <a:p>
            <a:pPr algn="ctr"/>
            <a:r>
              <a:rPr lang="ru-RU" dirty="0" smtClean="0"/>
              <a:t>и неидентифицируемых параметров 𝑈 = 1,...,𝐿. </a:t>
            </a:r>
            <a:endParaRPr lang="en-US" dirty="0" smtClean="0"/>
          </a:p>
          <a:p>
            <a:pPr algn="ctr"/>
            <a:r>
              <a:rPr lang="ru-RU" dirty="0" smtClean="0"/>
              <a:t>Строим матрицу чувствительности 𝑆.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187624" y="3861048"/>
          <a:ext cx="5904656" cy="770171"/>
        </p:xfrm>
        <a:graphic>
          <a:graphicData uri="http://schemas.openxmlformats.org/presentationml/2006/ole">
            <p:oleObj spid="_x0000_s40966" name="Equation" r:id="rId4" imgW="3263900" imgH="444500" progId="Equation.DSMT4">
              <p:embed/>
            </p:oleObj>
          </a:graphicData>
        </a:graphic>
      </p:graphicFrame>
      <p:sp>
        <p:nvSpPr>
          <p:cNvPr id="6" name="Содержимое 7"/>
          <p:cNvSpPr>
            <a:spLocks noGrp="1"/>
          </p:cNvSpPr>
          <p:nvPr>
            <p:ph idx="1"/>
          </p:nvPr>
        </p:nvSpPr>
        <p:spPr>
          <a:xfrm>
            <a:off x="0" y="6165304"/>
            <a:ext cx="9144000" cy="6926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400" dirty="0" smtClean="0">
                <a:latin typeface="Times New Roman" pitchFamily="18" charset="0"/>
                <a:cs typeface="Times New Roman" pitchFamily="18" charset="0"/>
              </a:rPr>
              <a:t>K. Zhen Yao, Benjamin M. Shaw, Bo Kou,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Kim B.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McAuley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and D. W. Bacon. Modeling Ethylene/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Butene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Copolymerization with Multi-site Catalysts: Parameter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Estimability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Experimental Design. POLYMER REACTION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ENGINEERING – 2003 -V. 11, No. 3, pp. 563–588.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748464" y="6381328"/>
            <a:ext cx="395536" cy="4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noProof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3347864" y="1748813"/>
          <a:ext cx="2880320" cy="456051"/>
        </p:xfrm>
        <a:graphic>
          <a:graphicData uri="http://schemas.openxmlformats.org/presentationml/2006/ole">
            <p:oleObj spid="_x0000_s40967" name="Equation" r:id="rId5" imgW="1727200" imgH="27940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3528" y="177281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Выбираем столбец                                                        ,</a:t>
            </a:r>
          </a:p>
          <a:p>
            <a:pPr algn="ctr"/>
            <a:r>
              <a:rPr lang="ru-RU" dirty="0" smtClean="0"/>
              <a:t>Добавляем его в матрицу </a:t>
            </a:r>
            <a:r>
              <a:rPr lang="en-US" i="1" dirty="0" smtClean="0"/>
              <a:t>E</a:t>
            </a:r>
            <a:r>
              <a:rPr lang="en-US" dirty="0" smtClean="0"/>
              <a:t>, </a:t>
            </a:r>
            <a:r>
              <a:rPr lang="ru-RU" dirty="0" smtClean="0"/>
              <a:t>удаляем из </a:t>
            </a:r>
            <a:r>
              <a:rPr lang="en-US" i="1" dirty="0" smtClean="0"/>
              <a:t>S</a:t>
            </a:r>
            <a:r>
              <a:rPr lang="en-US" dirty="0" smtClean="0"/>
              <a:t>. </a:t>
            </a:r>
            <a:r>
              <a:rPr lang="ru-RU" dirty="0" smtClean="0"/>
              <a:t>Элемент </a:t>
            </a:r>
            <a:r>
              <a:rPr lang="en-US" i="1" dirty="0" smtClean="0"/>
              <a:t>l</a:t>
            </a:r>
            <a:r>
              <a:rPr lang="ru-RU" dirty="0" smtClean="0"/>
              <a:t> добавляем в </a:t>
            </a:r>
            <a:r>
              <a:rPr lang="en-US" i="1" dirty="0" smtClean="0"/>
              <a:t>I</a:t>
            </a:r>
            <a:r>
              <a:rPr lang="ru-RU" dirty="0" smtClean="0"/>
              <a:t>, удаляем из</a:t>
            </a:r>
            <a:r>
              <a:rPr lang="en-US" dirty="0" smtClean="0"/>
              <a:t> </a:t>
            </a:r>
            <a:r>
              <a:rPr lang="en-US" i="1" dirty="0" smtClean="0"/>
              <a:t>U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3131840" y="148478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259632" y="2708920"/>
            <a:ext cx="926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𝑈 пусто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131840" y="2708920"/>
            <a:ext cx="6012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Для данной модели все параметры неидентифицируемы. </a:t>
            </a:r>
            <a:endParaRPr lang="ru-RU" i="1" dirty="0">
              <a:solidFill>
                <a:srgbClr val="002060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691680" y="242088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2411760" y="2564904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187624" y="3356992"/>
            <a:ext cx="57606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ℎ </a:t>
            </a:r>
            <a:r>
              <a:rPr lang="ru-RU" dirty="0" smtClean="0"/>
              <a:t>= 1,...,𝑛, где 𝑛–количество оставшихся столбцов из 𝑆, вычисляем перпендикуляры:</a:t>
            </a:r>
            <a:endParaRPr lang="ru-RU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2195736" y="2924944"/>
            <a:ext cx="936104" cy="46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7" idx="2"/>
          </p:cNvCxnSpPr>
          <p:nvPr/>
        </p:nvCxnSpPr>
        <p:spPr>
          <a:xfrm>
            <a:off x="1722932" y="3078252"/>
            <a:ext cx="40756" cy="2787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1043608" y="4509120"/>
            <a:ext cx="2103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Выбираем столбец </a:t>
            </a:r>
            <a:endParaRPr lang="ru-RU" dirty="0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3098800" y="4514701"/>
          <a:ext cx="2944813" cy="498475"/>
        </p:xfrm>
        <a:graphic>
          <a:graphicData uri="http://schemas.openxmlformats.org/presentationml/2006/ole">
            <p:oleObj spid="_x0000_s40968" name="Equation" r:id="rId6" imgW="1764534" imgH="304668" progId="Equation.DSMT4">
              <p:embed/>
            </p:oleObj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331641" y="5108748"/>
          <a:ext cx="864096" cy="432048"/>
        </p:xfrm>
        <a:graphic>
          <a:graphicData uri="http://schemas.openxmlformats.org/presentationml/2006/ole">
            <p:oleObj spid="_x0000_s40969" name="Equation" r:id="rId7" imgW="545863" imgH="279279" progId="Equation.DSMT4">
              <p:embed/>
            </p:oleObj>
          </a:graphicData>
        </a:graphic>
      </p:graphicFrame>
      <p:sp>
        <p:nvSpPr>
          <p:cNvPr id="51" name="Прямоугольник 50"/>
          <p:cNvSpPr/>
          <p:nvPr/>
        </p:nvSpPr>
        <p:spPr>
          <a:xfrm>
            <a:off x="3024336" y="5157192"/>
            <a:ext cx="6156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Параметры, находящиеся в </a:t>
            </a:r>
            <a:r>
              <a:rPr lang="en-US" i="1" dirty="0" smtClean="0">
                <a:solidFill>
                  <a:srgbClr val="002060"/>
                </a:solidFill>
              </a:rPr>
              <a:t>I</a:t>
            </a:r>
            <a:r>
              <a:rPr lang="ru-RU" i="1" dirty="0" smtClean="0">
                <a:solidFill>
                  <a:srgbClr val="002060"/>
                </a:solidFill>
              </a:rPr>
              <a:t>,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ru-RU" i="1" dirty="0" smtClean="0">
                <a:solidFill>
                  <a:srgbClr val="002060"/>
                </a:solidFill>
              </a:rPr>
              <a:t>идентифицируемы.</a:t>
            </a:r>
            <a:endParaRPr lang="ru-RU" i="1" dirty="0">
              <a:solidFill>
                <a:srgbClr val="002060"/>
              </a:solidFill>
            </a:endParaRPr>
          </a:p>
        </p:txBody>
      </p:sp>
      <p:cxnSp>
        <p:nvCxnSpPr>
          <p:cNvPr id="54" name="Прямая со стрелкой 53"/>
          <p:cNvCxnSpPr>
            <a:stCxn id="52" idx="3"/>
            <a:endCxn id="51" idx="1"/>
          </p:cNvCxnSpPr>
          <p:nvPr/>
        </p:nvCxnSpPr>
        <p:spPr>
          <a:xfrm>
            <a:off x="2339752" y="5337212"/>
            <a:ext cx="684584" cy="46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1619672" y="494116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2471464" y="5013176"/>
            <a:ext cx="444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683568" y="572396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Добавляем 𝑙 в 𝐼, удаляем из 𝑈,  столбец 𝑙  удаляем из 𝑆 и добавляем в 𝐸</a:t>
            </a:r>
            <a:endParaRPr lang="ru-RU" dirty="0"/>
          </a:p>
        </p:txBody>
      </p:sp>
      <p:cxnSp>
        <p:nvCxnSpPr>
          <p:cNvPr id="63" name="Соединительная линия уступом 62"/>
          <p:cNvCxnSpPr>
            <a:stCxn id="59" idx="1"/>
            <a:endCxn id="17" idx="1"/>
          </p:cNvCxnSpPr>
          <p:nvPr/>
        </p:nvCxnSpPr>
        <p:spPr>
          <a:xfrm rot="10800000" flipH="1">
            <a:off x="683568" y="2893586"/>
            <a:ext cx="576064" cy="3015044"/>
          </a:xfrm>
          <a:prstGeom prst="bentConnector3">
            <a:avLst>
              <a:gd name="adj1" fmla="val -39683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1619672" y="55172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1430</Words>
  <Application>Microsoft Office PowerPoint</Application>
  <PresentationFormat>Экран (4:3)</PresentationFormat>
  <Paragraphs>245</Paragraphs>
  <Slides>15</Slides>
  <Notes>8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Equation</vt:lpstr>
      <vt:lpstr>Анализ чувствительности для одной математической модели биологии</vt:lpstr>
      <vt:lpstr>Актуальность</vt:lpstr>
      <vt:lpstr>Актуальность</vt:lpstr>
      <vt:lpstr>Актуальность</vt:lpstr>
      <vt:lpstr>Система ОДУ общего вида</vt:lpstr>
      <vt:lpstr>Идентифицируемость</vt:lpstr>
      <vt:lpstr>Идентифицируемость</vt:lpstr>
      <vt:lpstr>Метод собственных значений</vt:lpstr>
      <vt:lpstr>Ортогональный метод</vt:lpstr>
      <vt:lpstr>Математическая модель эпидемиологии</vt:lpstr>
      <vt:lpstr>Задача определения параметров (обратная задача)</vt:lpstr>
      <vt:lpstr>Анализ чувствительности</vt:lpstr>
      <vt:lpstr>Зафиксированы </vt:lpstr>
      <vt:lpstr>Заключение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Численное решение обратной задачи иммунологии и исследование практической идентифицируемости</dc:title>
  <dc:creator>varunya</dc:creator>
  <cp:lastModifiedBy>varunya</cp:lastModifiedBy>
  <cp:revision>117</cp:revision>
  <dcterms:created xsi:type="dcterms:W3CDTF">2017-08-14T05:36:52Z</dcterms:created>
  <dcterms:modified xsi:type="dcterms:W3CDTF">2017-09-21T05:47:34Z</dcterms:modified>
</cp:coreProperties>
</file>