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9" r:id="rId2"/>
    <p:sldId id="347" r:id="rId3"/>
    <p:sldId id="348" r:id="rId4"/>
    <p:sldId id="361" r:id="rId5"/>
    <p:sldId id="362" r:id="rId6"/>
    <p:sldId id="363" r:id="rId7"/>
    <p:sldId id="364" r:id="rId8"/>
    <p:sldId id="365" r:id="rId9"/>
    <p:sldId id="366" r:id="rId10"/>
    <p:sldId id="367" r:id="rId11"/>
    <p:sldId id="369" r:id="rId12"/>
    <p:sldId id="370" r:id="rId13"/>
    <p:sldId id="371" r:id="rId14"/>
    <p:sldId id="372" r:id="rId15"/>
    <p:sldId id="373" r:id="rId16"/>
    <p:sldId id="360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3" r:id="rId25"/>
    <p:sldId id="384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5DA80C7-A935-44EF-88A5-D032B31FE616}">
          <p14:sldIdLst>
            <p14:sldId id="269"/>
            <p14:sldId id="347"/>
            <p14:sldId id="348"/>
            <p14:sldId id="361"/>
            <p14:sldId id="362"/>
            <p14:sldId id="363"/>
            <p14:sldId id="364"/>
            <p14:sldId id="365"/>
            <p14:sldId id="366"/>
            <p14:sldId id="367"/>
            <p14:sldId id="369"/>
            <p14:sldId id="370"/>
            <p14:sldId id="371"/>
            <p14:sldId id="372"/>
            <p14:sldId id="373"/>
            <p14:sldId id="360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</p14:sldIdLst>
        </p14:section>
        <p14:section name="Раздел без заголовка" id="{145FDE95-D3E1-469C-82E9-355B831463C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2" autoAdjust="0"/>
    <p:restoredTop sz="94737" autoAdjust="0"/>
  </p:normalViewPr>
  <p:slideViewPr>
    <p:cSldViewPr>
      <p:cViewPr varScale="1">
        <p:scale>
          <a:sx n="89" d="100"/>
          <a:sy n="89" d="100"/>
        </p:scale>
        <p:origin x="1058" y="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F46DFD-1B32-4902-BB77-6771F4008D16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8B5542-E698-46D8-B25B-E459DCB66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108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D1407-66E3-4146-B9F4-09281235BC38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2FC2E-18EE-4C10-A0B4-B9099BFBC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4DF4F-02FC-4068-9A89-3121AE85BE5B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32616-8CAC-4C48-ACBD-B86D4E45C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CFFC2-8D29-4C9A-96BE-B68EB17CDA23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E605-9011-41A4-8B95-C2667E5FF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A80C2-5389-47DA-897F-2FDCE3D40D82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DFCB7-0DB0-4248-8B6D-0408254F9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639E0-3361-4D4E-820E-C849E59AA1BE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B96DA-10EC-4F07-B58C-A2D636834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BF1B3-685C-4CC7-837B-9707FC5B098C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3FA07-E54B-4CA1-952A-C341CD675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9063A-D44B-4424-B980-15A2226FB5F7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71EA8-2528-4F45-ABAA-1747A4B3B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78DAC-349A-4754-BE86-C9F70CC2A940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C1B39-6053-40CB-B5D0-CA8BE0DC0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BF208-700C-4462-B272-4031D29A94B7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822F-CAFB-47DC-835F-BAB528B2C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28B64-186A-4C65-83D5-6BB6BEAB5A27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260AF-327B-4416-9BB8-17FCEFACF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1B0EF-0109-4820-B094-036DE4A8F2E4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BD9C9-31FA-4F54-8A90-CE0CB70BF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493617-3F6A-4167-8C0F-DD75BBC19A88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41E549-F98C-4429-82B5-EA83EE122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mmf.nsu.ru/education/materials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ailto:vav@osmf.sscc.r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0" name="Содержимое 2"/>
          <p:cNvSpPr>
            <a:spLocks noGrp="1"/>
          </p:cNvSpPr>
          <p:nvPr>
            <p:ph idx="4294967295"/>
          </p:nvPr>
        </p:nvSpPr>
        <p:spPr>
          <a:xfrm>
            <a:off x="2114" y="116632"/>
            <a:ext cx="8640763" cy="64087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ru-RU" sz="1800" dirty="0" smtClean="0"/>
          </a:p>
          <a:p>
            <a:pPr algn="ctr" eaLnBrk="1" hangingPunct="1">
              <a:lnSpc>
                <a:spcPct val="80000"/>
              </a:lnSpc>
              <a:buNone/>
            </a:pPr>
            <a:r>
              <a:rPr lang="ru-RU" sz="1800" b="1" dirty="0"/>
              <a:t>Тринадцатая международная азиатская школа-семинар «Проблемы оптимизации сложных систем» (18-23 сентября 2017 года, Академгородок, </a:t>
            </a:r>
            <a:r>
              <a:rPr lang="ru-RU" sz="1800" b="1" dirty="0" smtClean="0"/>
              <a:t>Новосибирск)</a:t>
            </a:r>
            <a:endParaRPr lang="ru-RU" sz="1800" b="1" dirty="0"/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ru-RU" sz="1800" dirty="0" smtClean="0"/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ru-RU" sz="1800" dirty="0" smtClean="0"/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dirty="0" smtClean="0"/>
              <a:t>       </a:t>
            </a:r>
            <a:endParaRPr lang="ru-RU" altLang="ru-RU" sz="2000" dirty="0" smtClean="0"/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УСЛОВНАЯ ОПТИМИЗАЦИЯ  ДВУХПАРАМЕТРИЧЕСКИХ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СТОХАСТИЧЕСКИХ ЧИСЛЕННЫХ МОДЕЛЕЙ </a:t>
            </a:r>
            <a:endParaRPr lang="ru-RU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400" b="1" dirty="0" smtClean="0"/>
          </a:p>
          <a:p>
            <a:pPr marL="0" indent="0" algn="ctr">
              <a:buNone/>
            </a:pPr>
            <a:r>
              <a:rPr lang="ru-RU" sz="2400" b="1" dirty="0" err="1" smtClean="0"/>
              <a:t>Войтишек</a:t>
            </a:r>
            <a:r>
              <a:rPr lang="ru-RU" sz="2400" b="1" dirty="0" smtClean="0"/>
              <a:t> </a:t>
            </a:r>
            <a:r>
              <a:rPr lang="ru-RU" sz="2400" b="1" dirty="0"/>
              <a:t>А.В</a:t>
            </a:r>
            <a:r>
              <a:rPr lang="ru-RU" sz="2400" b="1" dirty="0" smtClean="0"/>
              <a:t>., </a:t>
            </a:r>
            <a:r>
              <a:rPr lang="ru-RU" sz="2400" dirty="0" err="1" smtClean="0"/>
              <a:t>Алдохин</a:t>
            </a:r>
            <a:r>
              <a:rPr lang="ru-RU" sz="2400" dirty="0" smtClean="0"/>
              <a:t> А.С.</a:t>
            </a:r>
            <a:endParaRPr lang="ru-RU" sz="2400" b="1" dirty="0" smtClean="0"/>
          </a:p>
          <a:p>
            <a:pPr marL="0" indent="0" algn="ctr">
              <a:buNone/>
            </a:pPr>
            <a:endParaRPr lang="ru-RU" sz="1000" dirty="0"/>
          </a:p>
          <a:p>
            <a:pPr marL="0" indent="0" algn="ctr">
              <a:buNone/>
            </a:pPr>
            <a:r>
              <a:rPr lang="ru-RU" sz="2000" i="1" dirty="0" smtClean="0"/>
              <a:t>Институт </a:t>
            </a:r>
            <a:r>
              <a:rPr lang="ru-RU" sz="2000" i="1" dirty="0"/>
              <a:t>вычислительной математики и математической геофизики СО РАН, </a:t>
            </a:r>
            <a:r>
              <a:rPr lang="ru-RU" sz="2000" i="1" dirty="0" smtClean="0"/>
              <a:t>Новосибирский государственный университет (НГУ)</a:t>
            </a:r>
          </a:p>
          <a:p>
            <a:pPr marL="0" indent="0" algn="ctr">
              <a:buNone/>
            </a:pPr>
            <a:endParaRPr lang="ru-RU" sz="2000" i="1" dirty="0" smtClean="0"/>
          </a:p>
          <a:p>
            <a:pPr marL="0" indent="0" algn="ctr">
              <a:buNone/>
            </a:pPr>
            <a:endParaRPr lang="ru-RU" sz="2000" i="1" dirty="0"/>
          </a:p>
          <a:p>
            <a:pPr marL="0" indent="0" algn="just">
              <a:buNone/>
            </a:pP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287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2" name="Rectangle 5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2870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4" name="Rectangle 7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2870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6" name="Rectangle 9"/>
          <p:cNvSpPr>
            <a:spLocks noChangeArrowheads="1"/>
          </p:cNvSpPr>
          <p:nvPr/>
        </p:nvSpPr>
        <p:spPr bwMode="auto">
          <a:xfrm>
            <a:off x="1331913" y="2133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700" name="Содержимое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114" y="116632"/>
                <a:ext cx="8640763" cy="64087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2000" dirty="0" smtClean="0"/>
                  <a:t>  ПРИМЕР </a:t>
                </a:r>
                <a:r>
                  <a:rPr lang="ru-RU" sz="2000" dirty="0"/>
                  <a:t>1. Рассмотрим следующее </a:t>
                </a:r>
                <a:r>
                  <a:rPr lang="ru-RU" sz="2000" i="1" dirty="0"/>
                  <a:t>тестовое интегральное уравнение</a:t>
                </a:r>
                <a:r>
                  <a:rPr lang="ru-RU" sz="2000" dirty="0"/>
                  <a:t> </a:t>
                </a:r>
                <a:r>
                  <a:rPr lang="ru-RU" sz="2000" dirty="0" smtClean="0"/>
                  <a:t>[1]:</a:t>
                </a:r>
                <a:endParaRPr lang="ru-RU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nary>
                        <m:naryPr>
                          <m:limLoc m:val="subSup"/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&gt;0.  </m:t>
                      </m:r>
                    </m:oMath>
                  </m:oMathPara>
                </a14:m>
                <a:endParaRPr lang="ru-RU" sz="2000" dirty="0"/>
              </a:p>
              <a:p>
                <a:pPr marL="0" indent="0" algn="just">
                  <a:buNone/>
                </a:pPr>
                <a:r>
                  <a:rPr lang="en-US" sz="2000" dirty="0" smtClean="0"/>
                  <a:t>   </a:t>
                </a:r>
                <a:r>
                  <a:rPr lang="ru-RU" sz="2000" dirty="0" smtClean="0"/>
                  <a:t>Уравнение имеет </a:t>
                </a:r>
                <a:r>
                  <a:rPr lang="ru-RU" sz="2000" dirty="0"/>
                  <a:t>точное решение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𝑝𝑥</m:t>
                        </m:r>
                      </m:sup>
                    </m:sSup>
                  </m:oMath>
                </a14:m>
                <a:r>
                  <a:rPr lang="ru-RU" sz="2000" dirty="0"/>
                  <a:t> (это обстоятельство помогает при проведении тестовых расчетов).</a:t>
                </a:r>
              </a:p>
              <a:p>
                <a:pPr marL="0" indent="0" algn="just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</a:t>
                </a:r>
                <a:r>
                  <a:rPr lang="ru-RU" sz="2000" dirty="0" smtClean="0"/>
                  <a:t>Исследуем </a:t>
                </a:r>
                <a:r>
                  <a:rPr lang="ru-RU" sz="2000" b="1" dirty="0"/>
                  <a:t>проблему поиска условно-оптимальных параметров</a:t>
                </a:r>
                <a:r>
                  <a:rPr lang="ru-RU" sz="2000" dirty="0"/>
                  <a:t> соответствующей численной схемы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bSup>
                      <m:sSub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d>
                          <m:d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bSup>
                  </m:oMath>
                </a14:m>
                <a:r>
                  <a:rPr lang="ru-RU" sz="2000" dirty="0" smtClean="0"/>
                  <a:t>на </a:t>
                </a:r>
                <a:r>
                  <a:rPr lang="ru-RU" sz="2000" dirty="0"/>
                  <a:t>тестовом примере вычисления функционала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    для   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𝐵𝑥</m:t>
                          </m:r>
                        </m:sup>
                      </m:s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&gt;0, 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&gt;0.   </m:t>
                      </m:r>
                    </m:oMath>
                  </m:oMathPara>
                </a14:m>
                <a:endParaRPr lang="ru-RU" sz="2000" dirty="0"/>
              </a:p>
              <a:p>
                <a:pPr marL="0" indent="0" algn="just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</a:t>
                </a:r>
                <a:r>
                  <a:rPr lang="ru-RU" sz="2000" dirty="0" smtClean="0"/>
                  <a:t>Построение </a:t>
                </a:r>
                <a:r>
                  <a:rPr lang="ru-RU" sz="2000" dirty="0"/>
                  <a:t>стохастической кубатурной формулы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d>
                          <m:d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bSup>
                  </m:oMath>
                </a14:m>
                <a:r>
                  <a:rPr lang="ru-RU" sz="2000" dirty="0"/>
                  <a:t> будет основано на известной связи </a:t>
                </a:r>
                <a:r>
                  <a:rPr lang="ru-RU" sz="2000" dirty="0" smtClean="0"/>
                  <a:t>исходного тестового уравнения со </a:t>
                </a:r>
                <a:r>
                  <a:rPr lang="ru-RU" sz="2000" dirty="0"/>
                  <a:t>следующей </a:t>
                </a:r>
                <a:r>
                  <a:rPr lang="ru-RU" sz="2000" i="1" dirty="0"/>
                  <a:t>одномерной моделью переноса малых частиц</a:t>
                </a:r>
                <a:r>
                  <a:rPr lang="ru-RU" sz="2000" dirty="0"/>
                  <a:t> (см., например, [</a:t>
                </a:r>
                <a:r>
                  <a:rPr lang="ru-RU" sz="2000" dirty="0" smtClean="0"/>
                  <a:t>1]). </a:t>
                </a:r>
                <a:endParaRPr lang="ru-RU" sz="2000" dirty="0"/>
              </a:p>
              <a:p>
                <a:pPr marL="0" indent="0" algn="just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Частицы </a:t>
                </a:r>
                <a:r>
                  <a:rPr lang="ru-RU" sz="2000" dirty="0"/>
                  <a:t>двигаются из точки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sz="2000" dirty="0"/>
                  <a:t> в положительном направлении оси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</a:t>
                </a:r>
                <a:r>
                  <a:rPr lang="ru-RU" sz="2000" dirty="0"/>
                  <a:t>случайными пробегами, длины которых распределены с плотностью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ru-RU" sz="200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ru-RU" sz="2000" dirty="0"/>
                  <a:t>. </a:t>
                </a:r>
                <a:endParaRPr lang="ru-RU" sz="2000" dirty="0" smtClean="0"/>
              </a:p>
              <a:p>
                <a:pPr marL="0" indent="0" algn="just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В </a:t>
                </a:r>
                <a:r>
                  <a:rPr lang="ru-RU" sz="2000" dirty="0"/>
                  <a:t>конце пробега с вероятностью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ru-RU" sz="2000" dirty="0"/>
                  <a:t> частица поглощается (т.е. ее траектория обрывается), а с вероятностью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 </a:t>
                </a:r>
                <a:r>
                  <a:rPr lang="ru-RU" sz="2000" dirty="0"/>
                  <a:t>совершает очередной пробег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ru-RU" sz="20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=1, 2,…</m:t>
                    </m:r>
                  </m:oMath>
                </a14:m>
                <a:r>
                  <a:rPr lang="ru-RU" sz="2000" dirty="0"/>
                  <a:t> .</a:t>
                </a:r>
              </a:p>
              <a:p>
                <a:pPr marL="0" indent="0" algn="just">
                  <a:buNone/>
                </a:pPr>
                <a:endParaRPr lang="ru-RU" sz="2000" i="1" dirty="0" smtClean="0"/>
              </a:p>
            </p:txBody>
          </p:sp>
        </mc:Choice>
        <mc:Fallback xmlns="">
          <p:sp>
            <p:nvSpPr>
              <p:cNvPr id="28700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114" y="116632"/>
                <a:ext cx="8640763" cy="6408712"/>
              </a:xfrm>
              <a:blipFill rotWithShape="0">
                <a:blip r:embed="rId2"/>
                <a:stretch>
                  <a:fillRect l="-705" t="-476" r="-705" b="-29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7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2" name="Rectangle 5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2870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4" name="Rectangle 7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 dirty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870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6" name="Rectangle 9"/>
          <p:cNvSpPr>
            <a:spLocks noChangeArrowheads="1"/>
          </p:cNvSpPr>
          <p:nvPr/>
        </p:nvSpPr>
        <p:spPr bwMode="auto">
          <a:xfrm>
            <a:off x="1331913" y="2133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11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700" name="Содержимое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114" y="116632"/>
                <a:ext cx="8640763" cy="6408712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sz="2000" dirty="0" smtClean="0"/>
                  <a:t>   Случайные </a:t>
                </a:r>
                <a:r>
                  <a:rPr lang="ru-RU" sz="2000" dirty="0"/>
                  <a:t>координаты точек столкновений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  <a:r>
                  <a:rPr lang="ru-RU" sz="2000" dirty="0"/>
                  <a:t>образуют </a:t>
                </a:r>
                <a:r>
                  <a:rPr lang="ru-RU" sz="2000" i="1" dirty="0"/>
                  <a:t>однородную прикладную (обрывающуюся с вероятностью единица) цепь Маркова </a:t>
                </a:r>
                <a:r>
                  <a:rPr lang="ru-RU" sz="2000" dirty="0" smtClean="0"/>
                  <a:t>с </a:t>
                </a:r>
                <a:r>
                  <a:rPr lang="ru-RU" sz="2000" dirty="0"/>
                  <a:t>начальной плотностью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ru-RU" sz="2000" dirty="0"/>
                  <a:t> и переходной функцией</a:t>
                </a:r>
                <a:endParaRPr lang="ru-RU" sz="2000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𝑞𝑒</m:t>
                          </m:r>
                        </m:e>
                        <m:sup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при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; </m:t>
                      </m:r>
                    </m:oMath>
                  </m:oMathPara>
                </a14:m>
                <a:endParaRPr lang="ru-RU" sz="2000" i="1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при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≥0,  </m:t>
                      </m:r>
                      <m:r>
                        <a:rPr lang="ru-RU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при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&lt;0;</m:t>
                      </m:r>
                    </m:oMath>
                  </m:oMathPara>
                </a14:m>
                <a:endParaRPr lang="ru-RU" sz="2000" dirty="0"/>
              </a:p>
              <a:p>
                <a:pPr marL="0" indent="0">
                  <a:buNone/>
                </a:pPr>
                <a:r>
                  <a:rPr lang="ru-RU" sz="2000" dirty="0"/>
                  <a:t>здесь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ru-RU" sz="2000" dirty="0"/>
                  <a:t> – случайный номер состояния обрыва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ru-RU" sz="2000" dirty="0" smtClean="0"/>
                  <a:t>.</a:t>
                </a:r>
              </a:p>
              <a:p>
                <a:pPr marL="0" indent="0">
                  <a:buNone/>
                </a:pPr>
                <a:endParaRPr lang="ru-RU" sz="2000" dirty="0"/>
              </a:p>
              <a:p>
                <a:pPr marL="0" indent="0" algn="just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Если </a:t>
                </a:r>
                <a:r>
                  <a:rPr lang="ru-RU" sz="2000" dirty="0"/>
                  <a:t>обозначить через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d>
                          <m:d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000" dirty="0"/>
                  <a:t> – плотность распределения состояния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ru-RU" sz="2000" dirty="0"/>
                  <a:t>, через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d>
                          <m:d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d>
                          <m:d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000" dirty="0"/>
                  <a:t> – плотность распределения состояния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ru-RU" sz="2000" dirty="0"/>
                  <a:t>, через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d>
                          <m:d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d>
                          <m:d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000" dirty="0"/>
                  <a:t> – плотность распределения состояния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</m:oMath>
                </a14:m>
                <a:r>
                  <a:rPr lang="ru-RU" sz="2000" dirty="0"/>
                  <a:t> и т.д., то функция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d>
                          <m:d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d>
                          <m:d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d>
                          <m:d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r>
                  <a:rPr lang="ru-RU" sz="2000" dirty="0"/>
                  <a:t> представляет собой ряд Неймана </a:t>
                </a:r>
                <a:r>
                  <a:rPr lang="ru-RU" sz="2000" dirty="0" smtClean="0"/>
                  <a:t>(а </a:t>
                </a:r>
                <a:r>
                  <a:rPr lang="ru-RU" sz="2000" dirty="0"/>
                  <a:t>значит, и единственное решение) </a:t>
                </a:r>
                <a:r>
                  <a:rPr lang="ru-RU" sz="2000" dirty="0" smtClean="0"/>
                  <a:t>исходного интегрального </a:t>
                </a:r>
                <a:r>
                  <a:rPr lang="ru-RU" sz="2000" dirty="0"/>
                  <a:t>уравнения </a:t>
                </a:r>
                <a:r>
                  <a:rPr lang="ru-RU" sz="2000" dirty="0" smtClean="0"/>
                  <a:t>с </a:t>
                </a:r>
                <a:r>
                  <a:rPr lang="ru-RU" sz="2000" dirty="0"/>
                  <a:t>ядром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000" dirty="0"/>
                  <a:t> и свободным членом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d>
                          <m:d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000" dirty="0"/>
                  <a:t>.</a:t>
                </a:r>
                <a:endParaRPr lang="ru-RU" sz="2000" dirty="0" smtClean="0"/>
              </a:p>
              <a:p>
                <a:pPr marL="0" indent="0" algn="just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</a:t>
                </a:r>
                <a:endParaRPr lang="ru-RU" sz="2000" i="1" dirty="0" smtClean="0"/>
              </a:p>
            </p:txBody>
          </p:sp>
        </mc:Choice>
        <mc:Fallback xmlns="">
          <p:sp>
            <p:nvSpPr>
              <p:cNvPr id="28700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114" y="116632"/>
                <a:ext cx="8640763" cy="6408712"/>
              </a:xfrm>
              <a:blipFill rotWithShape="0">
                <a:blip r:embed="rId2"/>
                <a:stretch>
                  <a:fillRect l="-705" t="-285" r="-7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7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2" name="Rectangle 5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2870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4" name="Rectangle 7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 dirty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870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6" name="Rectangle 9"/>
          <p:cNvSpPr>
            <a:spLocks noChangeArrowheads="1"/>
          </p:cNvSpPr>
          <p:nvPr/>
        </p:nvSpPr>
        <p:spPr bwMode="auto">
          <a:xfrm>
            <a:off x="1331913" y="2133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48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700" name="Содержимое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114" y="116632"/>
                <a:ext cx="8640763" cy="6408712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sz="2000" dirty="0" smtClean="0"/>
                  <a:t>   Для </a:t>
                </a:r>
                <a:r>
                  <a:rPr lang="ru-RU" sz="2000" dirty="0"/>
                  <a:t>приближения соответствующего отрезка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d>
                          <m:d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bSup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d>
                          <m:d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nary>
                  </m:oMath>
                </a14:m>
                <a:r>
                  <a:rPr lang="ru-RU" sz="2000" dirty="0" smtClean="0"/>
                  <a:t> </a:t>
                </a:r>
                <a:r>
                  <a:rPr lang="ru-RU" sz="2000" dirty="0"/>
                  <a:t>суммы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nary>
                  </m:oMath>
                </a14:m>
                <a:r>
                  <a:rPr lang="ru-RU" sz="2000" dirty="0" smtClean="0"/>
                  <a:t> </a:t>
                </a:r>
                <a:r>
                  <a:rPr lang="ru-RU" sz="2000" dirty="0"/>
                  <a:t>для функционала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ru-RU" sz="2000" dirty="0" smtClean="0"/>
                  <a:t> </a:t>
                </a:r>
                <a:r>
                  <a:rPr lang="ru-RU" sz="2000" dirty="0"/>
                  <a:t>можно использовать </a:t>
                </a:r>
                <a:r>
                  <a:rPr lang="ru-RU" sz="2000" b="1" dirty="0"/>
                  <a:t>основной весовой </a:t>
                </a:r>
                <a:r>
                  <a:rPr lang="ru-RU" sz="2000" b="1" dirty="0" err="1"/>
                  <a:t>оцениватель</a:t>
                </a:r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ru-RU" sz="2000" dirty="0"/>
                  <a:t> (или </a:t>
                </a:r>
                <a:r>
                  <a:rPr lang="ru-RU" sz="2000" b="1" dirty="0" err="1"/>
                  <a:t>монте-карловскую</a:t>
                </a:r>
                <a:r>
                  <a:rPr lang="ru-RU" sz="2000" b="1" dirty="0"/>
                  <a:t> оценку</a:t>
                </a:r>
                <a:r>
                  <a:rPr lang="ru-RU" sz="2000" dirty="0"/>
                  <a:t> – см. [</a:t>
                </a:r>
                <a:r>
                  <a:rPr lang="ru-RU" sz="2000" dirty="0" smtClean="0"/>
                  <a:t>1]):</a:t>
                </a:r>
                <a:endParaRPr lang="ru-RU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sup>
                      </m:sSubSup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  <m:sup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bSup>
                        <m:sSubSup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sup>
                      </m:sSub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Sup>
                            <m:sSub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sup>
                          </m:sSubSup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  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  <m:sup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sup>
                      </m:sSup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acc>
                            <m:accPr>
                              <m:chr m:val="̃"/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sup>
                        <m:e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ru-RU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nary>
                      <m:r>
                        <a:rPr lang="ru-RU" sz="2000" i="1">
                          <a:latin typeface="Cambria Math" panose="02040503050406030204" pitchFamily="18" charset="0"/>
                        </a:rPr>
                        <m:t>;  </m:t>
                      </m:r>
                    </m:oMath>
                  </m:oMathPara>
                </a14:m>
                <a:endParaRPr lang="ru-RU" sz="2000" dirty="0"/>
              </a:p>
              <a:p>
                <a:pPr marL="0" indent="0" algn="just">
                  <a:buNone/>
                </a:pPr>
                <a:r>
                  <a:rPr lang="ru-RU" sz="2000" dirty="0"/>
                  <a:t>здесь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 </a:t>
                </a:r>
                <a:r>
                  <a:rPr lang="ru-RU" sz="2000" dirty="0"/>
                  <a:t>при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</a:t>
                </a:r>
                <a:r>
                  <a:rPr lang="ru-RU" sz="2000" dirty="0"/>
                  <a:t>и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</a:t>
                </a:r>
                <a:r>
                  <a:rPr lang="ru-RU" sz="2000" dirty="0"/>
                  <a:t>иначе, а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bSup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d>
                          <m:d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bSup>
                  </m:oMath>
                </a14:m>
                <a:r>
                  <a:rPr lang="ru-RU" sz="2000" dirty="0"/>
                  <a:t> – получаемые на компьютере выборочные значения случайной величины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ru-RU" sz="2000" dirty="0"/>
                  <a:t>. </a:t>
                </a:r>
                <a:endParaRPr lang="ru-RU" sz="2000" dirty="0" smtClean="0"/>
              </a:p>
              <a:p>
                <a:pPr marL="0" indent="0" algn="just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Последнее соотношение соответствует </a:t>
                </a:r>
                <a:r>
                  <a:rPr lang="ru-RU" sz="2000" dirty="0"/>
                  <a:t>случаю </a:t>
                </a:r>
                <a:r>
                  <a:rPr lang="ru-RU" sz="2000" b="1" dirty="0"/>
                  <a:t>прямого моделирования</a:t>
                </a:r>
                <a:r>
                  <a:rPr lang="ru-RU" sz="2000" dirty="0"/>
                  <a:t> цепи Маркова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ru-RU" sz="2000" dirty="0"/>
                  <a:t>, для которого случайные веса равны </a:t>
                </a:r>
                <a:r>
                  <a:rPr lang="ru-RU" sz="2000" dirty="0" smtClean="0"/>
                  <a:t>единице </a:t>
                </a:r>
                <a:r>
                  <a:rPr lang="en-US" sz="2000" dirty="0" smtClean="0"/>
                  <a:t>[1]</a:t>
                </a:r>
                <a:r>
                  <a:rPr lang="ru-RU" sz="2000" dirty="0" smtClean="0"/>
                  <a:t>.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   </a:t>
                </a:r>
                <a:r>
                  <a:rPr lang="ru-RU" sz="1800" dirty="0" smtClean="0"/>
                  <a:t>В </a:t>
                </a:r>
                <a:r>
                  <a:rPr lang="ru-RU" sz="1800" dirty="0"/>
                  <a:t>данном тестовом примере справедливы следующие аналитические выкладки: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ru-RU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nary>
                            <m:naryPr>
                              <m:limLoc m:val="subSup"/>
                              <m:ctrlPr>
                                <a:rPr lang="ru-RU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ru-RU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ru-RU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ru-RU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</m:sup>
                              </m:sSup>
                              <m:sSup>
                                <m:sSupPr>
                                  <m:ctrlPr>
                                    <a:rPr lang="ru-RU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ru-RU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ru-RU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(1)</m:t>
                                          </m:r>
                                        </m:sup>
                                      </m:sSup>
                                      <m:r>
                                        <a:rPr lang="en-US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ru-RU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(0)</m:t>
                                          </m:r>
                                        </m:sup>
                                      </m:sSup>
                                    </m:e>
                                  </m:d>
                                </m:sup>
                              </m:sSup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×…×</m:t>
                              </m:r>
                              <m:sSup>
                                <m:sSupPr>
                                  <m:ctrlPr>
                                    <a:rPr lang="ru-RU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ru-RU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ru-RU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  <m:r>
                                        <a:rPr lang="en-US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ru-RU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−1)</m:t>
                                          </m:r>
                                        </m:sup>
                                      </m:sSup>
                                    </m:e>
                                  </m:d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ru-RU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sup>
                          </m:sSup>
                        </m:e>
                      </m:d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×…×</m:t>
                      </m:r>
                    </m:oMath>
                  </m:oMathPara>
                </a14:m>
                <a:endParaRPr lang="ru-RU" sz="16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ru-RU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ru-RU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ru-RU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sup>
                      </m:sSup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ru-RU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ru-RU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ru-RU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ru-RU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ru-RU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ru-RU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p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nary>
                        <m:naryPr>
                          <m:limLoc m:val="subSup"/>
                          <m:ctrlPr>
                            <a:rPr lang="ru-RU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ru-RU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ru-RU" sz="16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ru-RU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subSup"/>
                              <m:ctrlPr>
                                <a:rPr lang="ru-RU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ru-RU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sup>
                            <m:e>
                              <m:f>
                                <m:fPr>
                                  <m:ctrlPr>
                                    <a:rPr lang="ru-RU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ru-RU" sz="16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6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16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  <m:r>
                                                <a:rPr lang="en-US" sz="16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−1)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num>
                                <m:den>
                                  <m:d>
                                    <m:dPr>
                                      <m:ctrlPr>
                                        <a:rPr lang="ru-RU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ru-RU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ru-RU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ru-RU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ru-RU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ru-RU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ru-RU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600" dirty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endParaRPr lang="ru-RU" sz="2000" dirty="0"/>
              </a:p>
              <a:p>
                <a:pPr marL="0" indent="0">
                  <a:buNone/>
                </a:pPr>
                <a:endParaRPr lang="ru-RU" sz="1800" i="1" dirty="0" smtClean="0"/>
              </a:p>
            </p:txBody>
          </p:sp>
        </mc:Choice>
        <mc:Fallback xmlns="">
          <p:sp>
            <p:nvSpPr>
              <p:cNvPr id="28700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114" y="116632"/>
                <a:ext cx="8640763" cy="6408712"/>
              </a:xfrm>
              <a:blipFill rotWithShape="0">
                <a:blip r:embed="rId2"/>
                <a:stretch>
                  <a:fillRect l="-4302" t="-6660" r="-7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7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2" name="Rectangle 5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2870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4" name="Rectangle 7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 dirty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870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6" name="Rectangle 9"/>
          <p:cNvSpPr>
            <a:spLocks noChangeArrowheads="1"/>
          </p:cNvSpPr>
          <p:nvPr/>
        </p:nvSpPr>
        <p:spPr bwMode="auto">
          <a:xfrm>
            <a:off x="1331913" y="2133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06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700" name="Содержимое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114" y="116632"/>
                <a:ext cx="8640763" cy="6408712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sz="2000" dirty="0" smtClean="0"/>
                  <a:t>   </a:t>
                </a:r>
                <a:r>
                  <a:rPr lang="ru-RU" sz="2000" dirty="0" smtClean="0"/>
                  <a:t>Используя </a:t>
                </a:r>
                <a:r>
                  <a:rPr lang="ru-RU" sz="2000" dirty="0"/>
                  <a:t>формулу суммы членов бесконечно убывающей геометрической прогрессии, имеем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nary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+1−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  <a:p>
                <a:pPr marL="0" indent="0" algn="just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</a:t>
                </a:r>
                <a:r>
                  <a:rPr lang="ru-RU" sz="2000" dirty="0" smtClean="0"/>
                  <a:t>Известно </a:t>
                </a:r>
                <a:r>
                  <a:rPr lang="ru-RU" sz="2000" dirty="0"/>
                  <a:t>также (см., например, [</a:t>
                </a:r>
                <a:r>
                  <a:rPr lang="ru-RU" sz="2000" dirty="0" smtClean="0"/>
                  <a:t>1]), что</a:t>
                </a:r>
                <a:endParaRPr lang="ru-RU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   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ad>
                        <m:radPr>
                          <m:degHide m:val="on"/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sup>
                          </m:sSup>
                        </m:e>
                      </m:ra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  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≈0,80…</m:t>
                      </m:r>
                    </m:oMath>
                  </m:oMathPara>
                </a14:m>
                <a:endParaRPr lang="ru-RU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</a:t>
                </a:r>
                <a:r>
                  <a:rPr lang="ru-RU" sz="2000" dirty="0" smtClean="0"/>
                  <a:t>Таким </a:t>
                </a:r>
                <a:r>
                  <a:rPr lang="ru-RU" sz="2000" dirty="0"/>
                  <a:t>образом,</a:t>
                </a:r>
                <a:r>
                  <a:rPr lang="en-US" sz="2000" dirty="0"/>
                  <a:t>    </a:t>
                </a:r>
                <a:endParaRPr lang="ru-RU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ru-RU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𝑈𝑃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+1−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  <a:p>
                <a:pPr marL="0" indent="0" algn="just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</a:t>
                </a:r>
                <a:r>
                  <a:rPr lang="ru-RU" sz="2000" dirty="0" smtClean="0"/>
                  <a:t>Заметим</a:t>
                </a:r>
                <a:r>
                  <a:rPr lang="ru-RU" sz="2000" dirty="0"/>
                  <a:t>, что трудоемкость этого алгоритма имеет вид </a:t>
                </a:r>
                <a:endParaRPr lang="en-US" sz="2000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const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 smtClean="0"/>
              </a:p>
              <a:p>
                <a:pPr marL="0" indent="0" algn="just">
                  <a:buNone/>
                </a:pPr>
                <a:r>
                  <a:rPr lang="en-US" sz="2000" dirty="0" smtClean="0"/>
                  <a:t>   </a:t>
                </a:r>
                <a:r>
                  <a:rPr lang="ru-RU" sz="2000" dirty="0" smtClean="0"/>
                  <a:t>Зададим </a:t>
                </a:r>
                <a:r>
                  <a:rPr lang="ru-RU" sz="2000" dirty="0"/>
                  <a:t>уровень погрешности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ru-RU" sz="2000" dirty="0"/>
                  <a:t> и рассмотрим уравнение типа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𝑈𝑃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ru-RU" sz="20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2000" dirty="0" smtClean="0"/>
                  <a:t>:</a:t>
                </a:r>
                <a:endParaRPr lang="ru-RU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+1−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ru-RU" sz="2000" i="1" dirty="0" smtClean="0"/>
              </a:p>
            </p:txBody>
          </p:sp>
        </mc:Choice>
        <mc:Fallback xmlns="">
          <p:sp>
            <p:nvSpPr>
              <p:cNvPr id="28700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114" y="116632"/>
                <a:ext cx="8640763" cy="6408712"/>
              </a:xfrm>
              <a:blipFill rotWithShape="0">
                <a:blip r:embed="rId2"/>
                <a:stretch>
                  <a:fillRect l="-705" t="-476" r="-7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7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2" name="Rectangle 5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2870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4" name="Rectangle 7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 dirty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870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6" name="Rectangle 9"/>
          <p:cNvSpPr>
            <a:spLocks noChangeArrowheads="1"/>
          </p:cNvSpPr>
          <p:nvPr/>
        </p:nvSpPr>
        <p:spPr bwMode="auto">
          <a:xfrm>
            <a:off x="1331913" y="2133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79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700" name="Содержимое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114" y="116632"/>
                <a:ext cx="8640763" cy="6408712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sz="2000" dirty="0" smtClean="0"/>
                  <a:t>   </a:t>
                </a:r>
                <a:r>
                  <a:rPr lang="ru-RU" sz="2000" dirty="0" smtClean="0"/>
                  <a:t>Положим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const</m:t>
                    </m:r>
                  </m:oMath>
                </a14:m>
                <a:r>
                  <a:rPr lang="ru-RU" sz="2000" dirty="0"/>
                  <a:t>. Такое допущение вполне целесообразно, так как при малом значении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/>
                  <a:t> </a:t>
                </a:r>
                <a:r>
                  <a:rPr lang="ru-RU" sz="2000" dirty="0"/>
                  <a:t>выполнено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  <m:sup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sup>
                      </m:sSup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𝜁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num>
                                    <m:den>
                                      <m:r>
                                        <a:rPr lang="ru-RU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ru-RU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ru-RU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</a:rPr>
                        <m:t>,   где  </m:t>
                      </m:r>
                      <m:r>
                        <a:rPr lang="ru-RU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𝜁</m:t>
                      </m:r>
                      <m:r>
                        <a:rPr lang="ru-RU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ru-RU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nary>
                      <m:r>
                        <a:rPr lang="ru-RU" sz="20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  <a:p>
                <a:pPr marL="0" indent="0" algn="just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</a:t>
                </a:r>
                <a:r>
                  <a:rPr lang="ru-RU" sz="2000" dirty="0" smtClean="0"/>
                  <a:t>Выразив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ru-RU" sz="2000" dirty="0"/>
                  <a:t> через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ru-RU" sz="2000" i="1" dirty="0"/>
                  <a:t> </a:t>
                </a:r>
                <a:r>
                  <a:rPr lang="ru-RU" sz="2000" dirty="0"/>
                  <a:t>из </a:t>
                </a:r>
                <a:r>
                  <a:rPr lang="ru-RU" sz="2000" dirty="0" smtClean="0"/>
                  <a:t>соотношения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𝑈𝑃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ru-RU" sz="20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</m:oMath>
                </a14:m>
                <a:r>
                  <a:rPr lang="ru-RU" sz="2000" dirty="0" smtClean="0"/>
                  <a:t>, </a:t>
                </a:r>
                <a:r>
                  <a:rPr lang="ru-RU" sz="2000" dirty="0"/>
                  <a:t>имеем функцию одного переменного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ru-R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ru-RU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ru-RU" sz="20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0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20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f>
                                    <m:fPr>
                                      <m:ctrlPr>
                                        <a:rPr lang="ru-RU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+1−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20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 smtClean="0"/>
              </a:p>
              <a:p>
                <a:pPr marL="0" indent="0">
                  <a:buNone/>
                </a:pPr>
                <a:endParaRPr lang="ru-RU" sz="2000" dirty="0"/>
              </a:p>
              <a:p>
                <a:pPr marL="0" indent="0" algn="just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Эта </a:t>
                </a:r>
                <a:r>
                  <a:rPr lang="ru-RU" sz="2000" dirty="0"/>
                  <a:t>функция численно исследовалась нами на минимум по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ru-RU" sz="2000" dirty="0"/>
                  <a:t>. Поиск минимума сводится к решению уравнения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+1−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+1−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ru-RU" sz="2000" dirty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r>
                  <a:rPr lang="ru-RU" sz="2000" dirty="0"/>
                  <a:t>относительно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ru-RU" sz="2000" dirty="0"/>
                  <a:t>; это условие равенства нулю производной функции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ru-RU" sz="2000" dirty="0"/>
                  <a:t>. </a:t>
                </a:r>
              </a:p>
              <a:p>
                <a:pPr marL="0" indent="0" algn="just">
                  <a:buNone/>
                </a:pPr>
                <a:endParaRPr lang="ru-RU" sz="2000" i="1" dirty="0" smtClean="0"/>
              </a:p>
            </p:txBody>
          </p:sp>
        </mc:Choice>
        <mc:Fallback xmlns="">
          <p:sp>
            <p:nvSpPr>
              <p:cNvPr id="28700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114" y="116632"/>
                <a:ext cx="8640763" cy="6408712"/>
              </a:xfrm>
              <a:blipFill rotWithShape="0">
                <a:blip r:embed="rId2"/>
                <a:stretch>
                  <a:fillRect l="-705" t="-476" r="-7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7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2" name="Rectangle 5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2870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4" name="Rectangle 7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 dirty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870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6" name="Rectangle 9"/>
          <p:cNvSpPr>
            <a:spLocks noChangeArrowheads="1"/>
          </p:cNvSpPr>
          <p:nvPr/>
        </p:nvSpPr>
        <p:spPr bwMode="auto">
          <a:xfrm>
            <a:off x="1331913" y="2133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90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700" name="Содержимое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114" y="116632"/>
                <a:ext cx="8640763" cy="6408712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sz="2000" dirty="0" smtClean="0"/>
                  <a:t>   В </a:t>
                </a:r>
                <a:r>
                  <a:rPr lang="ru-RU" sz="2000" dirty="0"/>
                  <a:t>частности, для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=0,001;</m:t>
                    </m:r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=0,999;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r>
                  <a:rPr lang="ru-RU" sz="2000" dirty="0"/>
                  <a:t> и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=2.1</m:t>
                    </m:r>
                  </m:oMath>
                </a14:m>
                <a:r>
                  <a:rPr lang="ru-RU" sz="2000" dirty="0"/>
                  <a:t> удалось установить, что минимум функции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ru-RU" sz="2000" dirty="0"/>
                  <a:t> достигается примерно при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=19</m:t>
                    </m:r>
                  </m:oMath>
                </a14:m>
                <a:r>
                  <a:rPr lang="ru-RU" sz="2000" dirty="0"/>
                  <a:t>. </a:t>
                </a:r>
                <a:endParaRPr lang="ru-RU" sz="2000" dirty="0" smtClean="0"/>
              </a:p>
              <a:p>
                <a:pPr marL="0" indent="0" algn="just">
                  <a:buNone/>
                </a:pPr>
                <a:endParaRPr lang="ru-RU" sz="2000" dirty="0" smtClean="0"/>
              </a:p>
              <a:p>
                <a:pPr marL="0" indent="0" algn="just">
                  <a:buNone/>
                </a:pPr>
                <a:endParaRPr lang="ru-RU" sz="2000" dirty="0"/>
              </a:p>
              <a:p>
                <a:pPr marL="0" indent="0" algn="just">
                  <a:buNone/>
                </a:pPr>
                <a:endParaRPr lang="ru-RU" sz="2000" dirty="0"/>
              </a:p>
              <a:p>
                <a:pPr marL="0" indent="0" algn="just">
                  <a:buNone/>
                </a:pPr>
                <a:endParaRPr lang="ru-RU" sz="2000" dirty="0" smtClean="0"/>
              </a:p>
              <a:p>
                <a:pPr marL="0" indent="0" algn="just">
                  <a:buNone/>
                </a:pPr>
                <a:endParaRPr lang="ru-RU" sz="2000" dirty="0"/>
              </a:p>
              <a:p>
                <a:pPr marL="0" indent="0" algn="just">
                  <a:buNone/>
                </a:pPr>
                <a:endParaRPr lang="ru-RU" sz="2000" dirty="0" smtClean="0"/>
              </a:p>
              <a:p>
                <a:pPr marL="0" indent="0" algn="just">
                  <a:buNone/>
                </a:pPr>
                <a:endParaRPr lang="ru-RU" sz="2000" dirty="0"/>
              </a:p>
              <a:p>
                <a:pPr marL="0" indent="0" algn="just">
                  <a:buNone/>
                </a:pPr>
                <a:endParaRPr lang="ru-RU" sz="2000" i="1" dirty="0" smtClean="0"/>
              </a:p>
              <a:p>
                <a:pPr marL="0" indent="0" algn="just">
                  <a:buNone/>
                </a:pPr>
                <a:endParaRPr lang="ru-RU" sz="2000" i="1" dirty="0"/>
              </a:p>
              <a:p>
                <a:pPr marL="0" indent="0" algn="just">
                  <a:buNone/>
                </a:pPr>
                <a:endParaRPr lang="ru-RU" sz="2000" i="1" dirty="0" smtClean="0"/>
              </a:p>
              <a:p>
                <a:pPr marL="0" indent="0" algn="just">
                  <a:buNone/>
                </a:pPr>
                <a:endParaRPr lang="ru-RU" sz="2000" smtClean="0"/>
              </a:p>
              <a:p>
                <a:pPr marL="0" indent="0" algn="just">
                  <a:buNone/>
                </a:pPr>
                <a:r>
                  <a:rPr lang="ru-RU" sz="2000" smtClean="0"/>
                  <a:t>Заметим </a:t>
                </a:r>
                <a:r>
                  <a:rPr lang="ru-RU" sz="2000" dirty="0"/>
                  <a:t>также, что для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=19</m:t>
                    </m:r>
                  </m:oMath>
                </a14:m>
                <a:r>
                  <a:rPr lang="ru-RU" sz="2000" dirty="0"/>
                  <a:t> получилось совпадение теоретического и практического результатов (т.е. при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=19</m:t>
                    </m:r>
                  </m:oMath>
                </a14:m>
                <a:r>
                  <a:rPr lang="ru-RU" sz="2000" dirty="0"/>
                  <a:t> для получения заданного уровня погрешности потребовалось минимальное время счета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ru-RU" sz="2000" dirty="0"/>
                  <a:t> – см. Таблицу).</a:t>
                </a:r>
              </a:p>
              <a:p>
                <a:pPr marL="0" indent="0" algn="just">
                  <a:buNone/>
                </a:pPr>
                <a:endParaRPr lang="ru-RU" sz="2000" i="1" dirty="0" smtClean="0"/>
              </a:p>
            </p:txBody>
          </p:sp>
        </mc:Choice>
        <mc:Fallback xmlns="">
          <p:sp>
            <p:nvSpPr>
              <p:cNvPr id="28700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114" y="116632"/>
                <a:ext cx="8640763" cy="6408712"/>
              </a:xfrm>
              <a:blipFill rotWithShape="0">
                <a:blip r:embed="rId2"/>
                <a:stretch>
                  <a:fillRect l="-705" t="-476" r="-7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7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2" name="Rectangle 5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2870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4" name="Rectangle 7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 dirty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870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6" name="Rectangle 9"/>
          <p:cNvSpPr>
            <a:spLocks noChangeArrowheads="1"/>
          </p:cNvSpPr>
          <p:nvPr/>
        </p:nvSpPr>
        <p:spPr bwMode="auto">
          <a:xfrm>
            <a:off x="1331913" y="2133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877105"/>
              </p:ext>
            </p:extLst>
          </p:nvPr>
        </p:nvGraphicFramePr>
        <p:xfrm>
          <a:off x="1524000" y="1476504"/>
          <a:ext cx="60960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292749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M</a:t>
                      </a:r>
                      <a:endParaRPr lang="ru-RU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N</a:t>
                      </a:r>
                      <a:endParaRPr lang="ru-RU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t(</a:t>
                      </a:r>
                      <a:r>
                        <a:rPr lang="ru-RU" b="0" i="1" dirty="0" smtClean="0"/>
                        <a:t>сек.)</a:t>
                      </a:r>
                      <a:endParaRPr lang="ru-RU" b="0" i="1" dirty="0"/>
                    </a:p>
                  </a:txBody>
                  <a:tcPr/>
                </a:tc>
              </a:tr>
              <a:tr h="2927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469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5.55</a:t>
                      </a:r>
                      <a:endParaRPr lang="ru-RU" dirty="0"/>
                    </a:p>
                  </a:txBody>
                  <a:tcPr/>
                </a:tc>
              </a:tr>
              <a:tr h="2927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77 651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1.10</a:t>
                      </a:r>
                      <a:endParaRPr lang="ru-RU" dirty="0"/>
                    </a:p>
                  </a:txBody>
                  <a:tcPr/>
                </a:tc>
              </a:tr>
              <a:tr h="2927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59 919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0.94</a:t>
                      </a:r>
                      <a:endParaRPr lang="ru-RU" dirty="0"/>
                    </a:p>
                  </a:txBody>
                  <a:tcPr/>
                </a:tc>
              </a:tr>
              <a:tr h="29274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56 221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0.93</a:t>
                      </a:r>
                      <a:endParaRPr lang="ru-RU" b="1" dirty="0"/>
                    </a:p>
                  </a:txBody>
                  <a:tcPr/>
                </a:tc>
              </a:tr>
              <a:tr h="2927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53 994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0.94</a:t>
                      </a:r>
                      <a:endParaRPr lang="ru-RU" dirty="0"/>
                    </a:p>
                  </a:txBody>
                  <a:tcPr/>
                </a:tc>
              </a:tr>
              <a:tr h="2927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51 577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0.99</a:t>
                      </a:r>
                      <a:endParaRPr lang="ru-RU" dirty="0"/>
                    </a:p>
                  </a:txBody>
                  <a:tcPr/>
                </a:tc>
              </a:tr>
              <a:tr h="2927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49 867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1.26</a:t>
                      </a:r>
                      <a:endParaRPr lang="ru-RU" dirty="0"/>
                    </a:p>
                  </a:txBody>
                  <a:tcPr/>
                </a:tc>
              </a:tr>
              <a:tr h="2927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49 801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88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700" name="Содержимое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114" y="116632"/>
                <a:ext cx="8640763" cy="6408712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</a:t>
                </a:r>
                <a:r>
                  <a:rPr lang="ru-RU" sz="2000" dirty="0" smtClean="0"/>
                  <a:t>Теперь </a:t>
                </a:r>
                <a:r>
                  <a:rPr lang="ru-RU" sz="2000" dirty="0"/>
                  <a:t>рассмотрим </a:t>
                </a:r>
                <a:r>
                  <a:rPr lang="ru-RU" sz="2000" b="1" i="1" dirty="0"/>
                  <a:t>функциональные алгоритмы</a:t>
                </a:r>
                <a:r>
                  <a:rPr lang="ru-RU" sz="2000" dirty="0"/>
                  <a:t>, которые строятся для приближения самого решения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000" dirty="0"/>
                  <a:t> интегрального уравнения </a:t>
                </a:r>
                <a:r>
                  <a:rPr lang="ru-RU" sz="2000" dirty="0" smtClean="0"/>
                  <a:t>Фредгольма второго рода </a:t>
                </a:r>
                <a:r>
                  <a:rPr lang="ru-RU" sz="2000" dirty="0"/>
                  <a:t>на компактном  множестве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ru-RU" sz="2000" dirty="0"/>
                  <a:t>.</a:t>
                </a:r>
              </a:p>
              <a:p>
                <a:pPr marL="0" indent="0" algn="just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Особенностью </a:t>
                </a:r>
                <a:r>
                  <a:rPr lang="ru-RU" sz="2000" dirty="0"/>
                  <a:t>этой задачи является то обстоятельство, что функция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000" dirty="0"/>
                  <a:t> задана в неявной (интегральной) </a:t>
                </a:r>
                <a:r>
                  <a:rPr lang="ru-RU" sz="2000" dirty="0" smtClean="0"/>
                  <a:t>форме. </a:t>
                </a:r>
              </a:p>
              <a:p>
                <a:pPr marL="0" indent="0" algn="just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Это </a:t>
                </a:r>
                <a:r>
                  <a:rPr lang="ru-RU" sz="2000" dirty="0"/>
                  <a:t>означает невозможность явного (с использованием композиций элементарных функций) вычисления как самой функции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000" dirty="0"/>
                  <a:t> в фиксированном наборе точек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ru-RU" sz="2000" dirty="0"/>
                  <a:t>(например, на </a:t>
                </a:r>
                <a:r>
                  <a:rPr lang="ru-RU" sz="2000" dirty="0" err="1"/>
                  <a:t>аппроксимационной</a:t>
                </a:r>
                <a:r>
                  <a:rPr lang="ru-RU" sz="2000" dirty="0"/>
                  <a:t> сетке):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𝝋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,  </m:t>
                      </m:r>
                    </m:oMath>
                  </m:oMathPara>
                </a14:m>
                <a:endParaRPr lang="ru-RU" sz="2000" dirty="0"/>
              </a:p>
              <a:p>
                <a:pPr marL="0" indent="0">
                  <a:buNone/>
                </a:pPr>
                <a:r>
                  <a:rPr lang="ru-RU" sz="2000" dirty="0"/>
                  <a:t>так и функционалов вида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;   </m:t>
                      </m:r>
                      <m:d>
                        <m:dPr>
                          <m:ctrlPr>
                            <a:rPr lang="ru-R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nary>
                        <m:naryPr>
                          <m:limLoc m:val="subSup"/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ru-RU" sz="2000" dirty="0"/>
              </a:p>
              <a:p>
                <a:pPr marL="0" indent="0">
                  <a:buNone/>
                </a:pPr>
                <a:r>
                  <a:rPr lang="ru-RU" sz="2000" dirty="0"/>
                  <a:t>для заданных «базисных» функций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𝚵</m:t>
                          </m:r>
                        </m:e>
                        <m:sup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),…,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ru-RU" sz="2000" dirty="0" smtClean="0"/>
              </a:p>
              <a:p>
                <a:pPr marL="0" indent="0">
                  <a:buNone/>
                </a:pPr>
                <a:r>
                  <a:rPr lang="ru-RU" sz="2000" dirty="0" smtClean="0"/>
                  <a:t>весовой </a:t>
                </a:r>
                <a:r>
                  <a:rPr lang="ru-RU" sz="2000" dirty="0"/>
                  <a:t>функции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000" dirty="0"/>
                  <a:t> и достаточно большого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ru-RU" sz="2000" dirty="0" smtClean="0"/>
                  <a:t>.</a:t>
                </a:r>
                <a:endParaRPr lang="ru-RU" sz="2000" dirty="0"/>
              </a:p>
            </p:txBody>
          </p:sp>
        </mc:Choice>
        <mc:Fallback xmlns="">
          <p:sp>
            <p:nvSpPr>
              <p:cNvPr id="28700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114" y="116632"/>
                <a:ext cx="8640763" cy="6408712"/>
              </a:xfrm>
              <a:blipFill rotWithShape="0">
                <a:blip r:embed="rId2"/>
                <a:stretch>
                  <a:fillRect l="-705" t="-476" r="-7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7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2" name="Rectangle 5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2870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4" name="Rectangle 7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 dirty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870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6" name="Rectangle 9"/>
          <p:cNvSpPr>
            <a:spLocks noChangeArrowheads="1"/>
          </p:cNvSpPr>
          <p:nvPr/>
        </p:nvSpPr>
        <p:spPr bwMode="auto">
          <a:xfrm>
            <a:off x="1331913" y="2133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7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700" name="Содержимое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114" y="116632"/>
                <a:ext cx="8640763" cy="6408712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sz="2000" dirty="0" smtClean="0"/>
                  <a:t>   Потому </a:t>
                </a:r>
                <a:r>
                  <a:rPr lang="ru-RU" sz="2000" dirty="0"/>
                  <a:t>при построении алгоритмов аппроксимации функции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000" dirty="0"/>
                  <a:t> (именно их мы будем называть </a:t>
                </a:r>
                <a:r>
                  <a:rPr lang="ru-RU" sz="2000" i="1" dirty="0"/>
                  <a:t>функциональными алгоритмами</a:t>
                </a:r>
                <a:r>
                  <a:rPr lang="ru-RU" sz="2000" dirty="0"/>
                  <a:t>) предполагается численное приближение величин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ru-RU" sz="2000" dirty="0" smtClean="0"/>
                  <a:t> </a:t>
                </a:r>
                <a:r>
                  <a:rPr lang="ru-RU" sz="2000" dirty="0"/>
                  <a:t>и (или)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ru-RU" sz="2000" dirty="0" smtClean="0"/>
                  <a:t>. </a:t>
                </a:r>
                <a:endParaRPr lang="en-US" sz="2000" dirty="0" smtClean="0"/>
              </a:p>
              <a:p>
                <a:pPr marL="0" indent="0" algn="just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</a:t>
                </a:r>
                <a:r>
                  <a:rPr lang="ru-RU" sz="2000" dirty="0" smtClean="0"/>
                  <a:t>Особо можно </a:t>
                </a:r>
                <a:r>
                  <a:rPr lang="ru-RU" sz="2000" dirty="0"/>
                  <a:t>выделить </a:t>
                </a:r>
                <a:r>
                  <a:rPr lang="ru-RU" sz="2000" b="1" i="1" dirty="0" err="1"/>
                  <a:t>рандомизированные</a:t>
                </a:r>
                <a:r>
                  <a:rPr lang="ru-RU" sz="2000" i="1" dirty="0"/>
                  <a:t> </a:t>
                </a:r>
                <a:r>
                  <a:rPr lang="ru-RU" sz="2000" dirty="0"/>
                  <a:t>функциональные алгоритмы, в которых величины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ru-RU" sz="2000" dirty="0" smtClean="0"/>
                  <a:t> </a:t>
                </a:r>
                <a:r>
                  <a:rPr lang="ru-RU" sz="2000" dirty="0"/>
                  <a:t>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ru-RU" sz="2000" dirty="0" smtClean="0"/>
                  <a:t> </a:t>
                </a:r>
                <a:r>
                  <a:rPr lang="ru-RU" sz="2000" dirty="0"/>
                  <a:t>приближаются методом Монте-Карло (см., например, [1, </a:t>
                </a:r>
                <a:r>
                  <a:rPr lang="en-US" sz="2000" dirty="0" smtClean="0"/>
                  <a:t>4</a:t>
                </a:r>
                <a:r>
                  <a:rPr lang="ru-RU" sz="2000" dirty="0" smtClean="0"/>
                  <a:t>]).</a:t>
                </a:r>
                <a:endParaRPr lang="ru-RU" sz="2000" dirty="0"/>
              </a:p>
              <a:p>
                <a:pPr marL="0" indent="0" algn="just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</a:t>
                </a:r>
                <a:r>
                  <a:rPr lang="ru-RU" sz="2000" dirty="0" smtClean="0"/>
                  <a:t>Для </a:t>
                </a:r>
                <a:r>
                  <a:rPr lang="ru-RU" sz="2000" dirty="0"/>
                  <a:t>аппроксимации функции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ru-RU" sz="2000" dirty="0"/>
                  <a:t>используем представления классической теории численной аппроксимации </a:t>
                </a:r>
                <a:r>
                  <a:rPr lang="ru-RU" sz="2000" dirty="0" smtClean="0"/>
                  <a:t>функций, </a:t>
                </a:r>
                <a:r>
                  <a:rPr lang="ru-RU" sz="2000" dirty="0"/>
                  <a:t>имеющих общий вид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ru-RU" sz="2000" dirty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r>
                  <a:rPr lang="ru-RU" sz="2000" dirty="0"/>
                  <a:t>для некоторого специально выбранного набора «базисных» функций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𝚵</m:t>
                        </m:r>
                      </m:e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ru-RU" sz="2000" dirty="0" smtClean="0"/>
                  <a:t> </a:t>
                </a:r>
                <a:r>
                  <a:rPr lang="ru-RU" sz="2000" dirty="0"/>
                  <a:t>(вид этих функций определяет тип аппроксимации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000" dirty="0" smtClean="0"/>
                  <a:t>) </a:t>
                </a:r>
                <a:r>
                  <a:rPr lang="ru-RU" sz="2000" dirty="0"/>
                  <a:t>и коэффициентов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</a:rPr>
                        <m:t>.        </m:t>
                      </m:r>
                    </m:oMath>
                  </m:oMathPara>
                </a14:m>
                <a:endParaRPr lang="ru-RU" sz="2000" dirty="0"/>
              </a:p>
              <a:p>
                <a:pPr marL="0" indent="0" algn="just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</a:t>
                </a:r>
                <a:r>
                  <a:rPr lang="ru-RU" sz="2000" dirty="0" smtClean="0"/>
                  <a:t>Выделим </a:t>
                </a:r>
                <a:r>
                  <a:rPr lang="ru-RU" sz="2000" dirty="0"/>
                  <a:t>два типа функциональных алгоритмов, связанных с представлением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000" dirty="0" smtClean="0"/>
                  <a:t>: </a:t>
                </a:r>
                <a:r>
                  <a:rPr lang="ru-RU" sz="2000" b="1" i="1" dirty="0"/>
                  <a:t>проекционные</a:t>
                </a:r>
                <a:r>
                  <a:rPr lang="ru-RU" sz="2000" b="1" dirty="0"/>
                  <a:t> </a:t>
                </a:r>
                <a:r>
                  <a:rPr lang="ru-RU" sz="2000" dirty="0"/>
                  <a:t>и </a:t>
                </a:r>
                <a:r>
                  <a:rPr lang="ru-RU" sz="2000" b="1" i="1" dirty="0"/>
                  <a:t>сеточные</a:t>
                </a:r>
                <a:r>
                  <a:rPr lang="ru-RU" sz="2000" b="1" dirty="0"/>
                  <a:t> </a:t>
                </a:r>
                <a:r>
                  <a:rPr lang="ru-RU" sz="2000" b="1" i="1" dirty="0"/>
                  <a:t>численные методы</a:t>
                </a:r>
                <a:r>
                  <a:rPr lang="ru-RU" sz="2000" dirty="0"/>
                  <a:t>. </a:t>
                </a:r>
              </a:p>
              <a:p>
                <a:pPr marL="0" indent="0" algn="just">
                  <a:buNone/>
                </a:pPr>
                <a:endParaRPr lang="ru-RU" sz="2000" dirty="0"/>
              </a:p>
            </p:txBody>
          </p:sp>
        </mc:Choice>
        <mc:Fallback xmlns="">
          <p:sp>
            <p:nvSpPr>
              <p:cNvPr id="28700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114" y="116632"/>
                <a:ext cx="8640763" cy="6408712"/>
              </a:xfrm>
              <a:blipFill rotWithShape="0">
                <a:blip r:embed="rId2"/>
                <a:stretch>
                  <a:fillRect l="-705" t="-476" r="-7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7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2" name="Rectangle 5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2870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4" name="Rectangle 7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 dirty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870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6" name="Rectangle 9"/>
          <p:cNvSpPr>
            <a:spLocks noChangeArrowheads="1"/>
          </p:cNvSpPr>
          <p:nvPr/>
        </p:nvSpPr>
        <p:spPr bwMode="auto">
          <a:xfrm>
            <a:off x="1331913" y="2133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65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700" name="Содержимое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114" y="116632"/>
                <a:ext cx="8640763" cy="6408712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</a:t>
                </a:r>
                <a:r>
                  <a:rPr lang="ru-RU" sz="2000" dirty="0" smtClean="0"/>
                  <a:t>Для </a:t>
                </a:r>
                <a:r>
                  <a:rPr lang="ru-RU" sz="2000" i="1" dirty="0"/>
                  <a:t>проекционных функциональных алгоритмов</a:t>
                </a:r>
                <a:r>
                  <a:rPr lang="ru-RU" sz="2000" dirty="0"/>
                  <a:t> базисные функции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𝚵</m:t>
                        </m:r>
                      </m:e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ru-RU" sz="2000" dirty="0" smtClean="0"/>
                  <a:t> </a:t>
                </a:r>
                <a:r>
                  <a:rPr lang="ru-RU" sz="2000" dirty="0"/>
                  <a:t>из аппроксимации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000" dirty="0" smtClean="0"/>
                  <a:t> </a:t>
                </a:r>
                <a:r>
                  <a:rPr lang="ru-RU" sz="2000" dirty="0"/>
                  <a:t>представляют собой отрезок ряда (длины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ru-RU" sz="2000" dirty="0"/>
                  <a:t>) ортогональных (с весом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000" dirty="0"/>
                  <a:t>) функций (как правило, многочленов), для которых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=0;  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  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   </a:t>
                </a:r>
                <a:r>
                  <a:rPr lang="ru-RU" sz="2000" dirty="0" smtClean="0"/>
                  <a:t>Здесь </a:t>
                </a:r>
                <a:r>
                  <a:rPr lang="ru-RU" sz="2000" dirty="0"/>
                  <a:t>коэффициенты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ru-RU" sz="2000" dirty="0" smtClean="0"/>
                  <a:t> </a:t>
                </a:r>
                <a:r>
                  <a:rPr lang="ru-RU" sz="2000" dirty="0"/>
                  <a:t>равны величинам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.            </m:t>
                    </m:r>
                  </m:oMath>
                </a14:m>
                <a:endParaRPr lang="ru-RU" sz="2000" dirty="0"/>
              </a:p>
              <a:p>
                <a:pPr marL="0" indent="0" algn="just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</a:t>
                </a:r>
                <a:r>
                  <a:rPr lang="ru-RU" sz="2000" dirty="0" smtClean="0"/>
                  <a:t>Для </a:t>
                </a:r>
                <a:r>
                  <a:rPr lang="ru-RU" sz="2000" i="1" dirty="0"/>
                  <a:t>сеточных функциональных алгоритмов</a:t>
                </a:r>
                <a:r>
                  <a:rPr lang="ru-RU" sz="2000" dirty="0"/>
                  <a:t> коэффициенты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ru-RU" sz="2000" dirty="0" smtClean="0"/>
                  <a:t> </a:t>
                </a:r>
                <a:r>
                  <a:rPr lang="ru-RU" sz="2000" dirty="0"/>
                  <a:t>представляют собой некоторые комбинации значений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ru-RU" sz="2000" dirty="0" smtClean="0"/>
                  <a:t> </a:t>
                </a:r>
                <a:r>
                  <a:rPr lang="ru-RU" sz="2000" dirty="0"/>
                  <a:t>в точках достаточно регулярной сетки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ru-RU" sz="2000" dirty="0" smtClean="0"/>
                  <a:t>:</a:t>
                </a:r>
                <a:endParaRPr lang="ru-RU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𝝋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;         </m:t>
                      </m:r>
                    </m:oMath>
                  </m:oMathPara>
                </a14:m>
                <a:endParaRPr lang="ru-RU" sz="2000" dirty="0"/>
              </a:p>
              <a:p>
                <a:pPr marL="0" indent="0">
                  <a:buNone/>
                </a:pPr>
                <a:r>
                  <a:rPr lang="ru-RU" sz="2000" dirty="0"/>
                  <a:t>чаще </a:t>
                </a:r>
                <a:r>
                  <a:rPr lang="ru-RU" sz="2000" dirty="0" smtClean="0"/>
                  <a:t>всего</a:t>
                </a:r>
                <a:r>
                  <a:rPr lang="en-US" sz="20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   </a:t>
                </a:r>
                <a:r>
                  <a:rPr lang="ru-RU" sz="2000" dirty="0" smtClean="0"/>
                  <a:t>Далее </a:t>
                </a:r>
                <a:r>
                  <a:rPr lang="ru-RU" sz="2000" dirty="0"/>
                  <a:t>строятся (различными способами) приближения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ru-RU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</m:acc>
                        </m:e>
                        <m:sup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ru-RU" sz="2000" dirty="0"/>
                  <a:t>величин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000" dirty="0" smtClean="0"/>
                  <a:t> или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ru-RU" sz="2000" dirty="0" smtClean="0"/>
                  <a:t>, </a:t>
                </a:r>
                <a:r>
                  <a:rPr lang="ru-RU" sz="2000" dirty="0"/>
                  <a:t>и окончательная аппроксимация имеет вид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acc>
                        <m:accPr>
                          <m:chr m:val="̃"/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acc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.       </m:t>
                      </m:r>
                    </m:oMath>
                  </m:oMathPara>
                </a14:m>
                <a:endParaRPr lang="ru-RU" sz="2000" dirty="0"/>
              </a:p>
              <a:p>
                <a:pPr marL="0" indent="0" algn="just">
                  <a:buNone/>
                </a:pPr>
                <a:endParaRPr lang="ru-RU" sz="2000" dirty="0"/>
              </a:p>
              <a:p>
                <a:pPr marL="0" indent="0" algn="just">
                  <a:buNone/>
                </a:pPr>
                <a:endParaRPr lang="ru-RU" sz="2000" dirty="0"/>
              </a:p>
            </p:txBody>
          </p:sp>
        </mc:Choice>
        <mc:Fallback xmlns="">
          <p:sp>
            <p:nvSpPr>
              <p:cNvPr id="28700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114" y="116632"/>
                <a:ext cx="8640763" cy="6408712"/>
              </a:xfrm>
              <a:blipFill rotWithShape="0">
                <a:blip r:embed="rId2"/>
                <a:stretch>
                  <a:fillRect l="-705" t="-285" r="-7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7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2" name="Rectangle 5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2870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4" name="Rectangle 7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 dirty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870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6" name="Rectangle 9"/>
          <p:cNvSpPr>
            <a:spLocks noChangeArrowheads="1"/>
          </p:cNvSpPr>
          <p:nvPr/>
        </p:nvSpPr>
        <p:spPr bwMode="auto">
          <a:xfrm>
            <a:off x="1331913" y="2133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6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700" name="Содержимое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114" y="116632"/>
                <a:ext cx="8640763" cy="6408712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sz="2000" dirty="0" smtClean="0"/>
                  <a:t>   В </a:t>
                </a:r>
                <a:r>
                  <a:rPr lang="ru-RU" sz="2000" dirty="0"/>
                  <a:t>свою очередь, для получения величин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ru-RU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</m:acc>
                      </m:e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ru-RU" sz="2000" dirty="0" smtClean="0"/>
                  <a:t> </a:t>
                </a:r>
                <a:r>
                  <a:rPr lang="ru-RU" sz="2000" dirty="0"/>
                  <a:t>весьма эффективными являются различные варианты упомянутого выше основного весового </a:t>
                </a:r>
                <a:r>
                  <a:rPr lang="ru-RU" sz="2000" dirty="0" err="1"/>
                  <a:t>оценивателя</a:t>
                </a:r>
                <a:r>
                  <a:rPr lang="ru-RU" sz="2000" dirty="0"/>
                  <a:t> с числом траекторий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ru-RU" sz="2000" dirty="0"/>
                  <a:t>; и здесь снова возникает оптимизационная задача, описанная </a:t>
                </a:r>
                <a:r>
                  <a:rPr lang="ru-RU" sz="2000" dirty="0" smtClean="0"/>
                  <a:t>выше. </a:t>
                </a:r>
                <a:endParaRPr lang="ru-RU" sz="2000" dirty="0"/>
              </a:p>
              <a:p>
                <a:pPr marL="0" indent="0" algn="just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Отметим </a:t>
                </a:r>
                <a:r>
                  <a:rPr lang="ru-RU" sz="2000" dirty="0"/>
                  <a:t>также, что при выборе базисных функций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𝚵</m:t>
                        </m:r>
                      </m:e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ru-RU" sz="2000" dirty="0" smtClean="0"/>
                  <a:t> </a:t>
                </a:r>
                <a:r>
                  <a:rPr lang="ru-RU" sz="2000" dirty="0"/>
                  <a:t>следует особое внимание уделять свойствам </a:t>
                </a:r>
                <a:r>
                  <a:rPr lang="ru-RU" sz="2000" b="1" dirty="0" smtClean="0"/>
                  <a:t>устойчивости</a:t>
                </a:r>
                <a:r>
                  <a:rPr lang="ru-RU" sz="2000" dirty="0" smtClean="0"/>
                  <a:t>. </a:t>
                </a:r>
                <a:endParaRPr lang="ru-RU" sz="2000" dirty="0"/>
              </a:p>
              <a:p>
                <a:pPr marL="0" indent="0" algn="just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ПРИМЕР </a:t>
                </a:r>
                <a:r>
                  <a:rPr lang="ru-RU" sz="2000" dirty="0"/>
                  <a:t>2. Рассмотрим сеточную версию </a:t>
                </a:r>
                <a:r>
                  <a:rPr lang="ru-RU" sz="2000" b="1" i="1" dirty="0"/>
                  <a:t>метода зависимых испытаний</a:t>
                </a:r>
                <a:r>
                  <a:rPr lang="ru-RU" sz="2000" dirty="0"/>
                  <a:t> (или </a:t>
                </a:r>
                <a:r>
                  <a:rPr lang="ru-RU" sz="2000" i="1" dirty="0"/>
                  <a:t>функционального локального </a:t>
                </a:r>
                <a:r>
                  <a:rPr lang="ru-RU" sz="2000" i="1" dirty="0" err="1"/>
                  <a:t>оценивателя</a:t>
                </a:r>
                <a:r>
                  <a:rPr lang="ru-RU" sz="2000" dirty="0"/>
                  <a:t>), идея которого была впервые предложена </a:t>
                </a:r>
                <a:r>
                  <a:rPr lang="ru-RU" sz="2000" dirty="0" err="1" smtClean="0"/>
                  <a:t>А.С.Фроловым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и </a:t>
                </a:r>
                <a:r>
                  <a:rPr lang="ru-RU" sz="2000" dirty="0" err="1" smtClean="0"/>
                  <a:t>Н.Н.Ченцовым</a:t>
                </a:r>
                <a:r>
                  <a:rPr lang="ru-RU" sz="2000" dirty="0" smtClean="0"/>
                  <a:t>.</a:t>
                </a:r>
                <a:endParaRPr lang="ru-RU" sz="2000" dirty="0"/>
              </a:p>
              <a:p>
                <a:pPr marL="0" indent="0" algn="just">
                  <a:buNone/>
                </a:pPr>
                <a:r>
                  <a:rPr lang="ru-RU" sz="2000" dirty="0" smtClean="0"/>
                  <a:t>АЛГОРИТМ</a:t>
                </a:r>
                <a:r>
                  <a:rPr lang="ru-RU" sz="2000" dirty="0"/>
                  <a:t>. </a:t>
                </a:r>
                <a:r>
                  <a:rPr lang="ru-RU" sz="2000" i="1" dirty="0"/>
                  <a:t>Реализуя</a:t>
                </a:r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/>
                  <a:t> </a:t>
                </a:r>
                <a:r>
                  <a:rPr lang="ru-RU" sz="2000" i="1" dirty="0"/>
                  <a:t>траекторий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bSup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d>
                          <m:d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bSup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d>
                          <m:d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sup>
                    </m:sSubSup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    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ru-RU" sz="2000" dirty="0"/>
                  <a:t> </a:t>
                </a:r>
                <a:r>
                  <a:rPr lang="ru-RU" sz="2000" i="1" dirty="0"/>
                  <a:t>прикладной цепи Маркова</a:t>
                </a:r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  <a:r>
                  <a:rPr lang="ru-RU" sz="2000" i="1" dirty="0"/>
                  <a:t>с произвольными начальной плотностью</a:t>
                </a:r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000" dirty="0"/>
                  <a:t> </a:t>
                </a:r>
                <a:r>
                  <a:rPr lang="ru-RU" sz="2000" i="1" dirty="0"/>
                  <a:t>и переходной функцией</a:t>
                </a:r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000" i="1" dirty="0"/>
                  <a:t>, вычисляем значения</a:t>
                </a:r>
                <a:endParaRPr lang="ru-RU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  <m:e>
                              <m:sSubSup>
                                <m:sSubSup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ru-RU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ru-RU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ru-RU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sup>
                                  </m:sSubSup>
                                  <m: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   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</m:oMath>
                  </m:oMathPara>
                </a14:m>
                <a:endParaRPr lang="ru-RU" sz="2000" i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(0)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(0)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   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  <m:f>
                        <m:f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sup>
                              </m:sSup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sup>
                              </m:sSup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      </m:t>
                      </m:r>
                    </m:oMath>
                  </m:oMathPara>
                </a14:m>
                <a:endParaRPr lang="ru-RU" sz="2000" dirty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r>
                  <a:rPr lang="ru-RU" sz="2000" i="1" dirty="0"/>
                  <a:t>и вычисляем коэффициенты</a:t>
                </a:r>
                <a:r>
                  <a:rPr lang="ru-RU" sz="2000" dirty="0"/>
                  <a:t> </a:t>
                </a:r>
                <a:r>
                  <a:rPr lang="ru-RU" sz="2000" dirty="0" smtClean="0"/>
                  <a:t> </a:t>
                </a:r>
                <a:r>
                  <a:rPr lang="ru-RU" sz="2000" i="1" dirty="0"/>
                  <a:t>по формулам</a:t>
                </a:r>
                <a:r>
                  <a:rPr lang="ru-RU" sz="2000" dirty="0"/>
                  <a:t> </a:t>
                </a:r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ru-RU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𝝋</m:t>
                                </m:r>
                              </m:e>
                            </m:acc>
                          </m:e>
                          <m:sup>
                            <m: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ru-RU" sz="2000" i="1" dirty="0"/>
                  <a:t> или</a:t>
                </a:r>
                <a:r>
                  <a:rPr lang="ru-RU" sz="2000" dirty="0"/>
                  <a:t> </a:t>
                </a:r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2000" i="1" dirty="0"/>
                  <a:t>, а затем используем приближение</a:t>
                </a:r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acc>
                      <m:accPr>
                        <m:chr m:val="̃"/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acc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000" i="1" dirty="0" smtClean="0"/>
                  <a:t> </a:t>
                </a:r>
                <a:endParaRPr lang="ru-RU" sz="2000" dirty="0"/>
              </a:p>
              <a:p>
                <a:pPr marL="0" indent="0" algn="just">
                  <a:buNone/>
                </a:pPr>
                <a:endParaRPr lang="ru-RU" sz="2000" dirty="0"/>
              </a:p>
            </p:txBody>
          </p:sp>
        </mc:Choice>
        <mc:Fallback xmlns="">
          <p:sp>
            <p:nvSpPr>
              <p:cNvPr id="28700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114" y="116632"/>
                <a:ext cx="8640763" cy="6408712"/>
              </a:xfrm>
              <a:blipFill rotWithShape="0">
                <a:blip r:embed="rId2"/>
                <a:stretch>
                  <a:fillRect l="-705" r="-776" b="-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7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2" name="Rectangle 5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2870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4" name="Rectangle 7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 dirty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870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6" name="Rectangle 9"/>
          <p:cNvSpPr>
            <a:spLocks noChangeArrowheads="1"/>
          </p:cNvSpPr>
          <p:nvPr/>
        </p:nvSpPr>
        <p:spPr bwMode="auto">
          <a:xfrm>
            <a:off x="1331913" y="2133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4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0" name="Содержимое 2"/>
          <p:cNvSpPr>
            <a:spLocks noGrp="1"/>
          </p:cNvSpPr>
          <p:nvPr>
            <p:ph idx="4294967295"/>
          </p:nvPr>
        </p:nvSpPr>
        <p:spPr>
          <a:xfrm>
            <a:off x="2114" y="116632"/>
            <a:ext cx="8640763" cy="640871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ОБЛАСТЬ НАУЧНЫХ ИНТЕРЕСОВ ДОКЛАДЧИКА</a:t>
            </a:r>
          </a:p>
          <a:p>
            <a:pPr marL="0" indent="0" algn="just">
              <a:buNone/>
            </a:pPr>
            <a:r>
              <a:rPr lang="ru-RU" sz="2400" b="1" i="1" dirty="0" smtClean="0"/>
              <a:t>- дискретно-стохастические численные методы</a:t>
            </a:r>
          </a:p>
          <a:p>
            <a:pPr marL="0" indent="0" algn="just">
              <a:buNone/>
            </a:pPr>
            <a:r>
              <a:rPr lang="ru-RU" sz="2400" dirty="0" smtClean="0"/>
              <a:t>(численные сеточные или итерационные методы + метод Монте-Карло)</a:t>
            </a:r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МОНОГРАФИИ (УЧЕБНЫЕ ПОСОБИЯ)</a:t>
            </a:r>
            <a:endParaRPr lang="ru-RU" sz="2400" dirty="0"/>
          </a:p>
          <a:p>
            <a:pPr marL="457200" indent="-457200" algn="just">
              <a:buAutoNum type="arabicPeriod"/>
            </a:pPr>
            <a:r>
              <a:rPr lang="ru-RU" sz="1800" i="1" dirty="0" smtClean="0">
                <a:solidFill>
                  <a:srgbClr val="00B050"/>
                </a:solidFill>
              </a:rPr>
              <a:t>Михайлов </a:t>
            </a:r>
            <a:r>
              <a:rPr lang="ru-RU" sz="1800" i="1" dirty="0">
                <a:solidFill>
                  <a:srgbClr val="00B050"/>
                </a:solidFill>
              </a:rPr>
              <a:t>Г.А., </a:t>
            </a:r>
            <a:r>
              <a:rPr lang="ru-RU" sz="1800" i="1" dirty="0" err="1">
                <a:solidFill>
                  <a:srgbClr val="00B050"/>
                </a:solidFill>
              </a:rPr>
              <a:t>Войтишек</a:t>
            </a:r>
            <a:r>
              <a:rPr lang="ru-RU" sz="1800" i="1" dirty="0">
                <a:solidFill>
                  <a:srgbClr val="00B050"/>
                </a:solidFill>
              </a:rPr>
              <a:t> А.В.</a:t>
            </a:r>
            <a:r>
              <a:rPr lang="ru-RU" sz="1800" dirty="0">
                <a:solidFill>
                  <a:srgbClr val="00B050"/>
                </a:solidFill>
              </a:rPr>
              <a:t> Численное статистическое моделирование. Методы Монте-Карло. М.: Изд. центр «Академия», 2006. – 368 </a:t>
            </a:r>
            <a:r>
              <a:rPr lang="ru-RU" sz="1800" dirty="0" smtClean="0">
                <a:solidFill>
                  <a:srgbClr val="00B050"/>
                </a:solidFill>
              </a:rPr>
              <a:t>с.</a:t>
            </a:r>
          </a:p>
          <a:p>
            <a:pPr marL="457200" indent="-457200" algn="just">
              <a:buAutoNum type="arabicPeriod"/>
            </a:pPr>
            <a:r>
              <a:rPr lang="ru-RU" sz="1800" i="1" dirty="0" err="1" smtClean="0">
                <a:solidFill>
                  <a:srgbClr val="00B050"/>
                </a:solidFill>
              </a:rPr>
              <a:t>Войтишек</a:t>
            </a:r>
            <a:r>
              <a:rPr lang="ru-RU" sz="1800" i="1" dirty="0" smtClean="0">
                <a:solidFill>
                  <a:srgbClr val="00B050"/>
                </a:solidFill>
              </a:rPr>
              <a:t> </a:t>
            </a:r>
            <a:r>
              <a:rPr lang="ru-RU" sz="1800" i="1" dirty="0">
                <a:solidFill>
                  <a:srgbClr val="00B050"/>
                </a:solidFill>
              </a:rPr>
              <a:t>А.В.</a:t>
            </a:r>
            <a:r>
              <a:rPr lang="ru-RU" sz="1800" dirty="0">
                <a:solidFill>
                  <a:srgbClr val="00B050"/>
                </a:solidFill>
              </a:rPr>
              <a:t> Дополнительные сведения о численном моделировании случайных элементов. Новосибирск: НГУ, 2007</a:t>
            </a:r>
            <a:r>
              <a:rPr lang="ru-RU" sz="1800" dirty="0" smtClean="0">
                <a:solidFill>
                  <a:srgbClr val="00B050"/>
                </a:solidFill>
              </a:rPr>
              <a:t>.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ru-RU" sz="1800" dirty="0">
                <a:solidFill>
                  <a:srgbClr val="00B050"/>
                </a:solidFill>
              </a:rPr>
              <a:t>– </a:t>
            </a:r>
            <a:r>
              <a:rPr lang="en-US" sz="1800" dirty="0" smtClean="0">
                <a:solidFill>
                  <a:srgbClr val="00B050"/>
                </a:solidFill>
              </a:rPr>
              <a:t>92</a:t>
            </a:r>
            <a:r>
              <a:rPr lang="ru-RU" sz="1800" dirty="0" smtClean="0">
                <a:solidFill>
                  <a:srgbClr val="00B050"/>
                </a:solidFill>
              </a:rPr>
              <a:t> с.</a:t>
            </a:r>
            <a:endParaRPr lang="ru-RU" sz="1800" dirty="0">
              <a:solidFill>
                <a:srgbClr val="00B050"/>
              </a:solidFill>
            </a:endParaRPr>
          </a:p>
          <a:p>
            <a:pPr marL="457200" indent="-457200" algn="just">
              <a:buAutoNum type="arabicPeriod"/>
            </a:pPr>
            <a:r>
              <a:rPr lang="ru-RU" sz="1800" i="1" dirty="0" err="1" smtClean="0">
                <a:solidFill>
                  <a:srgbClr val="00B050"/>
                </a:solidFill>
              </a:rPr>
              <a:t>Войтишек</a:t>
            </a:r>
            <a:r>
              <a:rPr lang="ru-RU" sz="1800" i="1" dirty="0" smtClean="0">
                <a:solidFill>
                  <a:srgbClr val="00B050"/>
                </a:solidFill>
              </a:rPr>
              <a:t> </a:t>
            </a:r>
            <a:r>
              <a:rPr lang="ru-RU" sz="1800" i="1" dirty="0">
                <a:solidFill>
                  <a:srgbClr val="00B050"/>
                </a:solidFill>
              </a:rPr>
              <a:t>А.В.</a:t>
            </a:r>
            <a:r>
              <a:rPr lang="ru-RU" sz="1800" dirty="0">
                <a:solidFill>
                  <a:srgbClr val="00B050"/>
                </a:solidFill>
              </a:rPr>
              <a:t> Дискретно-стохастические модификации стандартного метода Монте-Карло. Новосибирск: НГУ, 2009</a:t>
            </a:r>
            <a:r>
              <a:rPr lang="ru-RU" sz="1800" dirty="0" smtClean="0">
                <a:solidFill>
                  <a:srgbClr val="00B050"/>
                </a:solidFill>
              </a:rPr>
              <a:t>.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ru-RU" sz="1800" dirty="0">
                <a:solidFill>
                  <a:srgbClr val="00B050"/>
                </a:solidFill>
              </a:rPr>
              <a:t>– </a:t>
            </a:r>
            <a:r>
              <a:rPr lang="en-US" sz="1800" dirty="0" smtClean="0">
                <a:solidFill>
                  <a:srgbClr val="00B050"/>
                </a:solidFill>
              </a:rPr>
              <a:t>104</a:t>
            </a:r>
            <a:r>
              <a:rPr lang="ru-RU" sz="1800" dirty="0" smtClean="0">
                <a:solidFill>
                  <a:srgbClr val="00B050"/>
                </a:solidFill>
              </a:rPr>
              <a:t> с.</a:t>
            </a:r>
          </a:p>
          <a:p>
            <a:pPr marL="457200" indent="-457200" algn="just">
              <a:buAutoNum type="arabicPeriod"/>
            </a:pPr>
            <a:r>
              <a:rPr lang="ru-RU" sz="1800" i="1" dirty="0" err="1" smtClean="0">
                <a:solidFill>
                  <a:srgbClr val="00B050"/>
                </a:solidFill>
              </a:rPr>
              <a:t>Войтишек</a:t>
            </a:r>
            <a:r>
              <a:rPr lang="ru-RU" sz="1800" i="1" dirty="0" smtClean="0">
                <a:solidFill>
                  <a:srgbClr val="00B050"/>
                </a:solidFill>
              </a:rPr>
              <a:t> </a:t>
            </a:r>
            <a:r>
              <a:rPr lang="ru-RU" sz="1800" i="1" dirty="0">
                <a:solidFill>
                  <a:srgbClr val="00B050"/>
                </a:solidFill>
              </a:rPr>
              <a:t>А.В.</a:t>
            </a:r>
            <a:r>
              <a:rPr lang="ru-RU" sz="1800" dirty="0">
                <a:solidFill>
                  <a:srgbClr val="00B050"/>
                </a:solidFill>
              </a:rPr>
              <a:t> Функциональные оценки метода Монте-Карло. Новосибирск: НГУ, 2007</a:t>
            </a:r>
            <a:r>
              <a:rPr lang="ru-RU" sz="1800" dirty="0" smtClean="0">
                <a:solidFill>
                  <a:srgbClr val="00B050"/>
                </a:solidFill>
              </a:rPr>
              <a:t>.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ru-RU" sz="1800" dirty="0">
                <a:solidFill>
                  <a:srgbClr val="00B050"/>
                </a:solidFill>
              </a:rPr>
              <a:t>– </a:t>
            </a:r>
            <a:r>
              <a:rPr lang="en-US" sz="1800" dirty="0" smtClean="0">
                <a:solidFill>
                  <a:srgbClr val="00B050"/>
                </a:solidFill>
              </a:rPr>
              <a:t>76</a:t>
            </a:r>
            <a:r>
              <a:rPr lang="ru-RU" sz="1800" dirty="0" smtClean="0">
                <a:solidFill>
                  <a:srgbClr val="00B050"/>
                </a:solidFill>
              </a:rPr>
              <a:t> с.</a:t>
            </a:r>
          </a:p>
          <a:p>
            <a:pPr marL="0" indent="0" algn="just">
              <a:buNone/>
            </a:pP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mmf.nsu.ru/education/materials</a:t>
            </a:r>
            <a:endParaRPr lang="ru-RU" sz="2400" dirty="0" smtClean="0"/>
          </a:p>
          <a:p>
            <a:pPr marL="0" indent="0" algn="just">
              <a:buNone/>
            </a:pPr>
            <a:endParaRPr lang="ru-RU" sz="1000" dirty="0" smtClean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ru-RU" sz="1800" i="1" dirty="0" smtClean="0">
                <a:solidFill>
                  <a:srgbClr val="00B050"/>
                </a:solidFill>
              </a:rPr>
              <a:t>5. </a:t>
            </a:r>
            <a:r>
              <a:rPr lang="ru-RU" sz="1800" i="1" dirty="0" err="1" smtClean="0">
                <a:solidFill>
                  <a:srgbClr val="00B050"/>
                </a:solidFill>
              </a:rPr>
              <a:t>Войтишек</a:t>
            </a:r>
            <a:r>
              <a:rPr lang="ru-RU" sz="1800" i="1" dirty="0" smtClean="0">
                <a:solidFill>
                  <a:srgbClr val="00B050"/>
                </a:solidFill>
              </a:rPr>
              <a:t> </a:t>
            </a:r>
            <a:r>
              <a:rPr lang="ru-RU" sz="1800" i="1" dirty="0">
                <a:solidFill>
                  <a:srgbClr val="00B050"/>
                </a:solidFill>
              </a:rPr>
              <a:t>А.В.</a:t>
            </a:r>
            <a:r>
              <a:rPr lang="ru-RU" sz="1800" dirty="0">
                <a:solidFill>
                  <a:srgbClr val="00B050"/>
                </a:solidFill>
              </a:rPr>
              <a:t> </a:t>
            </a:r>
            <a:r>
              <a:rPr lang="ru-RU" sz="1800" dirty="0" err="1">
                <a:solidFill>
                  <a:srgbClr val="00B050"/>
                </a:solidFill>
              </a:rPr>
              <a:t>Рандомизированные</a:t>
            </a:r>
            <a:r>
              <a:rPr lang="ru-RU" sz="1800" dirty="0">
                <a:solidFill>
                  <a:srgbClr val="00B050"/>
                </a:solidFill>
              </a:rPr>
              <a:t> итерационные численные модели и алгоритмы. – </a:t>
            </a:r>
            <a:r>
              <a:rPr lang="en-US" sz="1800" dirty="0">
                <a:solidFill>
                  <a:srgbClr val="00B050"/>
                </a:solidFill>
              </a:rPr>
              <a:t>LAP LAMBERT Academic Publishing RU</a:t>
            </a:r>
            <a:r>
              <a:rPr lang="ru-RU" sz="1800" dirty="0">
                <a:solidFill>
                  <a:srgbClr val="00B050"/>
                </a:solidFill>
              </a:rPr>
              <a:t>, 2017</a:t>
            </a:r>
            <a:endParaRPr lang="ru-RU" sz="1800" dirty="0" smtClean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endParaRPr lang="ru-RU" sz="1000" dirty="0" smtClean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en-US" sz="2400" dirty="0" smtClean="0"/>
              <a:t> </a:t>
            </a:r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r>
              <a:rPr lang="ru-RU" sz="1800" dirty="0" smtClean="0"/>
              <a:t>     </a:t>
            </a:r>
            <a:endParaRPr lang="ru-RU" sz="1800" dirty="0"/>
          </a:p>
          <a:p>
            <a:pPr marL="0" indent="0">
              <a:buNone/>
            </a:pPr>
            <a:r>
              <a:rPr lang="ru-RU" sz="1800" b="1" dirty="0"/>
              <a:t>  </a:t>
            </a:r>
            <a:endParaRPr lang="ru-RU" sz="1800" dirty="0"/>
          </a:p>
        </p:txBody>
      </p:sp>
      <p:sp>
        <p:nvSpPr>
          <p:cNvPr id="287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2" name="Rectangle 5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2870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4" name="Rectangle 7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 dirty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870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6" name="Rectangle 9"/>
          <p:cNvSpPr>
            <a:spLocks noChangeArrowheads="1"/>
          </p:cNvSpPr>
          <p:nvPr/>
        </p:nvSpPr>
        <p:spPr bwMode="auto">
          <a:xfrm>
            <a:off x="1331913" y="2133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06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700" name="Содержимое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114" y="116632"/>
                <a:ext cx="8640763" cy="6408712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Идея </a:t>
                </a:r>
                <a:r>
                  <a:rPr lang="ru-RU" sz="2000" dirty="0"/>
                  <a:t>построения приближений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2000" dirty="0" smtClean="0"/>
                  <a:t> </a:t>
                </a:r>
                <a:r>
                  <a:rPr lang="ru-RU" sz="2000" dirty="0"/>
                  <a:t>решения </a:t>
                </a:r>
                <a:r>
                  <a:rPr lang="ru-RU" sz="2000" dirty="0" smtClean="0"/>
                  <a:t>интегрального уравнения в </a:t>
                </a:r>
                <a:r>
                  <a:rPr lang="ru-RU" sz="2000" dirty="0"/>
                  <a:t>узлах сетки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ru-RU" sz="2000" dirty="0" smtClean="0"/>
                  <a:t> </a:t>
                </a:r>
                <a:r>
                  <a:rPr lang="ru-RU" sz="2000" dirty="0"/>
                  <a:t>состоит в том, что первое </a:t>
                </a:r>
                <a:r>
                  <a:rPr lang="ru-RU" sz="2000" dirty="0" smtClean="0"/>
                  <a:t>слагаемое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𝑋</m:t>
                        </m:r>
                      </m:sub>
                      <m:sup/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d>
                          <m:d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𝜑</m:t>
                        </m:r>
                        <m:d>
                          <m:d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𝑑𝑥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e>
                    </m:nary>
                  </m:oMath>
                </a14:m>
                <a:r>
                  <a:rPr lang="ru-RU" sz="2000" dirty="0" smtClean="0"/>
                  <a:t> </a:t>
                </a:r>
                <a:r>
                  <a:rPr lang="ru-RU" sz="2000" dirty="0"/>
                  <a:t>в правой части интегрального уравнения </a:t>
                </a:r>
                <a:r>
                  <a:rPr lang="ru-RU" sz="2000" dirty="0" smtClean="0"/>
                  <a:t>имеет </a:t>
                </a:r>
                <a:r>
                  <a:rPr lang="ru-RU" sz="2000" dirty="0"/>
                  <a:t>вид функционала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</m:sub>
                    </m:sSub>
                  </m:oMath>
                </a14:m>
                <a:r>
                  <a:rPr lang="ru-RU" sz="2000" dirty="0" smtClean="0"/>
                  <a:t>:</a:t>
                </a:r>
                <a:endParaRPr lang="ru-RU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ru-R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    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  <a:p>
                <a:pPr marL="0" indent="0">
                  <a:buNone/>
                </a:pPr>
                <a:endParaRPr lang="ru-RU" sz="2000" dirty="0"/>
              </a:p>
              <a:p>
                <a:pPr marL="0" indent="0" algn="just">
                  <a:buNone/>
                </a:pPr>
                <a:r>
                  <a:rPr lang="ru-RU" sz="2000" dirty="0" smtClean="0"/>
                  <a:t>  Метод </a:t>
                </a:r>
                <a:r>
                  <a:rPr lang="ru-RU" sz="2000" dirty="0"/>
                  <a:t>зависимых </a:t>
                </a:r>
                <a:r>
                  <a:rPr lang="ru-RU" sz="2000" dirty="0" smtClean="0"/>
                  <a:t>испытаний обладает </a:t>
                </a:r>
                <a:r>
                  <a:rPr lang="ru-RU" sz="2000" dirty="0"/>
                  <a:t>рядом несомненных </a:t>
                </a:r>
                <a:r>
                  <a:rPr lang="ru-RU" sz="2000" dirty="0" smtClean="0"/>
                  <a:t>преимуществ: </a:t>
                </a:r>
              </a:p>
              <a:p>
                <a:pPr algn="just">
                  <a:buFontTx/>
                  <a:buChar char="-"/>
                </a:pPr>
                <a:r>
                  <a:rPr lang="ru-RU" sz="2000" dirty="0" smtClean="0"/>
                  <a:t>простота </a:t>
                </a:r>
                <a:r>
                  <a:rPr lang="ru-RU" sz="2000" dirty="0"/>
                  <a:t>построения, </a:t>
                </a:r>
                <a:endParaRPr lang="ru-RU" sz="2000" dirty="0" smtClean="0"/>
              </a:p>
              <a:p>
                <a:pPr algn="just">
                  <a:buFontTx/>
                  <a:buChar char="-"/>
                </a:pPr>
                <a:r>
                  <a:rPr lang="ru-RU" sz="2000" dirty="0" smtClean="0"/>
                  <a:t> экономичность</a:t>
                </a:r>
                <a:r>
                  <a:rPr lang="ru-RU" sz="2000" dirty="0"/>
                  <a:t>, </a:t>
                </a:r>
                <a:endParaRPr lang="ru-RU" sz="2000" dirty="0" smtClean="0"/>
              </a:p>
              <a:p>
                <a:pPr algn="just">
                  <a:buFontTx/>
                  <a:buChar char="-"/>
                </a:pPr>
                <a:r>
                  <a:rPr lang="ru-RU" sz="2000" dirty="0" smtClean="0"/>
                  <a:t>сохранение </a:t>
                </a:r>
                <a:r>
                  <a:rPr lang="ru-RU" sz="2000" dirty="0"/>
                  <a:t>гладкости решения для приближения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acc>
                      <m:accPr>
                        <m:chr m:val="̃"/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acc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000" dirty="0" smtClean="0"/>
                  <a:t>, </a:t>
                </a:r>
              </a:p>
              <a:p>
                <a:pPr algn="just">
                  <a:buFontTx/>
                  <a:buChar char="-"/>
                </a:pPr>
                <a:r>
                  <a:rPr lang="ru-RU" sz="2000" dirty="0" smtClean="0"/>
                  <a:t>независимость </a:t>
                </a:r>
                <a:r>
                  <a:rPr lang="ru-RU" sz="2000" dirty="0"/>
                  <a:t>погрешности от числа узлов сетки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ru-RU" sz="2000" dirty="0" smtClean="0"/>
                  <a:t> </a:t>
                </a:r>
                <a:r>
                  <a:rPr lang="ru-RU" sz="2000" dirty="0"/>
                  <a:t>(</a:t>
                </a:r>
                <a:r>
                  <a:rPr lang="ru-RU" sz="2000" dirty="0" smtClean="0"/>
                  <a:t>она</a:t>
                </a:r>
                <a:r>
                  <a:rPr lang="ru-RU" sz="2000" dirty="0"/>
                  <a:t>, как и в «скалярном» случае, имеет порядок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1/</m:t>
                    </m:r>
                    <m:rad>
                      <m:radPr>
                        <m:degHide m:val="on"/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ru-RU" sz="2000" dirty="0" smtClean="0"/>
                  <a:t>).</a:t>
                </a:r>
              </a:p>
              <a:p>
                <a:pPr algn="just">
                  <a:buFontTx/>
                  <a:buChar char="-"/>
                </a:pPr>
                <a:endParaRPr lang="ru-RU" sz="2000" dirty="0" smtClean="0"/>
              </a:p>
              <a:p>
                <a:pPr marL="0" indent="0" algn="just">
                  <a:buNone/>
                </a:pPr>
                <a:r>
                  <a:rPr lang="ru-RU" sz="2000" dirty="0" smtClean="0"/>
                  <a:t>   Однако этот метод </a:t>
                </a:r>
                <a:r>
                  <a:rPr lang="ru-RU" sz="2000" b="1" dirty="0" smtClean="0"/>
                  <a:t>используется </a:t>
                </a:r>
                <a:r>
                  <a:rPr lang="ru-RU" sz="2000" b="1" dirty="0"/>
                  <a:t>относительно редко</a:t>
                </a:r>
                <a:r>
                  <a:rPr lang="ru-RU" sz="2000" dirty="0"/>
                  <a:t>, так как требует повышенной гладкости ядра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000" dirty="0"/>
                  <a:t> и свободного члена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ru-RU" sz="2000" dirty="0" smtClean="0"/>
                  <a:t>интегрального уравнения по </a:t>
                </a:r>
                <a:r>
                  <a:rPr lang="ru-RU" sz="2000" dirty="0"/>
                  <a:t>переменной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</a:t>
                </a:r>
                <a:r>
                  <a:rPr lang="ru-RU" sz="2000" dirty="0"/>
                  <a:t>[1, 4</a:t>
                </a:r>
                <a:r>
                  <a:rPr lang="ru-RU" sz="2000" dirty="0" smtClean="0"/>
                  <a:t>].</a:t>
                </a:r>
                <a:endParaRPr lang="ru-RU" sz="2000" dirty="0"/>
              </a:p>
              <a:p>
                <a:pPr marL="0" indent="0">
                  <a:buNone/>
                </a:pPr>
                <a:r>
                  <a:rPr lang="ru-RU" sz="2000" dirty="0"/>
                  <a:t>    </a:t>
                </a:r>
              </a:p>
            </p:txBody>
          </p:sp>
        </mc:Choice>
        <mc:Fallback xmlns="">
          <p:sp>
            <p:nvSpPr>
              <p:cNvPr id="28700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114" y="116632"/>
                <a:ext cx="8640763" cy="6408712"/>
              </a:xfrm>
              <a:blipFill rotWithShape="0">
                <a:blip r:embed="rId2"/>
                <a:stretch>
                  <a:fillRect l="-776" t="-476" r="-7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7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2" name="Rectangle 5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2870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4" name="Rectangle 7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 dirty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870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6" name="Rectangle 9"/>
          <p:cNvSpPr>
            <a:spLocks noChangeArrowheads="1"/>
          </p:cNvSpPr>
          <p:nvPr/>
        </p:nvSpPr>
        <p:spPr bwMode="auto">
          <a:xfrm>
            <a:off x="1331913" y="2133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8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700" name="Содержимое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114" y="116632"/>
                <a:ext cx="8640763" cy="6408712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sz="2000" dirty="0" smtClean="0"/>
                  <a:t>   В </a:t>
                </a:r>
                <a:r>
                  <a:rPr lang="ru-RU" sz="2000" dirty="0"/>
                  <a:t>качестве базисных функций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𝚵</m:t>
                        </m:r>
                      </m:e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ru-RU" sz="2000" dirty="0" smtClean="0"/>
                  <a:t> </a:t>
                </a:r>
                <a:r>
                  <a:rPr lang="ru-RU" sz="2000" dirty="0"/>
                  <a:t>рассмотрим «абсолютно-устойчивые» финитные функции </a:t>
                </a:r>
                <a:r>
                  <a:rPr lang="ru-RU" sz="2000" i="1" dirty="0"/>
                  <a:t>мульти-линейного восполнения </a:t>
                </a:r>
                <a:r>
                  <a:rPr lang="ru-RU" sz="2000" dirty="0"/>
                  <a:t>(или </a:t>
                </a:r>
                <a:r>
                  <a:rPr lang="ru-RU" sz="2000" i="1" dirty="0"/>
                  <a:t>аппроксимации Стренга–Фикса</a:t>
                </a:r>
                <a:r>
                  <a:rPr lang="ru-RU" sz="2000" dirty="0"/>
                  <a:t> </a:t>
                </a:r>
                <a:r>
                  <a:rPr lang="ru-RU" sz="2000" dirty="0" smtClean="0"/>
                  <a:t>с </a:t>
                </a:r>
                <a:r>
                  <a:rPr lang="ru-RU" sz="2000" i="1" dirty="0"/>
                  <a:t>производящей функцией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d>
                          <m:d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000" dirty="0"/>
                  <a:t>, являющейся 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sz="2000" dirty="0"/>
                  <a:t>-сплайном первого порядка) на регулярной сетке с шагом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ru-RU" sz="2000" dirty="0"/>
                  <a:t> по каждой координате: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×…×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ru-RU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d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b>
                            <m:sup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i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 при−1≤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≤0;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 при 0≤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≤1;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0  </m:t>
                              </m:r>
                              <m:r>
                                <a:rPr lang="ru-RU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иначе</m:t>
                              </m:r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   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   </m:t>
                      </m:r>
                      <m:sSubSup>
                        <m:sSubSup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целые числа.</m:t>
                      </m:r>
                    </m:oMath>
                  </m:oMathPara>
                </a14:m>
                <a:endParaRPr lang="ru-RU" sz="2000" dirty="0" smtClean="0"/>
              </a:p>
              <a:p>
                <a:pPr marL="0" indent="0">
                  <a:buNone/>
                </a:pPr>
                <a:endParaRPr lang="ru-RU" sz="2000" dirty="0" smtClean="0"/>
              </a:p>
              <a:p>
                <a:pPr marL="0" indent="0" algn="just">
                  <a:buNone/>
                </a:pPr>
                <a:r>
                  <a:rPr lang="ru-RU" sz="2000" dirty="0" smtClean="0"/>
                  <a:t>   Для </a:t>
                </a:r>
                <a:r>
                  <a:rPr lang="ru-RU" sz="2000" dirty="0"/>
                  <a:t>базиса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𝚵</m:t>
                        </m:r>
                      </m:e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ru-RU" sz="2000" dirty="0" smtClean="0"/>
                  <a:t> </a:t>
                </a:r>
                <a:r>
                  <a:rPr lang="ru-RU" sz="2000" dirty="0"/>
                  <a:t>при использовании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ru-RU" sz="2000" dirty="0"/>
                  <a:t>-</a:t>
                </a:r>
                <a:r>
                  <a:rPr lang="ru-RU" sz="2000" i="1" dirty="0"/>
                  <a:t>подхода к оценке погрешности</a:t>
                </a:r>
                <a:r>
                  <a:rPr lang="ru-RU" sz="2000" dirty="0"/>
                  <a:t> [1, </a:t>
                </a:r>
                <a:r>
                  <a:rPr lang="ru-RU" sz="2000" dirty="0" smtClean="0"/>
                  <a:t>4] </a:t>
                </a:r>
                <a:r>
                  <a:rPr lang="ru-RU" sz="2000" dirty="0"/>
                  <a:t>рассматриваемого Алгоритма с вероятностью, близкой к единице, имеем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acc>
                                <m:accPr>
                                  <m:chr m:val="̃"/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ℂ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ℂ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acc>
                                <m:accPr>
                                  <m:chr m:val="̃"/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ℂ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func>
                        <m:func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=1,…,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ru-RU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𝑈𝑃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;  здесь  </m:t>
                      </m:r>
                      <m:sSub>
                        <m:sSubPr>
                          <m:ctrlPr>
                            <a:rPr lang="ru-R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const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000" dirty="0"/>
              </a:p>
              <a:p>
                <a:pPr marL="0" indent="0">
                  <a:buNone/>
                </a:pPr>
                <a:r>
                  <a:rPr lang="ru-RU" sz="2000" dirty="0"/>
                  <a:t>а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ru-RU" sz="2000" dirty="0"/>
                  <a:t> – </a:t>
                </a:r>
                <a:r>
                  <a:rPr lang="ru-RU" sz="2000" i="1" dirty="0"/>
                  <a:t>константа Лебега</a:t>
                </a:r>
                <a:r>
                  <a:rPr lang="ru-RU" sz="2000" dirty="0"/>
                  <a:t> </a:t>
                </a:r>
                <a:r>
                  <a:rPr lang="ru-RU" sz="2000" dirty="0" smtClean="0"/>
                  <a:t>(для рассматриваемого базиса она </a:t>
                </a:r>
                <a:r>
                  <a:rPr lang="ru-RU" sz="2000" dirty="0"/>
                  <a:t>равна единице). </a:t>
                </a:r>
              </a:p>
            </p:txBody>
          </p:sp>
        </mc:Choice>
        <mc:Fallback xmlns="">
          <p:sp>
            <p:nvSpPr>
              <p:cNvPr id="28700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114" y="116632"/>
                <a:ext cx="8640763" cy="6408712"/>
              </a:xfrm>
              <a:blipFill rotWithShape="0">
                <a:blip r:embed="rId2"/>
                <a:stretch>
                  <a:fillRect l="-705" t="-285" r="-7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7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2" name="Rectangle 5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2870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4" name="Rectangle 7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 dirty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870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6" name="Rectangle 9"/>
          <p:cNvSpPr>
            <a:spLocks noChangeArrowheads="1"/>
          </p:cNvSpPr>
          <p:nvPr/>
        </p:nvSpPr>
        <p:spPr bwMode="auto">
          <a:xfrm>
            <a:off x="1331913" y="2133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47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700" name="Содержимое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114" y="116632"/>
                <a:ext cx="8640763" cy="6408712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sz="2000" dirty="0" smtClean="0"/>
                  <a:t>   Заметим</a:t>
                </a:r>
                <a:r>
                  <a:rPr lang="ru-RU" sz="2000" dirty="0"/>
                  <a:t>, что порядок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  <a:r>
                  <a:rPr lang="ru-RU" sz="2000" i="1" dirty="0"/>
                  <a:t>детерминированной компоненты</a:t>
                </a:r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  <m:sub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ℂ</m:t>
                        </m:r>
                        <m:d>
                          <m:d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ru-RU" sz="2000" dirty="0"/>
                  <a:t>[1, </a:t>
                </a:r>
                <a:r>
                  <a:rPr lang="ru-RU" sz="2000" dirty="0" smtClean="0"/>
                  <a:t>4] </a:t>
                </a:r>
                <a:r>
                  <a:rPr lang="ru-RU" sz="2000" dirty="0"/>
                  <a:t>погрешности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ru-RU" sz="2000" dirty="0" smtClean="0"/>
                  <a:t> </a:t>
                </a:r>
                <a:r>
                  <a:rPr lang="ru-RU" sz="2000" dirty="0"/>
                  <a:t>обеспечивает выбор и последующее приближение простейших коэффициентов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000" dirty="0" smtClean="0"/>
                  <a:t>.</a:t>
                </a:r>
              </a:p>
              <a:p>
                <a:pPr marL="0" indent="0" algn="just">
                  <a:buNone/>
                </a:pPr>
                <a:endParaRPr lang="ru-RU" sz="2000" dirty="0" smtClean="0"/>
              </a:p>
              <a:p>
                <a:pPr marL="0" indent="0" algn="just">
                  <a:buNone/>
                </a:pPr>
                <a:r>
                  <a:rPr lang="ru-RU" sz="2000" dirty="0" smtClean="0"/>
                  <a:t>   Трудоемкость </a:t>
                </a:r>
                <a:r>
                  <a:rPr lang="ru-RU" sz="2000" dirty="0"/>
                  <a:t>рассматриваемого Алгоритма имеет вид </a:t>
                </a:r>
                <a:endParaRPr lang="ru-RU" sz="20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ru-RU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const</m:t>
                    </m:r>
                  </m:oMath>
                </a14:m>
                <a:r>
                  <a:rPr lang="ru-RU" sz="2000" dirty="0"/>
                  <a:t>. </a:t>
                </a:r>
                <a:endParaRPr lang="ru-RU" sz="2000" dirty="0" smtClean="0"/>
              </a:p>
              <a:p>
                <a:pPr marL="0" indent="0" algn="just">
                  <a:buNone/>
                </a:pPr>
                <a:r>
                  <a:rPr lang="ru-RU" sz="2000" dirty="0" smtClean="0"/>
                  <a:t>   Зададим </a:t>
                </a:r>
                <a:r>
                  <a:rPr lang="ru-RU" sz="2000" dirty="0"/>
                  <a:t>уровень погрешности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ru-RU" sz="2000" dirty="0"/>
                  <a:t> и рассмотрим уравнение типа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𝑈𝑃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ru-RU" sz="20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2000" dirty="0" smtClean="0"/>
                  <a:t>:</a:t>
                </a:r>
                <a:endParaRPr lang="ru-RU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.       </m:t>
                      </m:r>
                    </m:oMath>
                  </m:oMathPara>
                </a14:m>
                <a:endParaRPr lang="ru-RU" sz="2000" dirty="0"/>
              </a:p>
              <a:p>
                <a:pPr marL="0" indent="0" algn="just">
                  <a:buNone/>
                </a:pPr>
                <a:r>
                  <a:rPr lang="ru-RU" sz="2000" dirty="0" smtClean="0"/>
                  <a:t>   Выразив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ru-RU" sz="2000" dirty="0"/>
                  <a:t> через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ru-RU" sz="2000" i="1" dirty="0"/>
                  <a:t> </a:t>
                </a:r>
                <a:r>
                  <a:rPr lang="ru-RU" sz="2000" dirty="0" smtClean="0"/>
                  <a:t>: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ru-RU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ru-RU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den>
                                    </m:f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0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000" dirty="0"/>
                  <a:t> имеем функцию одного переменного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ru-R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sSubSup>
                            <m:sSub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ru-RU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ru-RU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ru-RU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ctrlPr>
                                                <a:rPr lang="ru-RU" sz="20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ru-RU" sz="20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20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20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  <a:p>
                <a:pPr marL="0" indent="0" algn="just">
                  <a:buNone/>
                </a:pPr>
                <a:endParaRPr lang="ru-RU" sz="2000" dirty="0"/>
              </a:p>
              <a:p>
                <a:pPr marL="0" indent="0" algn="just">
                  <a:buNone/>
                </a:pPr>
                <a:endParaRPr lang="ru-RU" sz="2000" dirty="0"/>
              </a:p>
            </p:txBody>
          </p:sp>
        </mc:Choice>
        <mc:Fallback xmlns="">
          <p:sp>
            <p:nvSpPr>
              <p:cNvPr id="28700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114" y="116632"/>
                <a:ext cx="8640763" cy="6408712"/>
              </a:xfrm>
              <a:blipFill rotWithShape="0">
                <a:blip r:embed="rId2"/>
                <a:stretch>
                  <a:fillRect l="-705" t="-381" r="-7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7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2" name="Rectangle 5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2870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4" name="Rectangle 7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 dirty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870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6" name="Rectangle 9"/>
          <p:cNvSpPr>
            <a:spLocks noChangeArrowheads="1"/>
          </p:cNvSpPr>
          <p:nvPr/>
        </p:nvSpPr>
        <p:spPr bwMode="auto">
          <a:xfrm>
            <a:off x="1331913" y="2133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5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700" name="Содержимое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114" y="116632"/>
                <a:ext cx="8640763" cy="64087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Приравняв </a:t>
                </a:r>
                <a:r>
                  <a:rPr lang="ru-RU" sz="2000" dirty="0"/>
                  <a:t>нулю производную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̃"/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𝑑𝑀</m:t>
                          </m:r>
                        </m:den>
                      </m:f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sSubSup>
                            <m:sSub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ru-RU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ru-RU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ru-RU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ctrlPr>
                                                <a:rPr lang="ru-RU" sz="20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ru-RU" sz="20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20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ru-RU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000" dirty="0"/>
              </a:p>
              <a:p>
                <a:pPr marL="0" indent="0">
                  <a:buNone/>
                </a:pPr>
                <a:r>
                  <a:rPr lang="ru-RU" sz="2000" dirty="0"/>
                  <a:t>получаем выражения для условно-оптимальных параметров и минимальной трудоемкости: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ru-RU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ru-RU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+4)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   </m:t>
                    </m:r>
                    <m:sSub>
                      <m:sSub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ru-RU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ru-RU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+4)</m:t>
                                </m:r>
                              </m:e>
                            </m:d>
                          </m:e>
                          <m:sup>
                            <m: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ru-RU" sz="2000" dirty="0">
                    <a:solidFill>
                      <a:srgbClr val="FF0000"/>
                    </a:solidFill>
                  </a:rPr>
                  <a:t> </a:t>
                </a:r>
                <a:endParaRPr lang="ru-RU" sz="20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sSubSup>
                            <m:sSub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+4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</m:num>
                        <m:den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16 </m:t>
                          </m:r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−2−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ru-RU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Заметим</a:t>
                </a:r>
                <a:r>
                  <a:rPr lang="ru-RU" sz="2000" dirty="0"/>
                  <a:t>, что если нас интересует только порядок по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ru-RU" sz="2000" dirty="0"/>
                  <a:t> величин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ru-RU" sz="2000" dirty="0"/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ru-RU" sz="2000" dirty="0"/>
                  <a:t>, т.е. соотношения вида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         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−2−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000" dirty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r>
                  <a:rPr lang="ru-RU" sz="2000" dirty="0"/>
                  <a:t>и трудоемкость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000" dirty="0"/>
                  <a:t> пропорциональна произведению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ru-RU" sz="2000" dirty="0"/>
                  <a:t>, то достаточно приравнять детерминированную компоненту </a:t>
                </a:r>
                <a:r>
                  <a:rPr lang="ru-RU" sz="2000" dirty="0" smtClean="0"/>
                  <a:t>и </a:t>
                </a:r>
                <a:r>
                  <a:rPr lang="ru-RU" sz="2000" dirty="0"/>
                  <a:t>стохастическую компоненту </a:t>
                </a:r>
                <a:r>
                  <a:rPr lang="ru-RU" sz="2000" dirty="0" smtClean="0"/>
                  <a:t>верхней </a:t>
                </a:r>
                <a:r>
                  <a:rPr lang="ru-RU" sz="2000" dirty="0"/>
                  <a:t>границы погрешности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𝑈𝑃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ru-RU" sz="2000" dirty="0"/>
                  <a:t> и получить требуемый порядок из соотношения типа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𝑈𝑃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ru-RU" sz="20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</m:oMath>
                </a14:m>
                <a:r>
                  <a:rPr lang="ru-RU" sz="2000" dirty="0" smtClean="0"/>
                  <a:t>.</a:t>
                </a:r>
                <a:endParaRPr lang="ru-RU" sz="2000" dirty="0"/>
              </a:p>
            </p:txBody>
          </p:sp>
        </mc:Choice>
        <mc:Fallback xmlns="">
          <p:sp>
            <p:nvSpPr>
              <p:cNvPr id="28700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114" y="116632"/>
                <a:ext cx="8640763" cy="6408712"/>
              </a:xfrm>
              <a:blipFill rotWithShape="0">
                <a:blip r:embed="rId2"/>
                <a:stretch>
                  <a:fillRect l="-705" t="-476" r="-846" b="-12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7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2" name="Rectangle 5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2870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4" name="Rectangle 7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 dirty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870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6" name="Rectangle 9"/>
          <p:cNvSpPr>
            <a:spLocks noChangeArrowheads="1"/>
          </p:cNvSpPr>
          <p:nvPr/>
        </p:nvSpPr>
        <p:spPr bwMode="auto">
          <a:xfrm>
            <a:off x="1331913" y="2133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27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700" name="Содержимое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114" y="116632"/>
                <a:ext cx="8640763" cy="6408712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sz="2000" dirty="0" smtClean="0"/>
                  <a:t>   В </a:t>
                </a:r>
                <a:r>
                  <a:rPr lang="ru-RU" sz="2000" dirty="0"/>
                  <a:t>заключение сформулируем </a:t>
                </a:r>
                <a:r>
                  <a:rPr lang="ru-RU" sz="2000" b="1" dirty="0"/>
                  <a:t>ряд важных нерешенных задач</a:t>
                </a:r>
                <a:r>
                  <a:rPr lang="ru-RU" sz="2000" dirty="0"/>
                  <a:t> по представленной в данной работе тематике</a:t>
                </a:r>
                <a:r>
                  <a:rPr lang="ru-RU" sz="2000" dirty="0" smtClean="0"/>
                  <a:t>.</a:t>
                </a:r>
              </a:p>
              <a:p>
                <a:pPr marL="0" indent="0" algn="just">
                  <a:buNone/>
                </a:pPr>
                <a:endParaRPr lang="ru-RU" sz="2000" dirty="0"/>
              </a:p>
              <a:p>
                <a:pPr marL="0" indent="0" algn="just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</a:t>
                </a:r>
                <a:r>
                  <a:rPr lang="ru-RU" sz="2000" b="1" dirty="0" smtClean="0"/>
                  <a:t>1</a:t>
                </a:r>
                <a:r>
                  <a:rPr lang="ru-RU" sz="2000" b="1" dirty="0"/>
                  <a:t>.</a:t>
                </a:r>
                <a:r>
                  <a:rPr lang="ru-RU" sz="2000" dirty="0"/>
                  <a:t> Определенную (и не всегда простую) проблему представляет собой выбор (или предварительное приближенное вычисление) </a:t>
                </a:r>
                <a:r>
                  <a:rPr lang="ru-RU" sz="2000" dirty="0" smtClean="0"/>
                  <a:t>констант, </a:t>
                </a:r>
                <a:r>
                  <a:rPr lang="ru-RU" sz="2000" dirty="0"/>
                  <a:t>входящих в выражения для условно-оптимальных параметров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ru-RU" sz="2000" dirty="0"/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ru-RU" sz="2000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 </a:t>
                </a:r>
                <a:r>
                  <a:rPr lang="ru-RU" sz="2000" dirty="0"/>
                  <a:t>Знание этих констант принципиально необходимо при численном решении практически важных задач</a:t>
                </a:r>
                <a:r>
                  <a:rPr lang="ru-RU" sz="2000" dirty="0" smtClean="0"/>
                  <a:t>.</a:t>
                </a:r>
              </a:p>
              <a:p>
                <a:pPr marL="0" indent="0" algn="just">
                  <a:buNone/>
                </a:pPr>
                <a:endParaRPr lang="ru-RU" sz="2000" dirty="0"/>
              </a:p>
              <a:p>
                <a:pPr marL="0" indent="0" algn="just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</a:t>
                </a:r>
                <a:r>
                  <a:rPr lang="ru-RU" sz="2000" b="1" dirty="0" smtClean="0"/>
                  <a:t>2</a:t>
                </a:r>
                <a:r>
                  <a:rPr lang="ru-RU" sz="2000" b="1" dirty="0"/>
                  <a:t>.</a:t>
                </a:r>
                <a:r>
                  <a:rPr lang="ru-RU" sz="2000" dirty="0"/>
                  <a:t> В рассмотренных </a:t>
                </a:r>
                <a:r>
                  <a:rPr lang="ru-RU" sz="2000" dirty="0" err="1"/>
                  <a:t>рандомизированных</a:t>
                </a:r>
                <a:r>
                  <a:rPr lang="ru-RU" sz="2000" dirty="0"/>
                  <a:t> алгоритмах кроме параметров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ru-RU" sz="2000" dirty="0"/>
                  <a:t> и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ru-RU" sz="2000" dirty="0"/>
                  <a:t> имеется возможность выбирать вероятностные распределения (в частности, плотность начального распределения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000" dirty="0"/>
                  <a:t> и переходную функцию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000" dirty="0"/>
                  <a:t> используемой прикладной цепи Маркова</a:t>
                </a:r>
                <a:r>
                  <a:rPr lang="en-US" sz="2000" dirty="0"/>
                  <a:t>)</a:t>
                </a:r>
                <a:r>
                  <a:rPr lang="ru-RU" sz="2000" dirty="0"/>
                  <a:t>. </a:t>
                </a:r>
                <a:endParaRPr lang="ru-RU" sz="2000" dirty="0" smtClean="0"/>
              </a:p>
              <a:p>
                <a:pPr marL="0" indent="0" algn="just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Проблема </a:t>
                </a:r>
                <a:r>
                  <a:rPr lang="ru-RU" sz="2000" dirty="0"/>
                  <a:t>согласованного выбора этих распределений и параметров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ru-RU" sz="2000" dirty="0"/>
                  <a:t> и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ru-RU" sz="2000" dirty="0"/>
                  <a:t> носит название </a:t>
                </a:r>
                <a:r>
                  <a:rPr lang="ru-RU" sz="2000" b="1" dirty="0"/>
                  <a:t>задачи полной</a:t>
                </a:r>
                <a:r>
                  <a:rPr lang="ru-RU" sz="2000" dirty="0"/>
                  <a:t> (условной) </a:t>
                </a:r>
                <a:r>
                  <a:rPr lang="ru-RU" sz="2000" b="1" dirty="0"/>
                  <a:t>оптимизации</a:t>
                </a:r>
                <a:r>
                  <a:rPr lang="ru-RU" sz="2000" dirty="0"/>
                  <a:t> </a:t>
                </a:r>
                <a:r>
                  <a:rPr lang="ru-RU" sz="2000" dirty="0" smtClean="0"/>
                  <a:t>[4]. </a:t>
                </a:r>
              </a:p>
              <a:p>
                <a:pPr marL="0" indent="0" algn="just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Актуальна </a:t>
                </a:r>
                <a:r>
                  <a:rPr lang="ru-RU" sz="2000" dirty="0"/>
                  <a:t>разработка конструктивных подходов для решения этой задачи.</a:t>
                </a:r>
              </a:p>
              <a:p>
                <a:pPr marL="0" indent="0">
                  <a:buNone/>
                </a:pPr>
                <a:r>
                  <a:rPr lang="ru-RU" sz="2000" dirty="0" smtClean="0"/>
                  <a:t>   </a:t>
                </a:r>
                <a:endParaRPr lang="ru-RU" sz="2000" dirty="0"/>
              </a:p>
            </p:txBody>
          </p:sp>
        </mc:Choice>
        <mc:Fallback xmlns="">
          <p:sp>
            <p:nvSpPr>
              <p:cNvPr id="28700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114" y="116632"/>
                <a:ext cx="8640763" cy="6408712"/>
              </a:xfrm>
              <a:blipFill rotWithShape="0">
                <a:blip r:embed="rId2"/>
                <a:stretch>
                  <a:fillRect l="-705" t="-476" r="-7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7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2" name="Rectangle 5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2870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4" name="Rectangle 7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 dirty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870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6" name="Rectangle 9"/>
          <p:cNvSpPr>
            <a:spLocks noChangeArrowheads="1"/>
          </p:cNvSpPr>
          <p:nvPr/>
        </p:nvSpPr>
        <p:spPr bwMode="auto">
          <a:xfrm>
            <a:off x="1331913" y="2133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68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700" name="Содержимое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114" y="116632"/>
                <a:ext cx="8640763" cy="6408712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sz="2000" dirty="0" smtClean="0"/>
                  <a:t>   </a:t>
                </a:r>
                <a:r>
                  <a:rPr lang="ru-RU" sz="2000" b="1" dirty="0" smtClean="0"/>
                  <a:t>3</a:t>
                </a:r>
                <a:r>
                  <a:rPr lang="ru-RU" sz="2000" b="1" dirty="0"/>
                  <a:t>.</a:t>
                </a:r>
                <a:r>
                  <a:rPr lang="ru-RU" sz="2000" dirty="0"/>
                  <a:t> По ряду объективных причин (связанных, прежде всего, с наличием особенностей у ядер</a:t>
                </a:r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000" dirty="0"/>
                  <a:t> и свободных членов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000" dirty="0"/>
                  <a:t> интегральных уравнений </a:t>
                </a:r>
                <a:r>
                  <a:rPr lang="ru-RU" sz="2000" dirty="0" smtClean="0"/>
                  <a:t>Фредгольма второго рода, </a:t>
                </a:r>
                <a:r>
                  <a:rPr lang="ru-RU" sz="2000" dirty="0"/>
                  <a:t>входящих в описание практически важных математических моделей) сфера применимости сеточных функциональных алгоритмов, описанных в </a:t>
                </a:r>
                <a:r>
                  <a:rPr lang="ru-RU" sz="2000" dirty="0" smtClean="0"/>
                  <a:t>данном докладе </a:t>
                </a:r>
                <a:r>
                  <a:rPr lang="ru-RU" sz="2000" dirty="0"/>
                  <a:t>существенным образом ограничена. </a:t>
                </a:r>
                <a:endParaRPr lang="ru-RU" sz="2000" dirty="0" smtClean="0"/>
              </a:p>
              <a:p>
                <a:pPr marL="0" indent="0" algn="just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Поэтому </a:t>
                </a:r>
                <a:r>
                  <a:rPr lang="ru-RU" sz="2000" dirty="0"/>
                  <a:t>актуальным становится изучение возможностей применения и условная оптимизация </a:t>
                </a:r>
                <a:r>
                  <a:rPr lang="ru-RU" sz="2000" dirty="0" err="1"/>
                  <a:t>рандомизированных</a:t>
                </a:r>
                <a:r>
                  <a:rPr lang="ru-RU" sz="2000" dirty="0"/>
                  <a:t> </a:t>
                </a:r>
                <a:r>
                  <a:rPr lang="ru-RU" sz="2000" b="1" dirty="0"/>
                  <a:t>проекционных</a:t>
                </a:r>
                <a:r>
                  <a:rPr lang="ru-RU" sz="2000" dirty="0"/>
                  <a:t> функциональных </a:t>
                </a:r>
                <a:r>
                  <a:rPr lang="ru-RU" sz="2000" dirty="0" smtClean="0"/>
                  <a:t>алгоритмов.</a:t>
                </a:r>
                <a:endParaRPr lang="ru-RU" sz="2000" dirty="0"/>
              </a:p>
              <a:p>
                <a:pPr marL="0" indent="0">
                  <a:buNone/>
                </a:pPr>
                <a:endParaRPr lang="ru-RU" sz="2000" dirty="0" smtClean="0"/>
              </a:p>
              <a:p>
                <a:pPr marL="0" indent="0">
                  <a:buNone/>
                </a:pPr>
                <a:endParaRPr lang="ru-RU" sz="2000" dirty="0" smtClean="0"/>
              </a:p>
              <a:p>
                <a:pPr marL="0" indent="0" algn="ctr">
                  <a:buNone/>
                </a:pPr>
                <a:r>
                  <a:rPr lang="ru-RU" sz="5400" dirty="0">
                    <a:solidFill>
                      <a:srgbClr val="FF0000"/>
                    </a:solidFill>
                  </a:rPr>
                  <a:t>СПАСИБО ЗА ВНИМАНИЕ!</a:t>
                </a:r>
              </a:p>
              <a:p>
                <a:pPr marL="0" indent="0" algn="ctr">
                  <a:buNone/>
                </a:pPr>
                <a:endParaRPr lang="ru-RU" sz="5400" dirty="0">
                  <a:solidFill>
                    <a:srgbClr val="FF0000"/>
                  </a:solidFill>
                </a:endParaRPr>
              </a:p>
              <a:p>
                <a:pPr marL="0" indent="0" algn="r">
                  <a:buNone/>
                </a:pPr>
                <a:r>
                  <a:rPr lang="ru-RU" sz="2000" dirty="0" err="1"/>
                  <a:t>Войтишек</a:t>
                </a:r>
                <a:r>
                  <a:rPr lang="ru-RU" sz="2000" dirty="0"/>
                  <a:t> Антон </a:t>
                </a:r>
                <a:r>
                  <a:rPr lang="ru-RU" sz="2000" dirty="0" err="1"/>
                  <a:t>Вацлавович</a:t>
                </a:r>
                <a:endParaRPr lang="ru-RU" sz="2000" dirty="0"/>
              </a:p>
              <a:p>
                <a:pPr marL="0" indent="0" algn="r">
                  <a:buNone/>
                </a:pPr>
                <a:r>
                  <a:rPr lang="en-US" sz="2000" dirty="0">
                    <a:solidFill>
                      <a:srgbClr val="FF0000"/>
                    </a:solidFill>
                    <a:hlinkClick r:id="rId2"/>
                  </a:rPr>
                  <a:t>vav@osmf.sscc.ru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endParaRPr lang="ru-RU" sz="2000" dirty="0"/>
              </a:p>
              <a:p>
                <a:pPr marL="0" indent="0">
                  <a:buNone/>
                </a:pPr>
                <a:endParaRPr lang="ru-RU" sz="2000" dirty="0"/>
              </a:p>
            </p:txBody>
          </p:sp>
        </mc:Choice>
        <mc:Fallback xmlns="">
          <p:sp>
            <p:nvSpPr>
              <p:cNvPr id="28700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114" y="116632"/>
                <a:ext cx="8640763" cy="6408712"/>
              </a:xfrm>
              <a:blipFill rotWithShape="0">
                <a:blip r:embed="rId3"/>
                <a:stretch>
                  <a:fillRect l="-705" t="-476" r="-705" b="-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7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2" name="Rectangle 5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2870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4" name="Rectangle 7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 dirty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870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6" name="Rectangle 9"/>
          <p:cNvSpPr>
            <a:spLocks noChangeArrowheads="1"/>
          </p:cNvSpPr>
          <p:nvPr/>
        </p:nvSpPr>
        <p:spPr bwMode="auto">
          <a:xfrm>
            <a:off x="1331913" y="2133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5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700" name="Содержимое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114" y="116632"/>
                <a:ext cx="8640763" cy="6408712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sz="2000" dirty="0" smtClean="0"/>
                  <a:t>   В данном докладе </a:t>
                </a:r>
                <a:r>
                  <a:rPr lang="ru-RU" sz="2000" dirty="0"/>
                  <a:t>речь идет о </a:t>
                </a:r>
                <a:r>
                  <a:rPr lang="ru-RU" sz="2000" b="1" dirty="0"/>
                  <a:t>согласованном выборе параметров численных моделей</a:t>
                </a:r>
                <a:r>
                  <a:rPr lang="ru-RU" sz="2000" dirty="0"/>
                  <a:t> (алгоритмов), обеспечивающем заданный уровень погрешности (обозначим его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</m:oMath>
                </a14:m>
                <a:r>
                  <a:rPr lang="ru-RU" sz="2000" dirty="0"/>
                  <a:t>) при минимальных вычислительных </a:t>
                </a:r>
                <a:r>
                  <a:rPr lang="ru-RU" sz="2000" dirty="0" smtClean="0"/>
                  <a:t>затратах 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ru-RU" sz="2000" dirty="0" smtClean="0"/>
                  <a:t>.</a:t>
                </a:r>
                <a:endParaRPr lang="ru-RU" sz="2000" dirty="0"/>
              </a:p>
              <a:p>
                <a:pPr marL="0" indent="0" algn="just">
                  <a:buNone/>
                </a:pPr>
                <a:r>
                  <a:rPr lang="ru-RU" sz="2000" dirty="0" smtClean="0"/>
                  <a:t>   Проще </a:t>
                </a:r>
                <a:r>
                  <a:rPr lang="ru-RU" sz="2000" dirty="0"/>
                  <a:t>всего такой выбор реализуется при наличии двух параметров модели (обозначим их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ru-RU" sz="2000" dirty="0"/>
                  <a:t> и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ru-RU" sz="2000" dirty="0"/>
                  <a:t>) следующим образом (см., например, </a:t>
                </a:r>
                <a:r>
                  <a:rPr lang="ru-RU" sz="2000" dirty="0" smtClean="0"/>
                  <a:t>[1, 4]). </a:t>
                </a:r>
                <a:endParaRPr lang="ru-RU" sz="2000" dirty="0"/>
              </a:p>
              <a:p>
                <a:pPr marL="0" indent="0" algn="just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Строится </a:t>
                </a:r>
                <a:r>
                  <a:rPr lang="ru-RU" sz="2000" dirty="0"/>
                  <a:t>верхняя граница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/>
                      </a:rPr>
                      <m:t>𝑈𝑃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/>
                      </a:rPr>
                      <m:t>𝑀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/>
                      </a:rPr>
                      <m:t>𝑁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ru-RU" sz="2000" dirty="0"/>
                  <a:t> погрешности алгоритма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/>
                      </a:rPr>
                      <m:t>𝛿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/>
                      </a:rPr>
                      <m:t>𝑀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/>
                      </a:rPr>
                      <m:t>𝑁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ru-RU" sz="2000" dirty="0"/>
                  <a:t>, зависящая от параметров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ru-RU" sz="2000" dirty="0"/>
                  <a:t> и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ru-RU" sz="20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𝑀</m:t>
                          </m:r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</m:d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/>
                        </a:rPr>
                        <m:t>≲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𝑈𝑃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𝑀</m:t>
                          </m:r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</m:d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/>
                        </a:rPr>
                        <m:t>.  </m:t>
                      </m:r>
                    </m:oMath>
                  </m:oMathPara>
                </a14:m>
                <a:endParaRPr lang="ru-RU" sz="2000" dirty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r>
                  <a:rPr lang="ru-RU" sz="2000" dirty="0" smtClean="0"/>
                  <a:t>   Эта </a:t>
                </a:r>
                <a:r>
                  <a:rPr lang="ru-RU" sz="2000" dirty="0"/>
                  <a:t>функция двух переменных приравнивается величине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</m:oMath>
                </a14:m>
                <a:r>
                  <a:rPr lang="ru-RU" sz="2000" dirty="0"/>
                  <a:t>. Из уравнения вида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𝑈𝑃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𝑀</m:t>
                          </m:r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</m:d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/>
                        </a:rPr>
                        <m:t>𝛾</m:t>
                      </m:r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/>
                        </a:rPr>
                        <m:t>       (∗)</m:t>
                      </m:r>
                    </m:oMath>
                  </m:oMathPara>
                </a14:m>
                <a:endParaRPr lang="ru-RU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ru-RU" sz="2000" dirty="0"/>
                  <a:t>один из параметров (например,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ru-RU" sz="2000" dirty="0"/>
                  <a:t>) выражается через другой: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/>
                      </a:rPr>
                      <m:t>𝑁</m:t>
                    </m:r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/>
                      </a:rPr>
                      <m:t>𝜓</m:t>
                    </m:r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/>
                      </a:rPr>
                      <m:t>𝑀</m:t>
                    </m:r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ru-RU" sz="2000" dirty="0"/>
                  <a:t>.</a:t>
                </a:r>
              </a:p>
              <a:p>
                <a:pPr marL="0" indent="0" algn="just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Это </a:t>
                </a:r>
                <a:r>
                  <a:rPr lang="ru-RU" sz="2000" dirty="0"/>
                  <a:t>соотношение подставляется в выражение для затрат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/>
                      </a:rPr>
                      <m:t>𝑀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/>
                      </a:rPr>
                      <m:t>𝑁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ru-RU" sz="2000" dirty="0"/>
                  <a:t> (которое тоже зависит от </a:t>
                </a:r>
                <a:r>
                  <a:rPr lang="ru-RU" sz="2000" dirty="0" smtClean="0"/>
                  <a:t>параметров 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ru-RU" sz="2000" dirty="0"/>
                  <a:t> и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ru-RU" sz="2000" dirty="0"/>
                  <a:t>). </a:t>
                </a:r>
                <a:endParaRPr lang="ru-RU" sz="2000" dirty="0" smtClean="0"/>
              </a:p>
              <a:p>
                <a:pPr marL="0" indent="0" algn="just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 В </a:t>
                </a:r>
                <a:r>
                  <a:rPr lang="ru-RU" sz="2000" dirty="0"/>
                  <a:t>результате получается функция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</m:acc>
                    <m:r>
                      <a:rPr lang="ru-RU" sz="20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/>
                      </a:rPr>
                      <m:t>𝑀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ru-RU" sz="2000" dirty="0"/>
                  <a:t> одного переменного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ru-RU" sz="2000" dirty="0"/>
                  <a:t>, которая исследуется на минимум с помощью известных приемов математического или численного анализа</a:t>
                </a:r>
                <a:r>
                  <a:rPr lang="ru-RU" sz="2000" dirty="0" smtClean="0"/>
                  <a:t>.</a:t>
                </a:r>
                <a:endParaRPr lang="ru-RU" sz="2000" i="1" dirty="0" smtClean="0"/>
              </a:p>
            </p:txBody>
          </p:sp>
        </mc:Choice>
        <mc:Fallback xmlns="">
          <p:sp>
            <p:nvSpPr>
              <p:cNvPr id="28700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114" y="116632"/>
                <a:ext cx="8640763" cy="6408712"/>
              </a:xfrm>
              <a:blipFill rotWithShape="1">
                <a:blip r:embed="rId2"/>
                <a:stretch>
                  <a:fillRect l="-705" t="-476" r="-7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7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2" name="Rectangle 5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2870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4" name="Rectangle 7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 dirty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870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6" name="Rectangle 9"/>
          <p:cNvSpPr>
            <a:spLocks noChangeArrowheads="1"/>
          </p:cNvSpPr>
          <p:nvPr/>
        </p:nvSpPr>
        <p:spPr bwMode="auto">
          <a:xfrm>
            <a:off x="1331913" y="2133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81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700" name="Содержимое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114" y="116632"/>
                <a:ext cx="8640763" cy="6408712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 Найденные </a:t>
                </a:r>
                <a:r>
                  <a:rPr lang="ru-RU" sz="2000" dirty="0"/>
                  <a:t>значения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𝑚𝑖𝑛</m:t>
                        </m:r>
                      </m:sub>
                    </m:sSub>
                    <m:r>
                      <a:rPr lang="ru-RU" sz="20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/>
                      </a:rPr>
                      <m:t>),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/>
                      </a:rPr>
                      <m:t>𝑁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/>
                      </a:rPr>
                      <m:t>𝜓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𝑚𝑖𝑛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𝛾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ru-RU" sz="2000" dirty="0"/>
                  <a:t> объявляются </a:t>
                </a:r>
                <a:r>
                  <a:rPr lang="ru-RU" sz="2000" b="1" dirty="0"/>
                  <a:t>условно-оптимальными параметрами</a:t>
                </a:r>
                <a:r>
                  <a:rPr lang="ru-RU" sz="2000" dirty="0"/>
                  <a:t> модели (алгоритма). </a:t>
                </a:r>
                <a:endParaRPr lang="ru-RU" sz="2000" dirty="0" smtClean="0"/>
              </a:p>
              <a:p>
                <a:pPr marL="0" indent="0" algn="just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«</a:t>
                </a:r>
                <a:r>
                  <a:rPr lang="ru-RU" sz="2000" dirty="0"/>
                  <a:t>Условность» такого способа оптимизации связана с тем, что в левой части уравнения вида </a:t>
                </a:r>
                <a:r>
                  <a:rPr lang="ru-RU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ru-RU" sz="2000" dirty="0">
                    <a:solidFill>
                      <a:srgbClr val="FF0000"/>
                    </a:solidFill>
                  </a:rPr>
                  <a:t>*</a:t>
                </a:r>
                <a:r>
                  <a:rPr lang="ru-RU" sz="2000" dirty="0" smtClean="0">
                    <a:solidFill>
                      <a:srgbClr val="FF0000"/>
                    </a:solidFill>
                  </a:rPr>
                  <a:t>)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используется не сама погрешность алгоритма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/>
                      </a:rPr>
                      <m:t>𝛿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/>
                      </a:rPr>
                      <m:t>𝑀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/>
                      </a:rPr>
                      <m:t>𝑁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ru-RU" sz="2000" dirty="0"/>
                  <a:t>, а ее верхняя граница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/>
                      </a:rPr>
                      <m:t>𝑈𝑃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e>
                    </m:d>
                  </m:oMath>
                </a14:m>
                <a:r>
                  <a:rPr lang="ru-RU" sz="2000" dirty="0"/>
                  <a:t> (а вдруг эта граница неточная, грубая</a:t>
                </a:r>
                <a:r>
                  <a:rPr lang="ru-RU" sz="2000" dirty="0" smtClean="0"/>
                  <a:t>?!).</a:t>
                </a:r>
              </a:p>
              <a:p>
                <a:pPr marL="0" indent="0" algn="just">
                  <a:buNone/>
                </a:pPr>
                <a:endParaRPr lang="en-US" sz="2000" dirty="0" smtClean="0"/>
              </a:p>
              <a:p>
                <a:pPr marL="0" indent="0" algn="just">
                  <a:buNone/>
                </a:pPr>
                <a:r>
                  <a:rPr lang="ru-RU" sz="2000" dirty="0" smtClean="0"/>
                  <a:t>    Следуя </a:t>
                </a:r>
                <a:r>
                  <a:rPr lang="ru-RU" sz="2000" dirty="0"/>
                  <a:t>работам [1, </a:t>
                </a:r>
                <a:r>
                  <a:rPr lang="ru-RU" sz="2000" dirty="0" smtClean="0"/>
                  <a:t>4], </a:t>
                </a:r>
                <a:r>
                  <a:rPr lang="ru-RU" sz="2000" dirty="0"/>
                  <a:t>в качестве основных примеров применения описанного подхода рассмотрим модели, описываемые </a:t>
                </a:r>
                <a:r>
                  <a:rPr lang="ru-RU" sz="2000" b="1" dirty="0"/>
                  <a:t>интегральным уравнением Фредгольма второго рода</a:t>
                </a:r>
                <a:r>
                  <a:rPr lang="ru-RU" sz="2000" i="1" dirty="0"/>
                  <a:t> </a:t>
                </a:r>
                <a:r>
                  <a:rPr lang="ru-RU" sz="2000" dirty="0"/>
                  <a:t> </a:t>
                </a:r>
                <a:r>
                  <a:rPr lang="ru-RU" sz="2000" dirty="0" smtClean="0"/>
                  <a:t>для </a:t>
                </a:r>
                <a:r>
                  <a:rPr lang="ru-RU" sz="2000" dirty="0"/>
                  <a:t>неизвестной функции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/>
                      </a:rPr>
                      <m:t>𝜑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0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𝜑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𝜑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𝑑𝑥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e>
                      </m:nary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  </m:t>
                      </m:r>
                      <m:r>
                        <a:rPr lang="ru-RU" sz="2000" i="1">
                          <a:latin typeface="Cambria Math"/>
                        </a:rPr>
                        <m:t>или   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𝜑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𝜑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000" i="1">
                          <a:latin typeface="Cambria Math"/>
                        </a:rPr>
                        <m:t>; </m:t>
                      </m:r>
                    </m:oMath>
                  </m:oMathPara>
                </a14:m>
                <a:endParaRPr lang="ru-RU" sz="2000" i="1" dirty="0" smtClean="0"/>
              </a:p>
              <a:p>
                <a:pPr marL="0" indent="0" algn="just">
                  <a:buNone/>
                </a:pPr>
                <a:r>
                  <a:rPr lang="ru-RU" sz="2000" dirty="0"/>
                  <a:t>здесь функции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000" dirty="0"/>
                  <a:t> (ядро интегрального оператора</a:t>
                </a:r>
                <a:r>
                  <a:rPr lang="ru-RU" sz="2000" i="1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ru-RU" sz="2000" dirty="0"/>
                  <a:t>) и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000" dirty="0"/>
                  <a:t> (свободный член </a:t>
                </a:r>
                <a:r>
                  <a:rPr lang="ru-RU" sz="2000" dirty="0" smtClean="0"/>
                  <a:t>уравнения) </a:t>
                </a:r>
                <a:r>
                  <a:rPr lang="ru-RU" sz="2000" dirty="0"/>
                  <a:t>– заданы;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ru-RU" sz="2000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𝑋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ru-RU" sz="2000" dirty="0" smtClean="0"/>
                  <a:t>.</a:t>
                </a:r>
                <a:endParaRPr lang="ru-RU" sz="2000" dirty="0"/>
              </a:p>
              <a:p>
                <a:pPr marL="0" indent="0" algn="just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Здесь </a:t>
                </a:r>
                <a:r>
                  <a:rPr lang="ru-RU" sz="2000" dirty="0"/>
                  <a:t>рассматриваются задачи приближенного вычисления линейных функционалов вида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𝜑</m:t>
                          </m:r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</m:t>
                          </m:r>
                        </m:e>
                      </m:d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/>
                        </a:rPr>
                        <m:t>≝</m:t>
                      </m:r>
                      <m:nary>
                        <m:naryPr>
                          <m:limLoc m:val="subSup"/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𝜑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ru-RU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ru-RU" sz="2000" dirty="0" smtClean="0"/>
                  <a:t>(для заданной функции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2000" dirty="0" smtClean="0"/>
                  <a:t>) или </a:t>
                </a:r>
                <a:r>
                  <a:rPr lang="ru-RU" sz="2000" dirty="0"/>
                  <a:t>самого решения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/>
                      </a:rPr>
                      <m:t>𝜑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000" dirty="0"/>
                  <a:t>.</a:t>
                </a:r>
              </a:p>
            </p:txBody>
          </p:sp>
        </mc:Choice>
        <mc:Fallback xmlns="">
          <p:sp>
            <p:nvSpPr>
              <p:cNvPr id="28700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114" y="116632"/>
                <a:ext cx="8640763" cy="6408712"/>
              </a:xfrm>
              <a:blipFill rotWithShape="1">
                <a:blip r:embed="rId2"/>
                <a:stretch>
                  <a:fillRect l="-705" t="-476" r="-7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7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2" name="Rectangle 5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2870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4" name="Rectangle 7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 dirty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870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6" name="Rectangle 9"/>
          <p:cNvSpPr>
            <a:spLocks noChangeArrowheads="1"/>
          </p:cNvSpPr>
          <p:nvPr/>
        </p:nvSpPr>
        <p:spPr bwMode="auto">
          <a:xfrm>
            <a:off x="1331913" y="2133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54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700" name="Содержимое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114" y="116632"/>
                <a:ext cx="8640763" cy="6408712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sz="2000" dirty="0" smtClean="0"/>
                  <a:t>   Для </a:t>
                </a:r>
                <a:r>
                  <a:rPr lang="ru-RU" sz="2000" dirty="0"/>
                  <a:t>решения этих задач весьма эффективными оказываются </a:t>
                </a:r>
                <a:r>
                  <a:rPr lang="ru-RU" sz="2000" b="1" dirty="0"/>
                  <a:t>стохастические (</a:t>
                </a:r>
                <a:r>
                  <a:rPr lang="ru-RU" sz="2000" b="1" dirty="0" err="1"/>
                  <a:t>рандомизированные</a:t>
                </a:r>
                <a:r>
                  <a:rPr lang="ru-RU" sz="2000" b="1" dirty="0"/>
                  <a:t>) численные схемы</a:t>
                </a:r>
                <a:r>
                  <a:rPr lang="ru-RU" sz="2000" dirty="0"/>
                  <a:t>, связанные с применением </a:t>
                </a:r>
                <a:r>
                  <a:rPr lang="ru-RU" sz="2000" i="1" dirty="0"/>
                  <a:t>метода Монте-Карло</a:t>
                </a:r>
                <a:r>
                  <a:rPr lang="ru-RU" sz="2000" dirty="0"/>
                  <a:t> (см., в частности, [</a:t>
                </a:r>
                <a:r>
                  <a:rPr lang="ru-RU" sz="2000" dirty="0" smtClean="0"/>
                  <a:t>1]). </a:t>
                </a:r>
              </a:p>
              <a:p>
                <a:pPr marL="0" indent="0" algn="just">
                  <a:buNone/>
                </a:pPr>
                <a:endParaRPr lang="ru-RU" sz="2000" dirty="0" smtClean="0"/>
              </a:p>
              <a:p>
                <a:pPr marL="0" indent="0" algn="just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В </a:t>
                </a:r>
                <a:r>
                  <a:rPr lang="ru-RU" sz="2000" dirty="0"/>
                  <a:t>этих алгоритмах величины погрешности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e>
                    </m:d>
                  </m:oMath>
                </a14:m>
                <a:r>
                  <a:rPr lang="ru-RU" sz="2000" dirty="0"/>
                  <a:t> являются случайными величинами и требуется определение вероятностного смысла соотношений вида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ru-RU" sz="2000" i="1">
                        <a:solidFill>
                          <a:srgbClr val="FF0000"/>
                        </a:solidFill>
                        <a:latin typeface="Cambria Math"/>
                      </a:rPr>
                      <m:t>≲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𝑈𝑃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e>
                    </m:d>
                  </m:oMath>
                </a14:m>
                <a:r>
                  <a:rPr lang="ru-RU" sz="2000" dirty="0" smtClean="0"/>
                  <a:t>. </a:t>
                </a:r>
              </a:p>
              <a:p>
                <a:pPr marL="0" indent="0" algn="just">
                  <a:buNone/>
                </a:pPr>
                <a:endParaRPr lang="ru-RU" sz="2000" dirty="0" smtClean="0"/>
              </a:p>
              <a:p>
                <a:pPr marL="0" indent="0" algn="just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В </a:t>
                </a:r>
                <a:r>
                  <a:rPr lang="ru-RU" sz="2000" dirty="0"/>
                  <a:t>данной работе предполагается, что эти соотношения выполнены с вероятностью, близкой к единице.</a:t>
                </a:r>
              </a:p>
              <a:p>
                <a:pPr marL="0" indent="0">
                  <a:buNone/>
                </a:pPr>
                <a:endParaRPr lang="ru-RU" sz="2000" i="1" dirty="0" smtClean="0"/>
              </a:p>
            </p:txBody>
          </p:sp>
        </mc:Choice>
        <mc:Fallback xmlns="">
          <p:sp>
            <p:nvSpPr>
              <p:cNvPr id="28700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114" y="116632"/>
                <a:ext cx="8640763" cy="6408712"/>
              </a:xfrm>
              <a:blipFill rotWithShape="0">
                <a:blip r:embed="rId2"/>
                <a:stretch>
                  <a:fillRect l="-705" t="-476" r="-7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7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2" name="Rectangle 5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2870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4" name="Rectangle 7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 dirty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870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6" name="Rectangle 9"/>
          <p:cNvSpPr>
            <a:spLocks noChangeArrowheads="1"/>
          </p:cNvSpPr>
          <p:nvPr/>
        </p:nvSpPr>
        <p:spPr bwMode="auto">
          <a:xfrm>
            <a:off x="1331913" y="2133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04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700" name="Содержимое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114" y="116632"/>
                <a:ext cx="8640763" cy="6408712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sz="2000" dirty="0" smtClean="0"/>
                  <a:t>   Сначала </a:t>
                </a:r>
                <a:r>
                  <a:rPr lang="ru-RU" sz="2000" dirty="0"/>
                  <a:t>рассмотрим задачу приближенного вычисления </a:t>
                </a:r>
                <a:r>
                  <a:rPr lang="ru-RU" sz="2000" dirty="0" smtClean="0"/>
                  <a:t>функционала</a:t>
                </a:r>
              </a:p>
              <a:p>
                <a:pPr marL="0" indent="0" algn="ctr">
                  <a:buNone/>
                </a:pPr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𝜑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</m:e>
                    </m:d>
                  </m:oMath>
                </a14:m>
                <a:r>
                  <a:rPr lang="ru-RU" sz="2000" dirty="0" smtClean="0"/>
                  <a:t> </a:t>
                </a:r>
              </a:p>
              <a:p>
                <a:pPr marL="0" indent="0" algn="just">
                  <a:buNone/>
                </a:pPr>
                <a:r>
                  <a:rPr lang="ru-RU" sz="2000" dirty="0" smtClean="0"/>
                  <a:t>от </a:t>
                </a:r>
                <a:r>
                  <a:rPr lang="ru-RU" sz="2000" dirty="0"/>
                  <a:t>решения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FF0000"/>
                        </a:solidFill>
                        <a:latin typeface="Cambria Math"/>
                      </a:rPr>
                      <m:t>𝜑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ru-RU" sz="2000" dirty="0"/>
                  <a:t>интегрального уравнения </a:t>
                </a:r>
                <a:r>
                  <a:rPr lang="ru-RU" sz="2000" dirty="0" smtClean="0"/>
                  <a:t>Фредгольма второго рода.</a:t>
                </a:r>
                <a:endParaRPr lang="ru-RU" sz="2000" dirty="0"/>
              </a:p>
              <a:p>
                <a:pPr marL="0" indent="0" algn="just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Хорошо известно, </a:t>
                </a:r>
                <a:r>
                  <a:rPr lang="ru-RU" sz="2000" dirty="0"/>
                  <a:t>что если оператор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ru-RU" sz="2000" dirty="0"/>
                  <a:t> является сжимающим в </a:t>
                </a:r>
                <a:r>
                  <a:rPr lang="ru-RU" sz="2000" dirty="0" err="1"/>
                  <a:t>банаховом</a:t>
                </a:r>
                <a:r>
                  <a:rPr lang="ru-RU" sz="2000" dirty="0"/>
                  <a:t> пространстве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𝔹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000" dirty="0"/>
                  <a:t> с нормой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𝔹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ru-RU" sz="2000" dirty="0"/>
                  <a:t> (конкретнее, полагаем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𝔹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ru-RU" sz="2000" dirty="0"/>
                  <a:t>), то решение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000" dirty="0"/>
                  <a:t> </a:t>
                </a:r>
                <a:r>
                  <a:rPr lang="ru-RU" sz="2000" dirty="0" smtClean="0"/>
                  <a:t>существует</a:t>
                </a:r>
                <a:r>
                  <a:rPr lang="ru-RU" sz="2000" dirty="0"/>
                  <a:t>, единственно и может быть представлено в виде </a:t>
                </a:r>
                <a:r>
                  <a:rPr lang="ru-RU" sz="2000" b="1" dirty="0"/>
                  <a:t>ряда Неймана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,  </m:t>
                      </m:r>
                    </m:oMath>
                  </m:oMathPara>
                </a14:m>
                <a:endParaRPr lang="ru-RU" sz="2000" dirty="0"/>
              </a:p>
              <a:p>
                <a:pPr marL="0" indent="0">
                  <a:buNone/>
                </a:pPr>
                <a:r>
                  <a:rPr lang="ru-RU" sz="2000" dirty="0"/>
                  <a:t>где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ru-RU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ru-RU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(0)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ru-RU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(0)</m:t>
                                  </m:r>
                                </m:sup>
                              </m:sSup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×…×</m:t>
                          </m:r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ru-RU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ru-RU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ru-RU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ru-RU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ru-RU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ru-RU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ru-RU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ru-RU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ru-RU" sz="1800" dirty="0" smtClean="0"/>
              </a:p>
              <a:p>
                <a:pPr marL="0" indent="0" algn="just">
                  <a:buNone/>
                </a:pPr>
                <a:r>
                  <a:rPr lang="ru-RU" sz="2000" dirty="0" smtClean="0"/>
                  <a:t>   В данном докладе </a:t>
                </a:r>
                <a:r>
                  <a:rPr lang="ru-RU" sz="2000" dirty="0"/>
                  <a:t>в качестве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𝔹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000" dirty="0"/>
                  <a:t> используется пространство непрерывных функций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ℂ</m:t>
                    </m:r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000" dirty="0"/>
                  <a:t> с нормой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  <m:sub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ℂ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sup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ru-RU" sz="2000" dirty="0"/>
                  <a:t>, где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ru-RU" sz="2000" dirty="0"/>
                  <a:t> – компакт из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ru-RU" sz="2000" dirty="0"/>
                  <a:t>. </a:t>
                </a:r>
                <a:endParaRPr lang="ru-RU" sz="2000" dirty="0" smtClean="0"/>
              </a:p>
              <a:p>
                <a:pPr marL="0" indent="0" algn="just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К </a:t>
                </a:r>
                <a:r>
                  <a:rPr lang="ru-RU" sz="2000" dirty="0"/>
                  <a:t>слову, для целого ряда практически важных задач ядро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000" dirty="0"/>
                  <a:t> и свободный член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ru-RU" sz="2000" dirty="0"/>
                  <a:t>имеют особенности, и потому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ℂ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000" dirty="0"/>
                  <a:t>, что является достаточно весомым препятствием для широкого использования представляемых </a:t>
                </a:r>
                <a:r>
                  <a:rPr lang="ru-RU" sz="2000" dirty="0" smtClean="0"/>
                  <a:t>здесь </a:t>
                </a:r>
                <a:r>
                  <a:rPr lang="ru-RU" sz="2000" dirty="0"/>
                  <a:t>алгоритмов.</a:t>
                </a:r>
              </a:p>
              <a:p>
                <a:pPr marL="0" indent="0">
                  <a:buNone/>
                </a:pPr>
                <a:endParaRPr lang="ru-RU" sz="2000" i="1" dirty="0" smtClean="0"/>
              </a:p>
            </p:txBody>
          </p:sp>
        </mc:Choice>
        <mc:Fallback xmlns="">
          <p:sp>
            <p:nvSpPr>
              <p:cNvPr id="28700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114" y="116632"/>
                <a:ext cx="8640763" cy="6408712"/>
              </a:xfrm>
              <a:blipFill rotWithShape="0">
                <a:blip r:embed="rId2"/>
                <a:stretch>
                  <a:fillRect l="-705" t="-476" r="-705" b="-18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7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2" name="Rectangle 5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2870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4" name="Rectangle 7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 dirty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870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6" name="Rectangle 9"/>
          <p:cNvSpPr>
            <a:spLocks noChangeArrowheads="1"/>
          </p:cNvSpPr>
          <p:nvPr/>
        </p:nvSpPr>
        <p:spPr bwMode="auto">
          <a:xfrm>
            <a:off x="1331913" y="2133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78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8700" name="Содержимое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114" y="116632"/>
                <a:ext cx="8640763" cy="64087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2000" dirty="0" smtClean="0"/>
                  <a:t>   Используя </a:t>
                </a:r>
                <a:r>
                  <a:rPr lang="ru-RU" sz="2000" dirty="0"/>
                  <a:t>теоремы Леви и </a:t>
                </a:r>
                <a:r>
                  <a:rPr lang="ru-RU" sz="2000" dirty="0" smtClean="0"/>
                  <a:t>Лебега, </a:t>
                </a:r>
                <a:r>
                  <a:rPr lang="ru-RU" sz="2000" dirty="0"/>
                  <a:t>получаем, что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ru-RU" sz="2000" dirty="0" smtClean="0"/>
              </a:p>
              <a:p>
                <a:pPr marL="0" indent="0">
                  <a:buNone/>
                </a:pPr>
                <a:r>
                  <a:rPr lang="ru-RU" sz="2000" dirty="0" smtClean="0"/>
                  <a:t>где</a:t>
                </a:r>
                <a:endParaRPr lang="ru-RU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ru-RU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ru-RU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ru-RU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(0)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ru-RU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(0)</m:t>
                                  </m:r>
                                </m:sup>
                              </m:sSup>
                              <m:r>
                                <a:rPr lang="ru-RU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</m:e>
                          </m:d>
                          <m:r>
                            <a:rPr lang="ru-RU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×…×</m:t>
                          </m:r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ru-RU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ru-RU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ru-RU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ru-RU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  <m:r>
                            <a:rPr lang="ru-RU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ru-RU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ru-RU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ru-RU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  <m:r>
                            <a:rPr lang="ru-RU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ru-RU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ru-RU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  <m:r>
                            <a:rPr lang="ru-RU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ru-RU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ru-RU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ru-RU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ru-RU" sz="1800" dirty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r>
                  <a:rPr lang="ru-RU" sz="1800" dirty="0" smtClean="0"/>
                  <a:t>   </a:t>
                </a:r>
                <a:r>
                  <a:rPr lang="ru-RU" sz="2000" dirty="0" smtClean="0"/>
                  <a:t>Таким </a:t>
                </a:r>
                <a:r>
                  <a:rPr lang="ru-RU" sz="2000" dirty="0"/>
                  <a:t>образом, функционал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</m:sub>
                    </m:sSub>
                  </m:oMath>
                </a14:m>
                <a:r>
                  <a:rPr lang="ru-RU" sz="2000" dirty="0" smtClean="0"/>
                  <a:t> </a:t>
                </a:r>
                <a:r>
                  <a:rPr lang="ru-RU" sz="2000" dirty="0"/>
                  <a:t>представляет собой сумму интегралов бесконечно возрастающей кратности</a:t>
                </a:r>
                <a:r>
                  <a:rPr lang="ru-RU" sz="2000" dirty="0" smtClean="0"/>
                  <a:t>.</a:t>
                </a:r>
              </a:p>
              <a:p>
                <a:pPr marL="0" indent="0" algn="just">
                  <a:buNone/>
                </a:pPr>
                <a:endParaRPr lang="ru-RU" sz="2000" dirty="0"/>
              </a:p>
              <a:p>
                <a:pPr marL="0" indent="0" algn="just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Сначала </a:t>
                </a:r>
                <a:r>
                  <a:rPr lang="ru-RU" sz="2000" dirty="0"/>
                  <a:t>для приближенного вычисления величины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</m:sub>
                    </m:sSub>
                  </m:oMath>
                </a14:m>
                <a:r>
                  <a:rPr lang="ru-RU" sz="2000" dirty="0" smtClean="0"/>
                  <a:t> </a:t>
                </a:r>
                <a:r>
                  <a:rPr lang="ru-RU" sz="2000" dirty="0"/>
                  <a:t>рассмотрим </a:t>
                </a:r>
                <a:r>
                  <a:rPr lang="ru-RU" sz="2000" b="1" dirty="0"/>
                  <a:t>метод последовательных </a:t>
                </a:r>
                <a:r>
                  <a:rPr lang="ru-RU" sz="2000" b="1" dirty="0" smtClean="0"/>
                  <a:t>приближений</a:t>
                </a:r>
                <a:r>
                  <a:rPr lang="ru-RU" sz="2000" dirty="0" smtClean="0"/>
                  <a:t>. </a:t>
                </a:r>
              </a:p>
              <a:p>
                <a:pPr marL="0" indent="0" algn="just">
                  <a:buNone/>
                </a:pPr>
                <a:endParaRPr lang="ru-RU" sz="2000" dirty="0" smtClean="0"/>
              </a:p>
              <a:p>
                <a:pPr marL="0" indent="0" algn="just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Заметим</a:t>
                </a:r>
                <a:r>
                  <a:rPr lang="ru-RU" sz="2000" dirty="0"/>
                  <a:t>, что решение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000" dirty="0"/>
                  <a:t> </a:t>
                </a:r>
                <a:r>
                  <a:rPr lang="ru-RU" sz="2000" dirty="0" smtClean="0"/>
                  <a:t>интегрального уравнения является </a:t>
                </a:r>
                <a:r>
                  <a:rPr lang="ru-RU" sz="2000" dirty="0"/>
                  <a:t>пределом при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ru-RU" sz="2000" dirty="0"/>
                  <a:t> итерационного процесса: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); 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=0,1,2,…;    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/>
              </a:p>
              <a:p>
                <a:pPr marL="0" indent="0">
                  <a:buNone/>
                </a:pPr>
                <a:r>
                  <a:rPr lang="ru-RU" sz="2000" dirty="0"/>
                  <a:t>при этом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000" dirty="0"/>
                  <a:t>, и справедливо </a:t>
                </a:r>
                <a:r>
                  <a:rPr lang="ru-RU" sz="2000" dirty="0" smtClean="0"/>
                  <a:t>неравенство:</a:t>
                </a:r>
                <a:endParaRPr lang="ru-RU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𝔹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sSub>
                        <m:sSub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𝔹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       </m:t>
                      </m:r>
                    </m:oMath>
                  </m:oMathPara>
                </a14:m>
                <a:endParaRPr lang="ru-RU" sz="2000" dirty="0"/>
              </a:p>
              <a:p>
                <a:pPr marL="0" indent="0" algn="just">
                  <a:buNone/>
                </a:pPr>
                <a:endParaRPr lang="ru-RU" sz="2000" i="1" dirty="0" smtClean="0"/>
              </a:p>
            </p:txBody>
          </p:sp>
        </mc:Choice>
        <mc:Fallback>
          <p:sp>
            <p:nvSpPr>
              <p:cNvPr id="28700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114" y="116632"/>
                <a:ext cx="8640763" cy="6408712"/>
              </a:xfrm>
              <a:blipFill rotWithShape="0">
                <a:blip r:embed="rId2"/>
                <a:stretch>
                  <a:fillRect l="-705" t="-476" r="-7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7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2" name="Rectangle 5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2870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4" name="Rectangle 7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 dirty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870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6" name="Rectangle 9"/>
          <p:cNvSpPr>
            <a:spLocks noChangeArrowheads="1"/>
          </p:cNvSpPr>
          <p:nvPr/>
        </p:nvSpPr>
        <p:spPr bwMode="auto">
          <a:xfrm>
            <a:off x="1331913" y="2133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69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700" name="Содержимое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114" y="116632"/>
                <a:ext cx="8640763" cy="6408712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sz="2000" dirty="0" smtClean="0"/>
                  <a:t>   В </a:t>
                </a:r>
                <a:r>
                  <a:rPr lang="ru-RU" sz="2000" dirty="0"/>
                  <a:t>теории метода последовательных приближений  предполагается  задание  некоторого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rPr lang="ru-RU" sz="2000" dirty="0"/>
                  <a:t> и использование вместо </a:t>
                </a:r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ru-RU" sz="2000" dirty="0"/>
                  <a:t> конечной суммы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sup>
                      </m:sSub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ru-RU" sz="2000" dirty="0" smtClean="0"/>
              </a:p>
              <a:p>
                <a:pPr marL="0" indent="0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Заметим</a:t>
                </a:r>
                <a:r>
                  <a:rPr lang="en-US" sz="2000" dirty="0"/>
                  <a:t>, </a:t>
                </a:r>
                <a:r>
                  <a:rPr lang="ru-RU" sz="2000" dirty="0"/>
                  <a:t>что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ℂ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ℂ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sSub>
                        <m:sSub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𝐾𝑓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ℂ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sub>
                      </m:sSub>
                      <m:r>
                        <a:rPr lang="ru-RU" sz="20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 smtClean="0"/>
              </a:p>
              <a:p>
                <a:pPr marL="0" indent="0">
                  <a:buNone/>
                </a:pPr>
                <a:endParaRPr lang="ru-RU" sz="2000" dirty="0"/>
              </a:p>
              <a:p>
                <a:pPr marL="0" indent="0" algn="just">
                  <a:buNone/>
                </a:pPr>
                <a:r>
                  <a:rPr lang="ru-RU" sz="2000" dirty="0" smtClean="0"/>
                  <a:t>   В </a:t>
                </a:r>
                <a:r>
                  <a:rPr lang="ru-RU" sz="2000" dirty="0"/>
                  <a:t>свою очередь, для приближения интегралов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</m:e>
                    </m:d>
                  </m:oMath>
                </a14:m>
                <a:r>
                  <a:rPr lang="ru-RU" sz="2000" dirty="0" smtClean="0"/>
                  <a:t> </a:t>
                </a:r>
                <a:r>
                  <a:rPr lang="ru-RU" sz="2000" dirty="0"/>
                  <a:t>из суммы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</m:sub>
                      <m:sup>
                        <m:d>
                          <m:d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</m:d>
                      </m:sup>
                    </m:sSubSup>
                  </m:oMath>
                </a14:m>
                <a:r>
                  <a:rPr lang="ru-RU" sz="2000" dirty="0" smtClean="0"/>
                  <a:t>, </a:t>
                </a:r>
                <a:r>
                  <a:rPr lang="ru-RU" sz="2000" dirty="0"/>
                  <a:t>имеющих максимальную кратность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ru-RU" sz="2000" dirty="0"/>
                  <a:t>, можно построить серию кубатурных формул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d>
                          <m:d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2000" dirty="0"/>
                  <a:t> </a:t>
                </a:r>
                <a:r>
                  <a:rPr lang="ru-RU" sz="2000" dirty="0"/>
                  <a:t>с числом узлов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ru-RU" sz="2000" dirty="0"/>
                  <a:t>, обеспечивающим выполнение</a:t>
                </a:r>
                <a:r>
                  <a:rPr lang="ru-RU" sz="2000" i="1" dirty="0"/>
                  <a:t> </a:t>
                </a:r>
                <a:r>
                  <a:rPr lang="ru-RU" sz="2000" dirty="0"/>
                  <a:t>неравенства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sSup>
                        <m:sSup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,         </m:t>
                      </m:r>
                    </m:oMath>
                  </m:oMathPara>
                </a14:m>
                <a:endParaRPr lang="ru-RU" sz="2000" dirty="0"/>
              </a:p>
              <a:p>
                <a:pPr marL="0" indent="0">
                  <a:buNone/>
                </a:pPr>
                <a:r>
                  <a:rPr lang="ru-RU" sz="2000" dirty="0"/>
                  <a:t>где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000" dirty="0"/>
                  <a:t> – положительные константы</a:t>
                </a:r>
                <a:r>
                  <a:rPr lang="ru-RU" sz="2000" dirty="0" smtClean="0"/>
                  <a:t>.</a:t>
                </a:r>
              </a:p>
              <a:p>
                <a:pPr marL="0" indent="0">
                  <a:buNone/>
                </a:pPr>
                <a:endParaRPr lang="ru-RU" sz="2000" dirty="0" smtClean="0"/>
              </a:p>
              <a:p>
                <a:pPr marL="0" indent="0" algn="just">
                  <a:buNone/>
                </a:pPr>
                <a:r>
                  <a:rPr lang="ru-RU" sz="2000" dirty="0" smtClean="0"/>
                  <a:t>   В </a:t>
                </a:r>
                <a:r>
                  <a:rPr lang="ru-RU" sz="2000" dirty="0"/>
                  <a:t>качестве окончательного приближения величины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ru-RU" sz="2000" dirty="0"/>
                  <a:t> </a:t>
                </a:r>
                <a:r>
                  <a:rPr lang="ru-RU" sz="2000" dirty="0" smtClean="0"/>
                  <a:t>берем</a:t>
                </a:r>
                <a:endParaRPr lang="ru-RU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bSup>
                        <m:sSubSup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.            </m:t>
                      </m:r>
                    </m:oMath>
                  </m:oMathPara>
                </a14:m>
                <a:endParaRPr lang="ru-RU" sz="2000" dirty="0"/>
              </a:p>
              <a:p>
                <a:pPr marL="0" indent="0">
                  <a:buNone/>
                </a:pPr>
                <a:endParaRPr lang="ru-RU" sz="2000" i="1" dirty="0" smtClean="0"/>
              </a:p>
            </p:txBody>
          </p:sp>
        </mc:Choice>
        <mc:Fallback xmlns="">
          <p:sp>
            <p:nvSpPr>
              <p:cNvPr id="28700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114" y="116632"/>
                <a:ext cx="8640763" cy="6408712"/>
              </a:xfrm>
              <a:blipFill rotWithShape="0">
                <a:blip r:embed="rId2"/>
                <a:stretch>
                  <a:fillRect l="-705" t="-476" r="-7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7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2" name="Rectangle 5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2870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4" name="Rectangle 7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 dirty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870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6" name="Rectangle 9"/>
          <p:cNvSpPr>
            <a:spLocks noChangeArrowheads="1"/>
          </p:cNvSpPr>
          <p:nvPr/>
        </p:nvSpPr>
        <p:spPr bwMode="auto">
          <a:xfrm>
            <a:off x="1331913" y="2133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56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8700" name="Содержимое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114" y="116632"/>
                <a:ext cx="8640763" cy="6408712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Для приближения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≈</m:t>
                    </m:r>
                    <m:sSubSup>
                      <m:sSub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sub>
                      <m:sup>
                        <m:d>
                          <m:d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</m:d>
                      </m:sup>
                    </m:sSubSup>
                  </m:oMath>
                </a14:m>
                <a:r>
                  <a:rPr lang="ru-RU" sz="2000" dirty="0"/>
                  <a:t> несложно получить аналог соотношения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ru-RU" sz="2000" i="1">
                        <a:solidFill>
                          <a:srgbClr val="FF0000"/>
                        </a:solidFill>
                        <a:latin typeface="Cambria Math"/>
                      </a:rPr>
                      <m:t>≲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𝑈𝑃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e>
                    </m:d>
                  </m:oMath>
                </a14:m>
                <a:r>
                  <a:rPr lang="ru-RU" sz="2000" dirty="0" smtClean="0"/>
                  <a:t>:</a:t>
                </a:r>
                <a:endParaRPr lang="ru-RU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𝑈𝑃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𝑈𝑃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ℂ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sSub>
                        <m:sSub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𝐾𝑓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ℂ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sSup>
                        <m:sSup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sup>
                      </m:s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 Для </a:t>
                </a:r>
                <a:r>
                  <a:rPr lang="ru-RU" sz="2000" dirty="0"/>
                  <a:t>поиска условно-оптимальных параметров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ru-RU" sz="2000" dirty="0"/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ru-RU" sz="2000" dirty="0"/>
                  <a:t>приближения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≈</m:t>
                    </m:r>
                    <m:sSubSup>
                      <m:sSub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sub>
                      <m:sup>
                        <m:d>
                          <m:d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</m:d>
                      </m:sup>
                    </m:sSubSup>
                  </m:oMath>
                </a14:m>
                <a:r>
                  <a:rPr lang="ru-RU" sz="2000" dirty="0" smtClean="0"/>
                  <a:t> </a:t>
                </a:r>
                <a:r>
                  <a:rPr lang="ru-RU" sz="2000" dirty="0"/>
                  <a:t>требуется разрешить </a:t>
                </a:r>
                <a:r>
                  <a:rPr lang="ru-RU" sz="2000" dirty="0" smtClean="0"/>
                  <a:t>уравнение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𝑈𝑃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ru-RU" sz="2000" dirty="0"/>
                  <a:t> относительно одного из параметров (например,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ru-RU" sz="2000" dirty="0"/>
                  <a:t>). </a:t>
                </a:r>
                <a:endParaRPr lang="ru-RU" sz="2000" dirty="0" smtClean="0"/>
              </a:p>
              <a:p>
                <a:pPr marL="0" indent="0" algn="just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Трудности</a:t>
                </a:r>
                <a:r>
                  <a:rPr lang="ru-RU" sz="2000" dirty="0"/>
                  <a:t>, возникающие при решении этого уравнения связаны с оценкой величин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ru-RU" sz="2000" dirty="0">
                    <a:solidFill>
                      <a:srgbClr val="FF0000"/>
                    </a:solidFill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𝐾𝑓</m:t>
                            </m:r>
                            <m: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b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ℂ</m:t>
                        </m:r>
                        <m:d>
                          <m:d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sub>
                    </m:sSub>
                  </m:oMath>
                </a14:m>
                <a:r>
                  <a:rPr lang="ru-RU" sz="20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ru-RU" sz="2000" dirty="0"/>
                  <a:t>и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ru-RU" sz="2000" dirty="0"/>
                  <a:t>.</a:t>
                </a:r>
              </a:p>
              <a:p>
                <a:pPr marL="0" indent="0" algn="just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Для </a:t>
                </a:r>
                <a:r>
                  <a:rPr lang="ru-RU" sz="2000" dirty="0"/>
                  <a:t>малого уровня погрешности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ru-RU" sz="2000" dirty="0"/>
                  <a:t> величина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ru-RU" sz="2000" dirty="0"/>
                  <a:t> может быть достаточно большой, поэтому в качестве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d>
                          <m:d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bSup>
                  </m:oMath>
                </a14:m>
                <a:r>
                  <a:rPr lang="ru-RU" sz="2000" dirty="0"/>
                  <a:t> заведомо нецелесообразно брать детерминированные кубатурные формулы на регулярных сетках (хотя такие – в целом бесперспективные – попытки </a:t>
                </a:r>
                <a:r>
                  <a:rPr lang="ru-RU" sz="2000" dirty="0" smtClean="0"/>
                  <a:t>предпринимались). </a:t>
                </a:r>
              </a:p>
              <a:p>
                <a:pPr marL="0" indent="0" algn="just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Здесь </a:t>
                </a:r>
                <a:r>
                  <a:rPr lang="ru-RU" sz="2000" dirty="0"/>
                  <a:t>требуется использовать </a:t>
                </a:r>
                <a:r>
                  <a:rPr lang="ru-RU" sz="2000" b="1" dirty="0"/>
                  <a:t>стохастические кубатурные формулы</a:t>
                </a:r>
                <a:r>
                  <a:rPr lang="ru-RU" sz="2000" dirty="0"/>
                  <a:t> (или метод Монте-Карло) – см., например, [</a:t>
                </a:r>
                <a:r>
                  <a:rPr lang="ru-RU" sz="2000" dirty="0" smtClean="0"/>
                  <a:t>1]. </a:t>
                </a:r>
              </a:p>
              <a:p>
                <a:pPr marL="0" indent="0" algn="just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Приведем </a:t>
                </a:r>
                <a:r>
                  <a:rPr lang="ru-RU" sz="2000" dirty="0"/>
                  <a:t>тестовый пример эффективного применения этого метода вместе с решением задачи поиска условно-оптимальных параметров.</a:t>
                </a:r>
              </a:p>
              <a:p>
                <a:pPr marL="0" indent="0" algn="just">
                  <a:buNone/>
                </a:pPr>
                <a:endParaRPr lang="ru-RU" sz="2000" i="1" dirty="0" smtClean="0"/>
              </a:p>
            </p:txBody>
          </p:sp>
        </mc:Choice>
        <mc:Fallback>
          <p:sp>
            <p:nvSpPr>
              <p:cNvPr id="28700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114" y="116632"/>
                <a:ext cx="8640763" cy="6408712"/>
              </a:xfrm>
              <a:blipFill rotWithShape="0">
                <a:blip r:embed="rId2"/>
                <a:stretch>
                  <a:fillRect l="-705" r="-705" b="-25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7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2" name="Rectangle 5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2870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4" name="Rectangle 7"/>
          <p:cNvSpPr>
            <a:spLocks noChangeArrowheads="1"/>
          </p:cNvSpPr>
          <p:nvPr/>
        </p:nvSpPr>
        <p:spPr bwMode="auto">
          <a:xfrm>
            <a:off x="0" y="228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 dirty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870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706" name="Rectangle 9"/>
          <p:cNvSpPr>
            <a:spLocks noChangeArrowheads="1"/>
          </p:cNvSpPr>
          <p:nvPr/>
        </p:nvSpPr>
        <p:spPr bwMode="auto">
          <a:xfrm>
            <a:off x="1331913" y="21336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91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6050</TotalTime>
  <Words>638</Words>
  <Application>Microsoft Office PowerPoint</Application>
  <PresentationFormat>Экран (4:3)</PresentationFormat>
  <Paragraphs>339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Conference «Advanced mathematics, Computations and Applications - 2014», June, 10</dc:title>
  <dc:creator>voy</dc:creator>
  <cp:lastModifiedBy>Администратор</cp:lastModifiedBy>
  <cp:revision>785</cp:revision>
  <dcterms:created xsi:type="dcterms:W3CDTF">2014-06-07T09:10:11Z</dcterms:created>
  <dcterms:modified xsi:type="dcterms:W3CDTF">2017-09-21T07:12:18Z</dcterms:modified>
</cp:coreProperties>
</file>