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55" r:id="rId1"/>
  </p:sldMasterIdLst>
  <p:notesMasterIdLst>
    <p:notesMasterId r:id="rId16"/>
  </p:notesMasterIdLst>
  <p:sldIdLst>
    <p:sldId id="256" r:id="rId2"/>
    <p:sldId id="306" r:id="rId3"/>
    <p:sldId id="257" r:id="rId4"/>
    <p:sldId id="293" r:id="rId5"/>
    <p:sldId id="290" r:id="rId6"/>
    <p:sldId id="291" r:id="rId7"/>
    <p:sldId id="294" r:id="rId8"/>
    <p:sldId id="307" r:id="rId9"/>
    <p:sldId id="295" r:id="rId10"/>
    <p:sldId id="299" r:id="rId11"/>
    <p:sldId id="300" r:id="rId12"/>
    <p:sldId id="308" r:id="rId13"/>
    <p:sldId id="309" r:id="rId14"/>
    <p:sldId id="302" r:id="rId15"/>
  </p:sldIdLst>
  <p:sldSz cx="9144000" cy="6858000" type="screen4x3"/>
  <p:notesSz cx="6858000" cy="9144000"/>
  <p:defaultTextStyle>
    <a:defPPr>
      <a:defRPr lang="ru-R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96433" autoAdjust="0"/>
  </p:normalViewPr>
  <p:slideViewPr>
    <p:cSldViewPr>
      <p:cViewPr varScale="1">
        <p:scale>
          <a:sx n="116" d="100"/>
          <a:sy n="116" d="100"/>
        </p:scale>
        <p:origin x="108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64C2A5C-0D02-4E5E-9E10-B22F60C707F8}" type="datetimeFigureOut">
              <a:rPr lang="ru-RU"/>
              <a:pPr>
                <a:defRPr/>
              </a:pPr>
              <a:t>19.09.2017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AB552FC-B140-43B5-94AD-CCE44E969F34}" type="slidenum">
              <a:rPr lang="ru-RU" altLang="ru-RU"/>
              <a:pPr/>
              <a:t>‹#›</a:t>
            </a:fld>
            <a:endParaRPr lang="ru-RU" altLang="ru-RU"/>
          </a:p>
        </p:txBody>
      </p:sp>
    </p:spTree>
    <p:extLst>
      <p:ext uri="{BB962C8B-B14F-4D97-AF65-F5344CB8AC3E}">
        <p14:creationId xmlns:p14="http://schemas.microsoft.com/office/powerpoint/2010/main" val="19106795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p:cNvSpPr>
            <a:spLocks noGrp="1" noChangeArrowheads="1"/>
          </p:cNvSpPr>
          <p:nvPr>
            <p:ph type="sldNum" sz="quarter" idx="12"/>
          </p:nvPr>
        </p:nvSpPr>
        <p:spPr>
          <a:ln/>
        </p:spPr>
        <p:txBody>
          <a:bodyPr/>
          <a:lstStyle>
            <a:lvl1pPr>
              <a:defRPr/>
            </a:lvl1pPr>
          </a:lstStyle>
          <a:p>
            <a:fld id="{E1EB9848-98BC-48F0-87AB-A4A16386ED93}" type="slidenum">
              <a:rPr lang="ru-RU" altLang="ru-RU"/>
              <a:pPr/>
              <a:t>‹#›</a:t>
            </a:fld>
            <a:endParaRPr lang="ru-RU" altLang="ru-RU"/>
          </a:p>
        </p:txBody>
      </p:sp>
    </p:spTree>
    <p:extLst>
      <p:ext uri="{BB962C8B-B14F-4D97-AF65-F5344CB8AC3E}">
        <p14:creationId xmlns:p14="http://schemas.microsoft.com/office/powerpoint/2010/main" val="76247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p:cNvSpPr>
            <a:spLocks noGrp="1" noChangeArrowheads="1"/>
          </p:cNvSpPr>
          <p:nvPr>
            <p:ph type="sldNum" sz="quarter" idx="12"/>
          </p:nvPr>
        </p:nvSpPr>
        <p:spPr>
          <a:ln/>
        </p:spPr>
        <p:txBody>
          <a:bodyPr/>
          <a:lstStyle>
            <a:lvl1pPr>
              <a:defRPr/>
            </a:lvl1pPr>
          </a:lstStyle>
          <a:p>
            <a:fld id="{A7F31AEE-2D2F-4323-8E0F-80C10861F56B}" type="slidenum">
              <a:rPr lang="ru-RU" altLang="ru-RU"/>
              <a:pPr/>
              <a:t>‹#›</a:t>
            </a:fld>
            <a:endParaRPr lang="ru-RU" altLang="ru-RU"/>
          </a:p>
        </p:txBody>
      </p:sp>
    </p:spTree>
    <p:extLst>
      <p:ext uri="{BB962C8B-B14F-4D97-AF65-F5344CB8AC3E}">
        <p14:creationId xmlns:p14="http://schemas.microsoft.com/office/powerpoint/2010/main" val="325879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p:cNvSpPr>
            <a:spLocks noGrp="1" noChangeArrowheads="1"/>
          </p:cNvSpPr>
          <p:nvPr>
            <p:ph type="sldNum" sz="quarter" idx="12"/>
          </p:nvPr>
        </p:nvSpPr>
        <p:spPr>
          <a:ln/>
        </p:spPr>
        <p:txBody>
          <a:bodyPr/>
          <a:lstStyle>
            <a:lvl1pPr>
              <a:defRPr/>
            </a:lvl1pPr>
          </a:lstStyle>
          <a:p>
            <a:fld id="{79300814-36F6-41B3-B110-95991DCD0585}" type="slidenum">
              <a:rPr lang="ru-RU" altLang="ru-RU"/>
              <a:pPr/>
              <a:t>‹#›</a:t>
            </a:fld>
            <a:endParaRPr lang="ru-RU" altLang="ru-RU"/>
          </a:p>
        </p:txBody>
      </p:sp>
    </p:spTree>
    <p:extLst>
      <p:ext uri="{BB962C8B-B14F-4D97-AF65-F5344CB8AC3E}">
        <p14:creationId xmlns:p14="http://schemas.microsoft.com/office/powerpoint/2010/main" val="3994339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p:cNvSpPr>
            <a:spLocks noGrp="1" noChangeArrowheads="1"/>
          </p:cNvSpPr>
          <p:nvPr>
            <p:ph type="sldNum" sz="quarter" idx="12"/>
          </p:nvPr>
        </p:nvSpPr>
        <p:spPr>
          <a:ln/>
        </p:spPr>
        <p:txBody>
          <a:bodyPr/>
          <a:lstStyle>
            <a:lvl1pPr>
              <a:defRPr/>
            </a:lvl1pPr>
          </a:lstStyle>
          <a:p>
            <a:fld id="{D01985C3-28E6-4687-8B1D-207D1944B77C}" type="slidenum">
              <a:rPr lang="ru-RU" altLang="ru-RU"/>
              <a:pPr/>
              <a:t>‹#›</a:t>
            </a:fld>
            <a:endParaRPr lang="ru-RU" altLang="ru-RU"/>
          </a:p>
        </p:txBody>
      </p:sp>
    </p:spTree>
    <p:extLst>
      <p:ext uri="{BB962C8B-B14F-4D97-AF65-F5344CB8AC3E}">
        <p14:creationId xmlns:p14="http://schemas.microsoft.com/office/powerpoint/2010/main" val="222560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p:cNvSpPr>
            <a:spLocks noGrp="1" noChangeArrowheads="1"/>
          </p:cNvSpPr>
          <p:nvPr>
            <p:ph type="sldNum" sz="quarter" idx="12"/>
          </p:nvPr>
        </p:nvSpPr>
        <p:spPr>
          <a:ln/>
        </p:spPr>
        <p:txBody>
          <a:bodyPr/>
          <a:lstStyle>
            <a:lvl1pPr>
              <a:defRPr/>
            </a:lvl1pPr>
          </a:lstStyle>
          <a:p>
            <a:fld id="{E7C42206-857A-4A58-B509-099CE6F863D4}" type="slidenum">
              <a:rPr lang="ru-RU" altLang="ru-RU"/>
              <a:pPr/>
              <a:t>‹#›</a:t>
            </a:fld>
            <a:endParaRPr lang="ru-RU" altLang="ru-RU"/>
          </a:p>
        </p:txBody>
      </p:sp>
    </p:spTree>
    <p:extLst>
      <p:ext uri="{BB962C8B-B14F-4D97-AF65-F5344CB8AC3E}">
        <p14:creationId xmlns:p14="http://schemas.microsoft.com/office/powerpoint/2010/main" val="871889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6"/>
          <p:cNvSpPr>
            <a:spLocks noGrp="1" noChangeArrowheads="1"/>
          </p:cNvSpPr>
          <p:nvPr>
            <p:ph type="sldNum" sz="quarter" idx="12"/>
          </p:nvPr>
        </p:nvSpPr>
        <p:spPr>
          <a:ln/>
        </p:spPr>
        <p:txBody>
          <a:bodyPr/>
          <a:lstStyle>
            <a:lvl1pPr>
              <a:defRPr/>
            </a:lvl1pPr>
          </a:lstStyle>
          <a:p>
            <a:fld id="{07FE5DBA-17B3-4CF8-8638-5CA7CA5F6ABC}" type="slidenum">
              <a:rPr lang="ru-RU" altLang="ru-RU"/>
              <a:pPr/>
              <a:t>‹#›</a:t>
            </a:fld>
            <a:endParaRPr lang="ru-RU" altLang="ru-RU"/>
          </a:p>
        </p:txBody>
      </p:sp>
    </p:spTree>
    <p:extLst>
      <p:ext uri="{BB962C8B-B14F-4D97-AF65-F5344CB8AC3E}">
        <p14:creationId xmlns:p14="http://schemas.microsoft.com/office/powerpoint/2010/main" val="355976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9" name="Rectangle 6"/>
          <p:cNvSpPr>
            <a:spLocks noGrp="1" noChangeArrowheads="1"/>
          </p:cNvSpPr>
          <p:nvPr>
            <p:ph type="sldNum" sz="quarter" idx="12"/>
          </p:nvPr>
        </p:nvSpPr>
        <p:spPr>
          <a:ln/>
        </p:spPr>
        <p:txBody>
          <a:bodyPr/>
          <a:lstStyle>
            <a:lvl1pPr>
              <a:defRPr/>
            </a:lvl1pPr>
          </a:lstStyle>
          <a:p>
            <a:fld id="{74AEEC97-EF81-4BD1-B758-CDEDAC5FBE12}" type="slidenum">
              <a:rPr lang="ru-RU" altLang="ru-RU"/>
              <a:pPr/>
              <a:t>‹#›</a:t>
            </a:fld>
            <a:endParaRPr lang="ru-RU" altLang="ru-RU"/>
          </a:p>
        </p:txBody>
      </p:sp>
    </p:spTree>
    <p:extLst>
      <p:ext uri="{BB962C8B-B14F-4D97-AF65-F5344CB8AC3E}">
        <p14:creationId xmlns:p14="http://schemas.microsoft.com/office/powerpoint/2010/main" val="99716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5" name="Rectangle 6"/>
          <p:cNvSpPr>
            <a:spLocks noGrp="1" noChangeArrowheads="1"/>
          </p:cNvSpPr>
          <p:nvPr>
            <p:ph type="sldNum" sz="quarter" idx="12"/>
          </p:nvPr>
        </p:nvSpPr>
        <p:spPr>
          <a:ln/>
        </p:spPr>
        <p:txBody>
          <a:bodyPr/>
          <a:lstStyle>
            <a:lvl1pPr>
              <a:defRPr/>
            </a:lvl1pPr>
          </a:lstStyle>
          <a:p>
            <a:fld id="{63A61D8A-2FA3-4544-AE9C-E4E5D49C5FDD}" type="slidenum">
              <a:rPr lang="ru-RU" altLang="ru-RU"/>
              <a:pPr/>
              <a:t>‹#›</a:t>
            </a:fld>
            <a:endParaRPr lang="ru-RU" altLang="ru-RU"/>
          </a:p>
        </p:txBody>
      </p:sp>
    </p:spTree>
    <p:extLst>
      <p:ext uri="{BB962C8B-B14F-4D97-AF65-F5344CB8AC3E}">
        <p14:creationId xmlns:p14="http://schemas.microsoft.com/office/powerpoint/2010/main" val="366514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4" name="Rectangle 6"/>
          <p:cNvSpPr>
            <a:spLocks noGrp="1" noChangeArrowheads="1"/>
          </p:cNvSpPr>
          <p:nvPr>
            <p:ph type="sldNum" sz="quarter" idx="12"/>
          </p:nvPr>
        </p:nvSpPr>
        <p:spPr>
          <a:ln/>
        </p:spPr>
        <p:txBody>
          <a:bodyPr/>
          <a:lstStyle>
            <a:lvl1pPr>
              <a:defRPr/>
            </a:lvl1pPr>
          </a:lstStyle>
          <a:p>
            <a:fld id="{E0256D56-4CBC-47DC-A61F-645818A136E3}" type="slidenum">
              <a:rPr lang="ru-RU" altLang="ru-RU"/>
              <a:pPr/>
              <a:t>‹#›</a:t>
            </a:fld>
            <a:endParaRPr lang="ru-RU" altLang="ru-RU"/>
          </a:p>
        </p:txBody>
      </p:sp>
    </p:spTree>
    <p:extLst>
      <p:ext uri="{BB962C8B-B14F-4D97-AF65-F5344CB8AC3E}">
        <p14:creationId xmlns:p14="http://schemas.microsoft.com/office/powerpoint/2010/main" val="319832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6"/>
          <p:cNvSpPr>
            <a:spLocks noGrp="1" noChangeArrowheads="1"/>
          </p:cNvSpPr>
          <p:nvPr>
            <p:ph type="sldNum" sz="quarter" idx="12"/>
          </p:nvPr>
        </p:nvSpPr>
        <p:spPr>
          <a:ln/>
        </p:spPr>
        <p:txBody>
          <a:bodyPr/>
          <a:lstStyle>
            <a:lvl1pPr>
              <a:defRPr/>
            </a:lvl1pPr>
          </a:lstStyle>
          <a:p>
            <a:fld id="{EA42C1BA-7D70-4056-8B81-936B4CE3908D}" type="slidenum">
              <a:rPr lang="ru-RU" altLang="ru-RU"/>
              <a:pPr/>
              <a:t>‹#›</a:t>
            </a:fld>
            <a:endParaRPr lang="ru-RU" altLang="ru-RU"/>
          </a:p>
        </p:txBody>
      </p:sp>
    </p:spTree>
    <p:extLst>
      <p:ext uri="{BB962C8B-B14F-4D97-AF65-F5344CB8AC3E}">
        <p14:creationId xmlns:p14="http://schemas.microsoft.com/office/powerpoint/2010/main" val="919755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6"/>
          <p:cNvSpPr>
            <a:spLocks noGrp="1" noChangeArrowheads="1"/>
          </p:cNvSpPr>
          <p:nvPr>
            <p:ph type="sldNum" sz="quarter" idx="12"/>
          </p:nvPr>
        </p:nvSpPr>
        <p:spPr>
          <a:ln/>
        </p:spPr>
        <p:txBody>
          <a:bodyPr/>
          <a:lstStyle>
            <a:lvl1pPr>
              <a:defRPr/>
            </a:lvl1pPr>
          </a:lstStyle>
          <a:p>
            <a:fld id="{ABBDE74A-81EF-4B00-81B7-5BAAE529D794}" type="slidenum">
              <a:rPr lang="ru-RU" altLang="ru-RU"/>
              <a:pPr/>
              <a:t>‹#›</a:t>
            </a:fld>
            <a:endParaRPr lang="ru-RU" altLang="ru-RU"/>
          </a:p>
        </p:txBody>
      </p:sp>
    </p:spTree>
    <p:extLst>
      <p:ext uri="{BB962C8B-B14F-4D97-AF65-F5344CB8AC3E}">
        <p14:creationId xmlns:p14="http://schemas.microsoft.com/office/powerpoint/2010/main" val="160119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84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ru-RU" altLang="ru-RU"/>
          </a:p>
        </p:txBody>
      </p:sp>
      <p:sp>
        <p:nvSpPr>
          <p:cNvPr id="184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ru-RU" altLang="ru-RU"/>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687F6039-2D1B-4DA9-853A-FA14077BCFE9}"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Прямоугольник 1"/>
          <p:cNvSpPr>
            <a:spLocks noChangeArrowheads="1"/>
          </p:cNvSpPr>
          <p:nvPr/>
        </p:nvSpPr>
        <p:spPr bwMode="auto">
          <a:xfrm>
            <a:off x="0" y="-456061"/>
            <a:ext cx="9131923" cy="648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None/>
            </a:pPr>
            <a:endParaRPr lang="ru-RU" b="1" dirty="0" smtClean="0"/>
          </a:p>
          <a:p>
            <a:pPr algn="ctr">
              <a:buNone/>
            </a:pPr>
            <a:r>
              <a:rPr lang="x-none" b="1" cap="all" dirty="0"/>
              <a:t>Формализация условий задач календарного планирования</a:t>
            </a:r>
            <a:endParaRPr lang="ru-RU" b="1" cap="all" dirty="0"/>
          </a:p>
          <a:p>
            <a:pPr algn="ctr">
              <a:buNone/>
            </a:pPr>
            <a:r>
              <a:rPr lang="ru-RU" b="1" dirty="0"/>
              <a:t>О. А. Ляхов</a:t>
            </a:r>
          </a:p>
          <a:p>
            <a:pPr>
              <a:buNone/>
            </a:pPr>
            <a:r>
              <a:rPr lang="x-none" sz="2000" b="1" i="1" dirty="0"/>
              <a:t>Институт вычислительной математики и математической геофизики СО РАН </a:t>
            </a:r>
            <a:endParaRPr lang="ru-RU" sz="2000" b="1" i="1" dirty="0"/>
          </a:p>
          <a:p>
            <a:pPr>
              <a:buNone/>
            </a:pPr>
            <a:r>
              <a:rPr lang="ru-RU" sz="2400" dirty="0"/>
              <a:t>УДК  519.854.2:658.512.6 </a:t>
            </a:r>
            <a:endParaRPr lang="ru-RU" dirty="0"/>
          </a:p>
          <a:p>
            <a:pPr>
              <a:buNone/>
            </a:pPr>
            <a:r>
              <a:rPr lang="ru-RU" sz="2400" dirty="0"/>
              <a:t>Рассмотрены неточности в записи условий математических моделей календарного планирования. Показана на трех примерах возможность улучшения решений при уточнении исходных условий задач, при более четком отображении закономерностей свойств отображаемых объектов. </a:t>
            </a:r>
          </a:p>
          <a:p>
            <a:pPr>
              <a:buNone/>
            </a:pPr>
            <a:r>
              <a:rPr lang="x-none" sz="2400" b="1" i="1" dirty="0" smtClean="0"/>
              <a:t>Ключевые </a:t>
            </a:r>
            <a:r>
              <a:rPr lang="x-none" sz="2400" b="1" i="1" dirty="0"/>
              <a:t>слова</a:t>
            </a:r>
            <a:r>
              <a:rPr lang="x-none" sz="2400" dirty="0"/>
              <a:t>: </a:t>
            </a:r>
            <a:r>
              <a:rPr lang="ru-RU" sz="2400" dirty="0"/>
              <a:t>сетевое планирование, </a:t>
            </a:r>
            <a:r>
              <a:rPr lang="en-US" sz="2400" dirty="0"/>
              <a:t>PERT</a:t>
            </a:r>
            <a:r>
              <a:rPr lang="ru-RU" sz="2400" dirty="0"/>
              <a:t>, календарное планирование, </a:t>
            </a:r>
            <a:r>
              <a:rPr lang="ru-RU" sz="2400" dirty="0" err="1"/>
              <a:t>нескладируемые</a:t>
            </a:r>
            <a:r>
              <a:rPr lang="ru-RU" sz="2400" dirty="0"/>
              <a:t> ресурсы, цикл управления проектом, Задача коммивояжера, Гамильтонов цикл</a:t>
            </a:r>
            <a:r>
              <a:rPr lang="x-none" sz="2400" dirty="0" smtClean="0"/>
              <a:t>.</a:t>
            </a:r>
            <a:endParaRPr lang="ru-RU" sz="2400" dirty="0"/>
          </a:p>
        </p:txBody>
      </p:sp>
      <p:sp>
        <p:nvSpPr>
          <p:cNvPr id="2051" name="Номер слайда 1"/>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CD9DC1F-A6AA-4CD8-B471-1A0375ADAA48}" type="slidenum">
              <a:rPr lang="ru-RU" altLang="ru-RU" sz="1400"/>
              <a:pPr>
                <a:spcBef>
                  <a:spcPct val="0"/>
                </a:spcBef>
                <a:buFontTx/>
                <a:buNone/>
              </a:pPr>
              <a:t>1</a:t>
            </a:fld>
            <a:endParaRPr lang="ru-RU" altLang="ru-RU" sz="1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10</a:t>
            </a:fld>
            <a:endParaRPr lang="ru-RU" altLang="ru-RU"/>
          </a:p>
        </p:txBody>
      </p:sp>
      <p:sp>
        <p:nvSpPr>
          <p:cNvPr id="4" name="Прямоугольник 3"/>
          <p:cNvSpPr/>
          <p:nvPr/>
        </p:nvSpPr>
        <p:spPr>
          <a:xfrm>
            <a:off x="281286" y="548680"/>
            <a:ext cx="8640960" cy="5632311"/>
          </a:xfrm>
          <a:prstGeom prst="rect">
            <a:avLst/>
          </a:prstGeom>
        </p:spPr>
        <p:txBody>
          <a:bodyPr wrap="square">
            <a:spAutoFit/>
          </a:bodyPr>
          <a:lstStyle/>
          <a:p>
            <a:r>
              <a:rPr lang="ru-RU" dirty="0" smtClean="0"/>
              <a:t>Для </a:t>
            </a:r>
            <a:r>
              <a:rPr lang="ru-RU" dirty="0"/>
              <a:t>экспериментов выбраны реальные данные по проектной организации. </a:t>
            </a:r>
            <a:r>
              <a:rPr lang="ru-RU" dirty="0" smtClean="0"/>
              <a:t>Построено </a:t>
            </a:r>
            <a:r>
              <a:rPr lang="ru-RU" dirty="0"/>
              <a:t>расписание в двух вариантах: для месячных  и полумесячных  интервалов </a:t>
            </a:r>
            <a:r>
              <a:rPr lang="ru-RU" dirty="0" smtClean="0"/>
              <a:t>учета ресурсов в годовом плане. Алгоритм итерационный. </a:t>
            </a:r>
            <a:r>
              <a:rPr lang="ru-RU" dirty="0"/>
              <a:t>Получено оптимальное </a:t>
            </a:r>
            <a:r>
              <a:rPr lang="ru-RU" dirty="0" smtClean="0"/>
              <a:t>решение (бездефицитное) в 12-квантовой модели. </a:t>
            </a:r>
            <a:r>
              <a:rPr lang="ru-RU" dirty="0"/>
              <a:t>Те же данные в 24-х интервальной модели не позволили избежать дефицита ресурсов</a:t>
            </a:r>
            <a:r>
              <a:rPr lang="ru-RU" dirty="0" smtClean="0"/>
              <a:t>. В процессе работы алгоритма улучшение решения в агрегированных данных на некоторых итерациях сопровождалось увеличением дефицитности и наоборот – ухудшение  несбалансированности в агрегированных данных  сопровождалось улучшением.</a:t>
            </a:r>
          </a:p>
          <a:p>
            <a:r>
              <a:rPr lang="ru-RU" dirty="0" smtClean="0">
                <a:solidFill>
                  <a:srgbClr val="FF0000"/>
                </a:solidFill>
              </a:rPr>
              <a:t>Таким образом, не исключены ситуации, когда решая задачу получаем результат, противоположный задуманному.</a:t>
            </a:r>
            <a:endParaRPr lang="ru-RU" dirty="0">
              <a:solidFill>
                <a:srgbClr val="FF0000"/>
              </a:solidFill>
            </a:endParaRPr>
          </a:p>
          <a:p>
            <a:endParaRPr lang="ru-RU" dirty="0"/>
          </a:p>
          <a:p>
            <a:endParaRPr lang="ru-RU" dirty="0"/>
          </a:p>
        </p:txBody>
      </p:sp>
    </p:spTree>
    <p:extLst>
      <p:ext uri="{BB962C8B-B14F-4D97-AF65-F5344CB8AC3E}">
        <p14:creationId xmlns:p14="http://schemas.microsoft.com/office/powerpoint/2010/main" val="3049776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11</a:t>
            </a:fld>
            <a:endParaRPr lang="ru-RU" altLang="ru-RU"/>
          </a:p>
        </p:txBody>
      </p:sp>
      <p:sp>
        <p:nvSpPr>
          <p:cNvPr id="11" name="Прямоугольник 10"/>
          <p:cNvSpPr/>
          <p:nvPr/>
        </p:nvSpPr>
        <p:spPr>
          <a:xfrm>
            <a:off x="179512" y="548680"/>
            <a:ext cx="8784976" cy="5324535"/>
          </a:xfrm>
          <a:prstGeom prst="rect">
            <a:avLst/>
          </a:prstGeom>
        </p:spPr>
        <p:txBody>
          <a:bodyPr wrap="square">
            <a:spAutoFit/>
          </a:bodyPr>
          <a:lstStyle/>
          <a:p>
            <a:pPr algn="ctr"/>
            <a:r>
              <a:rPr lang="ru-RU" sz="2800" b="1" dirty="0"/>
              <a:t>Задача </a:t>
            </a:r>
            <a:r>
              <a:rPr lang="ru-RU" sz="2800" b="1" dirty="0" smtClean="0"/>
              <a:t>коммивояжера</a:t>
            </a:r>
          </a:p>
          <a:p>
            <a:endParaRPr lang="ru-RU" dirty="0"/>
          </a:p>
          <a:p>
            <a:r>
              <a:rPr lang="ru-RU" dirty="0"/>
              <a:t>Задача коммивояжера формулируется следующим образом: требуется найти наиболее </a:t>
            </a:r>
            <a:r>
              <a:rPr lang="ru-RU" dirty="0" smtClean="0"/>
              <a:t>короткий маршрут </a:t>
            </a:r>
            <a:r>
              <a:rPr lang="ru-RU" dirty="0"/>
              <a:t>путешественника (бродячего торговца, транспортного средства и т.д.), </a:t>
            </a:r>
            <a:r>
              <a:rPr lang="ru-RU" dirty="0" smtClean="0"/>
              <a:t>которому </a:t>
            </a:r>
            <a:r>
              <a:rPr lang="ru-RU" dirty="0"/>
              <a:t>нужно посетить п — 1 город по одному разу каждый и вернуться в исходный пункт. </a:t>
            </a:r>
            <a:r>
              <a:rPr lang="ru-RU" dirty="0" smtClean="0"/>
              <a:t>Задача </a:t>
            </a:r>
            <a:r>
              <a:rPr lang="ru-RU" dirty="0"/>
              <a:t>коммивояжера широко используется в различных сферах человеческой </a:t>
            </a:r>
            <a:r>
              <a:rPr lang="ru-RU" dirty="0" smtClean="0"/>
              <a:t>деятельности </a:t>
            </a:r>
            <a:r>
              <a:rPr lang="ru-RU" dirty="0"/>
              <a:t>от календарного планирования  до проектирования сложных технических систем. Наиболее известные практические проблемы, сводящиеся к задаче коммивояжера, - задача о переналадках, задача о коммуникациях, задача составления расписаний транспортных средств, - не полностью соответствуют их математической формулировке</a:t>
            </a:r>
            <a:r>
              <a:rPr lang="ru-RU" dirty="0" smtClean="0"/>
              <a:t>.</a:t>
            </a:r>
            <a:endParaRPr lang="ru-RU" dirty="0"/>
          </a:p>
        </p:txBody>
      </p:sp>
    </p:spTree>
    <p:extLst>
      <p:ext uri="{BB962C8B-B14F-4D97-AF65-F5344CB8AC3E}">
        <p14:creationId xmlns:p14="http://schemas.microsoft.com/office/powerpoint/2010/main" val="1758386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12</a:t>
            </a:fld>
            <a:endParaRPr lang="ru-RU" altLang="ru-RU"/>
          </a:p>
        </p:txBody>
      </p:sp>
      <p:sp>
        <p:nvSpPr>
          <p:cNvPr id="3" name="Прямоугольник 2"/>
          <p:cNvSpPr/>
          <p:nvPr/>
        </p:nvSpPr>
        <p:spPr>
          <a:xfrm>
            <a:off x="251520" y="332656"/>
            <a:ext cx="8640960" cy="3785652"/>
          </a:xfrm>
          <a:prstGeom prst="rect">
            <a:avLst/>
          </a:prstGeom>
        </p:spPr>
        <p:txBody>
          <a:bodyPr wrap="square">
            <a:spAutoFit/>
          </a:bodyPr>
          <a:lstStyle/>
          <a:p>
            <a:r>
              <a:rPr lang="ru-RU" dirty="0"/>
              <a:t>Условие однократного посещения каждого пункта (условие "однократности") является излишним по отношению к большей части исходных ситуаций. Так, в учебнике </a:t>
            </a:r>
            <a:r>
              <a:rPr lang="ru-RU" dirty="0" err="1"/>
              <a:t>Элмаграби</a:t>
            </a:r>
            <a:r>
              <a:rPr lang="ru-RU" dirty="0"/>
              <a:t> 1981 [т.1, с.162] требуется определить маршрут минимальной длины школьного автобуса, подвозящего на занятия учеников из различных районов города. Однако, если выгоднее посетить один из пунктов дважды, то этому ничего не препятствует кроме условия однократности, которому трудно найти объяснение, исходя из словесных описаний проблемы доставки учеников на занятия.</a:t>
            </a:r>
          </a:p>
        </p:txBody>
      </p:sp>
    </p:spTree>
    <p:extLst>
      <p:ext uri="{BB962C8B-B14F-4D97-AF65-F5344CB8AC3E}">
        <p14:creationId xmlns:p14="http://schemas.microsoft.com/office/powerpoint/2010/main" val="696078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13</a:t>
            </a:fld>
            <a:endParaRPr lang="ru-RU" alt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1071093189"/>
              </p:ext>
            </p:extLst>
          </p:nvPr>
        </p:nvGraphicFramePr>
        <p:xfrm>
          <a:off x="2363274" y="1556792"/>
          <a:ext cx="3288846" cy="2166171"/>
        </p:xfrm>
        <a:graphic>
          <a:graphicData uri="http://schemas.openxmlformats.org/presentationml/2006/ole">
            <mc:AlternateContent xmlns:mc="http://schemas.openxmlformats.org/markup-compatibility/2006">
              <mc:Choice xmlns:v="urn:schemas-microsoft-com:vml" Requires="v">
                <p:oleObj spid="_x0000_s2065" name="Уравнение" r:id="rId3" imgW="1778000" imgH="1143000" progId="Equation.3">
                  <p:embed/>
                </p:oleObj>
              </mc:Choice>
              <mc:Fallback>
                <p:oleObj name="Уравнение" r:id="rId3" imgW="1778000" imgH="11430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3274" y="1556792"/>
                        <a:ext cx="3288846" cy="2166171"/>
                      </a:xfrm>
                      <a:prstGeom prst="rect">
                        <a:avLst/>
                      </a:prstGeom>
                      <a:noFill/>
                    </p:spPr>
                  </p:pic>
                </p:oleObj>
              </mc:Fallback>
            </mc:AlternateContent>
          </a:graphicData>
        </a:graphic>
      </p:graphicFrame>
      <p:sp>
        <p:nvSpPr>
          <p:cNvPr id="6" name="Rectangle 4"/>
          <p:cNvSpPr>
            <a:spLocks noChangeArrowheads="1"/>
          </p:cNvSpPr>
          <p:nvPr/>
        </p:nvSpPr>
        <p:spPr bwMode="auto">
          <a:xfrm>
            <a:off x="206770" y="315507"/>
            <a:ext cx="8908956"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Пример </a:t>
            </a:r>
            <a:r>
              <a:rPr kumimoji="0" lang="ru-RU" altLang="ru-RU"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из учебника Вагнера 1973 [т.2, с.275]. Имеется 5 пунктов, куда нужно доставить учеников. Расстояния между пунктами заданы матрицей </a:t>
            </a:r>
            <a:r>
              <a:rPr kumimoji="0" lang="en-US" altLang="ru-RU" sz="20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ru-RU" altLang="ru-RU"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5"/>
          <p:cNvSpPr>
            <a:spLocks noChangeArrowheads="1"/>
          </p:cNvSpPr>
          <p:nvPr/>
        </p:nvSpPr>
        <p:spPr bwMode="auto">
          <a:xfrm>
            <a:off x="163389" y="5929287"/>
            <a:ext cx="890895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222156" y="5385447"/>
            <a:ext cx="890895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107504" y="4895002"/>
            <a:ext cx="890895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0" y="90100"/>
            <a:ext cx="4106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107503" y="4045383"/>
            <a:ext cx="761708"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0" y="1100138"/>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pic>
        <p:nvPicPr>
          <p:cNvPr id="16" name="Рисунок 15"/>
          <p:cNvPicPr>
            <a:picLocks noChangeAspect="1"/>
          </p:cNvPicPr>
          <p:nvPr/>
        </p:nvPicPr>
        <p:blipFill>
          <a:blip r:embed="rId5"/>
          <a:stretch>
            <a:fillRect/>
          </a:stretch>
        </p:blipFill>
        <p:spPr>
          <a:xfrm>
            <a:off x="145465" y="4179616"/>
            <a:ext cx="8853070" cy="1575163"/>
          </a:xfrm>
          <a:prstGeom prst="rect">
            <a:avLst/>
          </a:prstGeom>
        </p:spPr>
      </p:pic>
    </p:spTree>
    <p:extLst>
      <p:ext uri="{BB962C8B-B14F-4D97-AF65-F5344CB8AC3E}">
        <p14:creationId xmlns:p14="http://schemas.microsoft.com/office/powerpoint/2010/main" val="2453194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14</a:t>
            </a:fld>
            <a:endParaRPr lang="ru-RU" altLang="ru-RU"/>
          </a:p>
        </p:txBody>
      </p:sp>
      <p:sp>
        <p:nvSpPr>
          <p:cNvPr id="3" name="TextBox 2"/>
          <p:cNvSpPr txBox="1"/>
          <p:nvPr/>
        </p:nvSpPr>
        <p:spPr>
          <a:xfrm>
            <a:off x="755575" y="188640"/>
            <a:ext cx="7704856" cy="5632311"/>
          </a:xfrm>
          <a:prstGeom prst="rect">
            <a:avLst/>
          </a:prstGeom>
          <a:noFill/>
        </p:spPr>
        <p:txBody>
          <a:bodyPr wrap="square" rtlCol="0">
            <a:spAutoFit/>
          </a:bodyPr>
          <a:lstStyle/>
          <a:p>
            <a:r>
              <a:rPr lang="ru-RU" sz="2000" dirty="0"/>
              <a:t> Иногда условие однократности приводит к очевидным противоречиям здравому смыслу. Так в </a:t>
            </a:r>
            <a:r>
              <a:rPr lang="ru-RU" sz="2000" dirty="0" smtClean="0"/>
              <a:t>публикациях по безопасности АЭС </a:t>
            </a:r>
            <a:r>
              <a:rPr lang="ru-RU" sz="2000" dirty="0"/>
              <a:t>рассмотрена задача минимизации облучения   ремонтного персонала при его передвижении по аварийным участкам АЭС.  Лучше посетить некоторые пункты по нескольку раз,  если это способствует понижению облучения работников при их передвижении по зараженным участкам. </a:t>
            </a:r>
            <a:r>
              <a:rPr lang="ru-RU" sz="2000" dirty="0" smtClean="0"/>
              <a:t>Обнаружен в литературе численный пример из </a:t>
            </a:r>
            <a:r>
              <a:rPr lang="ru-RU" sz="2000" dirty="0"/>
              <a:t>практики, </a:t>
            </a:r>
            <a:r>
              <a:rPr lang="ru-RU" sz="2000" dirty="0" smtClean="0"/>
              <a:t>уровень </a:t>
            </a:r>
            <a:r>
              <a:rPr lang="ru-RU" sz="2000" dirty="0"/>
              <a:t>облучения ремонтного персонала </a:t>
            </a:r>
            <a:r>
              <a:rPr lang="ru-RU" sz="2000" dirty="0" smtClean="0"/>
              <a:t>в котором может </a:t>
            </a:r>
            <a:r>
              <a:rPr lang="ru-RU" sz="2000" dirty="0"/>
              <a:t>быть </a:t>
            </a:r>
            <a:r>
              <a:rPr lang="ru-RU" sz="2000" dirty="0" smtClean="0"/>
              <a:t>понижен, </a:t>
            </a:r>
            <a:r>
              <a:rPr lang="ru-RU" sz="2000" dirty="0"/>
              <a:t>если разрешено неоднократное посещение вершин.</a:t>
            </a:r>
          </a:p>
          <a:p>
            <a:r>
              <a:rPr lang="ru-RU" sz="2000" dirty="0"/>
              <a:t>Как правило, верификация выявляет неучтенные факторы при модельном описании практических задач. Здесь, наоборот, - слишком сильные ограничения математической модели не всегда позволяют получить эффективные решения. </a:t>
            </a:r>
          </a:p>
          <a:p>
            <a:r>
              <a:rPr lang="ru-RU" sz="2000" dirty="0"/>
              <a:t>Ослабление условия "однократности" в математической модели зада­чи коммивояжера не противоречит большей части известных практических проблем, но способствует улучшению "оптимального" решения </a:t>
            </a:r>
            <a:endParaRPr lang="ru-RU" sz="2000" dirty="0"/>
          </a:p>
        </p:txBody>
      </p:sp>
    </p:spTree>
    <p:extLst>
      <p:ext uri="{BB962C8B-B14F-4D97-AF65-F5344CB8AC3E}">
        <p14:creationId xmlns:p14="http://schemas.microsoft.com/office/powerpoint/2010/main" val="409516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07504" y="-8470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ru-RU" altLang="ru-RU" sz="2400">
              <a:solidFill>
                <a:srgbClr val="000000"/>
              </a:solidFill>
            </a:endParaRPr>
          </a:p>
        </p:txBody>
      </p:sp>
      <p:sp>
        <p:nvSpPr>
          <p:cNvPr id="4099" name="Прямоугольник 1"/>
          <p:cNvSpPr>
            <a:spLocks noChangeArrowheads="1"/>
          </p:cNvSpPr>
          <p:nvPr/>
        </p:nvSpPr>
        <p:spPr bwMode="auto">
          <a:xfrm>
            <a:off x="323850" y="908050"/>
            <a:ext cx="8640763"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ru-RU" altLang="ru-RU" sz="1200" dirty="0">
              <a:solidFill>
                <a:srgbClr val="000000"/>
              </a:solidFill>
              <a:cs typeface="Times New Roman" panose="02020603050405020304" pitchFamily="18" charset="0"/>
            </a:endParaRPr>
          </a:p>
          <a:p>
            <a:pPr algn="just">
              <a:spcBef>
                <a:spcPct val="0"/>
              </a:spcBef>
              <a:buFontTx/>
              <a:buNone/>
            </a:pPr>
            <a:r>
              <a:rPr lang="ru-RU" altLang="ru-RU" sz="1200" dirty="0">
                <a:solidFill>
                  <a:srgbClr val="000000"/>
                </a:solidFill>
                <a:cs typeface="Times New Roman" panose="02020603050405020304" pitchFamily="18" charset="0"/>
              </a:rPr>
              <a:t> </a:t>
            </a:r>
          </a:p>
          <a:p>
            <a:pPr>
              <a:buFontTx/>
              <a:buNone/>
            </a:pPr>
            <a:r>
              <a:rPr lang="ru-RU" sz="2800" dirty="0">
                <a:solidFill>
                  <a:srgbClr val="000000"/>
                </a:solidFill>
              </a:rPr>
              <a:t> </a:t>
            </a:r>
            <a:endParaRPr lang="ru-RU" altLang="ru-RU" sz="4400" dirty="0">
              <a:solidFill>
                <a:srgbClr val="000000"/>
              </a:solidFill>
            </a:endParaRPr>
          </a:p>
        </p:txBody>
      </p:sp>
      <p:sp>
        <p:nvSpPr>
          <p:cNvPr id="4100" name="Номер слайда 1"/>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55408A0-DC27-4D6A-81FC-3893DD1676CA}" type="slidenum">
              <a:rPr lang="ru-RU" altLang="ru-RU" sz="1400">
                <a:solidFill>
                  <a:srgbClr val="000000"/>
                </a:solidFill>
              </a:rPr>
              <a:pPr>
                <a:spcBef>
                  <a:spcPct val="0"/>
                </a:spcBef>
                <a:buFontTx/>
                <a:buNone/>
              </a:pPr>
              <a:t>2</a:t>
            </a:fld>
            <a:endParaRPr lang="ru-RU" altLang="ru-RU" sz="1400">
              <a:solidFill>
                <a:srgbClr val="000000"/>
              </a:solidFill>
            </a:endParaRPr>
          </a:p>
        </p:txBody>
      </p:sp>
      <p:sp>
        <p:nvSpPr>
          <p:cNvPr id="2" name="Прямоугольник 1"/>
          <p:cNvSpPr/>
          <p:nvPr/>
        </p:nvSpPr>
        <p:spPr>
          <a:xfrm>
            <a:off x="107504" y="332656"/>
            <a:ext cx="8951535" cy="5632311"/>
          </a:xfrm>
          <a:prstGeom prst="rect">
            <a:avLst/>
          </a:prstGeom>
        </p:spPr>
        <p:txBody>
          <a:bodyPr wrap="square">
            <a:spAutoFit/>
          </a:bodyPr>
          <a:lstStyle/>
          <a:p>
            <a:pPr algn="ctr"/>
            <a:r>
              <a:rPr lang="ru-RU" altLang="ru-RU" b="1" dirty="0" smtClean="0">
                <a:solidFill>
                  <a:srgbClr val="000000"/>
                </a:solidFill>
              </a:rPr>
              <a:t> Ошибки </a:t>
            </a:r>
            <a:r>
              <a:rPr lang="en-US" altLang="ru-RU" b="1" dirty="0" smtClean="0">
                <a:solidFill>
                  <a:srgbClr val="000000"/>
                </a:solidFill>
              </a:rPr>
              <a:t>PERT</a:t>
            </a:r>
            <a:endParaRPr lang="ru-RU" dirty="0" smtClean="0">
              <a:solidFill>
                <a:srgbClr val="000000"/>
              </a:solidFill>
            </a:endParaRPr>
          </a:p>
          <a:p>
            <a:r>
              <a:rPr lang="ru-RU" dirty="0"/>
              <a:t> </a:t>
            </a:r>
            <a:r>
              <a:rPr lang="ru-RU" dirty="0" smtClean="0"/>
              <a:t>Выполнение проекта описывается орграфом без контуров и петель, в котором работы – дуги, события – вершины. Основные </a:t>
            </a:r>
            <a:r>
              <a:rPr lang="ru-RU" dirty="0"/>
              <a:t>правила расчета параметров в системе </a:t>
            </a:r>
            <a:r>
              <a:rPr lang="en-US" dirty="0" smtClean="0"/>
              <a:t>PERT</a:t>
            </a:r>
            <a:r>
              <a:rPr lang="ru-RU" dirty="0" smtClean="0"/>
              <a:t>. </a:t>
            </a:r>
            <a:r>
              <a:rPr lang="ru-RU" dirty="0"/>
              <a:t>Предполагается, что продолжительности всех работ, - случайные </a:t>
            </a:r>
            <a:r>
              <a:rPr lang="ru-RU" dirty="0" smtClean="0"/>
              <a:t>величины. Выполнение работы не начинается пока не закончатся все ей предшествующие работы. </a:t>
            </a:r>
            <a:r>
              <a:rPr lang="ru-RU" dirty="0"/>
              <a:t>Все работы </a:t>
            </a:r>
            <a:r>
              <a:rPr lang="ru-RU" dirty="0" smtClean="0"/>
              <a:t>независимы (по продолжительности). </a:t>
            </a:r>
            <a:r>
              <a:rPr lang="ru-RU" dirty="0"/>
              <a:t>Известны математические ожидания </a:t>
            </a:r>
            <a:r>
              <a:rPr lang="ru-RU" dirty="0" smtClean="0"/>
              <a:t>длительностей работ</a:t>
            </a:r>
            <a:r>
              <a:rPr lang="ru-RU" dirty="0"/>
              <a:t>. Ранние сроки свершения событий рассчитываются по максимуму из математических ожиданий завершения всех непосредственно предшествующих данному событию работ. Критический путь (ранний срок выполнения всего комплекса работ) рассчитывается как математическое ожидание длины критического пути, т.е. суммы математических ожиданий продолжительностей работ пути. </a:t>
            </a:r>
            <a:endParaRPr lang="ru-RU" altLang="ru-RU" dirty="0">
              <a:solidFill>
                <a:srgbClr val="000000"/>
              </a:solidFill>
            </a:endParaRPr>
          </a:p>
        </p:txBody>
      </p:sp>
    </p:spTree>
    <p:extLst>
      <p:ext uri="{BB962C8B-B14F-4D97-AF65-F5344CB8AC3E}">
        <p14:creationId xmlns:p14="http://schemas.microsoft.com/office/powerpoint/2010/main" val="62223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Прямоугольник 1"/>
          <p:cNvSpPr>
            <a:spLocks noChangeArrowheads="1"/>
          </p:cNvSpPr>
          <p:nvPr/>
        </p:nvSpPr>
        <p:spPr bwMode="auto">
          <a:xfrm>
            <a:off x="179512" y="404664"/>
            <a:ext cx="8784976" cy="534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None/>
            </a:pPr>
            <a:r>
              <a:rPr lang="en-US" sz="2800" dirty="0" smtClean="0"/>
              <a:t> </a:t>
            </a:r>
            <a:r>
              <a:rPr lang="ru-RU" sz="2800" dirty="0" smtClean="0"/>
              <a:t>Ошибочным в </a:t>
            </a:r>
            <a:r>
              <a:rPr lang="en-US" sz="2800" dirty="0" smtClean="0"/>
              <a:t>PERT</a:t>
            </a:r>
            <a:r>
              <a:rPr lang="ru-RU" sz="2800" dirty="0" smtClean="0"/>
              <a:t> является предположение о том, что наибольший по средним оценкам длительности путь является критическим. При этом не учитывается возможность существования путей, более длинных путей, чем критический. Фактически</a:t>
            </a:r>
            <a:r>
              <a:rPr lang="en-US" sz="2800" dirty="0" smtClean="0"/>
              <a:t> </a:t>
            </a:r>
            <a:r>
              <a:rPr lang="ru-RU" sz="2800" dirty="0" smtClean="0"/>
              <a:t>в </a:t>
            </a:r>
            <a:r>
              <a:rPr lang="en-US" sz="2800" dirty="0" smtClean="0"/>
              <a:t>PERT</a:t>
            </a:r>
            <a:r>
              <a:rPr lang="ru-RU" sz="2800" dirty="0" smtClean="0"/>
              <a:t> рассчитывается цикл проектов </a:t>
            </a:r>
            <a:r>
              <a:rPr lang="ru-RU" sz="2800" dirty="0"/>
              <a:t>при условии, что самый длинный путь, рассчитанный по средним оценкам, является самым длинным в сетевой модели. </a:t>
            </a:r>
            <a:endParaRPr lang="ru-RU" sz="2800" dirty="0" smtClean="0"/>
          </a:p>
          <a:p>
            <a:pPr>
              <a:buNone/>
            </a:pPr>
            <a:r>
              <a:rPr lang="ru-RU" sz="2800" dirty="0" smtClean="0"/>
              <a:t>Из </a:t>
            </a:r>
            <a:r>
              <a:rPr lang="ru-RU" sz="2800" dirty="0"/>
              <a:t>независимости работ не следует независимости ранних сроков свершения событий, в том числе и завершающего события, определяющего длительность проекта в </a:t>
            </a:r>
            <a:r>
              <a:rPr lang="ru-RU" sz="2800" dirty="0" smtClean="0"/>
              <a:t>целом.</a:t>
            </a:r>
            <a:endParaRPr lang="ru-RU" altLang="ru-RU" sz="2800" b="1" dirty="0"/>
          </a:p>
        </p:txBody>
      </p:sp>
      <p:sp>
        <p:nvSpPr>
          <p:cNvPr id="3075" name="Номер слайда 1"/>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5383175-D137-4344-92FB-A691872FE987}" type="slidenum">
              <a:rPr lang="ru-RU" altLang="ru-RU" sz="1400"/>
              <a:pPr>
                <a:spcBef>
                  <a:spcPct val="0"/>
                </a:spcBef>
                <a:buFontTx/>
                <a:buNone/>
              </a:pPr>
              <a:t>3</a:t>
            </a:fld>
            <a:endParaRPr lang="ru-RU" altLang="ru-RU"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4</a:t>
            </a:fld>
            <a:endParaRPr lang="ru-RU" altLang="ru-RU"/>
          </a:p>
        </p:txBody>
      </p:sp>
      <p:sp>
        <p:nvSpPr>
          <p:cNvPr id="3" name="Прямоугольник 2"/>
          <p:cNvSpPr/>
          <p:nvPr/>
        </p:nvSpPr>
        <p:spPr>
          <a:xfrm>
            <a:off x="395536" y="476672"/>
            <a:ext cx="8640960" cy="6555641"/>
          </a:xfrm>
          <a:prstGeom prst="rect">
            <a:avLst/>
          </a:prstGeom>
        </p:spPr>
        <p:txBody>
          <a:bodyPr wrap="square">
            <a:spAutoFit/>
          </a:bodyPr>
          <a:lstStyle/>
          <a:p>
            <a:r>
              <a:rPr lang="ru-RU" sz="2800" dirty="0" smtClean="0"/>
              <a:t>Методика </a:t>
            </a:r>
            <a:r>
              <a:rPr lang="en-US" sz="2800" dirty="0"/>
              <a:t>PERT</a:t>
            </a:r>
            <a:r>
              <a:rPr lang="ru-RU" sz="2800" dirty="0"/>
              <a:t> получила широкое распространение в управлении сложными комплексами работ, вошла в учебники управлению проектами, несмотря на систематическую ошибку, уменьшающую значения ранних сроков наступления событий относительно их реальных значений. Проверка методики </a:t>
            </a:r>
            <a:r>
              <a:rPr lang="en-US" sz="2800" dirty="0"/>
              <a:t>PERT</a:t>
            </a:r>
            <a:r>
              <a:rPr lang="ru-RU" sz="2800" dirty="0"/>
              <a:t>-</a:t>
            </a:r>
            <a:r>
              <a:rPr lang="en-US" sz="2800" dirty="0"/>
              <a:t>TIME</a:t>
            </a:r>
            <a:r>
              <a:rPr lang="ru-RU" sz="2800" dirty="0"/>
              <a:t> методом статистических испытаний на сетевых моделях, взятых из практики управления, показала занижение оценок выполнения проектов на 25-30 </a:t>
            </a:r>
            <a:r>
              <a:rPr lang="ru-RU" sz="2800" dirty="0" smtClean="0"/>
              <a:t>процентов</a:t>
            </a:r>
            <a:r>
              <a:rPr lang="en-US" sz="2800" dirty="0" smtClean="0"/>
              <a:t> (</a:t>
            </a:r>
            <a:r>
              <a:rPr lang="ru-RU" sz="2800" dirty="0" smtClean="0"/>
              <a:t>Голенко, 1968</a:t>
            </a:r>
            <a:r>
              <a:rPr lang="en-US" sz="2800" dirty="0" smtClean="0"/>
              <a:t>)</a:t>
            </a:r>
            <a:r>
              <a:rPr lang="ru-RU" sz="2800" dirty="0" smtClean="0"/>
              <a:t>. Ну а систематическая ошибка  более чем за пол века тиражируется во многих отечественных и переводных учебниках по исследованию операций (несколько миллионов только на русском языке).</a:t>
            </a:r>
            <a:endParaRPr lang="ru-RU" sz="2800" dirty="0"/>
          </a:p>
          <a:p>
            <a:pPr algn="ctr"/>
            <a:endParaRPr lang="ru-RU" altLang="ru-RU" sz="2800" b="1" dirty="0"/>
          </a:p>
        </p:txBody>
      </p:sp>
    </p:spTree>
    <p:extLst>
      <p:ext uri="{BB962C8B-B14F-4D97-AF65-F5344CB8AC3E}">
        <p14:creationId xmlns:p14="http://schemas.microsoft.com/office/powerpoint/2010/main" val="217121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5</a:t>
            </a:fld>
            <a:endParaRPr lang="ru-RU" altLang="ru-RU"/>
          </a:p>
        </p:txBody>
      </p:sp>
      <p:sp>
        <p:nvSpPr>
          <p:cNvPr id="3" name="Прямоугольник 2"/>
          <p:cNvSpPr/>
          <p:nvPr/>
        </p:nvSpPr>
        <p:spPr>
          <a:xfrm>
            <a:off x="88397" y="243582"/>
            <a:ext cx="9036496" cy="461665"/>
          </a:xfrm>
          <a:prstGeom prst="rect">
            <a:avLst/>
          </a:prstGeom>
        </p:spPr>
        <p:txBody>
          <a:bodyPr wrap="square">
            <a:spAutoFit/>
          </a:bodyPr>
          <a:lstStyle/>
          <a:p>
            <a:r>
              <a:rPr lang="ru-RU" dirty="0">
                <a:ea typeface="Times New Roman" panose="02020603050405020304" pitchFamily="18" charset="0"/>
                <a:cs typeface="Times New Roman" panose="02020603050405020304" pitchFamily="18" charset="0"/>
              </a:rPr>
              <a:t> </a:t>
            </a:r>
            <a:endParaRPr lang="ru-RU" dirty="0"/>
          </a:p>
        </p:txBody>
      </p:sp>
      <p:sp>
        <p:nvSpPr>
          <p:cNvPr id="4" name="Прямоугольник 3"/>
          <p:cNvSpPr/>
          <p:nvPr/>
        </p:nvSpPr>
        <p:spPr>
          <a:xfrm>
            <a:off x="390719" y="-99392"/>
            <a:ext cx="8424936" cy="6370975"/>
          </a:xfrm>
          <a:prstGeom prst="rect">
            <a:avLst/>
          </a:prstGeom>
        </p:spPr>
        <p:txBody>
          <a:bodyPr wrap="square">
            <a:spAutoFit/>
          </a:bodyPr>
          <a:lstStyle/>
          <a:p>
            <a:pPr algn="ctr"/>
            <a:r>
              <a:rPr lang="ru-RU" altLang="ru-RU" b="1" dirty="0"/>
              <a:t>Выводы по ошибкам </a:t>
            </a:r>
            <a:r>
              <a:rPr lang="en-US" altLang="ru-RU" b="1" dirty="0" smtClean="0"/>
              <a:t>PERT</a:t>
            </a:r>
            <a:endParaRPr lang="ru-RU" altLang="ru-RU" b="1" dirty="0" smtClean="0"/>
          </a:p>
          <a:p>
            <a:pPr algn="ctr"/>
            <a:r>
              <a:rPr lang="ru-RU" altLang="ru-RU" b="1" dirty="0" smtClean="0"/>
              <a:t>Литература (наиболее интересные источники)</a:t>
            </a:r>
          </a:p>
          <a:p>
            <a:pPr marL="457200" indent="-457200">
              <a:buAutoNum type="arabicPeriod"/>
            </a:pPr>
            <a:r>
              <a:rPr lang="ru-RU" dirty="0" smtClean="0"/>
              <a:t>БСЭ Статья </a:t>
            </a:r>
            <a:r>
              <a:rPr lang="ru-RU" dirty="0" err="1" smtClean="0"/>
              <a:t>Омарова</a:t>
            </a:r>
            <a:r>
              <a:rPr lang="ru-RU" dirty="0" smtClean="0"/>
              <a:t> </a:t>
            </a:r>
            <a:r>
              <a:rPr lang="en-US" dirty="0" smtClean="0"/>
              <a:t>“</a:t>
            </a:r>
            <a:r>
              <a:rPr lang="ru-RU" dirty="0" smtClean="0"/>
              <a:t>Сетевое планирование</a:t>
            </a:r>
            <a:r>
              <a:rPr lang="en-US" dirty="0" smtClean="0"/>
              <a:t>”</a:t>
            </a:r>
            <a:r>
              <a:rPr lang="ru-RU" dirty="0" smtClean="0"/>
              <a:t>.</a:t>
            </a:r>
          </a:p>
          <a:p>
            <a:pPr marL="457200" indent="-457200">
              <a:buAutoNum type="arabicPeriod"/>
            </a:pPr>
            <a:r>
              <a:rPr lang="ru-RU" altLang="ru-RU" dirty="0" smtClean="0"/>
              <a:t>Практически любой учебник по исследованию операций или сетевому планированию, например</a:t>
            </a:r>
            <a:r>
              <a:rPr lang="en-US" altLang="ru-RU" dirty="0" smtClean="0"/>
              <a:t>, </a:t>
            </a:r>
            <a:r>
              <a:rPr lang="ru-RU" altLang="ru-RU" dirty="0" smtClean="0"/>
              <a:t>Вагнер  более 4 изданий только на русском (несколько миллионов экземпляров).</a:t>
            </a:r>
          </a:p>
          <a:p>
            <a:r>
              <a:rPr lang="ru-RU" altLang="ru-RU" dirty="0" smtClean="0"/>
              <a:t>Курьезы в учебных пособиях. Например, НГУ на ФИТ и на других факультетах излагает ошибочный материал.</a:t>
            </a:r>
          </a:p>
          <a:p>
            <a:r>
              <a:rPr lang="ru-RU" b="1" dirty="0" smtClean="0"/>
              <a:t> </a:t>
            </a:r>
            <a:r>
              <a:rPr lang="ru-RU" b="1" dirty="0">
                <a:solidFill>
                  <a:srgbClr val="FF0000"/>
                </a:solidFill>
              </a:rPr>
              <a:t>Теория принятия </a:t>
            </a:r>
            <a:r>
              <a:rPr lang="ru-RU" b="1" dirty="0" smtClean="0">
                <a:solidFill>
                  <a:srgbClr val="FF0000"/>
                </a:solidFill>
              </a:rPr>
              <a:t>решений НГУ, Факультет </a:t>
            </a:r>
            <a:r>
              <a:rPr lang="ru-RU" b="1" dirty="0">
                <a:solidFill>
                  <a:srgbClr val="FF0000"/>
                </a:solidFill>
              </a:rPr>
              <a:t>информационных технологий</a:t>
            </a:r>
          </a:p>
          <a:p>
            <a:r>
              <a:rPr lang="ru-RU" b="1" dirty="0">
                <a:solidFill>
                  <a:srgbClr val="FF0000"/>
                </a:solidFill>
              </a:rPr>
              <a:t>3 курс, 2 </a:t>
            </a:r>
            <a:r>
              <a:rPr lang="ru-RU" b="1" dirty="0" smtClean="0">
                <a:solidFill>
                  <a:srgbClr val="FF0000"/>
                </a:solidFill>
              </a:rPr>
              <a:t>семестр (лекция 6). </a:t>
            </a:r>
            <a:r>
              <a:rPr lang="ru-RU" dirty="0" smtClean="0">
                <a:solidFill>
                  <a:srgbClr val="FF0000"/>
                </a:solidFill>
              </a:rPr>
              <a:t>При </a:t>
            </a:r>
            <a:r>
              <a:rPr lang="ru-RU" dirty="0">
                <a:solidFill>
                  <a:srgbClr val="FF0000"/>
                </a:solidFill>
              </a:rPr>
              <a:t>анализе проекта необходимо построить  сетевой график, ... посчитать </a:t>
            </a:r>
            <a:r>
              <a:rPr lang="ru-RU" dirty="0">
                <a:solidFill>
                  <a:srgbClr val="00B0F0"/>
                </a:solidFill>
              </a:rPr>
              <a:t>среднюю</a:t>
            </a:r>
            <a:r>
              <a:rPr lang="ru-RU" dirty="0">
                <a:solidFill>
                  <a:srgbClr val="FF0000"/>
                </a:solidFill>
              </a:rPr>
              <a:t> длительность каждой </a:t>
            </a:r>
            <a:r>
              <a:rPr lang="ru-RU" dirty="0" smtClean="0">
                <a:solidFill>
                  <a:srgbClr val="FF0000"/>
                </a:solidFill>
              </a:rPr>
              <a:t>работы</a:t>
            </a:r>
            <a:r>
              <a:rPr lang="en-US" dirty="0">
                <a:solidFill>
                  <a:srgbClr val="FF0000"/>
                </a:solidFill>
              </a:rPr>
              <a:t>.</a:t>
            </a:r>
            <a:r>
              <a:rPr lang="ru-RU" dirty="0" smtClean="0">
                <a:solidFill>
                  <a:srgbClr val="FF0000"/>
                </a:solidFill>
              </a:rPr>
              <a:t>  Вычислить </a:t>
            </a:r>
            <a:r>
              <a:rPr lang="ru-RU" dirty="0">
                <a:solidFill>
                  <a:srgbClr val="FF0000"/>
                </a:solidFill>
              </a:rPr>
              <a:t>дисперсию Используя полученные данные </a:t>
            </a:r>
            <a:r>
              <a:rPr lang="ru-RU" dirty="0">
                <a:solidFill>
                  <a:srgbClr val="00B0F0"/>
                </a:solidFill>
              </a:rPr>
              <a:t>найти критический путь и его длину</a:t>
            </a:r>
            <a:r>
              <a:rPr lang="ru-RU" dirty="0">
                <a:solidFill>
                  <a:srgbClr val="FF0000"/>
                </a:solidFill>
              </a:rPr>
              <a:t>. </a:t>
            </a:r>
          </a:p>
          <a:p>
            <a:endParaRPr lang="en-US" altLang="ru-RU" dirty="0"/>
          </a:p>
        </p:txBody>
      </p:sp>
    </p:spTree>
    <p:extLst>
      <p:ext uri="{BB962C8B-B14F-4D97-AF65-F5344CB8AC3E}">
        <p14:creationId xmlns:p14="http://schemas.microsoft.com/office/powerpoint/2010/main" val="158852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6</a:t>
            </a:fld>
            <a:endParaRPr lang="ru-RU" altLang="ru-RU"/>
          </a:p>
        </p:txBody>
      </p:sp>
      <p:sp>
        <p:nvSpPr>
          <p:cNvPr id="7" name="Прямоугольник 6"/>
          <p:cNvSpPr/>
          <p:nvPr/>
        </p:nvSpPr>
        <p:spPr>
          <a:xfrm>
            <a:off x="0" y="404664"/>
            <a:ext cx="8928992" cy="3016210"/>
          </a:xfrm>
          <a:prstGeom prst="rect">
            <a:avLst/>
          </a:prstGeom>
        </p:spPr>
        <p:txBody>
          <a:bodyPr wrap="square">
            <a:spAutoFit/>
          </a:bodyPr>
          <a:lstStyle/>
          <a:p>
            <a:r>
              <a:rPr lang="ru-RU" sz="2800" b="1" dirty="0" smtClean="0"/>
              <a:t>Ошибки в практических расчетах</a:t>
            </a:r>
            <a:r>
              <a:rPr lang="ru-RU" dirty="0" smtClean="0"/>
              <a:t>.</a:t>
            </a:r>
          </a:p>
          <a:p>
            <a:r>
              <a:rPr lang="ru-RU" sz="1800" b="1" dirty="0" smtClean="0"/>
              <a:t>Статья из сборника этой конференции за 2015 год. Часть 2. с.432. СЕТЕВОЕ </a:t>
            </a:r>
            <a:r>
              <a:rPr lang="ru-RU" sz="1800" b="1" dirty="0"/>
              <a:t>ПЛАНИРОВАНИЕ И УПРАВЛЕНИЕ      СПЕЦИАЛЬНЫМИ    ПОГРАНИЧНЫМИ ОПЕРАЦИЯМИ ПО ОБЕЗВРЕЖИВАНИЮ НАРУШИТЕЛЕЙ ГОСУДАРСТВЕННОЙ </a:t>
            </a:r>
            <a:r>
              <a:rPr lang="ru-RU" sz="1800" b="1" dirty="0" smtClean="0"/>
              <a:t>ГРАНИЦЫ.</a:t>
            </a:r>
          </a:p>
          <a:p>
            <a:endParaRPr lang="ru-RU" sz="1800" dirty="0"/>
          </a:p>
          <a:p>
            <a:r>
              <a:rPr lang="ru-RU" b="1" dirty="0"/>
              <a:t> Сетевая модель выдвижения подразделений на исходные </a:t>
            </a:r>
            <a:r>
              <a:rPr lang="ru-RU" b="1" dirty="0" smtClean="0"/>
              <a:t>рубежи</a:t>
            </a:r>
            <a:r>
              <a:rPr lang="en-US" dirty="0"/>
              <a:t>:</a:t>
            </a:r>
            <a:endParaRPr lang="ru-RU" dirty="0"/>
          </a:p>
          <a:p>
            <a:r>
              <a:rPr lang="ru-RU" dirty="0" smtClean="0">
                <a:solidFill>
                  <a:srgbClr val="FF0000"/>
                </a:solidFill>
              </a:rPr>
              <a:t> </a:t>
            </a:r>
            <a:endParaRPr lang="ru-RU" dirty="0">
              <a:solidFill>
                <a:srgbClr val="FF0000"/>
              </a:solidFill>
            </a:endParaRPr>
          </a:p>
        </p:txBody>
      </p:sp>
      <p:pic>
        <p:nvPicPr>
          <p:cNvPr id="8" name="Рисунок 7"/>
          <p:cNvPicPr/>
          <p:nvPr/>
        </p:nvPicPr>
        <p:blipFill>
          <a:blip r:embed="rId2" cstate="print"/>
          <a:srcRect l="18868" t="17995" r="17055" b="7289"/>
          <a:stretch>
            <a:fillRect/>
          </a:stretch>
        </p:blipFill>
        <p:spPr bwMode="auto">
          <a:xfrm>
            <a:off x="1639252" y="2866877"/>
            <a:ext cx="5865495" cy="3802483"/>
          </a:xfrm>
          <a:prstGeom prst="rect">
            <a:avLst/>
          </a:prstGeom>
          <a:noFill/>
          <a:ln w="9525">
            <a:noFill/>
            <a:miter lim="800000"/>
            <a:headEnd/>
            <a:tailEnd/>
          </a:ln>
        </p:spPr>
      </p:pic>
    </p:spTree>
    <p:extLst>
      <p:ext uri="{BB962C8B-B14F-4D97-AF65-F5344CB8AC3E}">
        <p14:creationId xmlns:p14="http://schemas.microsoft.com/office/powerpoint/2010/main" val="158419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7</a:t>
            </a:fld>
            <a:endParaRPr lang="ru-RU" altLang="ru-RU"/>
          </a:p>
        </p:txBody>
      </p:sp>
      <p:sp>
        <p:nvSpPr>
          <p:cNvPr id="3" name="Прямоугольник 2"/>
          <p:cNvSpPr/>
          <p:nvPr/>
        </p:nvSpPr>
        <p:spPr>
          <a:xfrm>
            <a:off x="107504" y="108777"/>
            <a:ext cx="8928992" cy="461665"/>
          </a:xfrm>
          <a:prstGeom prst="rect">
            <a:avLst/>
          </a:prstGeom>
        </p:spPr>
        <p:txBody>
          <a:bodyPr wrap="square">
            <a:spAutoFit/>
          </a:bodyPr>
          <a:lstStyle/>
          <a:p>
            <a:pPr algn="ctr">
              <a:spcAft>
                <a:spcPts val="0"/>
              </a:spcAft>
            </a:pPr>
            <a:r>
              <a:rPr lang="ru-RU" b="1" dirty="0" smtClean="0">
                <a:ea typeface="Times New Roman" panose="02020603050405020304" pitchFamily="18" charset="0"/>
              </a:rPr>
              <a:t> </a:t>
            </a:r>
            <a:endParaRPr lang="ru-RU" sz="1600" dirty="0">
              <a:ea typeface="Times New Roman" panose="02020603050405020304" pitchFamily="18" charset="0"/>
            </a:endParaRPr>
          </a:p>
        </p:txBody>
      </p:sp>
      <p:sp>
        <p:nvSpPr>
          <p:cNvPr id="4" name="TextBox 3"/>
          <p:cNvSpPr txBox="1"/>
          <p:nvPr/>
        </p:nvSpPr>
        <p:spPr>
          <a:xfrm>
            <a:off x="899592" y="476672"/>
            <a:ext cx="7848872" cy="1569660"/>
          </a:xfrm>
          <a:prstGeom prst="rect">
            <a:avLst/>
          </a:prstGeom>
          <a:noFill/>
        </p:spPr>
        <p:txBody>
          <a:bodyPr wrap="square" rtlCol="0">
            <a:spAutoFit/>
          </a:bodyPr>
          <a:lstStyle/>
          <a:p>
            <a:r>
              <a:rPr lang="ru-RU" dirty="0" smtClean="0"/>
              <a:t>По рекомендациям учебников по исследованию операций в управлении войсковыми операциями получим слишком напряженный график с большой вероятностью нарушения времени выдвижения подразделений на исходные рубежи. </a:t>
            </a:r>
            <a:endParaRPr lang="ru-RU" dirty="0"/>
          </a:p>
        </p:txBody>
      </p:sp>
    </p:spTree>
    <p:extLst>
      <p:ext uri="{BB962C8B-B14F-4D97-AF65-F5344CB8AC3E}">
        <p14:creationId xmlns:p14="http://schemas.microsoft.com/office/powerpoint/2010/main" val="2690561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8</a:t>
            </a:fld>
            <a:endParaRPr lang="ru-RU" altLang="ru-RU"/>
          </a:p>
        </p:txBody>
      </p:sp>
      <p:sp>
        <p:nvSpPr>
          <p:cNvPr id="3" name="Прямоугольник 2"/>
          <p:cNvSpPr/>
          <p:nvPr/>
        </p:nvSpPr>
        <p:spPr>
          <a:xfrm>
            <a:off x="164399" y="249908"/>
            <a:ext cx="9001000" cy="5509200"/>
          </a:xfrm>
          <a:prstGeom prst="rect">
            <a:avLst/>
          </a:prstGeom>
        </p:spPr>
        <p:txBody>
          <a:bodyPr wrap="square">
            <a:spAutoFit/>
          </a:bodyPr>
          <a:lstStyle/>
          <a:p>
            <a:pPr algn="ctr"/>
            <a:r>
              <a:rPr lang="ru-RU" sz="3200" b="1" dirty="0" smtClean="0"/>
              <a:t>Ошибки агрегирования в задачах календарного  планирования проектов</a:t>
            </a:r>
          </a:p>
          <a:p>
            <a:endParaRPr lang="ru-RU" dirty="0"/>
          </a:p>
          <a:p>
            <a:r>
              <a:rPr lang="ru-RU" dirty="0" smtClean="0"/>
              <a:t>Рассматривается </a:t>
            </a:r>
            <a:r>
              <a:rPr lang="ru-RU" dirty="0"/>
              <a:t>задача календарного планирования проекта, целью решения которой является построение расписания работ,  </a:t>
            </a:r>
            <a:r>
              <a:rPr lang="ru-RU" dirty="0" err="1"/>
              <a:t>минимизирующего</a:t>
            </a:r>
            <a:r>
              <a:rPr lang="ru-RU" dirty="0"/>
              <a:t> несбалансированность </a:t>
            </a:r>
            <a:r>
              <a:rPr lang="ru-RU" dirty="0" err="1"/>
              <a:t>нескладируемых</a:t>
            </a:r>
            <a:r>
              <a:rPr lang="ru-RU" dirty="0"/>
              <a:t> ресурсов во времени. В целях доведения времени решения задач до приемлемых значений в практическом использовании укрупняются ресурсные группы и (или) интервалы шкалы времени планового периода. Показано, что это ведет к ошибкам учета ресурсов.</a:t>
            </a:r>
          </a:p>
          <a:p>
            <a:pPr indent="457200" algn="just">
              <a:spcAft>
                <a:spcPts val="0"/>
              </a:spcAft>
              <a:tabLst>
                <a:tab pos="3048000" algn="ctr"/>
                <a:tab pos="6032500" algn="r"/>
              </a:tabLst>
            </a:pPr>
            <a:r>
              <a:rPr lang="ru-RU" dirty="0"/>
              <a:t>Каждому календарному плану (расписанию) соответствует распределение ресурсов во времени. Плановый период содержит несколько временных интервалов (квантов) для измерения затрат ресурсов. </a:t>
            </a:r>
          </a:p>
        </p:txBody>
      </p:sp>
    </p:spTree>
    <p:extLst>
      <p:ext uri="{BB962C8B-B14F-4D97-AF65-F5344CB8AC3E}">
        <p14:creationId xmlns:p14="http://schemas.microsoft.com/office/powerpoint/2010/main" val="383648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E0256D56-4CBC-47DC-A61F-645818A136E3}" type="slidenum">
              <a:rPr lang="ru-RU" altLang="ru-RU" smtClean="0"/>
              <a:pPr/>
              <a:t>9</a:t>
            </a:fld>
            <a:endParaRPr lang="ru-RU" altLang="ru-RU"/>
          </a:p>
        </p:txBody>
      </p:sp>
      <p:sp>
        <p:nvSpPr>
          <p:cNvPr id="3" name="Прямоугольник 2"/>
          <p:cNvSpPr/>
          <p:nvPr/>
        </p:nvSpPr>
        <p:spPr>
          <a:xfrm>
            <a:off x="53752" y="908720"/>
            <a:ext cx="9036496" cy="4893647"/>
          </a:xfrm>
          <a:prstGeom prst="rect">
            <a:avLst/>
          </a:prstGeom>
        </p:spPr>
        <p:txBody>
          <a:bodyPr wrap="square">
            <a:spAutoFit/>
          </a:bodyPr>
          <a:lstStyle/>
          <a:p>
            <a:r>
              <a:rPr lang="ru-RU" dirty="0"/>
              <a:t> Вопрос о степени детализации информации связывается с организацией информационной базы предприятий и на практике обычно решается в пользу укрупнения данных для сокращения объема документооборота. При этом не принимается во внимание рост ошибок агрегирования. Несоответствие плана факту выявляется позднее в оперативном управлении и может быть объяснено многими причинами: вероятностной природой объекта, творческим характером работ, недобросовестностью исполнителей и т.д., тогда как план может быть изначально невыполнимым.</a:t>
            </a:r>
          </a:p>
          <a:p>
            <a:r>
              <a:rPr lang="ru-RU" dirty="0" smtClean="0"/>
              <a:t>Вследствие </a:t>
            </a:r>
            <a:r>
              <a:rPr lang="ru-RU" dirty="0"/>
              <a:t>агрегирования решения сетевых задач содержат систематические ошибки, только уменьшающие реальный дисбаланс производственных возможностей, в результате чего календарные планы выглядят "лучше", чем в действительности. </a:t>
            </a:r>
          </a:p>
        </p:txBody>
      </p:sp>
    </p:spTree>
    <p:extLst>
      <p:ext uri="{BB962C8B-B14F-4D97-AF65-F5344CB8AC3E}">
        <p14:creationId xmlns:p14="http://schemas.microsoft.com/office/powerpoint/2010/main" val="876624558"/>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2168</TotalTime>
  <Words>1158</Words>
  <Application>Microsoft Office PowerPoint</Application>
  <PresentationFormat>Экран (4:3)</PresentationFormat>
  <Paragraphs>63</Paragraphs>
  <Slides>14</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14</vt:i4>
      </vt:variant>
    </vt:vector>
  </HeadingPairs>
  <TitlesOfParts>
    <vt:vector size="19" baseType="lpstr">
      <vt:lpstr>Arial</vt:lpstr>
      <vt:lpstr>Calibri</vt:lpstr>
      <vt:lpstr>Times New Roman</vt:lpstr>
      <vt:lpstr>Оформление по умолчанию</vt:lpstr>
      <vt:lpstr>Microsoft Equation 3.0</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loa</dc:creator>
  <cp:lastModifiedBy>Администратор</cp:lastModifiedBy>
  <cp:revision>152</cp:revision>
  <dcterms:created xsi:type="dcterms:W3CDTF">2008-06-17T10:37:01Z</dcterms:created>
  <dcterms:modified xsi:type="dcterms:W3CDTF">2017-09-19T05:25:18Z</dcterms:modified>
</cp:coreProperties>
</file>