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4"/>
  </p:notesMasterIdLst>
  <p:sldIdLst>
    <p:sldId id="256" r:id="rId2"/>
    <p:sldId id="257" r:id="rId3"/>
    <p:sldId id="259" r:id="rId4"/>
    <p:sldId id="260" r:id="rId5"/>
    <p:sldId id="261" r:id="rId6"/>
    <p:sldId id="265" r:id="rId7"/>
    <p:sldId id="263" r:id="rId8"/>
    <p:sldId id="264" r:id="rId9"/>
    <p:sldId id="266" r:id="rId10"/>
    <p:sldId id="267" r:id="rId11"/>
    <p:sldId id="268" r:id="rId12"/>
    <p:sldId id="269"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7" autoAdjust="0"/>
  </p:normalViewPr>
  <p:slideViewPr>
    <p:cSldViewPr>
      <p:cViewPr>
        <p:scale>
          <a:sx n="100" d="100"/>
          <a:sy n="100" d="100"/>
        </p:scale>
        <p:origin x="-294"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AA56AF-93E0-4310-863E-2DD52797E719}" type="datetimeFigureOut">
              <a:rPr lang="ru-RU" smtClean="0"/>
              <a:pPr/>
              <a:t>19.09.2017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2A7E73-E23A-42EB-A908-B1D5A407B2E4}"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19.09.2017</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19.09.2017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19.09.2017</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19.09.2017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19.09.2017</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19.09.2017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19.09.2017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19.09.2017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19.09.2017</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19.09.2017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19.09.2017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19.09.2017</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1026" name="Picture 2" descr="D:\Desktop\i.jpg"/>
          <p:cNvPicPr>
            <a:picLocks noChangeAspect="1" noChangeArrowheads="1"/>
          </p:cNvPicPr>
          <p:nvPr/>
        </p:nvPicPr>
        <p:blipFill>
          <a:blip r:embed="rId2" cstate="print"/>
          <a:srcRect/>
          <a:stretch>
            <a:fillRect/>
          </a:stretch>
        </p:blipFill>
        <p:spPr bwMode="auto">
          <a:xfrm>
            <a:off x="714348" y="1500174"/>
            <a:ext cx="7858180" cy="4000528"/>
          </a:xfrm>
          <a:prstGeom prst="rect">
            <a:avLst/>
          </a:prstGeom>
          <a:noFill/>
        </p:spPr>
      </p:pic>
      <p:sp>
        <p:nvSpPr>
          <p:cNvPr id="1027" name="Rectangle 3"/>
          <p:cNvSpPr>
            <a:spLocks noChangeArrowheads="1"/>
          </p:cNvSpPr>
          <p:nvPr/>
        </p:nvSpPr>
        <p:spPr bwMode="auto">
          <a:xfrm>
            <a:off x="1500166" y="214290"/>
            <a:ext cx="6928500" cy="1708160"/>
          </a:xfrm>
          <a:prstGeom prst="rect">
            <a:avLst/>
          </a:prstGeom>
          <a:noFill/>
          <a:ln w="9525">
            <a:noFill/>
            <a:miter lim="800000"/>
            <a:headEnd/>
            <a:tailEnd/>
          </a:ln>
          <a:effectLst/>
        </p:spPr>
        <p:txBody>
          <a:bodyPr vert="horz" wrap="none" lIns="91440" tIns="45720" rIns="91440" bIns="0" numCol="1" anchor="ctr" anchorCtr="0" compatLnSpc="1">
            <a:prstTxWarp prst="textNoShape">
              <a:avLst/>
            </a:prstTxWarp>
            <a:spAutoFit/>
          </a:bodyPr>
          <a:lstStyle/>
          <a:p>
            <a:pPr algn="ctr"/>
            <a:r>
              <a:rPr lang="en-US" sz="3600" dirty="0" smtClean="0">
                <a:solidFill>
                  <a:schemeClr val="bg1"/>
                </a:solidFill>
              </a:rPr>
              <a:t>The influence of wind load </a:t>
            </a:r>
            <a:endParaRPr lang="ru-RU" sz="3600" dirty="0" smtClean="0">
              <a:solidFill>
                <a:schemeClr val="bg1"/>
              </a:solidFill>
            </a:endParaRPr>
          </a:p>
          <a:p>
            <a:pPr algn="ctr"/>
            <a:r>
              <a:rPr lang="en-US" sz="3600" dirty="0" smtClean="0">
                <a:solidFill>
                  <a:schemeClr val="bg1"/>
                </a:solidFill>
              </a:rPr>
              <a:t>on a suspended fiber optic cable</a:t>
            </a:r>
            <a:endParaRPr lang="ru-RU" sz="3600" dirty="0" smtClean="0">
              <a:solidFill>
                <a:schemeClr val="bg1"/>
              </a:solidFill>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altLang="zh-CN"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3073" name="Rectangle 1"/>
          <p:cNvSpPr>
            <a:spLocks noChangeArrowheads="1"/>
          </p:cNvSpPr>
          <p:nvPr/>
        </p:nvSpPr>
        <p:spPr bwMode="auto">
          <a:xfrm>
            <a:off x="6143636" y="5643578"/>
            <a:ext cx="250033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t>                                                                    </a:t>
            </a:r>
            <a:r>
              <a:rPr lang="en-US" sz="2400" dirty="0" smtClean="0">
                <a:solidFill>
                  <a:schemeClr val="bg1"/>
                </a:solidFill>
              </a:rPr>
              <a:t>A</a:t>
            </a:r>
            <a:r>
              <a:rPr lang="ru-RU" sz="2400" dirty="0" smtClean="0">
                <a:solidFill>
                  <a:schemeClr val="bg1"/>
                </a:solidFill>
              </a:rPr>
              <a:t>.</a:t>
            </a:r>
            <a:r>
              <a:rPr lang="en-US" sz="2400" dirty="0" smtClean="0">
                <a:solidFill>
                  <a:schemeClr val="bg1"/>
                </a:solidFill>
              </a:rPr>
              <a:t> </a:t>
            </a:r>
            <a:r>
              <a:rPr lang="en-US" sz="2400" dirty="0" err="1" smtClean="0">
                <a:solidFill>
                  <a:schemeClr val="bg1"/>
                </a:solidFill>
              </a:rPr>
              <a:t>Gayvonenko</a:t>
            </a:r>
            <a:r>
              <a:rPr lang="ru-RU" sz="2400" dirty="0" smtClean="0">
                <a:solidFill>
                  <a:schemeClr val="bg1"/>
                </a:solidFill>
              </a:rPr>
              <a:t>  </a:t>
            </a:r>
            <a:r>
              <a:rPr lang="en-US" sz="2400" dirty="0" smtClean="0">
                <a:solidFill>
                  <a:schemeClr val="bg1"/>
                </a:solidFill>
              </a:rPr>
              <a:t>                                                                              </a:t>
            </a:r>
            <a:r>
              <a:rPr lang="en-US" dirty="0" err="1" smtClean="0">
                <a:solidFill>
                  <a:schemeClr val="bg1"/>
                </a:solidFill>
              </a:rPr>
              <a:t>Sibircon</a:t>
            </a:r>
            <a:r>
              <a:rPr lang="en-US" dirty="0" smtClean="0">
                <a:solidFill>
                  <a:schemeClr val="bg1"/>
                </a:solidFill>
              </a:rPr>
              <a:t> 20  Sep 2017</a:t>
            </a:r>
            <a:endParaRPr lang="ru-RU"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003232" cy="5979064"/>
          </a:xfrm>
        </p:spPr>
        <p:txBody>
          <a:bodyPr>
            <a:normAutofit lnSpcReduction="10000"/>
          </a:bodyPr>
          <a:lstStyle/>
          <a:p>
            <a:pPr>
              <a:buNone/>
            </a:pPr>
            <a:r>
              <a:rPr lang="en-US" sz="2400" dirty="0" smtClean="0"/>
              <a:t>where:</a:t>
            </a:r>
            <a:endParaRPr lang="ru-RU" sz="2400" dirty="0" smtClean="0"/>
          </a:p>
          <a:p>
            <a:pPr>
              <a:buNone/>
            </a:pPr>
            <a:r>
              <a:rPr lang="en-US" sz="2400" i="1" dirty="0" err="1" smtClean="0"/>
              <a:t>P</a:t>
            </a:r>
            <a:r>
              <a:rPr lang="en-US" sz="2400" i="1" baseline="-25000" dirty="0" err="1" smtClean="0"/>
              <a:t>input</a:t>
            </a:r>
            <a:r>
              <a:rPr lang="en-US" sz="2400" i="1" baseline="-25000" dirty="0" smtClean="0"/>
              <a:t>  </a:t>
            </a:r>
            <a:r>
              <a:rPr lang="en-US" sz="2400" i="1" dirty="0" smtClean="0"/>
              <a:t>– </a:t>
            </a:r>
            <a:r>
              <a:rPr lang="en-US" sz="2400" dirty="0" smtClean="0"/>
              <a:t>optical power at the input, </a:t>
            </a:r>
            <a:r>
              <a:rPr lang="en-US" sz="2400" dirty="0" err="1" smtClean="0"/>
              <a:t>mW</a:t>
            </a:r>
            <a:r>
              <a:rPr lang="en-US" sz="2400" i="1" dirty="0" smtClean="0"/>
              <a:t>;</a:t>
            </a:r>
          </a:p>
          <a:p>
            <a:pPr>
              <a:buNone/>
            </a:pPr>
            <a:r>
              <a:rPr lang="en-US" sz="2400" i="1" dirty="0" err="1" smtClean="0"/>
              <a:t>P</a:t>
            </a:r>
            <a:r>
              <a:rPr lang="en-US" sz="2400" i="1" baseline="-25000" dirty="0" err="1" smtClean="0"/>
              <a:t>output</a:t>
            </a:r>
            <a:r>
              <a:rPr lang="en-US" sz="2400" baseline="-25000" dirty="0" smtClean="0"/>
              <a:t>  </a:t>
            </a:r>
            <a:r>
              <a:rPr lang="en-US" sz="2400" dirty="0" smtClean="0"/>
              <a:t>– optical power output, </a:t>
            </a:r>
            <a:r>
              <a:rPr lang="en-US" sz="2400" dirty="0" err="1" smtClean="0"/>
              <a:t>mW</a:t>
            </a:r>
            <a:r>
              <a:rPr lang="en-US" sz="2400" dirty="0" smtClean="0"/>
              <a:t>;</a:t>
            </a:r>
            <a:r>
              <a:rPr lang="ru-RU" sz="2400" dirty="0" smtClean="0"/>
              <a:t> </a:t>
            </a:r>
            <a:endParaRPr lang="en-US" sz="2400" dirty="0" smtClean="0"/>
          </a:p>
          <a:p>
            <a:pPr>
              <a:buNone/>
            </a:pPr>
            <a:r>
              <a:rPr lang="en-US" sz="2400" i="1" dirty="0" smtClean="0"/>
              <a:t>F</a:t>
            </a:r>
            <a:r>
              <a:rPr lang="en-US" sz="2400" dirty="0" smtClean="0"/>
              <a:t> </a:t>
            </a:r>
            <a:r>
              <a:rPr lang="en-US" sz="2400" dirty="0" smtClean="0"/>
              <a:t>– tensile force, N;</a:t>
            </a:r>
            <a:endParaRPr lang="ru-RU" sz="2400" dirty="0" smtClean="0"/>
          </a:p>
          <a:p>
            <a:pPr>
              <a:buNone/>
            </a:pPr>
            <a:r>
              <a:rPr lang="en-US" sz="2400" i="1" dirty="0" smtClean="0"/>
              <a:t>f</a:t>
            </a:r>
            <a:r>
              <a:rPr lang="en-US" sz="2400" dirty="0" smtClean="0"/>
              <a:t> – sag;</a:t>
            </a:r>
            <a:endParaRPr lang="ru-RU" sz="2400" dirty="0" smtClean="0"/>
          </a:p>
          <a:p>
            <a:pPr>
              <a:buNone/>
            </a:pPr>
            <a:r>
              <a:rPr lang="en-US" sz="2400" i="1" dirty="0" smtClean="0"/>
              <a:t>d</a:t>
            </a:r>
            <a:r>
              <a:rPr lang="en-US" sz="2400" dirty="0" smtClean="0"/>
              <a:t> – diameter of wire, mm;</a:t>
            </a:r>
            <a:endParaRPr lang="ru-RU" sz="2400" dirty="0" smtClean="0"/>
          </a:p>
          <a:p>
            <a:pPr>
              <a:buNone/>
            </a:pPr>
            <a:r>
              <a:rPr lang="en-US" sz="2400" dirty="0" smtClean="0"/>
              <a:t>  – </a:t>
            </a:r>
            <a:r>
              <a:rPr lang="en-US" sz="2400" dirty="0" smtClean="0"/>
              <a:t>wind speed, m/s;</a:t>
            </a:r>
            <a:endParaRPr lang="ru-RU" sz="2400" dirty="0" smtClean="0"/>
          </a:p>
          <a:p>
            <a:pPr>
              <a:buNone/>
            </a:pPr>
            <a:r>
              <a:rPr lang="en-US" sz="2400" i="1" dirty="0" smtClean="0"/>
              <a:t>0,062  </a:t>
            </a:r>
            <a:r>
              <a:rPr lang="en-US" sz="2400" i="1" baseline="30000" dirty="0" smtClean="0"/>
              <a:t>2</a:t>
            </a:r>
            <a:r>
              <a:rPr lang="en-US" sz="2400" dirty="0" smtClean="0"/>
              <a:t> </a:t>
            </a:r>
            <a:r>
              <a:rPr lang="en-US" sz="2400" dirty="0" smtClean="0"/>
              <a:t>– wind pressure per square meter;</a:t>
            </a:r>
            <a:endParaRPr lang="ru-RU" sz="2400" dirty="0" smtClean="0"/>
          </a:p>
          <a:p>
            <a:pPr>
              <a:buNone/>
            </a:pPr>
            <a:r>
              <a:rPr lang="en-US" sz="2400" i="1" dirty="0" smtClean="0"/>
              <a:t>n = 1,2</a:t>
            </a:r>
            <a:r>
              <a:rPr lang="en-US" sz="2400" dirty="0" smtClean="0"/>
              <a:t> – overload factor;</a:t>
            </a:r>
            <a:endParaRPr lang="ru-RU" sz="2400" dirty="0" smtClean="0"/>
          </a:p>
          <a:p>
            <a:pPr>
              <a:buNone/>
            </a:pPr>
            <a:r>
              <a:rPr lang="en-US" sz="2400" i="1" dirty="0" smtClean="0"/>
              <a:t>k = 0,9</a:t>
            </a:r>
            <a:r>
              <a:rPr lang="en-US" sz="2400" dirty="0" smtClean="0"/>
              <a:t> – coefficient taking into account the combination of wind and ice loads;</a:t>
            </a:r>
            <a:endParaRPr lang="ru-RU" sz="2400" dirty="0" smtClean="0"/>
          </a:p>
          <a:p>
            <a:pPr>
              <a:buNone/>
            </a:pPr>
            <a:r>
              <a:rPr lang="en-US" sz="2400" i="1" dirty="0" err="1" smtClean="0"/>
              <a:t>k</a:t>
            </a:r>
            <a:r>
              <a:rPr lang="en-US" sz="2400" i="1" baseline="-25000" dirty="0" err="1" smtClean="0"/>
              <a:t>ab</a:t>
            </a:r>
            <a:r>
              <a:rPr lang="en-US" sz="2400" i="1" baseline="-25000" dirty="0" smtClean="0"/>
              <a:t> </a:t>
            </a:r>
            <a:r>
              <a:rPr lang="en-US" sz="2400" i="1" dirty="0" smtClean="0"/>
              <a:t>= 1,2</a:t>
            </a:r>
            <a:r>
              <a:rPr lang="en-US" sz="2400" dirty="0" smtClean="0"/>
              <a:t> – aerodynamic coefficient;</a:t>
            </a:r>
            <a:endParaRPr lang="ru-RU" sz="2400" dirty="0" smtClean="0"/>
          </a:p>
          <a:p>
            <a:pPr>
              <a:buNone/>
            </a:pPr>
            <a:r>
              <a:rPr lang="en-US" sz="2400" i="1" dirty="0" smtClean="0"/>
              <a:t>S</a:t>
            </a:r>
            <a:r>
              <a:rPr lang="en-US" sz="2400" dirty="0" smtClean="0"/>
              <a:t> – cross-section, mm</a:t>
            </a:r>
            <a:r>
              <a:rPr lang="en-US" sz="2400" baseline="30000" dirty="0" smtClean="0"/>
              <a:t>2</a:t>
            </a:r>
            <a:r>
              <a:rPr lang="en-US" sz="2400" dirty="0" smtClean="0"/>
              <a:t>;</a:t>
            </a:r>
            <a:endParaRPr lang="ru-RU" sz="2400" dirty="0" smtClean="0"/>
          </a:p>
          <a:p>
            <a:pPr>
              <a:buNone/>
            </a:pPr>
            <a:r>
              <a:rPr lang="en-US" sz="2400" i="1" dirty="0" smtClean="0"/>
              <a:t>b</a:t>
            </a:r>
            <a:r>
              <a:rPr lang="en-US" sz="2400" dirty="0" smtClean="0"/>
              <a:t> – equivalent thickness of ice layer, </a:t>
            </a:r>
            <a:r>
              <a:rPr lang="en-US" sz="2400" dirty="0" smtClean="0"/>
              <a:t>mm.</a:t>
            </a:r>
            <a:endParaRPr lang="ru-RU" sz="2400" dirty="0"/>
          </a:p>
        </p:txBody>
      </p:sp>
      <p:graphicFrame>
        <p:nvGraphicFramePr>
          <p:cNvPr id="4" name="Объект 3"/>
          <p:cNvGraphicFramePr>
            <a:graphicFrameLocks noChangeAspect="1"/>
          </p:cNvGraphicFramePr>
          <p:nvPr/>
        </p:nvGraphicFramePr>
        <p:xfrm>
          <a:off x="4508500" y="3359150"/>
          <a:ext cx="127000" cy="139700"/>
        </p:xfrm>
        <a:graphic>
          <a:graphicData uri="http://schemas.openxmlformats.org/presentationml/2006/ole">
            <p:oleObj spid="_x0000_s25602" name="Формула" r:id="rId3" imgW="126720" imgH="139680" progId="Equation.3">
              <p:embed/>
            </p:oleObj>
          </a:graphicData>
        </a:graphic>
      </p:graphicFrame>
      <p:graphicFrame>
        <p:nvGraphicFramePr>
          <p:cNvPr id="25603" name="Object 3"/>
          <p:cNvGraphicFramePr>
            <a:graphicFrameLocks noChangeAspect="1"/>
          </p:cNvGraphicFramePr>
          <p:nvPr/>
        </p:nvGraphicFramePr>
        <p:xfrm>
          <a:off x="451867" y="2718445"/>
          <a:ext cx="298502" cy="328351"/>
        </p:xfrm>
        <a:graphic>
          <a:graphicData uri="http://schemas.openxmlformats.org/presentationml/2006/ole">
            <p:oleObj spid="_x0000_s25603" name="Формула" r:id="rId4" imgW="126720" imgH="139680" progId="Equation.3">
              <p:embed/>
            </p:oleObj>
          </a:graphicData>
        </a:graphic>
      </p:graphicFrame>
      <p:graphicFrame>
        <p:nvGraphicFramePr>
          <p:cNvPr id="25604" name="Object 4"/>
          <p:cNvGraphicFramePr>
            <a:graphicFrameLocks noChangeAspect="1"/>
          </p:cNvGraphicFramePr>
          <p:nvPr/>
        </p:nvGraphicFramePr>
        <p:xfrm>
          <a:off x="1259632" y="3193532"/>
          <a:ext cx="279524" cy="307476"/>
        </p:xfrm>
        <a:graphic>
          <a:graphicData uri="http://schemas.openxmlformats.org/presentationml/2006/ole">
            <p:oleObj spid="_x0000_s25604" name="Формула" r:id="rId5" imgW="126720" imgH="139680" progId="Equation.3">
              <p:embed/>
            </p:oleObj>
          </a:graphicData>
        </a:graphic>
      </p:graphicFrame>
      <p:sp>
        <p:nvSpPr>
          <p:cNvPr id="7" name="Номер слайда 6"/>
          <p:cNvSpPr>
            <a:spLocks noGrp="1"/>
          </p:cNvSpPr>
          <p:nvPr>
            <p:ph type="sldNum" sz="quarter" idx="12"/>
          </p:nvPr>
        </p:nvSpPr>
        <p:spPr>
          <a:xfrm>
            <a:off x="7308304" y="6237312"/>
            <a:ext cx="588336" cy="228600"/>
          </a:xfrm>
        </p:spPr>
        <p:txBody>
          <a:bodyPr/>
          <a:lstStyle/>
          <a:p>
            <a:fld id="{725C68B6-61C2-468F-89AB-4B9F7531AA68}" type="slidenum">
              <a:rPr lang="ru-RU" smtClean="0"/>
              <a:pPr/>
              <a:t>10</a:t>
            </a:fld>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404664"/>
            <a:ext cx="8064896" cy="5976664"/>
          </a:xfrm>
        </p:spPr>
        <p:txBody>
          <a:bodyPr/>
          <a:lstStyle/>
          <a:p>
            <a:pPr algn="just">
              <a:buNone/>
            </a:pPr>
            <a:r>
              <a:rPr lang="en-US" dirty="0" smtClean="0"/>
              <a:t>      I </a:t>
            </a:r>
            <a:r>
              <a:rPr lang="en-US" dirty="0" smtClean="0"/>
              <a:t>propose the following methods for protection of fiber optic cable from wind load</a:t>
            </a:r>
            <a:r>
              <a:rPr lang="en-US" dirty="0" smtClean="0"/>
              <a:t>:</a:t>
            </a:r>
          </a:p>
          <a:p>
            <a:pPr algn="just">
              <a:buNone/>
            </a:pPr>
            <a:r>
              <a:rPr lang="en-US" dirty="0" smtClean="0"/>
              <a:t>      On </a:t>
            </a:r>
            <a:r>
              <a:rPr lang="en-US" dirty="0" smtClean="0"/>
              <a:t>plots located in IV - V wind areas and in areas with a tapered custom ground cloth was necessary in the draft to provide device the minimum number of anchoring </a:t>
            </a:r>
            <a:r>
              <a:rPr lang="en-US" dirty="0" smtClean="0"/>
              <a:t>FOC </a:t>
            </a:r>
            <a:r>
              <a:rPr lang="en-US" dirty="0" smtClean="0"/>
              <a:t>on a support of a contact network or transmission. </a:t>
            </a:r>
            <a:endParaRPr lang="en-US" dirty="0" smtClean="0"/>
          </a:p>
          <a:p>
            <a:pPr algn="just">
              <a:buNone/>
            </a:pPr>
            <a:r>
              <a:rPr lang="en-US" dirty="0" smtClean="0"/>
              <a:t>      In </a:t>
            </a:r>
            <a:r>
              <a:rPr lang="en-US" dirty="0" smtClean="0"/>
              <a:t>areas with a wall thickness of 25 mm of ice or more, and the frequent formations of ice or frost in combination with strong winds and in areas with frequent and </a:t>
            </a:r>
            <a:r>
              <a:rPr lang="en-US" dirty="0" smtClean="0"/>
              <a:t>intense </a:t>
            </a:r>
            <a:r>
              <a:rPr lang="en-US" dirty="0" smtClean="0"/>
              <a:t>dance of wires recommended application of the system of ice melting on the </a:t>
            </a:r>
            <a:r>
              <a:rPr lang="en-US" dirty="0" smtClean="0"/>
              <a:t>wires.</a:t>
            </a:r>
            <a:endParaRPr lang="ru-RU" dirty="0"/>
          </a:p>
        </p:txBody>
      </p:sp>
      <p:sp>
        <p:nvSpPr>
          <p:cNvPr id="4" name="Номер слайда 3"/>
          <p:cNvSpPr>
            <a:spLocks noGrp="1"/>
          </p:cNvSpPr>
          <p:nvPr>
            <p:ph type="sldNum" sz="quarter" idx="12"/>
          </p:nvPr>
        </p:nvSpPr>
        <p:spPr>
          <a:xfrm>
            <a:off x="7308304" y="6309320"/>
            <a:ext cx="588336" cy="228600"/>
          </a:xfrm>
        </p:spPr>
        <p:txBody>
          <a:bodyPr/>
          <a:lstStyle/>
          <a:p>
            <a:fld id="{725C68B6-61C2-468F-89AB-4B9F7531AA68}" type="slidenum">
              <a:rPr lang="ru-RU" smtClean="0"/>
              <a:pPr/>
              <a:t>11</a:t>
            </a:fld>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916832"/>
            <a:ext cx="8136904" cy="1791072"/>
          </a:xfrm>
        </p:spPr>
        <p:txBody>
          <a:bodyPr>
            <a:normAutofit/>
          </a:bodyPr>
          <a:lstStyle/>
          <a:p>
            <a:r>
              <a:rPr lang="en-US" sz="4000" b="0" dirty="0" smtClean="0">
                <a:solidFill>
                  <a:schemeClr val="tx1"/>
                </a:solidFill>
                <a:latin typeface="+mn-lt"/>
              </a:rPr>
              <a:t>Thank you for your attention</a:t>
            </a:r>
            <a:endParaRPr lang="ru-RU" sz="4000" b="0" dirty="0">
              <a:solidFill>
                <a:schemeClr val="tx1"/>
              </a:solidFill>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a:noFill/>
          <a:ln>
            <a:noFill/>
          </a:ln>
        </p:spPr>
        <p:style>
          <a:lnRef idx="3">
            <a:schemeClr val="lt1"/>
          </a:lnRef>
          <a:fillRef idx="1003">
            <a:schemeClr val="dk2"/>
          </a:fillRef>
          <a:effectRef idx="1">
            <a:schemeClr val="accent1"/>
          </a:effectRef>
          <a:fontRef idx="minor">
            <a:schemeClr val="lt1"/>
          </a:fontRef>
        </p:style>
        <p:txBody>
          <a:bodyPr>
            <a:normAutofit/>
          </a:bodyPr>
          <a:lstStyle/>
          <a:p>
            <a:pPr lvl="1" algn="just">
              <a:buNone/>
            </a:pPr>
            <a:r>
              <a:rPr lang="en-US" sz="2400" dirty="0" smtClean="0"/>
              <a:t>		</a:t>
            </a:r>
            <a:r>
              <a:rPr lang="en-US" sz="2400" dirty="0" smtClean="0">
                <a:solidFill>
                  <a:schemeClr val="tx1"/>
                </a:solidFill>
              </a:rPr>
              <a:t>The precipitation in the form of ice and frost have effects on the mechanical load of the fiber optic cable (FOC) suspended on the contact-line supports or power lines. It is therefore necessary to consider the effect of wind loads on overhead optical cable and calculate the maximum load, under the influence of wind.</a:t>
            </a:r>
          </a:p>
          <a:p>
            <a:pPr lvl="1" algn="just">
              <a:buNone/>
            </a:pPr>
            <a:r>
              <a:rPr lang="en-US" sz="2400" dirty="0" smtClean="0">
                <a:solidFill>
                  <a:schemeClr val="tx1"/>
                </a:solidFill>
              </a:rPr>
              <a:t>		То account for the effect of wind loads, we use the map of Russia for wind pressure. For this, based on the geographical location of the cable suspension, the required value for the maximum wind speed is selected according to the classification.</a:t>
            </a:r>
            <a:endParaRPr lang="ru-RU" sz="2400" dirty="0" smtClean="0">
              <a:solidFill>
                <a:schemeClr val="tx1"/>
              </a:solidFill>
            </a:endParaRPr>
          </a:p>
          <a:p>
            <a:pPr lvl="1" algn="just">
              <a:buNone/>
            </a:pPr>
            <a:endParaRPr lang="ru-RU" sz="2400" dirty="0"/>
          </a:p>
        </p:txBody>
      </p:sp>
      <p:sp>
        <p:nvSpPr>
          <p:cNvPr id="143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8" name="Номер слайда 7"/>
          <p:cNvSpPr>
            <a:spLocks noGrp="1"/>
          </p:cNvSpPr>
          <p:nvPr>
            <p:ph type="sldNum" sz="quarter" idx="12"/>
          </p:nvPr>
        </p:nvSpPr>
        <p:spPr>
          <a:xfrm>
            <a:off x="7500958" y="6357958"/>
            <a:ext cx="588336" cy="228600"/>
          </a:xfrm>
        </p:spPr>
        <p:txBody>
          <a:bodyPr/>
          <a:lstStyle/>
          <a:p>
            <a:fld id="{725C68B6-61C2-468F-89AB-4B9F7531AA68}" type="slidenum">
              <a:rPr lang="ru-RU" smtClean="0"/>
              <a:pPr/>
              <a:t>2</a:t>
            </a:fld>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24" descr="http://incab.ru/wp-content/uploads/2011/03/teoriya31.jpg"/>
          <p:cNvPicPr>
            <a:picLocks noChangeAspect="1" noChangeArrowheads="1"/>
          </p:cNvPicPr>
          <p:nvPr/>
        </p:nvPicPr>
        <p:blipFill>
          <a:blip r:embed="rId2" cstate="print"/>
          <a:srcRect/>
          <a:stretch>
            <a:fillRect/>
          </a:stretch>
        </p:blipFill>
        <p:spPr bwMode="auto">
          <a:xfrm>
            <a:off x="285720" y="428604"/>
            <a:ext cx="8358214" cy="5643602"/>
          </a:xfrm>
          <a:prstGeom prst="rect">
            <a:avLst/>
          </a:prstGeom>
          <a:noFill/>
        </p:spPr>
      </p:pic>
      <p:sp>
        <p:nvSpPr>
          <p:cNvPr id="1025" name="Rectangle 1"/>
          <p:cNvSpPr>
            <a:spLocks noChangeArrowheads="1"/>
          </p:cNvSpPr>
          <p:nvPr/>
        </p:nvSpPr>
        <p:spPr bwMode="auto">
          <a:xfrm>
            <a:off x="285720" y="6000768"/>
            <a:ext cx="842968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415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Times New Roman" pitchFamily="18" charset="0"/>
                <a:cs typeface="Arial" pitchFamily="34" charset="0"/>
              </a:rPr>
              <a:t>Fig. 1. Areas of wind pressure</a:t>
            </a:r>
            <a:endParaRPr kumimoji="0" lang="en-US" sz="2000" b="0" i="0" u="none" strike="noStrike" cap="none" normalizeH="0" baseline="0" dirty="0" smtClean="0">
              <a:ln>
                <a:noFill/>
              </a:ln>
              <a:solidFill>
                <a:schemeClr val="tx1"/>
              </a:solidFill>
              <a:effectLst/>
              <a:cs typeface="Arial" pitchFamily="34" charset="0"/>
            </a:endParaRPr>
          </a:p>
        </p:txBody>
      </p:sp>
      <p:sp>
        <p:nvSpPr>
          <p:cNvPr id="20" name="Номер слайда 19"/>
          <p:cNvSpPr>
            <a:spLocks noGrp="1"/>
          </p:cNvSpPr>
          <p:nvPr>
            <p:ph type="sldNum" sz="quarter" idx="12"/>
          </p:nvPr>
        </p:nvSpPr>
        <p:spPr>
          <a:xfrm>
            <a:off x="7500958" y="6429396"/>
            <a:ext cx="588336" cy="228600"/>
          </a:xfrm>
        </p:spPr>
        <p:txBody>
          <a:bodyPr/>
          <a:lstStyle/>
          <a:p>
            <a:fld id="{725C68B6-61C2-468F-89AB-4B9F7531AA68}" type="slidenum">
              <a:rPr lang="ru-RU" smtClean="0"/>
              <a:pPr/>
              <a:t>3</a:t>
            </a:fld>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357298"/>
            <a:ext cx="8429684" cy="4846320"/>
          </a:xfrm>
        </p:spPr>
        <p:txBody>
          <a:bodyPr>
            <a:normAutofit fontScale="25000" lnSpcReduction="20000"/>
          </a:bodyPr>
          <a:lstStyle/>
          <a:p>
            <a:pPr>
              <a:buNone/>
            </a:pPr>
            <a:r>
              <a:rPr lang="en-US" sz="6400" dirty="0" smtClean="0">
                <a:latin typeface="Times New Roman" pitchFamily="18" charset="0"/>
                <a:cs typeface="Times New Roman" pitchFamily="18" charset="0"/>
              </a:rPr>
              <a:t>where:</a:t>
            </a:r>
            <a:endParaRPr lang="ru-RU" sz="6400" dirty="0" smtClean="0">
              <a:latin typeface="Times New Roman" pitchFamily="18" charset="0"/>
              <a:cs typeface="Times New Roman" pitchFamily="18" charset="0"/>
            </a:endParaRPr>
          </a:p>
          <a:p>
            <a:pPr>
              <a:buNone/>
            </a:pPr>
            <a:r>
              <a:rPr lang="ru-RU" sz="6400" dirty="0" smtClean="0">
                <a:latin typeface="Times New Roman" pitchFamily="18" charset="0"/>
                <a:cs typeface="Times New Roman" pitchFamily="18" charset="0"/>
              </a:rPr>
              <a:t>       – </a:t>
            </a:r>
            <a:r>
              <a:rPr lang="en-US" sz="6400" dirty="0" smtClean="0">
                <a:latin typeface="Times New Roman" pitchFamily="18" charset="0"/>
                <a:cs typeface="Times New Roman" pitchFamily="18" charset="0"/>
              </a:rPr>
              <a:t>coefficient taking into account the inequality of the wind pressure over the fiber line;</a:t>
            </a:r>
            <a:endParaRPr lang="ru-RU" sz="6400" dirty="0" smtClean="0">
              <a:latin typeface="Times New Roman" pitchFamily="18" charset="0"/>
              <a:cs typeface="Times New Roman" pitchFamily="18" charset="0"/>
            </a:endParaRPr>
          </a:p>
          <a:p>
            <a:pPr>
              <a:buNone/>
            </a:pPr>
            <a:r>
              <a:rPr lang="ru-RU" sz="6400" dirty="0" smtClean="0">
                <a:latin typeface="Times New Roman" pitchFamily="18" charset="0"/>
                <a:cs typeface="Times New Roman" pitchFamily="18" charset="0"/>
              </a:rPr>
              <a:t>   </a:t>
            </a:r>
            <a:r>
              <a:rPr lang="ru-RU" sz="6400" dirty="0" smtClean="0">
                <a:latin typeface="Times New Roman" pitchFamily="18" charset="0"/>
                <a:cs typeface="Times New Roman" pitchFamily="18" charset="0"/>
              </a:rPr>
              <a:t>    </a:t>
            </a:r>
            <a:r>
              <a:rPr lang="ru-RU" sz="6400" dirty="0" smtClean="0">
                <a:latin typeface="Times New Roman" pitchFamily="18" charset="0"/>
                <a:cs typeface="Times New Roman" pitchFamily="18" charset="0"/>
              </a:rPr>
              <a:t>– </a:t>
            </a:r>
            <a:r>
              <a:rPr lang="en-US" sz="6400" dirty="0" smtClean="0">
                <a:latin typeface="Times New Roman" pitchFamily="18" charset="0"/>
                <a:cs typeface="Times New Roman" pitchFamily="18" charset="0"/>
              </a:rPr>
              <a:t>coefficient taking into account the influence of the span length on the wind load (intermediate values ​​are determined by interpolation):</a:t>
            </a:r>
            <a:endParaRPr lang="ru-RU" sz="6400" dirty="0" smtClean="0">
              <a:latin typeface="Times New Roman" pitchFamily="18" charset="0"/>
              <a:cs typeface="Times New Roman" pitchFamily="18" charset="0"/>
            </a:endParaRPr>
          </a:p>
          <a:p>
            <a:pPr>
              <a:buNone/>
            </a:pPr>
            <a:r>
              <a:rPr lang="ru-RU" sz="6400" dirty="0" smtClean="0">
                <a:latin typeface="Times New Roman" pitchFamily="18" charset="0"/>
                <a:cs typeface="Times New Roman" pitchFamily="18" charset="0"/>
              </a:rPr>
              <a:t> </a:t>
            </a:r>
            <a:r>
              <a:rPr lang="ru-RU" sz="6400" dirty="0" smtClean="0">
                <a:latin typeface="Times New Roman" pitchFamily="18" charset="0"/>
                <a:cs typeface="Times New Roman" pitchFamily="18" charset="0"/>
              </a:rPr>
              <a:t>                  </a:t>
            </a:r>
            <a:r>
              <a:rPr lang="en-US" sz="6400" dirty="0" smtClean="0">
                <a:latin typeface="Times New Roman" pitchFamily="18" charset="0"/>
                <a:cs typeface="Times New Roman" pitchFamily="18" charset="0"/>
              </a:rPr>
              <a:t>with </a:t>
            </a:r>
            <a:r>
              <a:rPr lang="en-US" sz="6400" dirty="0" smtClean="0">
                <a:latin typeface="Times New Roman" pitchFamily="18" charset="0"/>
                <a:cs typeface="Times New Roman" pitchFamily="18" charset="0"/>
              </a:rPr>
              <a:t>a span length of up to 50 m;</a:t>
            </a:r>
            <a:endParaRPr lang="ru-RU" sz="6400" dirty="0" smtClean="0">
              <a:latin typeface="Times New Roman" pitchFamily="18" charset="0"/>
              <a:cs typeface="Times New Roman" pitchFamily="18" charset="0"/>
            </a:endParaRPr>
          </a:p>
          <a:p>
            <a:pPr>
              <a:buNone/>
            </a:pPr>
            <a:r>
              <a:rPr lang="ru-RU" sz="6400" dirty="0" smtClean="0">
                <a:latin typeface="Times New Roman" pitchFamily="18" charset="0"/>
                <a:cs typeface="Times New Roman" pitchFamily="18" charset="0"/>
              </a:rPr>
              <a:t>                  </a:t>
            </a:r>
            <a:r>
              <a:rPr lang="ru-RU" sz="6400" dirty="0" smtClean="0">
                <a:latin typeface="Times New Roman" pitchFamily="18" charset="0"/>
                <a:cs typeface="Times New Roman" pitchFamily="18" charset="0"/>
              </a:rPr>
              <a:t> </a:t>
            </a:r>
            <a:r>
              <a:rPr lang="en-US" sz="6400" dirty="0" smtClean="0">
                <a:latin typeface="Times New Roman" pitchFamily="18" charset="0"/>
                <a:cs typeface="Times New Roman" pitchFamily="18" charset="0"/>
              </a:rPr>
              <a:t>at </a:t>
            </a:r>
            <a:r>
              <a:rPr lang="en-US" sz="6400" dirty="0" smtClean="0">
                <a:latin typeface="Times New Roman" pitchFamily="18" charset="0"/>
                <a:cs typeface="Times New Roman" pitchFamily="18" charset="0"/>
              </a:rPr>
              <a:t>a span length of 100 m;</a:t>
            </a:r>
            <a:endParaRPr lang="ru-RU" sz="6400" dirty="0" smtClean="0">
              <a:latin typeface="Times New Roman" pitchFamily="18" charset="0"/>
              <a:cs typeface="Times New Roman" pitchFamily="18" charset="0"/>
            </a:endParaRPr>
          </a:p>
          <a:p>
            <a:pPr>
              <a:buNone/>
            </a:pPr>
            <a:r>
              <a:rPr lang="ru-RU" sz="6400" dirty="0" smtClean="0">
                <a:latin typeface="Times New Roman" pitchFamily="18" charset="0"/>
                <a:cs typeface="Times New Roman" pitchFamily="18" charset="0"/>
              </a:rPr>
              <a:t> </a:t>
            </a:r>
            <a:r>
              <a:rPr lang="ru-RU" sz="6400" dirty="0" smtClean="0">
                <a:latin typeface="Times New Roman" pitchFamily="18" charset="0"/>
                <a:cs typeface="Times New Roman" pitchFamily="18" charset="0"/>
              </a:rPr>
              <a:t>                  </a:t>
            </a:r>
            <a:r>
              <a:rPr lang="en-US" sz="6400" dirty="0" smtClean="0">
                <a:latin typeface="Times New Roman" pitchFamily="18" charset="0"/>
                <a:cs typeface="Times New Roman" pitchFamily="18" charset="0"/>
              </a:rPr>
              <a:t>at </a:t>
            </a:r>
            <a:r>
              <a:rPr lang="en-US" sz="6400" dirty="0" smtClean="0">
                <a:latin typeface="Times New Roman" pitchFamily="18" charset="0"/>
                <a:cs typeface="Times New Roman" pitchFamily="18" charset="0"/>
              </a:rPr>
              <a:t>a span length of 150 m;</a:t>
            </a:r>
            <a:endParaRPr lang="ru-RU" sz="6400" dirty="0" smtClean="0">
              <a:latin typeface="Times New Roman" pitchFamily="18" charset="0"/>
              <a:cs typeface="Times New Roman" pitchFamily="18" charset="0"/>
            </a:endParaRPr>
          </a:p>
          <a:p>
            <a:pPr>
              <a:buNone/>
            </a:pPr>
            <a:r>
              <a:rPr lang="ru-RU" sz="6400" dirty="0" smtClean="0">
                <a:latin typeface="Times New Roman" pitchFamily="18" charset="0"/>
                <a:cs typeface="Times New Roman" pitchFamily="18" charset="0"/>
              </a:rPr>
              <a:t>                   </a:t>
            </a:r>
            <a:r>
              <a:rPr lang="en-US" sz="6400" dirty="0" smtClean="0">
                <a:latin typeface="Times New Roman" pitchFamily="18" charset="0"/>
                <a:cs typeface="Times New Roman" pitchFamily="18" charset="0"/>
              </a:rPr>
              <a:t>at a span length of 250 m and more.</a:t>
            </a:r>
            <a:endParaRPr lang="ru-RU" sz="6400" dirty="0" smtClean="0">
              <a:latin typeface="Times New Roman" pitchFamily="18" charset="0"/>
              <a:cs typeface="Times New Roman" pitchFamily="18" charset="0"/>
            </a:endParaRPr>
          </a:p>
          <a:p>
            <a:pPr>
              <a:buNone/>
            </a:pPr>
            <a:r>
              <a:rPr lang="ru-RU" sz="6400" dirty="0" smtClean="0">
                <a:latin typeface="Times New Roman" pitchFamily="18" charset="0"/>
                <a:cs typeface="Times New Roman" pitchFamily="18" charset="0"/>
              </a:rPr>
              <a:t> </a:t>
            </a:r>
            <a:r>
              <a:rPr lang="ru-RU" sz="6400" dirty="0" smtClean="0">
                <a:latin typeface="Times New Roman" pitchFamily="18" charset="0"/>
                <a:cs typeface="Times New Roman" pitchFamily="18" charset="0"/>
              </a:rPr>
              <a:t>      - </a:t>
            </a:r>
            <a:r>
              <a:rPr lang="en-US" sz="6400" dirty="0" smtClean="0">
                <a:latin typeface="Times New Roman" pitchFamily="18" charset="0"/>
                <a:cs typeface="Times New Roman" pitchFamily="18" charset="0"/>
              </a:rPr>
              <a:t>coefficient </a:t>
            </a:r>
            <a:r>
              <a:rPr lang="en-US" sz="6400" dirty="0" smtClean="0">
                <a:latin typeface="Times New Roman" pitchFamily="18" charset="0"/>
                <a:cs typeface="Times New Roman" pitchFamily="18" charset="0"/>
              </a:rPr>
              <a:t>taking into account the change in wind pressure in height, depending on the type of terrain, determined by Table </a:t>
            </a:r>
            <a:r>
              <a:rPr lang="ru-RU" sz="6400" dirty="0" smtClean="0">
                <a:latin typeface="Times New Roman" pitchFamily="18" charset="0"/>
                <a:cs typeface="Times New Roman" pitchFamily="18" charset="0"/>
              </a:rPr>
              <a:t>2</a:t>
            </a:r>
            <a:r>
              <a:rPr lang="en-US" sz="6400" dirty="0" smtClean="0">
                <a:latin typeface="Times New Roman" pitchFamily="18" charset="0"/>
                <a:cs typeface="Times New Roman" pitchFamily="18" charset="0"/>
              </a:rPr>
              <a:t>;</a:t>
            </a:r>
            <a:endParaRPr lang="ru-RU" sz="6400" dirty="0" smtClean="0">
              <a:latin typeface="Times New Roman" pitchFamily="18" charset="0"/>
              <a:cs typeface="Times New Roman" pitchFamily="18" charset="0"/>
            </a:endParaRPr>
          </a:p>
          <a:p>
            <a:pPr>
              <a:buNone/>
            </a:pPr>
            <a:r>
              <a:rPr lang="ru-RU" sz="6400" dirty="0" smtClean="0">
                <a:latin typeface="Times New Roman" pitchFamily="18" charset="0"/>
                <a:cs typeface="Times New Roman" pitchFamily="18" charset="0"/>
              </a:rPr>
              <a:t> </a:t>
            </a:r>
            <a:r>
              <a:rPr lang="ru-RU" sz="6400" dirty="0" smtClean="0">
                <a:latin typeface="Times New Roman" pitchFamily="18" charset="0"/>
                <a:cs typeface="Times New Roman" pitchFamily="18" charset="0"/>
              </a:rPr>
              <a:t>  – </a:t>
            </a:r>
            <a:r>
              <a:rPr lang="en-US" sz="6400" dirty="0" smtClean="0">
                <a:latin typeface="Times New Roman" pitchFamily="18" charset="0"/>
                <a:cs typeface="Times New Roman" pitchFamily="18" charset="0"/>
              </a:rPr>
              <a:t>coefficient of drag, taken equal to:</a:t>
            </a:r>
            <a:endParaRPr lang="ru-RU" sz="6400" dirty="0" smtClean="0">
              <a:latin typeface="Times New Roman" pitchFamily="18" charset="0"/>
              <a:cs typeface="Times New Roman" pitchFamily="18" charset="0"/>
            </a:endParaRPr>
          </a:p>
          <a:p>
            <a:pPr>
              <a:buNone/>
            </a:pPr>
            <a:r>
              <a:rPr lang="ru-RU" sz="6400" dirty="0" smtClean="0">
                <a:latin typeface="Times New Roman" pitchFamily="18" charset="0"/>
                <a:cs typeface="Times New Roman" pitchFamily="18" charset="0"/>
              </a:rPr>
              <a:t>             </a:t>
            </a:r>
            <a:r>
              <a:rPr lang="ru-RU" sz="6400" dirty="0" smtClean="0">
                <a:latin typeface="Times New Roman" pitchFamily="18" charset="0"/>
                <a:cs typeface="Times New Roman" pitchFamily="18" charset="0"/>
              </a:rPr>
              <a:t>  – </a:t>
            </a:r>
            <a:r>
              <a:rPr lang="en-US" sz="6400" dirty="0" smtClean="0">
                <a:latin typeface="Times New Roman" pitchFamily="18" charset="0"/>
                <a:cs typeface="Times New Roman" pitchFamily="18" charset="0"/>
              </a:rPr>
              <a:t>for cables free from icing, with a diameter of 20 mm or more;</a:t>
            </a:r>
            <a:endParaRPr lang="ru-RU" sz="6400" dirty="0" smtClean="0">
              <a:latin typeface="Times New Roman" pitchFamily="18" charset="0"/>
              <a:cs typeface="Times New Roman" pitchFamily="18" charset="0"/>
            </a:endParaRPr>
          </a:p>
          <a:p>
            <a:pPr>
              <a:buNone/>
            </a:pPr>
            <a:r>
              <a:rPr lang="ru-RU" sz="6400" dirty="0" smtClean="0">
                <a:latin typeface="Times New Roman" pitchFamily="18" charset="0"/>
                <a:cs typeface="Times New Roman" pitchFamily="18" charset="0"/>
              </a:rPr>
              <a:t>            </a:t>
            </a:r>
            <a:r>
              <a:rPr lang="ru-RU" sz="6400" dirty="0" smtClean="0">
                <a:latin typeface="Times New Roman" pitchFamily="18" charset="0"/>
                <a:cs typeface="Times New Roman" pitchFamily="18" charset="0"/>
              </a:rPr>
              <a:t>   </a:t>
            </a:r>
            <a:r>
              <a:rPr lang="ru-RU" sz="6400" dirty="0" smtClean="0">
                <a:latin typeface="Times New Roman" pitchFamily="18" charset="0"/>
                <a:cs typeface="Times New Roman" pitchFamily="18" charset="0"/>
              </a:rPr>
              <a:t>– </a:t>
            </a:r>
            <a:r>
              <a:rPr lang="en-US" sz="6400" dirty="0" smtClean="0">
                <a:latin typeface="Times New Roman" pitchFamily="18" charset="0"/>
                <a:cs typeface="Times New Roman" pitchFamily="18" charset="0"/>
              </a:rPr>
              <a:t>for all cables covered with ice, and for all wires and cables free from ice, with a diameter of less than 20 mm</a:t>
            </a:r>
            <a:r>
              <a:rPr lang="en-US" sz="6400" dirty="0" smtClean="0">
                <a:latin typeface="Times New Roman" pitchFamily="18" charset="0"/>
                <a:cs typeface="Times New Roman" pitchFamily="18" charset="0"/>
              </a:rPr>
              <a:t>.</a:t>
            </a:r>
            <a:endParaRPr lang="ru-RU" sz="6400" dirty="0" smtClean="0">
              <a:latin typeface="Times New Roman" pitchFamily="18" charset="0"/>
              <a:cs typeface="Times New Roman" pitchFamily="18" charset="0"/>
            </a:endParaRPr>
          </a:p>
          <a:p>
            <a:pPr>
              <a:buNone/>
            </a:pPr>
            <a:r>
              <a:rPr lang="ru-RU" sz="6400" dirty="0" smtClean="0">
                <a:latin typeface="Times New Roman" pitchFamily="18" charset="0"/>
                <a:cs typeface="Times New Roman" pitchFamily="18" charset="0"/>
              </a:rPr>
              <a:t> </a:t>
            </a:r>
            <a:r>
              <a:rPr lang="ru-RU" sz="6400" dirty="0" smtClean="0">
                <a:latin typeface="Times New Roman" pitchFamily="18" charset="0"/>
                <a:cs typeface="Times New Roman" pitchFamily="18" charset="0"/>
              </a:rPr>
              <a:t>   – </a:t>
            </a:r>
            <a:r>
              <a:rPr lang="en-US" sz="6400" dirty="0" smtClean="0">
                <a:latin typeface="Times New Roman" pitchFamily="18" charset="0"/>
                <a:cs typeface="Times New Roman" pitchFamily="18" charset="0"/>
              </a:rPr>
              <a:t>standard wind pressure, Pa, in the maximum wind mode</a:t>
            </a:r>
            <a:endParaRPr lang="ru-RU" sz="6400" dirty="0" smtClean="0">
              <a:latin typeface="Times New Roman" pitchFamily="18" charset="0"/>
              <a:cs typeface="Times New Roman" pitchFamily="18" charset="0"/>
            </a:endParaRPr>
          </a:p>
          <a:p>
            <a:pPr>
              <a:buNone/>
            </a:pPr>
            <a:endParaRPr lang="ru-RU" sz="7200" i="1" dirty="0" smtClean="0">
              <a:latin typeface="Times New Roman" pitchFamily="18" charset="0"/>
              <a:cs typeface="Times New Roman" pitchFamily="18" charset="0"/>
            </a:endParaRPr>
          </a:p>
          <a:p>
            <a:pPr>
              <a:buNone/>
            </a:pPr>
            <a:r>
              <a:rPr lang="en-US" sz="9600" i="1" dirty="0" smtClean="0">
                <a:latin typeface="Times New Roman" pitchFamily="18" charset="0"/>
                <a:cs typeface="Times New Roman" pitchFamily="18" charset="0"/>
              </a:rPr>
              <a:t>W </a:t>
            </a:r>
            <a:r>
              <a:rPr lang="en-US" sz="9600" i="1" dirty="0" smtClean="0">
                <a:latin typeface="Times New Roman" pitchFamily="18" charset="0"/>
                <a:cs typeface="Times New Roman" pitchFamily="18" charset="0"/>
              </a:rPr>
              <a:t>= W</a:t>
            </a:r>
            <a:r>
              <a:rPr lang="en-US" sz="9600" i="1" baseline="-25000" dirty="0" smtClean="0">
                <a:latin typeface="Times New Roman" pitchFamily="18" charset="0"/>
                <a:cs typeface="Times New Roman" pitchFamily="18" charset="0"/>
              </a:rPr>
              <a:t>0</a:t>
            </a:r>
            <a:r>
              <a:rPr lang="en-US" sz="9600" dirty="0" smtClean="0">
                <a:latin typeface="Times New Roman" pitchFamily="18" charset="0"/>
                <a:cs typeface="Times New Roman" pitchFamily="18" charset="0"/>
              </a:rPr>
              <a:t>, which is determined by Table 3 depending on the wind are.</a:t>
            </a:r>
            <a:endParaRPr lang="ru-RU" sz="9600"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cstate="print">
            <a:clrChange>
              <a:clrFrom>
                <a:srgbClr val="FFFFFF"/>
              </a:clrFrom>
              <a:clrTo>
                <a:srgbClr val="FFFFFF">
                  <a:alpha val="0"/>
                </a:srgbClr>
              </a:clrTo>
            </a:clrChange>
            <a:grayscl/>
          </a:blip>
          <a:srcRect/>
          <a:stretch>
            <a:fillRect/>
          </a:stretch>
        </p:blipFill>
        <p:spPr bwMode="auto">
          <a:xfrm>
            <a:off x="928662" y="620688"/>
            <a:ext cx="6858048" cy="522296"/>
          </a:xfrm>
          <a:prstGeom prst="rect">
            <a:avLst/>
          </a:prstGeom>
          <a:noFill/>
          <a:ln w="9525">
            <a:noFill/>
            <a:miter lim="800000"/>
            <a:headEnd/>
            <a:tailEnd/>
          </a:ln>
        </p:spPr>
      </p:pic>
      <p:pic>
        <p:nvPicPr>
          <p:cNvPr id="5" name="Picture 6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5536" y="1484784"/>
            <a:ext cx="379679" cy="363171"/>
          </a:xfrm>
          <a:prstGeom prst="rect">
            <a:avLst/>
          </a:prstGeom>
          <a:noFill/>
        </p:spPr>
      </p:pic>
      <p:pic>
        <p:nvPicPr>
          <p:cNvPr id="6" name="Picture 68"/>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10358" y="1851298"/>
            <a:ext cx="273210" cy="353566"/>
          </a:xfrm>
          <a:prstGeom prst="rect">
            <a:avLst/>
          </a:prstGeom>
          <a:noFill/>
        </p:spPr>
      </p:pic>
      <p:pic>
        <p:nvPicPr>
          <p:cNvPr id="7" name="Picture 6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57158" y="2348880"/>
            <a:ext cx="936104" cy="312035"/>
          </a:xfrm>
          <a:prstGeom prst="rect">
            <a:avLst/>
          </a:prstGeom>
          <a:noFill/>
        </p:spPr>
      </p:pic>
      <p:pic>
        <p:nvPicPr>
          <p:cNvPr id="8" name="Picture 66"/>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57158" y="2636912"/>
            <a:ext cx="936104" cy="312034"/>
          </a:xfrm>
          <a:prstGeom prst="rect">
            <a:avLst/>
          </a:prstGeom>
          <a:noFill/>
        </p:spPr>
      </p:pic>
      <p:pic>
        <p:nvPicPr>
          <p:cNvPr id="9" name="Picture 65"/>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348608" y="2924944"/>
            <a:ext cx="1080120" cy="308606"/>
          </a:xfrm>
          <a:prstGeom prst="rect">
            <a:avLst/>
          </a:prstGeom>
          <a:noFill/>
        </p:spPr>
      </p:pic>
      <p:pic>
        <p:nvPicPr>
          <p:cNvPr id="10" name="Picture 64"/>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357158" y="3212976"/>
            <a:ext cx="844674" cy="281558"/>
          </a:xfrm>
          <a:prstGeom prst="rect">
            <a:avLst/>
          </a:prstGeom>
          <a:noFill/>
        </p:spPr>
      </p:pic>
      <p:pic>
        <p:nvPicPr>
          <p:cNvPr id="11" name="Picture 63"/>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357158" y="3429000"/>
            <a:ext cx="360040" cy="330037"/>
          </a:xfrm>
          <a:prstGeom prst="rect">
            <a:avLst/>
          </a:prstGeom>
          <a:noFill/>
        </p:spPr>
      </p:pic>
      <p:pic>
        <p:nvPicPr>
          <p:cNvPr id="12" name="Picture 61"/>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323528" y="4229755"/>
            <a:ext cx="792088" cy="256264"/>
          </a:xfrm>
          <a:prstGeom prst="rect">
            <a:avLst/>
          </a:prstGeom>
          <a:noFill/>
        </p:spPr>
      </p:pic>
      <p:pic>
        <p:nvPicPr>
          <p:cNvPr id="13" name="Picture 60"/>
          <p:cNvPicPr>
            <a:picLocks noChangeAspect="1" noChangeArrowheads="1"/>
          </p:cNvPicPr>
          <p:nvPr/>
        </p:nvPicPr>
        <p:blipFill>
          <a:blip r:embed="rId11" cstate="print">
            <a:clrChange>
              <a:clrFrom>
                <a:srgbClr val="FFFFFF"/>
              </a:clrFrom>
              <a:clrTo>
                <a:srgbClr val="FFFFFF">
                  <a:alpha val="0"/>
                </a:srgbClr>
              </a:clrTo>
            </a:clrChange>
          </a:blip>
          <a:srcRect/>
          <a:stretch>
            <a:fillRect/>
          </a:stretch>
        </p:blipFill>
        <p:spPr bwMode="auto">
          <a:xfrm>
            <a:off x="323528" y="4469001"/>
            <a:ext cx="791716" cy="256143"/>
          </a:xfrm>
          <a:prstGeom prst="rect">
            <a:avLst/>
          </a:prstGeom>
          <a:noFill/>
        </p:spPr>
      </p:pic>
      <p:pic>
        <p:nvPicPr>
          <p:cNvPr id="14" name="Picture 59"/>
          <p:cNvPicPr>
            <a:picLocks noChangeAspect="1" noChangeArrowheads="1"/>
          </p:cNvPicPr>
          <p:nvPr/>
        </p:nvPicPr>
        <p:blipFill>
          <a:blip r:embed="rId12" cstate="print">
            <a:clrChange>
              <a:clrFrom>
                <a:srgbClr val="FFFFFF"/>
              </a:clrFrom>
              <a:clrTo>
                <a:srgbClr val="FFFFFF">
                  <a:alpha val="0"/>
                </a:srgbClr>
              </a:clrTo>
            </a:clrChange>
          </a:blip>
          <a:srcRect/>
          <a:stretch>
            <a:fillRect/>
          </a:stretch>
        </p:blipFill>
        <p:spPr bwMode="auto">
          <a:xfrm>
            <a:off x="386194" y="4869160"/>
            <a:ext cx="269706" cy="329640"/>
          </a:xfrm>
          <a:prstGeom prst="rect">
            <a:avLst/>
          </a:prstGeom>
          <a:noFill/>
        </p:spPr>
      </p:pic>
      <p:pic>
        <p:nvPicPr>
          <p:cNvPr id="15" name="Picture 62"/>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323528" y="3933056"/>
            <a:ext cx="225843" cy="261503"/>
          </a:xfrm>
          <a:prstGeom prst="rect">
            <a:avLst/>
          </a:prstGeom>
          <a:noFill/>
        </p:spPr>
      </p:pic>
      <p:sp>
        <p:nvSpPr>
          <p:cNvPr id="16" name="Номер слайда 15"/>
          <p:cNvSpPr>
            <a:spLocks noGrp="1"/>
          </p:cNvSpPr>
          <p:nvPr>
            <p:ph type="sldNum" sz="quarter" idx="12"/>
          </p:nvPr>
        </p:nvSpPr>
        <p:spPr>
          <a:xfrm>
            <a:off x="7500958" y="6215082"/>
            <a:ext cx="588336" cy="228600"/>
          </a:xfrm>
        </p:spPr>
        <p:txBody>
          <a:bodyPr/>
          <a:lstStyle/>
          <a:p>
            <a:fld id="{725C68B6-61C2-468F-89AB-4B9F7531AA68}" type="slidenum">
              <a:rPr lang="ru-RU" smtClean="0"/>
              <a:pPr/>
              <a:t>4</a:t>
            </a:fld>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1"/>
          <p:cNvPicPr>
            <a:picLocks noGrp="1" noChangeAspect="1" noChangeArrowheads="1"/>
          </p:cNvPicPr>
          <p:nvPr>
            <p:ph idx="1"/>
          </p:nvPr>
        </p:nvPicPr>
        <p:blipFill>
          <a:blip r:embed="rId2" cstate="print"/>
          <a:srcRect/>
          <a:stretch>
            <a:fillRect/>
          </a:stretch>
        </p:blipFill>
        <p:spPr bwMode="auto">
          <a:xfrm>
            <a:off x="179512" y="1196752"/>
            <a:ext cx="3880770" cy="2952328"/>
          </a:xfrm>
          <a:prstGeom prst="rect">
            <a:avLst/>
          </a:prstGeom>
          <a:noFill/>
          <a:ln w="9525">
            <a:noFill/>
            <a:miter lim="800000"/>
            <a:headEnd/>
            <a:tailEnd/>
          </a:ln>
          <a:effectLst/>
        </p:spPr>
      </p:pic>
      <p:cxnSp>
        <p:nvCxnSpPr>
          <p:cNvPr id="6" name="Прямая соединительная линия 5"/>
          <p:cNvCxnSpPr/>
          <p:nvPr/>
        </p:nvCxnSpPr>
        <p:spPr>
          <a:xfrm>
            <a:off x="323528" y="4077072"/>
            <a:ext cx="367240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a:off x="4355976" y="404664"/>
            <a:ext cx="4392488" cy="738664"/>
          </a:xfrm>
          <a:prstGeom prst="rect">
            <a:avLst/>
          </a:prstGeom>
        </p:spPr>
        <p:txBody>
          <a:bodyPr wrap="square">
            <a:spAutoFit/>
          </a:bodyPr>
          <a:lstStyle/>
          <a:p>
            <a:pPr algn="ctr"/>
            <a:r>
              <a:rPr lang="en-US" sz="1400" dirty="0" smtClean="0"/>
              <a:t>TABLE II</a:t>
            </a:r>
            <a:endParaRPr lang="ru-RU" sz="1400" dirty="0" smtClean="0"/>
          </a:p>
          <a:p>
            <a:pPr algn="ctr"/>
            <a:r>
              <a:rPr lang="en-US" sz="1400" dirty="0" smtClean="0"/>
              <a:t>Change in the coefficient </a:t>
            </a:r>
            <a:r>
              <a:rPr lang="en-US" sz="1400" i="1" dirty="0" smtClean="0"/>
              <a:t>K</a:t>
            </a:r>
            <a:r>
              <a:rPr lang="en-US" sz="1100" i="1" dirty="0" smtClean="0"/>
              <a:t>w</a:t>
            </a:r>
            <a:r>
              <a:rPr lang="en-US" sz="1400" dirty="0" smtClean="0"/>
              <a:t> of height depending of the type of terrain</a:t>
            </a:r>
            <a:endParaRPr lang="ru-RU" sz="1400" dirty="0"/>
          </a:p>
        </p:txBody>
      </p:sp>
      <p:sp>
        <p:nvSpPr>
          <p:cNvPr id="7" name="Номер слайда 6"/>
          <p:cNvSpPr>
            <a:spLocks noGrp="1"/>
          </p:cNvSpPr>
          <p:nvPr>
            <p:ph type="sldNum" sz="quarter" idx="12"/>
          </p:nvPr>
        </p:nvSpPr>
        <p:spPr>
          <a:xfrm>
            <a:off x="7308304" y="6381328"/>
            <a:ext cx="588336" cy="228600"/>
          </a:xfrm>
        </p:spPr>
        <p:txBody>
          <a:bodyPr/>
          <a:lstStyle/>
          <a:p>
            <a:fld id="{725C68B6-61C2-468F-89AB-4B9F7531AA68}" type="slidenum">
              <a:rPr lang="ru-RU" smtClean="0"/>
              <a:pPr/>
              <a:t>5</a:t>
            </a:fld>
            <a:endParaRPr lang="ru-RU" dirty="0"/>
          </a:p>
        </p:txBody>
      </p:sp>
      <p:pic>
        <p:nvPicPr>
          <p:cNvPr id="1026" name="Picture 2"/>
          <p:cNvPicPr>
            <a:picLocks noChangeAspect="1" noChangeArrowheads="1"/>
          </p:cNvPicPr>
          <p:nvPr/>
        </p:nvPicPr>
        <p:blipFill>
          <a:blip r:embed="rId3" cstate="print"/>
          <a:srcRect/>
          <a:stretch>
            <a:fillRect/>
          </a:stretch>
        </p:blipFill>
        <p:spPr bwMode="auto">
          <a:xfrm>
            <a:off x="4211960" y="1196752"/>
            <a:ext cx="4536504" cy="4824536"/>
          </a:xfrm>
          <a:prstGeom prst="rect">
            <a:avLst/>
          </a:prstGeom>
          <a:noFill/>
          <a:ln w="9525">
            <a:noFill/>
            <a:miter lim="800000"/>
            <a:headEnd/>
            <a:tailEnd/>
          </a:ln>
        </p:spPr>
      </p:pic>
      <p:sp>
        <p:nvSpPr>
          <p:cNvPr id="15" name="Прямоугольник 14"/>
          <p:cNvSpPr/>
          <p:nvPr/>
        </p:nvSpPr>
        <p:spPr>
          <a:xfrm>
            <a:off x="395536" y="476672"/>
            <a:ext cx="3528392" cy="738664"/>
          </a:xfrm>
          <a:prstGeom prst="rect">
            <a:avLst/>
          </a:prstGeom>
        </p:spPr>
        <p:txBody>
          <a:bodyPr wrap="square">
            <a:spAutoFit/>
          </a:bodyPr>
          <a:lstStyle/>
          <a:p>
            <a:pPr algn="ctr"/>
            <a:r>
              <a:rPr lang="en-US" sz="1400" dirty="0" smtClean="0"/>
              <a:t>TABLE I</a:t>
            </a:r>
            <a:endParaRPr lang="ru-RU" sz="1400" dirty="0" smtClean="0"/>
          </a:p>
          <a:p>
            <a:pPr algn="ctr"/>
            <a:r>
              <a:rPr lang="en-US" sz="1400" dirty="0" smtClean="0"/>
              <a:t>The value of the coefficient </a:t>
            </a:r>
            <a:r>
              <a:rPr lang="en-US" sz="1400" i="1" dirty="0" smtClean="0"/>
              <a:t>a</a:t>
            </a:r>
            <a:r>
              <a:rPr lang="en-US" sz="1400" i="1" baseline="-25000" dirty="0" smtClean="0"/>
              <a:t>w</a:t>
            </a:r>
            <a:r>
              <a:rPr lang="en-US" sz="1400" dirty="0" smtClean="0"/>
              <a:t> of wind pressure</a:t>
            </a:r>
            <a:endParaRPr lang="ru-RU"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332656"/>
            <a:ext cx="8208912" cy="6123080"/>
          </a:xfrm>
        </p:spPr>
        <p:txBody>
          <a:bodyPr>
            <a:normAutofit fontScale="92500" lnSpcReduction="20000"/>
          </a:bodyPr>
          <a:lstStyle/>
          <a:p>
            <a:pPr algn="ctr">
              <a:buNone/>
            </a:pPr>
            <a:r>
              <a:rPr lang="en-US" sz="1500" dirty="0" smtClean="0"/>
              <a:t>TABLE III</a:t>
            </a:r>
            <a:endParaRPr lang="ru-RU" sz="1500" dirty="0" smtClean="0"/>
          </a:p>
          <a:p>
            <a:pPr algn="ctr">
              <a:buNone/>
            </a:pPr>
            <a:r>
              <a:rPr lang="en-US" sz="1500" dirty="0" smtClean="0"/>
              <a:t>Normative wind pressure </a:t>
            </a:r>
            <a:r>
              <a:rPr lang="en-US" sz="1500" i="1" dirty="0" smtClean="0"/>
              <a:t>W</a:t>
            </a:r>
            <a:r>
              <a:rPr lang="en-US" sz="1500" i="1" baseline="-25000" dirty="0" smtClean="0"/>
              <a:t>0</a:t>
            </a:r>
            <a:r>
              <a:rPr lang="en-US" sz="1500" dirty="0" smtClean="0"/>
              <a:t> above the ground</a:t>
            </a:r>
            <a:endParaRPr lang="ru-RU" sz="1500"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lgn="just">
              <a:buNone/>
            </a:pPr>
            <a:r>
              <a:rPr lang="en-US" dirty="0" smtClean="0"/>
              <a:t>       In </a:t>
            </a:r>
            <a:r>
              <a:rPr lang="en-US" dirty="0" smtClean="0"/>
              <a:t>the mode of maximum </a:t>
            </a:r>
            <a:r>
              <a:rPr lang="en-US" dirty="0" smtClean="0"/>
              <a:t>ice </a:t>
            </a:r>
            <a:r>
              <a:rPr lang="en-US" i="1" dirty="0" smtClean="0"/>
              <a:t>W </a:t>
            </a:r>
            <a:r>
              <a:rPr lang="en-US" i="1" dirty="0" smtClean="0"/>
              <a:t>= </a:t>
            </a:r>
            <a:r>
              <a:rPr lang="en-US" i="1" dirty="0" err="1" smtClean="0"/>
              <a:t>W</a:t>
            </a:r>
            <a:r>
              <a:rPr lang="en-US" i="1" baseline="-25000" dirty="0" err="1" smtClean="0"/>
              <a:t>i</a:t>
            </a:r>
            <a:r>
              <a:rPr lang="en-US" i="1" dirty="0" smtClean="0"/>
              <a:t> </a:t>
            </a:r>
            <a:r>
              <a:rPr lang="en-US" dirty="0" smtClean="0"/>
              <a:t>– is defined as follows: The standard wind pressure at ice  </a:t>
            </a:r>
            <a:r>
              <a:rPr lang="en-US" i="1" dirty="0" err="1" smtClean="0"/>
              <a:t>W</a:t>
            </a:r>
            <a:r>
              <a:rPr lang="en-US" i="1" baseline="-25000" dirty="0" err="1" smtClean="0"/>
              <a:t>i</a:t>
            </a:r>
            <a:r>
              <a:rPr lang="en-US" dirty="0" smtClean="0"/>
              <a:t> with a frequency of 1 every 25 years is determined by the wind speed at ice .Wind speed   is taken for regional zoning of wind loads in ice, or is determined from observational data according to the methodological guidelines for calculating climatic loads.</a:t>
            </a:r>
            <a:endParaRPr lang="ru-RU" dirty="0" smtClean="0"/>
          </a:p>
          <a:p>
            <a:pPr algn="just">
              <a:buNone/>
            </a:pPr>
            <a:endParaRPr lang="ru-RU" dirty="0"/>
          </a:p>
        </p:txBody>
      </p:sp>
      <p:pic>
        <p:nvPicPr>
          <p:cNvPr id="23554" name="Picture 2"/>
          <p:cNvPicPr>
            <a:picLocks noChangeAspect="1" noChangeArrowheads="1"/>
          </p:cNvPicPr>
          <p:nvPr/>
        </p:nvPicPr>
        <p:blipFill>
          <a:blip r:embed="rId2" cstate="print"/>
          <a:srcRect/>
          <a:stretch>
            <a:fillRect/>
          </a:stretch>
        </p:blipFill>
        <p:spPr bwMode="auto">
          <a:xfrm>
            <a:off x="1979712" y="980728"/>
            <a:ext cx="5688632" cy="2667465"/>
          </a:xfrm>
          <a:prstGeom prst="rect">
            <a:avLst/>
          </a:prstGeom>
          <a:noFill/>
          <a:ln w="9525">
            <a:noFill/>
            <a:miter lim="800000"/>
            <a:headEnd/>
            <a:tailEnd/>
          </a:ln>
        </p:spPr>
      </p:pic>
      <p:sp>
        <p:nvSpPr>
          <p:cNvPr id="11" name="Номер слайда 10"/>
          <p:cNvSpPr>
            <a:spLocks noGrp="1"/>
          </p:cNvSpPr>
          <p:nvPr>
            <p:ph type="sldNum" sz="quarter" idx="12"/>
          </p:nvPr>
        </p:nvSpPr>
        <p:spPr>
          <a:xfrm>
            <a:off x="7308304" y="6309320"/>
            <a:ext cx="588336" cy="228600"/>
          </a:xfrm>
        </p:spPr>
        <p:txBody>
          <a:bodyPr/>
          <a:lstStyle/>
          <a:p>
            <a:fld id="{725C68B6-61C2-468F-89AB-4B9F7531AA68}" type="slidenum">
              <a:rPr lang="ru-RU" smtClean="0"/>
              <a:pPr/>
              <a:t>6</a:t>
            </a:fld>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467544" y="548680"/>
            <a:ext cx="8136904" cy="5760640"/>
          </a:xfrm>
        </p:spPr>
        <p:txBody>
          <a:bodyPr/>
          <a:lstStyle/>
          <a:p>
            <a:pPr algn="just">
              <a:buNone/>
            </a:pPr>
            <a:r>
              <a:rPr lang="en-US" sz="2400" dirty="0" smtClean="0"/>
              <a:t>   If </a:t>
            </a:r>
            <a:r>
              <a:rPr lang="en-US" sz="2400" dirty="0" smtClean="0"/>
              <a:t>the wind speed </a:t>
            </a:r>
            <a:r>
              <a:rPr lang="en-US" sz="2400" dirty="0" smtClean="0"/>
              <a:t>    is </a:t>
            </a:r>
            <a:r>
              <a:rPr lang="en-US" sz="2400" dirty="0" smtClean="0"/>
              <a:t>known in the initial data, </a:t>
            </a:r>
            <a:r>
              <a:rPr lang="en-US" sz="2400" dirty="0" smtClean="0"/>
              <a:t>the </a:t>
            </a:r>
            <a:r>
              <a:rPr lang="en-US" sz="2400" dirty="0" smtClean="0"/>
              <a:t>wind pressure (Pa) </a:t>
            </a:r>
            <a:r>
              <a:rPr lang="en-US" sz="2400" dirty="0" smtClean="0"/>
              <a:t>is </a:t>
            </a:r>
            <a:r>
              <a:rPr lang="en-US" sz="2400" dirty="0" smtClean="0"/>
              <a:t>determined as </a:t>
            </a:r>
            <a:r>
              <a:rPr lang="en-US" sz="2400" dirty="0" smtClean="0"/>
              <a:t>follows:</a:t>
            </a:r>
            <a:endParaRPr lang="ru-RU" sz="2400" dirty="0" smtClean="0"/>
          </a:p>
          <a:p>
            <a:pPr>
              <a:buNone/>
            </a:pPr>
            <a:endParaRPr lang="ru-RU" dirty="0"/>
          </a:p>
        </p:txBody>
      </p:sp>
      <p:pic>
        <p:nvPicPr>
          <p:cNvPr id="4100"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75856" y="1412776"/>
            <a:ext cx="1296144" cy="720080"/>
          </a:xfrm>
          <a:prstGeom prst="rect">
            <a:avLst/>
          </a:prstGeom>
          <a:noFill/>
          <a:ln w="9525">
            <a:noFill/>
            <a:miter lim="800000"/>
            <a:headEnd/>
            <a:tailEnd/>
          </a:ln>
        </p:spPr>
      </p:pic>
      <p:pic>
        <p:nvPicPr>
          <p:cNvPr id="4101" name="Picture 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491880" y="476672"/>
            <a:ext cx="360040" cy="512056"/>
          </a:xfrm>
          <a:prstGeom prst="rect">
            <a:avLst/>
          </a:prstGeom>
          <a:noFill/>
          <a:ln w="9525">
            <a:noFill/>
            <a:miter lim="800000"/>
            <a:headEnd/>
            <a:tailEnd/>
          </a:ln>
        </p:spPr>
      </p:pic>
      <p:sp>
        <p:nvSpPr>
          <p:cNvPr id="12" name="Прямоугольник 11"/>
          <p:cNvSpPr/>
          <p:nvPr/>
        </p:nvSpPr>
        <p:spPr>
          <a:xfrm>
            <a:off x="395536" y="2204864"/>
            <a:ext cx="8280920" cy="1200329"/>
          </a:xfrm>
          <a:prstGeom prst="rect">
            <a:avLst/>
          </a:prstGeom>
        </p:spPr>
        <p:txBody>
          <a:bodyPr wrap="square">
            <a:spAutoFit/>
          </a:bodyPr>
          <a:lstStyle/>
          <a:p>
            <a:pPr algn="just"/>
            <a:r>
              <a:rPr lang="en-US" sz="2400" dirty="0" smtClean="0">
                <a:cs typeface="Times New Roman" pitchFamily="18" charset="0"/>
              </a:rPr>
              <a:t> </a:t>
            </a:r>
            <a:r>
              <a:rPr lang="en-US" sz="2400" dirty="0" smtClean="0">
                <a:cs typeface="Times New Roman" pitchFamily="18" charset="0"/>
              </a:rPr>
              <a:t>   The </a:t>
            </a:r>
            <a:r>
              <a:rPr lang="en-US" sz="2400" dirty="0" smtClean="0">
                <a:cs typeface="Times New Roman" pitchFamily="18" charset="0"/>
              </a:rPr>
              <a:t>combined action of a vertical ice load and a horizontal wind load is defined as the maximum load according to the following </a:t>
            </a:r>
            <a:r>
              <a:rPr lang="en-US" sz="2400" dirty="0" smtClean="0">
                <a:cs typeface="Times New Roman" pitchFamily="18" charset="0"/>
              </a:rPr>
              <a:t>formula:</a:t>
            </a:r>
            <a:endParaRPr lang="ru-RU" sz="2400" dirty="0">
              <a:cs typeface="Times New Roman" pitchFamily="18" charset="0"/>
            </a:endParaRPr>
          </a:p>
        </p:txBody>
      </p:sp>
      <p:sp>
        <p:nvSpPr>
          <p:cNvPr id="13" name="Номер слайда 12"/>
          <p:cNvSpPr>
            <a:spLocks noGrp="1"/>
          </p:cNvSpPr>
          <p:nvPr>
            <p:ph type="sldNum" sz="quarter" idx="12"/>
          </p:nvPr>
        </p:nvSpPr>
        <p:spPr>
          <a:xfrm>
            <a:off x="7308304" y="6309320"/>
            <a:ext cx="588336" cy="228600"/>
          </a:xfrm>
        </p:spPr>
        <p:txBody>
          <a:bodyPr/>
          <a:lstStyle/>
          <a:p>
            <a:fld id="{725C68B6-61C2-468F-89AB-4B9F7531AA68}" type="slidenum">
              <a:rPr lang="ru-RU" smtClean="0"/>
              <a:pPr/>
              <a:t>7</a:t>
            </a:fld>
            <a:endParaRPr lang="ru-RU" dirty="0"/>
          </a:p>
        </p:txBody>
      </p:sp>
      <p:pic>
        <p:nvPicPr>
          <p:cNvPr id="4102"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483768" y="3429000"/>
            <a:ext cx="3168352" cy="864096"/>
          </a:xfrm>
          <a:prstGeom prst="rect">
            <a:avLst/>
          </a:prstGeom>
          <a:noFill/>
          <a:ln w="9525">
            <a:noFill/>
            <a:miter lim="800000"/>
            <a:headEnd/>
            <a:tailEnd/>
          </a:ln>
        </p:spPr>
      </p:pic>
      <p:sp>
        <p:nvSpPr>
          <p:cNvPr id="15" name="Прямоугольник 14"/>
          <p:cNvSpPr/>
          <p:nvPr/>
        </p:nvSpPr>
        <p:spPr>
          <a:xfrm>
            <a:off x="323528" y="4365104"/>
            <a:ext cx="8280920" cy="830997"/>
          </a:xfrm>
          <a:prstGeom prst="rect">
            <a:avLst/>
          </a:prstGeom>
        </p:spPr>
        <p:txBody>
          <a:bodyPr wrap="square">
            <a:spAutoFit/>
          </a:bodyPr>
          <a:lstStyle/>
          <a:p>
            <a:pPr algn="just"/>
            <a:r>
              <a:rPr lang="en-US" sz="2400" dirty="0" smtClean="0"/>
              <a:t>     The </a:t>
            </a:r>
            <a:r>
              <a:rPr lang="en-US" sz="2400" dirty="0" smtClean="0"/>
              <a:t>maximum wind load acting on the cable is </a:t>
            </a:r>
            <a:r>
              <a:rPr lang="en-US" sz="2400" dirty="0" smtClean="0"/>
              <a:t>determined:</a:t>
            </a:r>
            <a:endParaRPr lang="ru-RU" sz="2400" dirty="0"/>
          </a:p>
        </p:txBody>
      </p:sp>
      <p:pic>
        <p:nvPicPr>
          <p:cNvPr id="4103"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907704" y="5301208"/>
            <a:ext cx="5208219" cy="52884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Рисунок 76" descr="image056"/>
          <p:cNvPicPr>
            <a:picLocks noGrp="1" noChangeAspect="1" noChangeArrowheads="1"/>
          </p:cNvPicPr>
          <p:nvPr>
            <p:ph idx="1"/>
          </p:nvPr>
        </p:nvPicPr>
        <p:blipFill>
          <a:blip r:embed="rId2" cstate="print"/>
          <a:srcRect/>
          <a:stretch>
            <a:fillRect/>
          </a:stretch>
        </p:blipFill>
        <p:spPr bwMode="auto">
          <a:xfrm>
            <a:off x="179512" y="404664"/>
            <a:ext cx="8352928" cy="4176464"/>
          </a:xfrm>
          <a:prstGeom prst="rect">
            <a:avLst/>
          </a:prstGeom>
          <a:noFill/>
          <a:ln w="9525">
            <a:noFill/>
            <a:miter lim="800000"/>
            <a:headEnd/>
            <a:tailEnd/>
          </a:ln>
        </p:spPr>
      </p:pic>
      <p:sp>
        <p:nvSpPr>
          <p:cNvPr id="22531" name="Rectangle 3"/>
          <p:cNvSpPr>
            <a:spLocks noChangeArrowheads="1"/>
          </p:cNvSpPr>
          <p:nvPr/>
        </p:nvSpPr>
        <p:spPr bwMode="auto">
          <a:xfrm>
            <a:off x="389288" y="4033609"/>
            <a:ext cx="835917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415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Times New Roman" pitchFamily="18" charset="0"/>
                <a:cs typeface="Arial" pitchFamily="34" charset="0"/>
              </a:rPr>
              <a:t>Fig 2. </a:t>
            </a:r>
            <a:r>
              <a:rPr kumimoji="0" lang="en-US" sz="2000" b="0" i="0" u="none" strike="noStrike" cap="none" normalizeH="0" baseline="0" dirty="0" smtClean="0">
                <a:ln>
                  <a:noFill/>
                </a:ln>
                <a:solidFill>
                  <a:srgbClr val="212121"/>
                </a:solidFill>
                <a:effectLst/>
                <a:ea typeface="Times New Roman" pitchFamily="18" charset="0"/>
                <a:cs typeface="Arial" pitchFamily="34" charset="0"/>
              </a:rPr>
              <a:t>Dependence of load on FOC from maximum wind power in ice</a:t>
            </a:r>
            <a:endParaRPr kumimoji="0" lang="en-US" sz="2000" b="0" i="0" u="none" strike="noStrike" cap="none" normalizeH="0" baseline="0" dirty="0" smtClean="0">
              <a:ln>
                <a:noFill/>
              </a:ln>
              <a:solidFill>
                <a:schemeClr val="tx1"/>
              </a:solidFill>
              <a:effectLst/>
              <a:cs typeface="Arial" pitchFamily="34" charset="0"/>
            </a:endParaRPr>
          </a:p>
        </p:txBody>
      </p:sp>
      <p:sp>
        <p:nvSpPr>
          <p:cNvPr id="7" name="Прямоугольник 6"/>
          <p:cNvSpPr/>
          <p:nvPr/>
        </p:nvSpPr>
        <p:spPr>
          <a:xfrm>
            <a:off x="539552" y="4581128"/>
            <a:ext cx="8064896" cy="1569660"/>
          </a:xfrm>
          <a:prstGeom prst="rect">
            <a:avLst/>
          </a:prstGeom>
        </p:spPr>
        <p:txBody>
          <a:bodyPr wrap="square">
            <a:spAutoFit/>
          </a:bodyPr>
          <a:lstStyle/>
          <a:p>
            <a:pPr algn="just"/>
            <a:r>
              <a:rPr lang="en-US" sz="2400" dirty="0" smtClean="0"/>
              <a:t> </a:t>
            </a:r>
            <a:r>
              <a:rPr lang="en-US" sz="2400" dirty="0" smtClean="0"/>
              <a:t>    The </a:t>
            </a:r>
            <a:r>
              <a:rPr lang="en-US" sz="2400" dirty="0" smtClean="0"/>
              <a:t>dependence shown above clearly illustrates that the optimal choice of the suspension cable also depends on the geographical location of the cable installation with the predetermined worst weather </a:t>
            </a:r>
            <a:r>
              <a:rPr lang="en-US" sz="2400" dirty="0" smtClean="0"/>
              <a:t>conditions.</a:t>
            </a:r>
            <a:endParaRPr lang="ru-RU" sz="2400" dirty="0"/>
          </a:p>
        </p:txBody>
      </p:sp>
      <p:sp>
        <p:nvSpPr>
          <p:cNvPr id="8" name="Номер слайда 7"/>
          <p:cNvSpPr>
            <a:spLocks noGrp="1"/>
          </p:cNvSpPr>
          <p:nvPr>
            <p:ph type="sldNum" sz="quarter" idx="12"/>
          </p:nvPr>
        </p:nvSpPr>
        <p:spPr>
          <a:xfrm>
            <a:off x="7236296" y="6453336"/>
            <a:ext cx="588336" cy="228600"/>
          </a:xfrm>
        </p:spPr>
        <p:txBody>
          <a:bodyPr/>
          <a:lstStyle/>
          <a:p>
            <a:fld id="{725C68B6-61C2-468F-89AB-4B9F7531AA68}" type="slidenum">
              <a:rPr lang="ru-RU" smtClean="0"/>
              <a:pPr/>
              <a:t>8</a:t>
            </a:fld>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5"/>
          <p:cNvSpPr>
            <a:spLocks noGrp="1"/>
          </p:cNvSpPr>
          <p:nvPr>
            <p:ph idx="1"/>
          </p:nvPr>
        </p:nvSpPr>
        <p:spPr>
          <a:xfrm>
            <a:off x="323528" y="476672"/>
            <a:ext cx="8280920" cy="5979064"/>
          </a:xfrm>
        </p:spPr>
        <p:txBody>
          <a:bodyPr/>
          <a:lstStyle/>
          <a:p>
            <a:pPr algn="just">
              <a:buNone/>
            </a:pPr>
            <a:r>
              <a:rPr lang="en-US" sz="2400" dirty="0" smtClean="0"/>
              <a:t>       The </a:t>
            </a:r>
            <a:r>
              <a:rPr lang="en-US" sz="2400" dirty="0" smtClean="0"/>
              <a:t>calculation formula for the dependence of the attenuation in an optical fiber on the wind load in the absence of </a:t>
            </a:r>
            <a:r>
              <a:rPr lang="en-US" sz="2400" dirty="0" smtClean="0"/>
              <a:t>ice, dB/km:</a:t>
            </a:r>
          </a:p>
          <a:p>
            <a:pPr algn="just">
              <a:buNone/>
            </a:pPr>
            <a:endParaRPr lang="en-US" sz="2400" dirty="0" smtClean="0"/>
          </a:p>
          <a:p>
            <a:pPr algn="just">
              <a:buNone/>
            </a:pPr>
            <a:endParaRPr lang="en-US" sz="2400" dirty="0" smtClean="0"/>
          </a:p>
          <a:p>
            <a:pPr algn="just">
              <a:buNone/>
            </a:pPr>
            <a:endParaRPr lang="en-US" sz="2400" dirty="0" smtClean="0"/>
          </a:p>
          <a:p>
            <a:pPr algn="just">
              <a:buNone/>
            </a:pPr>
            <a:endParaRPr lang="en-US" sz="2400" dirty="0" smtClean="0"/>
          </a:p>
          <a:p>
            <a:pPr algn="just">
              <a:buNone/>
            </a:pPr>
            <a:r>
              <a:rPr lang="en-US" sz="2400" dirty="0" smtClean="0"/>
              <a:t>The design formula for the dependence of attenuation in a fiber optic cable from </a:t>
            </a:r>
            <a:r>
              <a:rPr lang="en-US" sz="2400" dirty="0" smtClean="0"/>
              <a:t>the </a:t>
            </a:r>
            <a:r>
              <a:rPr lang="en-US" sz="2400" dirty="0" smtClean="0"/>
              <a:t>wind load taking into account the ice</a:t>
            </a:r>
            <a:r>
              <a:rPr lang="en-US" sz="2400" dirty="0" smtClean="0"/>
              <a:t>:</a:t>
            </a:r>
          </a:p>
          <a:p>
            <a:pPr algn="just">
              <a:buNone/>
            </a:pPr>
            <a:endParaRPr lang="en-US" sz="2400" dirty="0" smtClean="0"/>
          </a:p>
          <a:p>
            <a:pPr algn="just">
              <a:buNone/>
            </a:pPr>
            <a:endParaRPr lang="en-US" sz="2400" dirty="0" smtClean="0"/>
          </a:p>
          <a:p>
            <a:pPr algn="just">
              <a:buNone/>
            </a:pPr>
            <a:endParaRPr lang="en-US" sz="2400" dirty="0" smtClean="0"/>
          </a:p>
          <a:p>
            <a:pPr algn="just">
              <a:buNone/>
            </a:pPr>
            <a:endParaRPr lang="ru-RU" sz="2400" dirty="0"/>
          </a:p>
        </p:txBody>
      </p:sp>
      <p:pic>
        <p:nvPicPr>
          <p:cNvPr id="24578"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55776" y="1628800"/>
            <a:ext cx="3096344" cy="1440160"/>
          </a:xfrm>
          <a:prstGeom prst="rect">
            <a:avLst/>
          </a:prstGeom>
          <a:noFill/>
          <a:ln w="9525">
            <a:noFill/>
            <a:miter lim="800000"/>
            <a:headEnd/>
            <a:tailEnd/>
          </a:ln>
        </p:spPr>
      </p:pic>
      <p:pic>
        <p:nvPicPr>
          <p:cNvPr id="245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483768" y="4293096"/>
            <a:ext cx="3888432" cy="1728192"/>
          </a:xfrm>
          <a:prstGeom prst="rect">
            <a:avLst/>
          </a:prstGeom>
          <a:noFill/>
          <a:ln w="9525">
            <a:noFill/>
            <a:miter lim="800000"/>
            <a:headEnd/>
            <a:tailEnd/>
          </a:ln>
        </p:spPr>
      </p:pic>
      <p:sp>
        <p:nvSpPr>
          <p:cNvPr id="9" name="Номер слайда 8"/>
          <p:cNvSpPr>
            <a:spLocks noGrp="1"/>
          </p:cNvSpPr>
          <p:nvPr>
            <p:ph type="sldNum" sz="quarter" idx="12"/>
          </p:nvPr>
        </p:nvSpPr>
        <p:spPr>
          <a:xfrm>
            <a:off x="7308304" y="6381328"/>
            <a:ext cx="588336" cy="228600"/>
          </a:xfrm>
        </p:spPr>
        <p:txBody>
          <a:bodyPr/>
          <a:lstStyle/>
          <a:p>
            <a:fld id="{725C68B6-61C2-468F-89AB-4B9F7531AA68}" type="slidenum">
              <a:rPr lang="ru-RU" smtClean="0"/>
              <a:pPr/>
              <a:t>9</a:t>
            </a:fld>
            <a:endParaRPr lang="ru-RU"/>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183</TotalTime>
  <Words>660</Words>
  <Application>Microsoft Office PowerPoint</Application>
  <PresentationFormat>Экран (4:3)</PresentationFormat>
  <Paragraphs>75</Paragraphs>
  <Slides>12</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12</vt:i4>
      </vt:variant>
    </vt:vector>
  </HeadingPairs>
  <TitlesOfParts>
    <vt:vector size="14" baseType="lpstr">
      <vt:lpstr>Изящная</vt:lpstr>
      <vt:lpstr>Microsoft Equation 3.0</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32</cp:revision>
  <dcterms:created xsi:type="dcterms:W3CDTF">2017-09-13T00:55:02Z</dcterms:created>
  <dcterms:modified xsi:type="dcterms:W3CDTF">2017-09-19T16:26:27Z</dcterms:modified>
</cp:coreProperties>
</file>