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7000" y="812520"/>
            <a:ext cx="5345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Click to move the slide</a:t>
            </a: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49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&lt;header&gt;</a:t>
            </a:r>
          </a:p>
        </p:txBody>
      </p:sp>
      <p:sp>
        <p:nvSpPr>
          <p:cNvPr id="50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51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52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AF7B45CE-8F6C-44A7-B9C1-72D65334D4D4}" type="slidenum">
              <a:rPr lang="ru-RU" sz="1400" b="0" strike="noStrike" spc="-1">
                <a:latin typeface="Times New Roman"/>
              </a:rPr>
              <a:pPr algn="r"/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31508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29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lIns="90000" tIns="45000" rIns="90000" bIns="4500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98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fld id="{8C568732-1000-4C2E-BB62-7FBE5A25A4E6}" type="slidenum">
              <a:rPr lang="ru-RU" sz="1800" b="0" strike="noStrike" spc="-1">
                <a:solidFill>
                  <a:srgbClr val="000000"/>
                </a:solidFill>
                <a:latin typeface="+mn-lt"/>
                <a:ea typeface="+mn-ea"/>
              </a:rPr>
              <a:pPr/>
              <a:t>1</a:t>
            </a:fld>
            <a:endParaRPr lang="ru-RU" sz="1800" b="0" strike="noStrike" spc="-1">
              <a:latin typeface="Times New Roman"/>
            </a:endParaRPr>
          </a:p>
        </p:txBody>
      </p:sp>
      <p:sp>
        <p:nvSpPr>
          <p:cNvPr id="299" name="TextShape 4"/>
          <p:cNvSpPr txBox="1"/>
          <p:nvPr/>
        </p:nvSpPr>
        <p:spPr>
          <a:xfrm>
            <a:off x="0" y="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70375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822960" y="758880"/>
            <a:ext cx="7543440" cy="3565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7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ru-RU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57200" y="3682440"/>
            <a:ext cx="8229240" cy="1897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ru-RU" sz="2000" b="0" strike="noStrike" spc="-1">
              <a:solidFill>
                <a:srgbClr val="40404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822960" y="758880"/>
            <a:ext cx="7543440" cy="3565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7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ru-RU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7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ru-RU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457200" y="3682440"/>
            <a:ext cx="4015800" cy="1897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ru-RU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4674240" y="3682440"/>
            <a:ext cx="4015800" cy="1897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ru-RU" sz="2000" b="0" strike="noStrike" spc="-1">
              <a:solidFill>
                <a:srgbClr val="40404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822960" y="758880"/>
            <a:ext cx="7543440" cy="3565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7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ru-RU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7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ru-RU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7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ru-RU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 type="body"/>
          </p:nvPr>
        </p:nvSpPr>
        <p:spPr>
          <a:xfrm>
            <a:off x="457200" y="3682440"/>
            <a:ext cx="2649600" cy="1897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ru-RU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45" name="PlaceHolder 6"/>
          <p:cNvSpPr>
            <a:spLocks noGrp="1"/>
          </p:cNvSpPr>
          <p:nvPr>
            <p:ph type="body"/>
          </p:nvPr>
        </p:nvSpPr>
        <p:spPr>
          <a:xfrm>
            <a:off x="3239640" y="3682440"/>
            <a:ext cx="2649600" cy="1897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ru-RU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46" name="PlaceHolder 7"/>
          <p:cNvSpPr>
            <a:spLocks noGrp="1"/>
          </p:cNvSpPr>
          <p:nvPr>
            <p:ph type="body"/>
          </p:nvPr>
        </p:nvSpPr>
        <p:spPr>
          <a:xfrm>
            <a:off x="6022080" y="3682440"/>
            <a:ext cx="2649600" cy="1897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ru-RU" sz="2000" b="0" strike="noStrike" spc="-1">
              <a:solidFill>
                <a:srgbClr val="40404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822960" y="758880"/>
            <a:ext cx="7543440" cy="3565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822960" y="758880"/>
            <a:ext cx="7543440" cy="3565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ru-RU" sz="2000" b="0" strike="noStrike" spc="-1">
              <a:solidFill>
                <a:srgbClr val="40404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822960" y="758880"/>
            <a:ext cx="7543440" cy="3565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6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ru-RU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6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ru-RU" sz="2000" b="0" strike="noStrike" spc="-1">
              <a:solidFill>
                <a:srgbClr val="40404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22960" y="758880"/>
            <a:ext cx="7543440" cy="3565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subTitle"/>
          </p:nvPr>
        </p:nvSpPr>
        <p:spPr>
          <a:xfrm>
            <a:off x="822960" y="2165760"/>
            <a:ext cx="7543440" cy="137160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822960" y="758880"/>
            <a:ext cx="7543440" cy="3565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7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ru-RU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6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ru-RU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57200" y="3682440"/>
            <a:ext cx="4015800" cy="1897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ru-RU" sz="2000" b="0" strike="noStrike" spc="-1">
              <a:solidFill>
                <a:srgbClr val="40404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822960" y="758880"/>
            <a:ext cx="7543440" cy="3565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6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ru-RU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7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ru-RU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674240" y="3682440"/>
            <a:ext cx="4015800" cy="1897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ru-RU" sz="2000" b="0" strike="noStrike" spc="-1">
              <a:solidFill>
                <a:srgbClr val="40404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822960" y="758880"/>
            <a:ext cx="7543440" cy="3565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7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ru-RU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7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ru-RU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57200" y="3682440"/>
            <a:ext cx="8229240" cy="1897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ru-RU" sz="2000" b="0" strike="noStrike" spc="-1">
              <a:solidFill>
                <a:srgbClr val="40404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stomShape 1"/>
          <p:cNvSpPr/>
          <p:nvPr/>
        </p:nvSpPr>
        <p:spPr>
          <a:xfrm>
            <a:off x="0" y="6400800"/>
            <a:ext cx="9143640" cy="456840"/>
          </a:xfrm>
          <a:prstGeom prst="rect">
            <a:avLst/>
          </a:prstGeom>
          <a:solidFill>
            <a:srgbClr val="CCB400"/>
          </a:solidFill>
          <a:ln w="1584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" name="CustomShape 2"/>
          <p:cNvSpPr/>
          <p:nvPr/>
        </p:nvSpPr>
        <p:spPr>
          <a:xfrm>
            <a:off x="0" y="6334200"/>
            <a:ext cx="9143640" cy="65520"/>
          </a:xfrm>
          <a:prstGeom prst="rect">
            <a:avLst/>
          </a:prstGeom>
          <a:solidFill>
            <a:srgbClr val="D16349"/>
          </a:solidFill>
          <a:ln w="1584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Line 3"/>
          <p:cNvSpPr/>
          <p:nvPr/>
        </p:nvSpPr>
        <p:spPr>
          <a:xfrm>
            <a:off x="894960" y="1737720"/>
            <a:ext cx="7475400" cy="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2520" y="6400800"/>
            <a:ext cx="9141120" cy="456840"/>
          </a:xfrm>
          <a:prstGeom prst="rect">
            <a:avLst/>
          </a:prstGeom>
          <a:solidFill>
            <a:srgbClr val="CCB400"/>
          </a:solidFill>
          <a:ln w="1584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CustomShape 5"/>
          <p:cNvSpPr/>
          <p:nvPr/>
        </p:nvSpPr>
        <p:spPr>
          <a:xfrm>
            <a:off x="0" y="6334200"/>
            <a:ext cx="9141120" cy="63720"/>
          </a:xfrm>
          <a:prstGeom prst="rect">
            <a:avLst/>
          </a:prstGeom>
          <a:solidFill>
            <a:srgbClr val="D16349"/>
          </a:solidFill>
          <a:ln w="1584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PlaceHolder 6"/>
          <p:cNvSpPr>
            <a:spLocks noGrp="1"/>
          </p:cNvSpPr>
          <p:nvPr>
            <p:ph type="title"/>
          </p:nvPr>
        </p:nvSpPr>
        <p:spPr>
          <a:xfrm>
            <a:off x="822960" y="758880"/>
            <a:ext cx="7543440" cy="3565800"/>
          </a:xfrm>
          <a:prstGeom prst="rect">
            <a:avLst/>
          </a:prstGeom>
        </p:spPr>
        <p:txBody>
          <a:bodyPr lIns="90000" tIns="45000" rIns="90000" bIns="45000" anchor="b">
            <a:noAutofit/>
          </a:bodyPr>
          <a:lstStyle/>
          <a:p>
            <a:pPr>
              <a:lnSpc>
                <a:spcPct val="85000"/>
              </a:lnSpc>
            </a:pPr>
            <a:r>
              <a:rPr lang="ru-RU" sz="8000" b="0" strike="noStrike" spc="-1">
                <a:solidFill>
                  <a:srgbClr val="404040"/>
                </a:solidFill>
                <a:latin typeface="Calibri Light"/>
              </a:rPr>
              <a:t>Для правки текста заголовка щелкните мышьюОбразец заголовка</a:t>
            </a:r>
            <a:endParaRPr lang="ru-RU" sz="8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dt"/>
          </p:nvPr>
        </p:nvSpPr>
        <p:spPr>
          <a:xfrm>
            <a:off x="822960" y="6459840"/>
            <a:ext cx="1854000" cy="364680"/>
          </a:xfrm>
          <a:prstGeom prst="rect">
            <a:avLst/>
          </a:prstGeom>
        </p:spPr>
        <p:txBody>
          <a:bodyPr lIns="90000" tIns="45000" rIns="90000" bIns="45000">
            <a:noAutofit/>
          </a:bodyPr>
          <a:lstStyle/>
          <a:p>
            <a:fld id="{F225AC91-39BF-4FDE-8614-55883A69C874}" type="datetime">
              <a:rPr lang="ru-RU" sz="1800" b="0" strike="noStrike" spc="-1">
                <a:solidFill>
                  <a:srgbClr val="000000"/>
                </a:solidFill>
                <a:latin typeface="Calibri"/>
              </a:rPr>
              <a:pPr/>
              <a:t>26.08.2019</a:t>
            </a:fld>
            <a:endParaRPr lang="ru-RU" sz="1800" b="0" strike="noStrike" spc="-1">
              <a:latin typeface="Times New Roman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ftr"/>
          </p:nvPr>
        </p:nvSpPr>
        <p:spPr>
          <a:xfrm>
            <a:off x="2764800" y="6459840"/>
            <a:ext cx="3616920" cy="364680"/>
          </a:xfrm>
          <a:prstGeom prst="rect">
            <a:avLst/>
          </a:prstGeom>
        </p:spPr>
        <p:txBody>
          <a:bodyPr lIns="90000" tIns="45000" rIns="90000" bIns="45000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8" name="PlaceHolder 9"/>
          <p:cNvSpPr>
            <a:spLocks noGrp="1"/>
          </p:cNvSpPr>
          <p:nvPr>
            <p:ph type="sldNum"/>
          </p:nvPr>
        </p:nvSpPr>
        <p:spPr>
          <a:xfrm>
            <a:off x="7425360" y="6459840"/>
            <a:ext cx="983520" cy="364680"/>
          </a:xfrm>
          <a:prstGeom prst="rect">
            <a:avLst/>
          </a:prstGeom>
        </p:spPr>
        <p:txBody>
          <a:bodyPr lIns="90000" tIns="45000" rIns="90000" bIns="45000">
            <a:noAutofit/>
          </a:bodyPr>
          <a:lstStyle/>
          <a:p>
            <a:fld id="{95E7E663-A75B-472B-A3F2-0D8596858439}" type="slidenum">
              <a:rPr lang="ru-RU" sz="1800" b="0" strike="noStrike" spc="-1">
                <a:solidFill>
                  <a:srgbClr val="000000"/>
                </a:solidFill>
                <a:latin typeface="Calibri"/>
              </a:rPr>
              <a:pPr/>
              <a:t>‹#›</a:t>
            </a:fld>
            <a:endParaRPr lang="ru-RU" sz="1800" b="0" strike="noStrike" spc="-1">
              <a:latin typeface="Times New Roman"/>
            </a:endParaRPr>
          </a:p>
        </p:txBody>
      </p:sp>
      <p:sp>
        <p:nvSpPr>
          <p:cNvPr id="9" name="Line 10"/>
          <p:cNvSpPr/>
          <p:nvPr/>
        </p:nvSpPr>
        <p:spPr>
          <a:xfrm>
            <a:off x="905400" y="4343400"/>
            <a:ext cx="7406640" cy="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" name="PlaceHolder 11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404040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400" b="0" strike="noStrike" spc="-1">
                <a:solidFill>
                  <a:srgbClr val="404040"/>
                </a:solidFill>
                <a:latin typeface="Calibri"/>
              </a:rPr>
              <a:t>Second Outline Level</a:t>
            </a: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>
                <a:solidFill>
                  <a:srgbClr val="404040"/>
                </a:solidFill>
                <a:latin typeface="Calibri"/>
              </a:rPr>
              <a:t>Third Outline Level</a:t>
            </a:r>
          </a:p>
          <a:p>
            <a:pPr marL="1728000" lvl="3" indent="-216000">
              <a:spcAft>
                <a:spcPts val="567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400" b="0" strike="noStrike" spc="-1">
                <a:solidFill>
                  <a:srgbClr val="404040"/>
                </a:solidFill>
                <a:latin typeface="Calibri"/>
              </a:rPr>
              <a:t>Fourth Outline Level</a:t>
            </a:r>
          </a:p>
          <a:p>
            <a:pPr marL="2160000" lvl="4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404040"/>
                </a:solidFill>
                <a:latin typeface="Calibri"/>
              </a:rPr>
              <a:t>Fifth Outline Level</a:t>
            </a:r>
          </a:p>
          <a:p>
            <a:pPr marL="2592000" lvl="5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404040"/>
                </a:solidFill>
                <a:latin typeface="Calibri"/>
              </a:rPr>
              <a:t>Sixth Outline Level</a:t>
            </a:r>
          </a:p>
          <a:p>
            <a:pPr marL="3024000" lvl="6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404040"/>
                </a:solidFill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5" Type="http://schemas.openxmlformats.org/officeDocument/2006/relationships/image" Target="../media/image56.png"/><Relationship Id="rId4" Type="http://schemas.openxmlformats.org/officeDocument/2006/relationships/image" Target="../media/image6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5" Type="http://schemas.openxmlformats.org/officeDocument/2006/relationships/image" Target="../media/image56.png"/><Relationship Id="rId4" Type="http://schemas.openxmlformats.org/officeDocument/2006/relationships/image" Target="../media/image6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2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18" Type="http://schemas.openxmlformats.org/officeDocument/2006/relationships/image" Target="../media/image25.png"/><Relationship Id="rId3" Type="http://schemas.openxmlformats.org/officeDocument/2006/relationships/image" Target="../media/image2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17" Type="http://schemas.openxmlformats.org/officeDocument/2006/relationships/image" Target="../media/image24.png"/><Relationship Id="rId2" Type="http://schemas.openxmlformats.org/officeDocument/2006/relationships/image" Target="../media/image3.png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5" Type="http://schemas.openxmlformats.org/officeDocument/2006/relationships/image" Target="../media/image22.png"/><Relationship Id="rId10" Type="http://schemas.openxmlformats.org/officeDocument/2006/relationships/image" Target="../media/image18.png"/><Relationship Id="rId19" Type="http://schemas.openxmlformats.org/officeDocument/2006/relationships/image" Target="../media/image9.png"/><Relationship Id="rId4" Type="http://schemas.openxmlformats.org/officeDocument/2006/relationships/image" Target="../media/image1.png"/><Relationship Id="rId9" Type="http://schemas.openxmlformats.org/officeDocument/2006/relationships/image" Target="../media/image17.png"/><Relationship Id="rId1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5.png"/><Relationship Id="rId3" Type="http://schemas.openxmlformats.org/officeDocument/2006/relationships/image" Target="../media/image2.png"/><Relationship Id="rId7" Type="http://schemas.openxmlformats.org/officeDocument/2006/relationships/image" Target="../media/image29.png"/><Relationship Id="rId12" Type="http://schemas.openxmlformats.org/officeDocument/2006/relationships/image" Target="../media/image3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Relationship Id="rId1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1.png"/><Relationship Id="rId7" Type="http://schemas.openxmlformats.org/officeDocument/2006/relationships/image" Target="../media/image3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1.png"/><Relationship Id="rId7" Type="http://schemas.openxmlformats.org/officeDocument/2006/relationships/image" Target="../media/image4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54.png"/><Relationship Id="rId3" Type="http://schemas.openxmlformats.org/officeDocument/2006/relationships/image" Target="../media/image1.png"/><Relationship Id="rId7" Type="http://schemas.openxmlformats.org/officeDocument/2006/relationships/image" Target="../media/image51.png"/><Relationship Id="rId12" Type="http://schemas.openxmlformats.org/officeDocument/2006/relationships/image" Target="../media/image5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11" Type="http://schemas.openxmlformats.org/officeDocument/2006/relationships/image" Target="../media/image38.png"/><Relationship Id="rId5" Type="http://schemas.openxmlformats.org/officeDocument/2006/relationships/image" Target="../media/image49.png"/><Relationship Id="rId10" Type="http://schemas.openxmlformats.org/officeDocument/2006/relationships/image" Target="../media/image52.png"/><Relationship Id="rId4" Type="http://schemas.openxmlformats.org/officeDocument/2006/relationships/image" Target="../media/image48.png"/><Relationship Id="rId9" Type="http://schemas.openxmlformats.org/officeDocument/2006/relationships/image" Target="../media/image7.png"/><Relationship Id="rId14" Type="http://schemas.openxmlformats.org/officeDocument/2006/relationships/image" Target="../media/image5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1.png"/><Relationship Id="rId7" Type="http://schemas.openxmlformats.org/officeDocument/2006/relationships/image" Target="../media/image5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5" Type="http://schemas.openxmlformats.org/officeDocument/2006/relationships/image" Target="../media/image57.png"/><Relationship Id="rId4" Type="http://schemas.openxmlformats.org/officeDocument/2006/relationships/image" Target="../media/image5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Shape 1"/>
          <p:cNvSpPr txBox="1"/>
          <p:nvPr/>
        </p:nvSpPr>
        <p:spPr>
          <a:xfrm>
            <a:off x="592560" y="792000"/>
            <a:ext cx="7543440" cy="15980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ctr">
              <a:lnSpc>
                <a:spcPct val="85000"/>
              </a:lnSpc>
            </a:pPr>
            <a:r>
              <a:t/>
            </a:r>
            <a:br/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" name="TextShape 2"/>
          <p:cNvSpPr txBox="1"/>
          <p:nvPr/>
        </p:nvSpPr>
        <p:spPr>
          <a:xfrm>
            <a:off x="216000" y="6357960"/>
            <a:ext cx="8713440" cy="356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r">
              <a:lnSpc>
                <a:spcPct val="85000"/>
              </a:lnSpc>
            </a:pPr>
            <a:r>
              <a:rPr lang="ru-RU" sz="1400" b="0" strike="noStrike" spc="-1">
                <a:solidFill>
                  <a:srgbClr val="404040"/>
                </a:solidFill>
                <a:latin typeface="Calibri Light"/>
              </a:rPr>
              <a:t>Коноплева В.С.                                                                 Усвоение данных                                                    Новосибирск 2019</a:t>
            </a:r>
            <a:endParaRPr lang="ru-RU" sz="1400" b="0" strike="noStrike" spc="-1">
              <a:latin typeface="Arial"/>
            </a:endParaRPr>
          </a:p>
        </p:txBody>
      </p:sp>
      <p:pic>
        <p:nvPicPr>
          <p:cNvPr id="55" name="Рисунок 4"/>
          <p:cNvPicPr/>
          <p:nvPr/>
        </p:nvPicPr>
        <p:blipFill>
          <a:blip r:embed="rId3"/>
          <a:stretch/>
        </p:blipFill>
        <p:spPr>
          <a:xfrm>
            <a:off x="8215200" y="5572080"/>
            <a:ext cx="731160" cy="726480"/>
          </a:xfrm>
          <a:prstGeom prst="rect">
            <a:avLst/>
          </a:prstGeom>
          <a:ln>
            <a:noFill/>
          </a:ln>
        </p:spPr>
      </p:pic>
      <p:sp>
        <p:nvSpPr>
          <p:cNvPr id="56" name="CustomShape 3"/>
          <p:cNvSpPr/>
          <p:nvPr/>
        </p:nvSpPr>
        <p:spPr>
          <a:xfrm>
            <a:off x="214200" y="2690280"/>
            <a:ext cx="8786520" cy="252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/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Пененко Алексей Владимирович,  Коноплева Виктория Сергеевна, </a:t>
            </a:r>
            <a:endParaRPr lang="ru-RU" sz="1800" b="0" strike="noStrike" spc="-1">
              <a:latin typeface="Arial"/>
            </a:endParaRPr>
          </a:p>
          <a:p>
            <a:pPr algn="ctr"/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Мукатова Жадыра  Саматовна.</a:t>
            </a:r>
            <a:endParaRPr lang="ru-RU" sz="1800" b="0" strike="noStrike" spc="-1">
              <a:latin typeface="Arial"/>
            </a:endParaRPr>
          </a:p>
          <a:p>
            <a:pPr algn="ctr"/>
            <a:endParaRPr lang="ru-RU" sz="1800" b="0" strike="noStrike" spc="-1">
              <a:latin typeface="Arial"/>
            </a:endParaRPr>
          </a:p>
          <a:p>
            <a:pPr algn="ctr"/>
            <a:r>
              <a:rPr lang="ru-RU" sz="1600" b="0" strike="noStrike" spc="-1">
                <a:solidFill>
                  <a:srgbClr val="000000"/>
                </a:solidFill>
                <a:latin typeface="Calibri"/>
              </a:rPr>
              <a:t>Институт вычислительной математики и математической геофизики СО РАН</a:t>
            </a:r>
            <a:endParaRPr lang="ru-RU" sz="1600" b="0" strike="noStrike" spc="-1">
              <a:latin typeface="Arial"/>
            </a:endParaRPr>
          </a:p>
          <a:p>
            <a:pPr algn="ctr"/>
            <a:endParaRPr lang="ru-RU" sz="1600" b="0" strike="noStrike" spc="-1">
              <a:latin typeface="Arial"/>
            </a:endParaRPr>
          </a:p>
          <a:p>
            <a:pPr algn="ctr"/>
            <a:endParaRPr lang="ru-RU" sz="1600" b="0" strike="noStrike" spc="-1">
              <a:latin typeface="Arial"/>
            </a:endParaRPr>
          </a:p>
          <a:p>
            <a:pPr algn="ctr"/>
            <a:endParaRPr lang="ru-RU" sz="1600" b="0" strike="noStrike" spc="-1">
              <a:latin typeface="Arial"/>
            </a:endParaRPr>
          </a:p>
          <a:p>
            <a:pPr algn="ctr"/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Новосибирск 2019</a:t>
            </a:r>
            <a:endParaRPr lang="ru-RU" sz="1800" b="0" strike="noStrike" spc="-1">
              <a:latin typeface="Arial"/>
            </a:endParaRPr>
          </a:p>
          <a:p>
            <a:endParaRPr lang="ru-RU" sz="1800" b="0" strike="noStrike" spc="-1">
              <a:latin typeface="Arial"/>
            </a:endParaRPr>
          </a:p>
        </p:txBody>
      </p:sp>
      <p:sp>
        <p:nvSpPr>
          <p:cNvPr id="57" name="TextShape 4"/>
          <p:cNvSpPr txBox="1"/>
          <p:nvPr/>
        </p:nvSpPr>
        <p:spPr>
          <a:xfrm>
            <a:off x="432000" y="751320"/>
            <a:ext cx="8424000" cy="1768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pPr algn="ctr"/>
            <a:r>
              <a:rPr lang="ru-RU" sz="3200" b="1" u="sng" strike="noStrike" spc="-1">
                <a:solidFill>
                  <a:srgbClr val="3399FF"/>
                </a:solidFill>
                <a:uFillTx/>
                <a:latin typeface="Calibri Light"/>
              </a:rPr>
              <a:t>Вычисление оптимальных параметров усвоения данных для моделей адвекции-диффузии.</a:t>
            </a: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8" name="Рисунок 4"/>
          <p:cNvPicPr/>
          <p:nvPr/>
        </p:nvPicPr>
        <p:blipFill>
          <a:blip r:embed="rId2"/>
          <a:stretch/>
        </p:blipFill>
        <p:spPr>
          <a:xfrm>
            <a:off x="8215200" y="5572080"/>
            <a:ext cx="731160" cy="726480"/>
          </a:xfrm>
          <a:prstGeom prst="rect">
            <a:avLst/>
          </a:prstGeom>
          <a:ln>
            <a:noFill/>
          </a:ln>
        </p:spPr>
      </p:pic>
      <p:sp>
        <p:nvSpPr>
          <p:cNvPr id="289" name="TextShape 1"/>
          <p:cNvSpPr txBox="1"/>
          <p:nvPr/>
        </p:nvSpPr>
        <p:spPr>
          <a:xfrm>
            <a:off x="216000" y="6358320"/>
            <a:ext cx="8713440" cy="356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r">
              <a:lnSpc>
                <a:spcPct val="85000"/>
              </a:lnSpc>
            </a:pPr>
            <a:r>
              <a:rPr lang="ru-RU" sz="1400" b="0" strike="noStrike" spc="-1">
                <a:solidFill>
                  <a:srgbClr val="404040"/>
                </a:solidFill>
                <a:latin typeface="Calibri Light"/>
              </a:rPr>
              <a:t>Коноплева В.С.                                                                 Усвоение данных                                                    Новосибирск 2019</a:t>
            </a:r>
            <a:endParaRPr lang="ru-RU" sz="1400" b="0" strike="noStrike" spc="-1">
              <a:latin typeface="Arial"/>
            </a:endParaRPr>
          </a:p>
        </p:txBody>
      </p:sp>
      <p:pic>
        <p:nvPicPr>
          <p:cNvPr id="290" name="Рисунок 289"/>
          <p:cNvPicPr/>
          <p:nvPr/>
        </p:nvPicPr>
        <p:blipFill>
          <a:blip r:embed="rId3" cstate="print"/>
          <a:stretch/>
        </p:blipFill>
        <p:spPr>
          <a:xfrm>
            <a:off x="0" y="857232"/>
            <a:ext cx="4680000" cy="4680000"/>
          </a:xfrm>
          <a:prstGeom prst="rect">
            <a:avLst/>
          </a:prstGeom>
          <a:ln>
            <a:noFill/>
          </a:ln>
        </p:spPr>
      </p:pic>
      <p:pic>
        <p:nvPicPr>
          <p:cNvPr id="291" name="Рисунок 290"/>
          <p:cNvPicPr/>
          <p:nvPr/>
        </p:nvPicPr>
        <p:blipFill>
          <a:blip r:embed="rId4" cstate="print"/>
          <a:stretch/>
        </p:blipFill>
        <p:spPr>
          <a:xfrm>
            <a:off x="4464000" y="857232"/>
            <a:ext cx="4680000" cy="4680000"/>
          </a:xfrm>
          <a:prstGeom prst="rect">
            <a:avLst/>
          </a:prstGeom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142844" y="214290"/>
            <a:ext cx="871543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800" b="1" u="sng" dirty="0" smtClean="0">
                <a:solidFill>
                  <a:srgbClr val="00B0F0"/>
                </a:solidFill>
                <a:latin typeface="Calibri Light" pitchFamily="34" charset="0"/>
              </a:rPr>
              <a:t>Реконструкция функций состояния:</a:t>
            </a:r>
          </a:p>
        </p:txBody>
      </p:sp>
      <p:pic>
        <p:nvPicPr>
          <p:cNvPr id="9" name="Picture 1"/>
          <p:cNvPicPr/>
          <p:nvPr/>
        </p:nvPicPr>
        <p:blipFill>
          <a:blip r:embed="rId5"/>
          <a:stretch/>
        </p:blipFill>
        <p:spPr>
          <a:xfrm>
            <a:off x="7215206" y="5572140"/>
            <a:ext cx="304560" cy="342720"/>
          </a:xfrm>
          <a:prstGeom prst="rect">
            <a:avLst/>
          </a:prstGeom>
          <a:ln>
            <a:noFill/>
          </a:ln>
        </p:spPr>
      </p:pic>
      <p:pic>
        <p:nvPicPr>
          <p:cNvPr id="10" name="Picture 5"/>
          <p:cNvPicPr/>
          <p:nvPr/>
        </p:nvPicPr>
        <p:blipFill>
          <a:blip r:embed="rId6"/>
          <a:stretch/>
        </p:blipFill>
        <p:spPr>
          <a:xfrm>
            <a:off x="7786710" y="5572140"/>
            <a:ext cx="266400" cy="304560"/>
          </a:xfrm>
          <a:prstGeom prst="rect">
            <a:avLst/>
          </a:prstGeom>
          <a:ln>
            <a:noFill/>
          </a:ln>
        </p:spPr>
      </p:pic>
      <p:sp>
        <p:nvSpPr>
          <p:cNvPr id="11" name="Прямоугольник 10"/>
          <p:cNvSpPr/>
          <p:nvPr/>
        </p:nvSpPr>
        <p:spPr>
          <a:xfrm>
            <a:off x="214282" y="5286388"/>
            <a:ext cx="86439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Восстановление функции состояния в контрольном эксперименте по параметрам, найденным путем оптимизации функций стоимости      и   соответственно, момент времени </a:t>
            </a:r>
            <a:r>
              <a:rPr lang="ru-RU" dirty="0" err="1" smtClean="0"/>
              <a:t>t</a:t>
            </a:r>
            <a:r>
              <a:rPr lang="ru-RU" dirty="0" smtClean="0"/>
              <a:t> = 1800.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4" name="Рисунок 4"/>
          <p:cNvPicPr/>
          <p:nvPr/>
        </p:nvPicPr>
        <p:blipFill>
          <a:blip r:embed="rId2"/>
          <a:stretch/>
        </p:blipFill>
        <p:spPr>
          <a:xfrm>
            <a:off x="8215200" y="5572080"/>
            <a:ext cx="731160" cy="726480"/>
          </a:xfrm>
          <a:prstGeom prst="rect">
            <a:avLst/>
          </a:prstGeom>
          <a:ln>
            <a:noFill/>
          </a:ln>
        </p:spPr>
      </p:pic>
      <p:sp>
        <p:nvSpPr>
          <p:cNvPr id="285" name="TextShape 1"/>
          <p:cNvSpPr txBox="1"/>
          <p:nvPr/>
        </p:nvSpPr>
        <p:spPr>
          <a:xfrm>
            <a:off x="216000" y="6358320"/>
            <a:ext cx="8713440" cy="356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r">
              <a:lnSpc>
                <a:spcPct val="85000"/>
              </a:lnSpc>
            </a:pPr>
            <a:r>
              <a:rPr lang="ru-RU" sz="1400" b="0" strike="noStrike" spc="-1">
                <a:solidFill>
                  <a:srgbClr val="404040"/>
                </a:solidFill>
                <a:latin typeface="Calibri Light"/>
              </a:rPr>
              <a:t>Коноплева В.С.                                                                 Усвоение данных                                                    Новосибирск 2019</a:t>
            </a:r>
            <a:endParaRPr lang="ru-RU" sz="1400" b="0" strike="noStrike" spc="-1">
              <a:latin typeface="Arial"/>
            </a:endParaRPr>
          </a:p>
        </p:txBody>
      </p:sp>
      <p:pic>
        <p:nvPicPr>
          <p:cNvPr id="286" name="Рисунок 285"/>
          <p:cNvPicPr/>
          <p:nvPr/>
        </p:nvPicPr>
        <p:blipFill>
          <a:blip r:embed="rId3" cstate="print"/>
          <a:stretch/>
        </p:blipFill>
        <p:spPr>
          <a:xfrm>
            <a:off x="0" y="714356"/>
            <a:ext cx="4680000" cy="4680000"/>
          </a:xfrm>
          <a:prstGeom prst="rect">
            <a:avLst/>
          </a:prstGeom>
          <a:ln>
            <a:noFill/>
          </a:ln>
        </p:spPr>
      </p:pic>
      <p:pic>
        <p:nvPicPr>
          <p:cNvPr id="287" name="Рисунок 286"/>
          <p:cNvPicPr/>
          <p:nvPr/>
        </p:nvPicPr>
        <p:blipFill>
          <a:blip r:embed="rId4" cstate="print"/>
          <a:stretch/>
        </p:blipFill>
        <p:spPr>
          <a:xfrm>
            <a:off x="4464000" y="714356"/>
            <a:ext cx="4680000" cy="4680000"/>
          </a:xfrm>
          <a:prstGeom prst="rect">
            <a:avLst/>
          </a:prstGeom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285720" y="5214950"/>
            <a:ext cx="78581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Относительная ошибка в контрольном эксперименте для параметров, найденных путем оптимизации функций        и       соответственно.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pic>
        <p:nvPicPr>
          <p:cNvPr id="7" name="Picture 1"/>
          <p:cNvPicPr/>
          <p:nvPr/>
        </p:nvPicPr>
        <p:blipFill>
          <a:blip r:embed="rId5"/>
          <a:stretch/>
        </p:blipFill>
        <p:spPr>
          <a:xfrm>
            <a:off x="4786314" y="5500702"/>
            <a:ext cx="304560" cy="342720"/>
          </a:xfrm>
          <a:prstGeom prst="rect">
            <a:avLst/>
          </a:prstGeom>
          <a:ln>
            <a:noFill/>
          </a:ln>
        </p:spPr>
      </p:pic>
      <p:pic>
        <p:nvPicPr>
          <p:cNvPr id="8" name="Picture 5"/>
          <p:cNvPicPr/>
          <p:nvPr/>
        </p:nvPicPr>
        <p:blipFill>
          <a:blip r:embed="rId6"/>
          <a:stretch/>
        </p:blipFill>
        <p:spPr>
          <a:xfrm>
            <a:off x="5429256" y="5500702"/>
            <a:ext cx="266400" cy="304560"/>
          </a:xfrm>
          <a:prstGeom prst="rect">
            <a:avLst/>
          </a:prstGeom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214282" y="357166"/>
            <a:ext cx="871543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800" b="1" u="sng" dirty="0" smtClean="0">
                <a:solidFill>
                  <a:srgbClr val="00B0F0"/>
                </a:solidFill>
                <a:latin typeface="Calibri Light" pitchFamily="34" charset="0"/>
              </a:rPr>
              <a:t>Результаты оптимизации: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TextShape 1"/>
          <p:cNvSpPr txBox="1"/>
          <p:nvPr/>
        </p:nvSpPr>
        <p:spPr>
          <a:xfrm>
            <a:off x="822960" y="758880"/>
            <a:ext cx="7543440" cy="14551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ctr">
              <a:lnSpc>
                <a:spcPct val="85000"/>
              </a:lnSpc>
            </a:pPr>
            <a:r>
              <a:rPr lang="ru-RU" sz="3800" b="1" u="sng" strike="noStrike" spc="-1" dirty="0">
                <a:solidFill>
                  <a:srgbClr val="3399FF"/>
                </a:solidFill>
                <a:uFillTx/>
                <a:latin typeface="Calibri Light"/>
              </a:rPr>
              <a:t>ЗАКЛЮЧЕНИЕ</a:t>
            </a:r>
            <a:endParaRPr lang="ru-RU" sz="3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93" name="Рисунок 4"/>
          <p:cNvPicPr/>
          <p:nvPr/>
        </p:nvPicPr>
        <p:blipFill>
          <a:blip r:embed="rId2"/>
          <a:stretch/>
        </p:blipFill>
        <p:spPr>
          <a:xfrm>
            <a:off x="8215200" y="5572080"/>
            <a:ext cx="731160" cy="726480"/>
          </a:xfrm>
          <a:prstGeom prst="rect">
            <a:avLst/>
          </a:prstGeom>
          <a:ln>
            <a:noFill/>
          </a:ln>
        </p:spPr>
      </p:pic>
      <p:sp>
        <p:nvSpPr>
          <p:cNvPr id="294" name="CustomShape 2"/>
          <p:cNvSpPr/>
          <p:nvPr/>
        </p:nvSpPr>
        <p:spPr>
          <a:xfrm>
            <a:off x="500040" y="2643120"/>
            <a:ext cx="8214840" cy="132198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r>
              <a:rPr lang="ru-RU" sz="2000" b="0" strike="noStrike" spc="-1" dirty="0">
                <a:solidFill>
                  <a:srgbClr val="000000"/>
                </a:solidFill>
                <a:latin typeface="Times New Roman"/>
              </a:rPr>
              <a:t>В </a:t>
            </a:r>
            <a:r>
              <a:rPr lang="ru-RU" sz="2000" spc="-1" dirty="0" smtClean="0">
                <a:solidFill>
                  <a:srgbClr val="000000"/>
                </a:solidFill>
                <a:latin typeface="Times New Roman"/>
              </a:rPr>
              <a:t>работе </a:t>
            </a:r>
            <a:r>
              <a:rPr lang="ru-RU" sz="2000" b="0" strike="noStrike" spc="-1" dirty="0" smtClean="0">
                <a:solidFill>
                  <a:srgbClr val="000000"/>
                </a:solidFill>
                <a:latin typeface="Times New Roman"/>
              </a:rPr>
              <a:t>протестирован </a:t>
            </a:r>
            <a:r>
              <a:rPr lang="ru-RU" sz="2000" b="0" strike="noStrike" spc="-1" dirty="0">
                <a:solidFill>
                  <a:srgbClr val="000000"/>
                </a:solidFill>
                <a:latin typeface="Times New Roman"/>
              </a:rPr>
              <a:t>эвристический подход </a:t>
            </a:r>
            <a:r>
              <a:rPr lang="ru-RU" sz="2000" b="0" strike="noStrike" spc="-1" dirty="0" smtClean="0">
                <a:solidFill>
                  <a:srgbClr val="000000"/>
                </a:solidFill>
                <a:latin typeface="Times New Roman"/>
              </a:rPr>
              <a:t>на основе машинного </a:t>
            </a:r>
            <a:r>
              <a:rPr lang="ru-RU" sz="2000" b="0" strike="noStrike" spc="-1" dirty="0">
                <a:solidFill>
                  <a:srgbClr val="000000"/>
                </a:solidFill>
                <a:latin typeface="Times New Roman"/>
              </a:rPr>
              <a:t>обучения к оптимизации параметров алгоритма </a:t>
            </a:r>
            <a:r>
              <a:rPr lang="ru-RU" sz="2000" b="0" strike="noStrike" spc="-1" dirty="0" smtClean="0">
                <a:solidFill>
                  <a:srgbClr val="000000"/>
                </a:solidFill>
                <a:latin typeface="Times New Roman"/>
              </a:rPr>
              <a:t>усвоения данных. </a:t>
            </a:r>
            <a:endParaRPr lang="ru-RU" sz="2000" b="0" strike="noStrike" spc="-1" dirty="0">
              <a:latin typeface="Arial"/>
            </a:endParaRPr>
          </a:p>
          <a:p>
            <a:endParaRPr lang="ru-RU" sz="2000" spc="-1" dirty="0">
              <a:solidFill>
                <a:srgbClr val="000000"/>
              </a:solidFill>
              <a:latin typeface="Times New Roman"/>
            </a:endParaRPr>
          </a:p>
          <a:p>
            <a:r>
              <a:rPr lang="ru-RU" sz="2000" b="0" strike="noStrike" spc="-1" dirty="0" smtClean="0">
                <a:solidFill>
                  <a:srgbClr val="000000"/>
                </a:solidFill>
                <a:latin typeface="Times New Roman"/>
              </a:rPr>
              <a:t>Подход позволяет построить оценки параметров усвоения. </a:t>
            </a:r>
            <a:endParaRPr lang="ru-RU" sz="2000" b="0" strike="noStrike" spc="-1" dirty="0">
              <a:latin typeface="Arial"/>
            </a:endParaRPr>
          </a:p>
        </p:txBody>
      </p:sp>
      <p:sp>
        <p:nvSpPr>
          <p:cNvPr id="295" name="TextShape 3"/>
          <p:cNvSpPr txBox="1"/>
          <p:nvPr/>
        </p:nvSpPr>
        <p:spPr>
          <a:xfrm>
            <a:off x="214282" y="6357958"/>
            <a:ext cx="8713440" cy="356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r">
              <a:lnSpc>
                <a:spcPct val="85000"/>
              </a:lnSpc>
            </a:pPr>
            <a:r>
              <a:rPr lang="ru-RU" sz="1400" b="0" strike="noStrike" spc="-1" dirty="0">
                <a:solidFill>
                  <a:srgbClr val="404040"/>
                </a:solidFill>
                <a:latin typeface="Calibri Light"/>
              </a:rPr>
              <a:t>Коноплева В.С.                                                                 Усвоение данных                                                    Новосибирск 2019</a:t>
            </a:r>
            <a:endParaRPr lang="ru-RU" sz="1400" b="0" strike="noStrike" spc="-1" dirty="0">
              <a:latin typeface="Arial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483768" y="463009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600" b="1" spc="-1" dirty="0" smtClean="0">
                <a:solidFill>
                  <a:srgbClr val="000000"/>
                </a:solidFill>
                <a:latin typeface="Times New Roman"/>
              </a:rPr>
              <a:t>Спасибо за внимание!</a:t>
            </a:r>
            <a:endParaRPr lang="ru-RU" sz="3600" b="1" spc="-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/>
          <p:nvPr/>
        </p:nvPicPr>
        <p:blipFill>
          <a:blip r:embed="rId2"/>
          <a:stretch/>
        </p:blipFill>
        <p:spPr>
          <a:xfrm>
            <a:off x="428596" y="4214818"/>
            <a:ext cx="8042040" cy="218880"/>
          </a:xfrm>
          <a:prstGeom prst="rect">
            <a:avLst/>
          </a:prstGeom>
          <a:ln>
            <a:noFill/>
          </a:ln>
        </p:spPr>
      </p:pic>
      <p:pic>
        <p:nvPicPr>
          <p:cNvPr id="4" name="Рисунок 3"/>
          <p:cNvPicPr/>
          <p:nvPr/>
        </p:nvPicPr>
        <p:blipFill>
          <a:blip r:embed="rId2"/>
          <a:stretch/>
        </p:blipFill>
        <p:spPr>
          <a:xfrm>
            <a:off x="648000" y="1656000"/>
            <a:ext cx="8042040" cy="218880"/>
          </a:xfrm>
          <a:prstGeom prst="rect">
            <a:avLst/>
          </a:prstGeom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7543440" cy="1169551"/>
          </a:xfrm>
        </p:spPr>
        <p:txBody>
          <a:bodyPr/>
          <a:lstStyle/>
          <a:p>
            <a:pPr algn="ctr"/>
            <a:r>
              <a:rPr lang="ru-RU" sz="3800" b="1" u="sng" dirty="0" smtClean="0">
                <a:solidFill>
                  <a:srgbClr val="00B0F0"/>
                </a:solidFill>
                <a:latin typeface="Calibri Light" pitchFamily="34" charset="0"/>
              </a:rPr>
              <a:t>Список литературы:</a:t>
            </a:r>
            <a:r>
              <a:rPr lang="ru-RU" sz="3800" dirty="0" smtClean="0">
                <a:solidFill>
                  <a:srgbClr val="00B0F0"/>
                </a:solidFill>
              </a:rPr>
              <a:t/>
            </a:r>
            <a:br>
              <a:rPr lang="ru-RU" sz="3800" dirty="0" smtClean="0">
                <a:solidFill>
                  <a:srgbClr val="00B0F0"/>
                </a:solidFill>
              </a:rPr>
            </a:br>
            <a:endParaRPr lang="ru-RU" sz="3800" dirty="0">
              <a:solidFill>
                <a:srgbClr val="00B0F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457200" y="1115737"/>
            <a:ext cx="8229240" cy="4955203"/>
          </a:xfrm>
        </p:spPr>
        <p:txBody>
          <a:bodyPr/>
          <a:lstStyle/>
          <a:p>
            <a:pPr marL="342900" indent="-342900" rtl="0">
              <a:buFont typeface="+mj-lt"/>
              <a:buAutoNum type="arabicPeriod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P.N.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Antokhin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A.V.Penenko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O.Ju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Antokhina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Algorithm for restoring the vertical distribution of sources and sinks of the substance in the boundary layer of the atmosphere.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Atmospheric and ocean optics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31(1):49–56, 2018. I.</a:t>
            </a:r>
          </a:p>
          <a:p>
            <a:pPr marL="342900" indent="-342900" rtl="0">
              <a:buFont typeface="+mj-lt"/>
              <a:buAutoNum type="arabicPeriod"/>
            </a:pP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Piotr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Holnicki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Zbigniew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Nahorski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Emission data uncertainty in urban air quality modeling—case study.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Environmental Modeling &amp; Assessment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20(6):583–597,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feb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2015.</a:t>
            </a:r>
          </a:p>
          <a:p>
            <a:pPr marL="342900" indent="-342900" rtl="0">
              <a:buFont typeface="+mj-lt"/>
              <a:buAutoNum type="arabicPeriod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Olivier Mallet. Galgo-2.0. github.com.</a:t>
            </a:r>
          </a:p>
          <a:p>
            <a:pPr marL="342900" indent="-342900" rtl="0">
              <a:buFont typeface="+mj-lt"/>
              <a:buAutoNum type="arabicPeriod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K.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Markakis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M.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Valari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O.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Perrussel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O. Sanchez, and C.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Honore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Climate-forced air-quality modeling at the urban scale: sensitivity to model resolution, emissions and meteorology.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Atmospheric Chemistry and Physics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15(13):7703–7723,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jul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2015.</a:t>
            </a:r>
          </a:p>
          <a:p>
            <a:pPr marL="342900" indent="-342900" rtl="0">
              <a:buFont typeface="+mj-lt"/>
              <a:buAutoNum type="arabicPeriod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A.V.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Penenko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Z. S.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Mukatova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V. V.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Penenko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A.V.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Gochakov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and P. N.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Antokhin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Numerical study of the direct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variational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algorithm of data assimilation in urban conditions.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Atmospheric and ocean optics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31(6):456–462, 2018. In Russian.</a:t>
            </a:r>
          </a:p>
          <a:p>
            <a:pPr marL="342900" indent="-342900" rtl="0">
              <a:buFont typeface="+mj-lt"/>
              <a:buAutoNum type="arabicPeriod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A. V.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Penenko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V. V.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Penenko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and E. A.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Tsvetova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Sequential data assimilation algorithms for air quality monitoring models based on a weak-constraint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variational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principle.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Numerical Analysis and Applications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9(4):312–325,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oct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2016.</a:t>
            </a:r>
          </a:p>
          <a:p>
            <a:pPr marL="342900" indent="-342900" rtl="0">
              <a:buFont typeface="+mj-lt"/>
              <a:buAutoNum type="arabicPeriod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Penenko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V.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Penenko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and Z.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Mukatova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Direct data assimilation algorithms for advection-diffusion models with the increased smoothness of the uncertainty functions. In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2017 International Multi-Conference on Engineering, Computer and Information Sciences (SIBIRCON)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pages 126–130, Sept 2017.</a:t>
            </a:r>
          </a:p>
          <a:p>
            <a:endParaRPr lang="ru-RU" dirty="0"/>
          </a:p>
        </p:txBody>
      </p:sp>
      <p:sp>
        <p:nvSpPr>
          <p:cNvPr id="7" name="TextShape 3"/>
          <p:cNvSpPr txBox="1"/>
          <p:nvPr/>
        </p:nvSpPr>
        <p:spPr>
          <a:xfrm>
            <a:off x="214282" y="6357958"/>
            <a:ext cx="8713440" cy="356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r">
              <a:lnSpc>
                <a:spcPct val="85000"/>
              </a:lnSpc>
            </a:pPr>
            <a:r>
              <a:rPr lang="ru-RU" sz="1400" b="0" strike="noStrike" spc="-1" dirty="0">
                <a:solidFill>
                  <a:srgbClr val="404040"/>
                </a:solidFill>
                <a:latin typeface="Calibri Light"/>
              </a:rPr>
              <a:t>Коноплева В.С.                                                                 Усвоение данных                                                    Новосибирск 2019</a:t>
            </a:r>
            <a:endParaRPr lang="ru-RU" sz="1400" b="0" strike="noStrike" spc="-1" dirty="0">
              <a:latin typeface="Arial"/>
            </a:endParaRPr>
          </a:p>
        </p:txBody>
      </p:sp>
      <p:pic>
        <p:nvPicPr>
          <p:cNvPr id="8" name="Рисунок 4"/>
          <p:cNvPicPr/>
          <p:nvPr/>
        </p:nvPicPr>
        <p:blipFill>
          <a:blip r:embed="rId3"/>
          <a:stretch/>
        </p:blipFill>
        <p:spPr>
          <a:xfrm>
            <a:off x="8215200" y="5572080"/>
            <a:ext cx="731160" cy="7264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ustomShape 1"/>
          <p:cNvSpPr/>
          <p:nvPr/>
        </p:nvSpPr>
        <p:spPr>
          <a:xfrm>
            <a:off x="0" y="571480"/>
            <a:ext cx="9144000" cy="5661635"/>
          </a:xfrm>
          <a:prstGeom prst="rect">
            <a:avLst/>
          </a:prstGeom>
          <a:blipFill rotWithShape="0">
            <a:blip r:embed="rId2"/>
            <a:tile/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endParaRPr lang="ru-RU" sz="1800" b="0" strike="noStrike" spc="-1" dirty="0">
              <a:latin typeface="Arial"/>
            </a:endParaRPr>
          </a:p>
          <a:p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Алгоритм усвоения данных решает последовательность связанных обратных задач с поступающими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Calibri"/>
              </a:rPr>
              <a:t>в ходе его работы данными 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измерений. Его целью является улучшение прогноза.</a:t>
            </a:r>
            <a:r>
              <a:rPr dirty="0"/>
              <a:t/>
            </a:r>
            <a:br>
              <a:rPr dirty="0"/>
            </a:br>
            <a:endParaRPr lang="ru-RU" sz="1800" b="0" strike="noStrike" spc="-1" dirty="0"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pitchFamily="2" charset="2"/>
              <a:buChar char="Ø"/>
            </a:pP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решение рассмотренных обратных задач может быть неединственным из-за недостаточность данных измерений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Calibri"/>
              </a:rPr>
              <a:t>;</a:t>
            </a:r>
          </a:p>
          <a:p>
            <a:pPr marL="216000" indent="-216000">
              <a:buClr>
                <a:srgbClr val="000000"/>
              </a:buClr>
              <a:buSzPct val="45000"/>
              <a:buFont typeface="Wingdings" pitchFamily="2" charset="2"/>
              <a:buChar char="Ø"/>
            </a:pPr>
            <a:endParaRPr lang="ru-RU" spc="-1" dirty="0">
              <a:solidFill>
                <a:srgbClr val="000000"/>
              </a:solidFill>
              <a:latin typeface="Calibri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pitchFamily="2" charset="2"/>
              <a:buChar char="Ø"/>
            </a:pPr>
            <a:r>
              <a:rPr lang="ru-RU" spc="-1" dirty="0">
                <a:solidFill>
                  <a:srgbClr val="000000"/>
                </a:solidFill>
                <a:latin typeface="Calibri"/>
              </a:rPr>
              <a:t>основными неопределенностями, связанными с изучением качества воздуха, являются метеорологические условия, источники выбросов и начальное состояние. </a:t>
            </a:r>
            <a:endParaRPr lang="ru-RU" spc="-1" dirty="0" smtClean="0">
              <a:solidFill>
                <a:srgbClr val="000000"/>
              </a:solidFill>
              <a:latin typeface="Calibri"/>
            </a:endParaRPr>
          </a:p>
          <a:p>
            <a:pPr marL="673200" lvl="1" indent="-216000">
              <a:buClr>
                <a:srgbClr val="000000"/>
              </a:buClr>
              <a:buSzPct val="45000"/>
              <a:buFont typeface="Wingdings" pitchFamily="2" charset="2"/>
              <a:buChar char="Ø"/>
            </a:pPr>
            <a:r>
              <a:rPr lang="ru-RU" spc="-1" dirty="0" smtClean="0">
                <a:solidFill>
                  <a:srgbClr val="000000"/>
                </a:solidFill>
                <a:latin typeface="Calibri"/>
              </a:rPr>
              <a:t>Для </a:t>
            </a:r>
            <a:r>
              <a:rPr lang="ru-RU" spc="-1" dirty="0">
                <a:solidFill>
                  <a:srgbClr val="000000"/>
                </a:solidFill>
                <a:latin typeface="Calibri"/>
              </a:rPr>
              <a:t>оценки метеорологических условий мы можем использовать метеорологические модели. </a:t>
            </a:r>
            <a:endParaRPr lang="ru-RU" spc="-1" dirty="0" smtClean="0">
              <a:solidFill>
                <a:srgbClr val="000000"/>
              </a:solidFill>
              <a:latin typeface="Calibri"/>
            </a:endParaRPr>
          </a:p>
          <a:p>
            <a:pPr marL="673200" lvl="1" indent="-216000">
              <a:buClr>
                <a:srgbClr val="000000"/>
              </a:buClr>
              <a:buSzPct val="45000"/>
              <a:buFont typeface="Wingdings" pitchFamily="2" charset="2"/>
              <a:buChar char="Ø"/>
            </a:pPr>
            <a:r>
              <a:rPr lang="ru-RU" spc="-1" dirty="0" smtClean="0">
                <a:solidFill>
                  <a:srgbClr val="000000"/>
                </a:solidFill>
                <a:latin typeface="Calibri"/>
              </a:rPr>
              <a:t>Основная неопределенность - </a:t>
            </a:r>
            <a:r>
              <a:rPr lang="ru-RU" spc="-1" dirty="0">
                <a:solidFill>
                  <a:srgbClr val="000000"/>
                </a:solidFill>
                <a:latin typeface="Calibri"/>
              </a:rPr>
              <a:t>источники выбросов</a:t>
            </a:r>
            <a:endParaRPr lang="ru-RU" sz="18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pitchFamily="2" charset="2"/>
              <a:buChar char="Ø"/>
            </a:pPr>
            <a:endParaRPr lang="ru-RU" sz="1800" b="0" strike="noStrike" spc="-1" dirty="0"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pitchFamily="2" charset="2"/>
              <a:buChar char="Ø"/>
            </a:pPr>
            <a:r>
              <a:rPr lang="ru-RU" sz="1800" b="1" strike="noStrike" spc="-1" dirty="0" smtClean="0">
                <a:solidFill>
                  <a:srgbClr val="FF0000"/>
                </a:solidFill>
                <a:latin typeface="Calibri"/>
              </a:rPr>
              <a:t>в </a:t>
            </a:r>
            <a:r>
              <a:rPr lang="ru-RU" sz="1800" b="1" strike="noStrike" spc="-1" dirty="0">
                <a:solidFill>
                  <a:srgbClr val="FF0000"/>
                </a:solidFill>
                <a:latin typeface="Calibri"/>
              </a:rPr>
              <a:t>алгоритме усвоения данных  </a:t>
            </a:r>
            <a:r>
              <a:rPr lang="ru-RU" sz="1800" b="1" strike="noStrike" spc="-1" dirty="0" smtClean="0">
                <a:solidFill>
                  <a:srgbClr val="FF0000"/>
                </a:solidFill>
                <a:latin typeface="Calibri"/>
              </a:rPr>
              <a:t>могут быть параметры влияющие на результат его работы</a:t>
            </a:r>
            <a:r>
              <a:rPr lang="ru-RU" b="1" spc="-1" dirty="0">
                <a:solidFill>
                  <a:srgbClr val="FF0000"/>
                </a:solidFill>
                <a:latin typeface="Calibri"/>
              </a:rPr>
              <a:t> </a:t>
            </a:r>
            <a:r>
              <a:rPr lang="ru-RU" b="1" spc="-1" dirty="0" smtClean="0">
                <a:solidFill>
                  <a:srgbClr val="FF0000"/>
                </a:solidFill>
                <a:latin typeface="Calibri"/>
              </a:rPr>
              <a:t>– как их выбирать?</a:t>
            </a:r>
            <a:endParaRPr lang="ru-RU" sz="1800" b="1" strike="noStrike" spc="-1" dirty="0" smtClean="0">
              <a:solidFill>
                <a:srgbClr val="FF0000"/>
              </a:solidFill>
              <a:latin typeface="Calibri"/>
            </a:endParaRPr>
          </a:p>
          <a:p>
            <a:r>
              <a:rPr dirty="0"/>
              <a:t/>
            </a:r>
            <a:br>
              <a:rPr dirty="0"/>
            </a:br>
            <a:r>
              <a:rPr lang="ru-RU" sz="2000" b="0" strike="noStrike" spc="-1" dirty="0" smtClean="0">
                <a:solidFill>
                  <a:srgbClr val="000000"/>
                </a:solidFill>
                <a:latin typeface="Calibri"/>
              </a:rPr>
              <a:t>Цель </a:t>
            </a:r>
            <a:r>
              <a:rPr lang="ru-RU" sz="2000" spc="-1" dirty="0" smtClean="0">
                <a:solidFill>
                  <a:srgbClr val="000000"/>
                </a:solidFill>
                <a:latin typeface="Calibri"/>
              </a:rPr>
              <a:t>работы</a:t>
            </a:r>
            <a:r>
              <a:rPr lang="ru-RU" sz="2000" b="0" strike="noStrike" spc="-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- представить предварительные результаты тестирования подхода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Calibri"/>
              </a:rPr>
              <a:t>на основе машинного 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обучения для выбора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Calibri"/>
              </a:rPr>
              <a:t>параметров алгоритма усвоения 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из сценария с известным решением. </a:t>
            </a:r>
            <a:endParaRPr lang="ru-RU" sz="1800" b="0" strike="noStrike" spc="-1" dirty="0">
              <a:latin typeface="Arial"/>
            </a:endParaRPr>
          </a:p>
        </p:txBody>
      </p:sp>
      <p:sp>
        <p:nvSpPr>
          <p:cNvPr id="60" name="TextShape 2"/>
          <p:cNvSpPr txBox="1"/>
          <p:nvPr/>
        </p:nvSpPr>
        <p:spPr>
          <a:xfrm>
            <a:off x="216000" y="6528624"/>
            <a:ext cx="8713440" cy="356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r">
              <a:lnSpc>
                <a:spcPct val="85000"/>
              </a:lnSpc>
            </a:pPr>
            <a:r>
              <a:rPr lang="ru-RU" sz="1400" b="0" strike="noStrike" spc="-1" dirty="0">
                <a:solidFill>
                  <a:srgbClr val="404040"/>
                </a:solidFill>
                <a:latin typeface="Calibri Light"/>
              </a:rPr>
              <a:t>Коноплева В.С.                                                                 Усвоение данных                                                    Новосибирск 2019</a:t>
            </a:r>
            <a:endParaRPr lang="ru-RU" sz="1400" b="0" strike="noStrike" spc="-1" dirty="0">
              <a:latin typeface="Ari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214290"/>
            <a:ext cx="9144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800" b="1" u="sng" spc="-1" dirty="0" smtClean="0">
                <a:solidFill>
                  <a:srgbClr val="00B0F0"/>
                </a:solidFill>
                <a:latin typeface="Calibri Light" pitchFamily="34" charset="0"/>
              </a:rPr>
              <a:t>Особенности задач </a:t>
            </a:r>
            <a:r>
              <a:rPr lang="ru-RU" sz="3800" b="1" u="sng" spc="-1" dirty="0">
                <a:solidFill>
                  <a:srgbClr val="00B0F0"/>
                </a:solidFill>
                <a:latin typeface="Calibri Light" pitchFamily="34" charset="0"/>
              </a:rPr>
              <a:t>усвоения данных </a:t>
            </a:r>
            <a:r>
              <a:rPr lang="ru-RU" sz="3800" b="1" u="sng" spc="-1" dirty="0" smtClean="0">
                <a:solidFill>
                  <a:srgbClr val="00B0F0"/>
                </a:solidFill>
                <a:latin typeface="Calibri Light" pitchFamily="34" charset="0"/>
              </a:rPr>
              <a:t>.</a:t>
            </a:r>
            <a:endParaRPr lang="ru-RU" sz="3800" b="1" u="sng" dirty="0">
              <a:solidFill>
                <a:srgbClr val="00B0F0"/>
              </a:solidFill>
              <a:latin typeface="Calibri Light" pitchFamily="34" charset="0"/>
            </a:endParaRPr>
          </a:p>
        </p:txBody>
      </p:sp>
      <p:pic>
        <p:nvPicPr>
          <p:cNvPr id="58" name="Рисунок 4"/>
          <p:cNvPicPr/>
          <p:nvPr/>
        </p:nvPicPr>
        <p:blipFill>
          <a:blip r:embed="rId3"/>
          <a:stretch/>
        </p:blipFill>
        <p:spPr>
          <a:xfrm>
            <a:off x="8215200" y="5572080"/>
            <a:ext cx="731160" cy="7264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214818"/>
            <a:ext cx="8358246" cy="260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214818"/>
            <a:ext cx="8358246" cy="260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" name="TextShape 1"/>
          <p:cNvSpPr txBox="1"/>
          <p:nvPr/>
        </p:nvSpPr>
        <p:spPr>
          <a:xfrm>
            <a:off x="685800" y="380880"/>
            <a:ext cx="7772040" cy="5472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ctr">
              <a:lnSpc>
                <a:spcPct val="85000"/>
              </a:lnSpc>
            </a:pPr>
            <a:r>
              <a:rPr lang="ru-RU" sz="3800" b="1" u="sng" strike="noStrike" spc="-1">
                <a:solidFill>
                  <a:srgbClr val="3399FF"/>
                </a:solidFill>
                <a:uFillTx/>
                <a:latin typeface="Calibri Light"/>
              </a:rPr>
              <a:t>Постановка задачи.</a:t>
            </a:r>
            <a:endParaRPr lang="ru-RU" sz="3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62" name="Рисунок 4"/>
          <p:cNvPicPr/>
          <p:nvPr/>
        </p:nvPicPr>
        <p:blipFill>
          <a:blip r:embed="rId3"/>
          <a:stretch/>
        </p:blipFill>
        <p:spPr>
          <a:xfrm>
            <a:off x="8215200" y="5572080"/>
            <a:ext cx="731160" cy="726480"/>
          </a:xfrm>
          <a:prstGeom prst="rect">
            <a:avLst/>
          </a:prstGeom>
          <a:ln>
            <a:noFill/>
          </a:ln>
        </p:spPr>
      </p:pic>
      <p:pic>
        <p:nvPicPr>
          <p:cNvPr id="63" name="Рисунок 62"/>
          <p:cNvPicPr/>
          <p:nvPr/>
        </p:nvPicPr>
        <p:blipFill>
          <a:blip r:embed="rId4"/>
          <a:stretch/>
        </p:blipFill>
        <p:spPr>
          <a:xfrm>
            <a:off x="93960" y="1656000"/>
            <a:ext cx="8402040" cy="218880"/>
          </a:xfrm>
          <a:prstGeom prst="rect">
            <a:avLst/>
          </a:prstGeom>
          <a:ln>
            <a:noFill/>
          </a:ln>
        </p:spPr>
      </p:pic>
      <p:sp>
        <p:nvSpPr>
          <p:cNvPr id="64" name="CustomShape 2"/>
          <p:cNvSpPr/>
          <p:nvPr/>
        </p:nvSpPr>
        <p:spPr>
          <a:xfrm>
            <a:off x="357120" y="1000064"/>
            <a:ext cx="8500680" cy="202987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Пусть данные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измерения концентрации имеются в некотором наборе точек в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пространстве.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На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их основе необходимо предсказать значение функции состояния модели, то есть концентрации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примесей.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Чтобы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продолжить поле концентрации за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пределы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точек наблюдения, рассмотрим стационарную одномерную модель диффузии загрязняющих веществ в ограниченной области пространства и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времени</a:t>
            </a:r>
            <a:endParaRPr lang="ru-RU" sz="1800" b="0" strike="noStrike" spc="-1" dirty="0">
              <a:latin typeface="Arial"/>
            </a:endParaRPr>
          </a:p>
        </p:txBody>
      </p:sp>
      <p:sp>
        <p:nvSpPr>
          <p:cNvPr id="65" name="CustomShape 3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67" name="Picture 9"/>
          <p:cNvPicPr/>
          <p:nvPr/>
        </p:nvPicPr>
        <p:blipFill>
          <a:blip r:embed="rId5"/>
          <a:stretch/>
        </p:blipFill>
        <p:spPr>
          <a:xfrm>
            <a:off x="2339752" y="3068072"/>
            <a:ext cx="4357440" cy="1729080"/>
          </a:xfrm>
          <a:prstGeom prst="rect">
            <a:avLst/>
          </a:prstGeom>
          <a:ln>
            <a:noFill/>
          </a:ln>
        </p:spPr>
      </p:pic>
      <p:sp>
        <p:nvSpPr>
          <p:cNvPr id="68" name="CustomShape 4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69" name="Picture 11"/>
          <p:cNvPicPr/>
          <p:nvPr/>
        </p:nvPicPr>
        <p:blipFill>
          <a:blip r:embed="rId6"/>
          <a:stretch/>
        </p:blipFill>
        <p:spPr>
          <a:xfrm>
            <a:off x="5429256" y="2786058"/>
            <a:ext cx="1428480" cy="245880"/>
          </a:xfrm>
          <a:prstGeom prst="rect">
            <a:avLst/>
          </a:prstGeom>
          <a:ln>
            <a:noFill/>
          </a:ln>
        </p:spPr>
      </p:pic>
      <p:sp>
        <p:nvSpPr>
          <p:cNvPr id="70" name="CustomShape 5"/>
          <p:cNvSpPr/>
          <p:nvPr/>
        </p:nvSpPr>
        <p:spPr>
          <a:xfrm>
            <a:off x="0" y="64764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1" name="CustomShape 6"/>
          <p:cNvSpPr/>
          <p:nvPr/>
        </p:nvSpPr>
        <p:spPr>
          <a:xfrm>
            <a:off x="500040" y="4801568"/>
            <a:ext cx="8286480" cy="790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100" b="0" strike="noStrike" spc="-1" dirty="0">
                <a:solidFill>
                  <a:srgbClr val="000000"/>
                </a:solidFill>
                <a:latin typeface="Calibri"/>
              </a:rPr>
              <a:t>  - 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</a:rPr>
              <a:t>концентрация загрязняющих веществ;                 -мощность функции источника загрязнения, её размер;</a:t>
            </a:r>
            <a:endParaRPr lang="ru-RU" sz="1400" b="0" strike="noStrike" spc="-1" dirty="0">
              <a:latin typeface="Arial"/>
            </a:endParaRPr>
          </a:p>
          <a:p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</a:rPr>
              <a:t>  -  скорость ветра;                                                        -функция неопределенности;</a:t>
            </a:r>
            <a:endParaRPr lang="ru-RU" sz="1400" b="0" strike="noStrike" spc="-1" dirty="0">
              <a:latin typeface="Arial"/>
            </a:endParaRPr>
          </a:p>
          <a:p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</a:rPr>
              <a:t>   - коэффициент диффузии;                                        -начальное распределение концентрации.</a:t>
            </a:r>
            <a:endParaRPr lang="ru-RU" sz="1400" b="0" strike="noStrike" spc="-1" dirty="0">
              <a:latin typeface="Arial"/>
            </a:endParaRPr>
          </a:p>
        </p:txBody>
      </p:sp>
      <p:sp>
        <p:nvSpPr>
          <p:cNvPr id="72" name="CustomShape 7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3" name="CustomShape 8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4" name="CustomShape 9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75" name="Picture 23"/>
          <p:cNvPicPr/>
          <p:nvPr/>
        </p:nvPicPr>
        <p:blipFill>
          <a:blip r:embed="rId7"/>
          <a:stretch/>
        </p:blipFill>
        <p:spPr>
          <a:xfrm>
            <a:off x="4143240" y="5301608"/>
            <a:ext cx="241560" cy="284040"/>
          </a:xfrm>
          <a:prstGeom prst="rect">
            <a:avLst/>
          </a:prstGeom>
          <a:ln>
            <a:noFill/>
          </a:ln>
        </p:spPr>
      </p:pic>
      <p:pic>
        <p:nvPicPr>
          <p:cNvPr id="76" name="Picture 22"/>
          <p:cNvPicPr/>
          <p:nvPr/>
        </p:nvPicPr>
        <p:blipFill>
          <a:blip r:embed="rId8"/>
          <a:stretch/>
        </p:blipFill>
        <p:spPr>
          <a:xfrm>
            <a:off x="500040" y="5087408"/>
            <a:ext cx="143640" cy="319680"/>
          </a:xfrm>
          <a:prstGeom prst="rect">
            <a:avLst/>
          </a:prstGeom>
          <a:ln>
            <a:noFill/>
          </a:ln>
        </p:spPr>
      </p:pic>
      <p:pic>
        <p:nvPicPr>
          <p:cNvPr id="77" name="Picture 21"/>
          <p:cNvPicPr/>
          <p:nvPr/>
        </p:nvPicPr>
        <p:blipFill>
          <a:blip r:embed="rId9"/>
          <a:stretch/>
        </p:blipFill>
        <p:spPr>
          <a:xfrm>
            <a:off x="571320" y="5301608"/>
            <a:ext cx="143640" cy="359640"/>
          </a:xfrm>
          <a:prstGeom prst="rect">
            <a:avLst/>
          </a:prstGeom>
          <a:ln>
            <a:noFill/>
          </a:ln>
        </p:spPr>
      </p:pic>
      <p:pic>
        <p:nvPicPr>
          <p:cNvPr id="78" name="Picture 20"/>
          <p:cNvPicPr/>
          <p:nvPr/>
        </p:nvPicPr>
        <p:blipFill>
          <a:blip r:embed="rId10"/>
          <a:stretch/>
        </p:blipFill>
        <p:spPr>
          <a:xfrm>
            <a:off x="4214880" y="5087408"/>
            <a:ext cx="143640" cy="411120"/>
          </a:xfrm>
          <a:prstGeom prst="rect">
            <a:avLst/>
          </a:prstGeom>
          <a:ln>
            <a:noFill/>
          </a:ln>
        </p:spPr>
      </p:pic>
      <p:sp>
        <p:nvSpPr>
          <p:cNvPr id="79" name="CustomShape 10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0" name="CustomShape 11"/>
          <p:cNvSpPr/>
          <p:nvPr/>
        </p:nvSpPr>
        <p:spPr>
          <a:xfrm>
            <a:off x="0" y="64764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1" name="CustomShape 12"/>
          <p:cNvSpPr/>
          <p:nvPr/>
        </p:nvSpPr>
        <p:spPr>
          <a:xfrm>
            <a:off x="0" y="83808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2" name="CustomShape 13"/>
          <p:cNvSpPr/>
          <p:nvPr/>
        </p:nvSpPr>
        <p:spPr>
          <a:xfrm>
            <a:off x="0" y="102888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CustomShape 15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85" name="Picture 29"/>
          <p:cNvPicPr/>
          <p:nvPr/>
        </p:nvPicPr>
        <p:blipFill>
          <a:blip r:embed="rId11"/>
          <a:stretch/>
        </p:blipFill>
        <p:spPr>
          <a:xfrm>
            <a:off x="571320" y="4872848"/>
            <a:ext cx="142560" cy="285480"/>
          </a:xfrm>
          <a:prstGeom prst="rect">
            <a:avLst/>
          </a:prstGeom>
          <a:ln>
            <a:noFill/>
          </a:ln>
        </p:spPr>
      </p:pic>
      <p:sp>
        <p:nvSpPr>
          <p:cNvPr id="86" name="CustomShape 16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87" name="Picture 31"/>
          <p:cNvPicPr/>
          <p:nvPr/>
        </p:nvPicPr>
        <p:blipFill>
          <a:blip r:embed="rId12"/>
          <a:stretch/>
        </p:blipFill>
        <p:spPr>
          <a:xfrm>
            <a:off x="4214880" y="4944488"/>
            <a:ext cx="113400" cy="284040"/>
          </a:xfrm>
          <a:prstGeom prst="rect">
            <a:avLst/>
          </a:prstGeom>
          <a:ln>
            <a:noFill/>
          </a:ln>
        </p:spPr>
      </p:pic>
      <p:sp>
        <p:nvSpPr>
          <p:cNvPr id="88" name="CustomShape 17"/>
          <p:cNvSpPr/>
          <p:nvPr/>
        </p:nvSpPr>
        <p:spPr>
          <a:xfrm>
            <a:off x="1449720" y="3642104"/>
            <a:ext cx="43380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(1)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89" name="TextShape 18"/>
          <p:cNvSpPr txBox="1"/>
          <p:nvPr/>
        </p:nvSpPr>
        <p:spPr>
          <a:xfrm>
            <a:off x="216000" y="6358320"/>
            <a:ext cx="8713440" cy="356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r">
              <a:lnSpc>
                <a:spcPct val="85000"/>
              </a:lnSpc>
            </a:pPr>
            <a:r>
              <a:rPr lang="ru-RU" sz="1400" b="0" strike="noStrike" spc="-1">
                <a:solidFill>
                  <a:srgbClr val="404040"/>
                </a:solidFill>
                <a:latin typeface="Calibri Light"/>
              </a:rPr>
              <a:t>Коноплева В.С.                                                                 Усвоение данных                                                    Новосибирск 2019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95" name="CustomShape 2"/>
          <p:cNvSpPr/>
          <p:nvPr/>
        </p:nvSpPr>
        <p:spPr>
          <a:xfrm>
            <a:off x="-115642" y="5571127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6" name="CustomShape 3"/>
          <p:cNvSpPr/>
          <p:nvPr/>
        </p:nvSpPr>
        <p:spPr>
          <a:xfrm>
            <a:off x="98640" y="5637843"/>
            <a:ext cx="8572320" cy="36787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r>
              <a:rPr lang="ru-RU" sz="1800" b="1" strike="noStrike" spc="-1" dirty="0">
                <a:solidFill>
                  <a:srgbClr val="000000"/>
                </a:solidFill>
                <a:latin typeface="Times New Roman"/>
              </a:rPr>
              <a:t>Прямая </a:t>
            </a:r>
            <a:r>
              <a:rPr lang="ru-RU" sz="1800" b="1" strike="noStrike" spc="-1" dirty="0" smtClean="0">
                <a:solidFill>
                  <a:srgbClr val="000000"/>
                </a:solidFill>
                <a:latin typeface="Times New Roman"/>
              </a:rPr>
              <a:t>задача: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 даны                                           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найти      </a:t>
            </a:r>
            <a:r>
              <a:rPr lang="ru-RU" spc="-1" dirty="0" smtClean="0">
                <a:solidFill>
                  <a:srgbClr val="000000"/>
                </a:solidFill>
                <a:latin typeface="Times New Roman"/>
              </a:rPr>
              <a:t>из(1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). </a:t>
            </a:r>
            <a:endParaRPr lang="ru-RU" sz="1800" b="0" strike="noStrike" spc="-1" dirty="0">
              <a:latin typeface="Arial"/>
            </a:endParaRPr>
          </a:p>
        </p:txBody>
      </p:sp>
      <p:pic>
        <p:nvPicPr>
          <p:cNvPr id="97" name="Picture 4"/>
          <p:cNvPicPr/>
          <p:nvPr/>
        </p:nvPicPr>
        <p:blipFill>
          <a:blip r:embed="rId13"/>
          <a:stretch/>
        </p:blipFill>
        <p:spPr>
          <a:xfrm>
            <a:off x="2506608" y="5732786"/>
            <a:ext cx="2314080" cy="256680"/>
          </a:xfrm>
          <a:prstGeom prst="rect">
            <a:avLst/>
          </a:prstGeom>
          <a:ln>
            <a:noFill/>
          </a:ln>
        </p:spPr>
      </p:pic>
      <p:sp>
        <p:nvSpPr>
          <p:cNvPr id="98" name="CustomShape 5"/>
          <p:cNvSpPr/>
          <p:nvPr/>
        </p:nvSpPr>
        <p:spPr>
          <a:xfrm>
            <a:off x="-115642" y="5571127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99" name="Picture 29"/>
          <p:cNvPicPr/>
          <p:nvPr/>
        </p:nvPicPr>
        <p:blipFill>
          <a:blip r:embed="rId11"/>
          <a:stretch/>
        </p:blipFill>
        <p:spPr>
          <a:xfrm>
            <a:off x="5643570" y="5715016"/>
            <a:ext cx="142560" cy="285480"/>
          </a:xfrm>
          <a:prstGeom prst="rect">
            <a:avLst/>
          </a:prstGeom>
          <a:ln>
            <a:noFill/>
          </a:ln>
        </p:spPr>
      </p:pic>
      <p:sp>
        <p:nvSpPr>
          <p:cNvPr id="101" name="CustomShape 9"/>
          <p:cNvSpPr/>
          <p:nvPr/>
        </p:nvSpPr>
        <p:spPr>
          <a:xfrm>
            <a:off x="-115642" y="5580847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2" name="CustomShape 11"/>
          <p:cNvSpPr/>
          <p:nvPr/>
        </p:nvSpPr>
        <p:spPr>
          <a:xfrm>
            <a:off x="-115642" y="5571127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3" name="CustomShape 14"/>
          <p:cNvSpPr/>
          <p:nvPr/>
        </p:nvSpPr>
        <p:spPr>
          <a:xfrm>
            <a:off x="-115642" y="5571127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4" name="CustomShape 17"/>
          <p:cNvSpPr/>
          <p:nvPr/>
        </p:nvSpPr>
        <p:spPr>
          <a:xfrm>
            <a:off x="-115642" y="5571127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5" name="CustomShape 23"/>
          <p:cNvSpPr/>
          <p:nvPr/>
        </p:nvSpPr>
        <p:spPr>
          <a:xfrm>
            <a:off x="-115642" y="5571127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6" name="CustomShape 25"/>
          <p:cNvSpPr/>
          <p:nvPr/>
        </p:nvSpPr>
        <p:spPr>
          <a:xfrm>
            <a:off x="-115642" y="5571127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7" name="CustomShape 27"/>
          <p:cNvSpPr/>
          <p:nvPr/>
        </p:nvSpPr>
        <p:spPr>
          <a:xfrm>
            <a:off x="-115642" y="5571127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8" name="CustomShape 29"/>
          <p:cNvSpPr/>
          <p:nvPr/>
        </p:nvSpPr>
        <p:spPr>
          <a:xfrm>
            <a:off x="-115282" y="5566405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9" name="CustomShape 32"/>
          <p:cNvSpPr/>
          <p:nvPr/>
        </p:nvSpPr>
        <p:spPr>
          <a:xfrm>
            <a:off x="-115642" y="5571127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0" name="CustomShape 34"/>
          <p:cNvSpPr/>
          <p:nvPr/>
        </p:nvSpPr>
        <p:spPr>
          <a:xfrm>
            <a:off x="-115642" y="5571127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1" name="CustomShape 35"/>
          <p:cNvSpPr/>
          <p:nvPr/>
        </p:nvSpPr>
        <p:spPr>
          <a:xfrm>
            <a:off x="-115642" y="5571127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214818"/>
            <a:ext cx="7929586" cy="24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643050"/>
            <a:ext cx="7643866" cy="23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9" name="Рисунок 128"/>
          <p:cNvPicPr/>
          <p:nvPr/>
        </p:nvPicPr>
        <p:blipFill>
          <a:blip r:embed="rId3"/>
          <a:stretch/>
        </p:blipFill>
        <p:spPr>
          <a:xfrm>
            <a:off x="669960" y="3872299"/>
            <a:ext cx="8042040" cy="218880"/>
          </a:xfrm>
          <a:prstGeom prst="rect">
            <a:avLst/>
          </a:prstGeom>
          <a:ln>
            <a:noFill/>
          </a:ln>
        </p:spPr>
      </p:pic>
      <p:pic>
        <p:nvPicPr>
          <p:cNvPr id="90" name="Рисунок 4"/>
          <p:cNvPicPr/>
          <p:nvPr/>
        </p:nvPicPr>
        <p:blipFill>
          <a:blip r:embed="rId4"/>
          <a:stretch/>
        </p:blipFill>
        <p:spPr>
          <a:xfrm>
            <a:off x="8215200" y="5572080"/>
            <a:ext cx="731160" cy="726480"/>
          </a:xfrm>
          <a:prstGeom prst="rect">
            <a:avLst/>
          </a:prstGeom>
          <a:ln>
            <a:noFill/>
          </a:ln>
        </p:spPr>
      </p:pic>
      <p:sp>
        <p:nvSpPr>
          <p:cNvPr id="91" name="CustomShape 1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2" name="CustomShape 2"/>
          <p:cNvSpPr/>
          <p:nvPr/>
        </p:nvSpPr>
        <p:spPr>
          <a:xfrm>
            <a:off x="0" y="64764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4" name="CustomShape 4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6" name="CustomShape 5"/>
          <p:cNvSpPr/>
          <p:nvPr/>
        </p:nvSpPr>
        <p:spPr>
          <a:xfrm>
            <a:off x="0" y="64764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8" name="CustomShape 6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00" name="Рисунок 99"/>
          <p:cNvPicPr/>
          <p:nvPr/>
        </p:nvPicPr>
        <p:blipFill>
          <a:blip r:embed="rId3"/>
          <a:stretch/>
        </p:blipFill>
        <p:spPr>
          <a:xfrm>
            <a:off x="285840" y="1265539"/>
            <a:ext cx="8354160" cy="218880"/>
          </a:xfrm>
          <a:prstGeom prst="rect">
            <a:avLst/>
          </a:prstGeom>
          <a:ln>
            <a:noFill/>
          </a:ln>
        </p:spPr>
      </p:pic>
      <p:sp>
        <p:nvSpPr>
          <p:cNvPr id="101" name="CustomShape 7"/>
          <p:cNvSpPr/>
          <p:nvPr/>
        </p:nvSpPr>
        <p:spPr>
          <a:xfrm>
            <a:off x="285720" y="1127353"/>
            <a:ext cx="8572320" cy="4245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Предположим, что для некоторых       существует решение прямой задачи            .</a:t>
            </a:r>
            <a:endParaRPr lang="ru-RU" sz="1800" b="0" strike="noStrike" spc="-1" dirty="0">
              <a:latin typeface="Arial"/>
            </a:endParaRPr>
          </a:p>
          <a:p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 Его возмущенные значения измеряются в M точках в пространстве и времени                          </a:t>
            </a:r>
            <a:endParaRPr lang="ru-RU" sz="1800" b="0" strike="noStrike" spc="-1" dirty="0">
              <a:latin typeface="Arial"/>
            </a:endParaRPr>
          </a:p>
          <a:p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                            :                       </a:t>
            </a:r>
            <a:endParaRPr lang="ru-RU" sz="1800" b="0" strike="noStrike" spc="-1" dirty="0">
              <a:latin typeface="Arial"/>
            </a:endParaRPr>
          </a:p>
          <a:p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               </a:t>
            </a:r>
            <a:endParaRPr lang="ru-RU" sz="1800" b="0" strike="noStrike" spc="-1" dirty="0">
              <a:latin typeface="Arial"/>
            </a:endParaRPr>
          </a:p>
          <a:p>
            <a:endParaRPr lang="ru-RU" sz="1800" b="0" strike="noStrike" spc="-1" dirty="0">
              <a:latin typeface="Arial"/>
            </a:endParaRPr>
          </a:p>
          <a:p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где       возмущение m-го значения измерения. </a:t>
            </a:r>
            <a:endParaRPr lang="ru-RU" sz="1800" b="0" strike="noStrike" spc="-1" dirty="0">
              <a:latin typeface="Arial"/>
            </a:endParaRPr>
          </a:p>
          <a:p>
            <a:endParaRPr lang="ru-RU" sz="1800" b="0" strike="noStrike" spc="-1" dirty="0">
              <a:latin typeface="Arial"/>
            </a:endParaRPr>
          </a:p>
          <a:p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В задаче усвоения данных                        даны для всех               ,</a:t>
            </a:r>
            <a:endParaRPr lang="ru-RU" sz="1800" b="0" strike="noStrike" spc="-1" dirty="0">
              <a:latin typeface="Arial"/>
            </a:endParaRPr>
          </a:p>
          <a:p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                                                                    даны  для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Times New Roman"/>
              </a:rPr>
              <a:t>всеx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                    ,  </a:t>
            </a:r>
            <a:endParaRPr lang="ru-RU" sz="1800" b="0" strike="noStrike" spc="-1" dirty="0">
              <a:latin typeface="Arial"/>
            </a:endParaRPr>
          </a:p>
          <a:p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                                                                    дано для всех               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         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.</a:t>
            </a:r>
            <a:endParaRPr lang="ru-RU" sz="1800" b="0" strike="noStrike" spc="-1" dirty="0">
              <a:latin typeface="Arial"/>
            </a:endParaRPr>
          </a:p>
          <a:p>
            <a:endParaRPr lang="ru-RU" sz="1800" b="0" strike="noStrike" spc="-1" dirty="0">
              <a:latin typeface="Arial"/>
            </a:endParaRPr>
          </a:p>
          <a:p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Предположим, что существует некоторое                 и имеются данные 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измерения (2)      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для моментов времени, предшествующих        . </a:t>
            </a:r>
            <a:endParaRPr lang="ru-RU" sz="1800" b="0" strike="noStrike" spc="-1" dirty="0">
              <a:latin typeface="Arial"/>
            </a:endParaRPr>
          </a:p>
          <a:p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С этой информацией            должно быть найдено из (1)-(2) для              с</a:t>
            </a:r>
            <a:endParaRPr lang="ru-RU" sz="1800" b="0" strike="noStrike" spc="-1" dirty="0">
              <a:latin typeface="Arial"/>
            </a:endParaRPr>
          </a:p>
          <a:p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 неизвестным     .</a:t>
            </a:r>
            <a:endParaRPr lang="ru-RU" sz="1800" b="0" strike="noStrike" spc="-1" dirty="0">
              <a:latin typeface="Arial"/>
            </a:endParaRPr>
          </a:p>
        </p:txBody>
      </p:sp>
      <p:sp>
        <p:nvSpPr>
          <p:cNvPr id="102" name="CustomShape 8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03" name="Picture 9"/>
          <p:cNvPicPr/>
          <p:nvPr/>
        </p:nvPicPr>
        <p:blipFill rotWithShape="1">
          <a:blip r:embed="rId5"/>
          <a:srcRect r="52488" b="33624"/>
          <a:stretch/>
        </p:blipFill>
        <p:spPr>
          <a:xfrm>
            <a:off x="3714744" y="1198791"/>
            <a:ext cx="137176" cy="201204"/>
          </a:xfrm>
          <a:prstGeom prst="rect">
            <a:avLst/>
          </a:prstGeom>
          <a:ln>
            <a:noFill/>
          </a:ln>
        </p:spPr>
      </p:pic>
      <p:sp>
        <p:nvSpPr>
          <p:cNvPr id="104" name="CustomShape 9"/>
          <p:cNvSpPr/>
          <p:nvPr/>
        </p:nvSpPr>
        <p:spPr>
          <a:xfrm>
            <a:off x="0" y="65736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5" name="CustomShape 10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06" name="Picture 12"/>
          <p:cNvPicPr/>
          <p:nvPr/>
        </p:nvPicPr>
        <p:blipFill>
          <a:blip r:embed="rId6"/>
          <a:stretch/>
        </p:blipFill>
        <p:spPr>
          <a:xfrm>
            <a:off x="7572396" y="1198791"/>
            <a:ext cx="549720" cy="261720"/>
          </a:xfrm>
          <a:prstGeom prst="rect">
            <a:avLst/>
          </a:prstGeom>
          <a:ln>
            <a:noFill/>
          </a:ln>
        </p:spPr>
      </p:pic>
      <p:sp>
        <p:nvSpPr>
          <p:cNvPr id="107" name="CustomShape 11"/>
          <p:cNvSpPr/>
          <p:nvPr/>
        </p:nvSpPr>
        <p:spPr>
          <a:xfrm>
            <a:off x="0" y="64764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8" name="CustomShape 12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9" name="CustomShape 13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10" name="Picture 17"/>
          <p:cNvPicPr/>
          <p:nvPr/>
        </p:nvPicPr>
        <p:blipFill>
          <a:blip r:embed="rId7"/>
          <a:stretch/>
        </p:blipFill>
        <p:spPr>
          <a:xfrm>
            <a:off x="357158" y="1770295"/>
            <a:ext cx="1571400" cy="261720"/>
          </a:xfrm>
          <a:prstGeom prst="rect">
            <a:avLst/>
          </a:prstGeom>
          <a:ln>
            <a:noFill/>
          </a:ln>
        </p:spPr>
      </p:pic>
      <p:sp>
        <p:nvSpPr>
          <p:cNvPr id="111" name="CustomShape 14"/>
          <p:cNvSpPr/>
          <p:nvPr/>
        </p:nvSpPr>
        <p:spPr>
          <a:xfrm>
            <a:off x="0" y="64764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2" name="CustomShape 15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13" name="Picture 20"/>
          <p:cNvPicPr/>
          <p:nvPr/>
        </p:nvPicPr>
        <p:blipFill>
          <a:blip r:embed="rId8"/>
          <a:stretch/>
        </p:blipFill>
        <p:spPr>
          <a:xfrm>
            <a:off x="714348" y="2556113"/>
            <a:ext cx="242640" cy="285480"/>
          </a:xfrm>
          <a:prstGeom prst="rect">
            <a:avLst/>
          </a:prstGeom>
          <a:ln>
            <a:noFill/>
          </a:ln>
        </p:spPr>
      </p:pic>
      <p:sp>
        <p:nvSpPr>
          <p:cNvPr id="114" name="CustomShape 16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15" name="Picture 22"/>
          <p:cNvPicPr/>
          <p:nvPr/>
        </p:nvPicPr>
        <p:blipFill>
          <a:blip r:embed="rId9"/>
          <a:stretch/>
        </p:blipFill>
        <p:spPr>
          <a:xfrm>
            <a:off x="2357422" y="2056047"/>
            <a:ext cx="4000320" cy="324720"/>
          </a:xfrm>
          <a:prstGeom prst="rect">
            <a:avLst/>
          </a:prstGeom>
          <a:ln>
            <a:noFill/>
          </a:ln>
        </p:spPr>
      </p:pic>
      <p:sp>
        <p:nvSpPr>
          <p:cNvPr id="116" name="CustomShape 17"/>
          <p:cNvSpPr/>
          <p:nvPr/>
        </p:nvSpPr>
        <p:spPr>
          <a:xfrm>
            <a:off x="0" y="64764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7" name="CustomShape 18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18" name="Picture 25"/>
          <p:cNvPicPr/>
          <p:nvPr/>
        </p:nvPicPr>
        <p:blipFill>
          <a:blip r:embed="rId10"/>
          <a:stretch/>
        </p:blipFill>
        <p:spPr>
          <a:xfrm>
            <a:off x="3096000" y="3085699"/>
            <a:ext cx="1114200" cy="285480"/>
          </a:xfrm>
          <a:prstGeom prst="rect">
            <a:avLst/>
          </a:prstGeom>
          <a:ln>
            <a:noFill/>
          </a:ln>
        </p:spPr>
      </p:pic>
      <p:sp>
        <p:nvSpPr>
          <p:cNvPr id="119" name="CustomShape 19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20" name="Picture 27"/>
          <p:cNvPicPr/>
          <p:nvPr/>
        </p:nvPicPr>
        <p:blipFill>
          <a:blip r:embed="rId11"/>
          <a:stretch/>
        </p:blipFill>
        <p:spPr>
          <a:xfrm>
            <a:off x="5843880" y="3127459"/>
            <a:ext cx="713880" cy="245880"/>
          </a:xfrm>
          <a:prstGeom prst="rect">
            <a:avLst/>
          </a:prstGeom>
          <a:ln>
            <a:noFill/>
          </a:ln>
        </p:spPr>
      </p:pic>
      <p:sp>
        <p:nvSpPr>
          <p:cNvPr id="121" name="CustomShape 20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22" name="Picture 29"/>
          <p:cNvPicPr/>
          <p:nvPr/>
        </p:nvPicPr>
        <p:blipFill>
          <a:blip r:embed="rId12"/>
          <a:stretch/>
        </p:blipFill>
        <p:spPr>
          <a:xfrm>
            <a:off x="5715000" y="3709579"/>
            <a:ext cx="713880" cy="237600"/>
          </a:xfrm>
          <a:prstGeom prst="rect">
            <a:avLst/>
          </a:prstGeom>
          <a:ln>
            <a:noFill/>
          </a:ln>
        </p:spPr>
      </p:pic>
      <p:sp>
        <p:nvSpPr>
          <p:cNvPr id="123" name="CustomShape 21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24" name="Picture 31"/>
          <p:cNvPicPr/>
          <p:nvPr/>
        </p:nvPicPr>
        <p:blipFill>
          <a:blip r:embed="rId13"/>
          <a:stretch/>
        </p:blipFill>
        <p:spPr>
          <a:xfrm>
            <a:off x="5781240" y="3424099"/>
            <a:ext cx="842760" cy="285480"/>
          </a:xfrm>
          <a:prstGeom prst="rect">
            <a:avLst/>
          </a:prstGeom>
          <a:ln>
            <a:noFill/>
          </a:ln>
        </p:spPr>
      </p:pic>
      <p:sp>
        <p:nvSpPr>
          <p:cNvPr id="125" name="CustomShape 22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26" name="Picture 33"/>
          <p:cNvPicPr/>
          <p:nvPr/>
        </p:nvPicPr>
        <p:blipFill>
          <a:blip r:embed="rId14"/>
          <a:stretch/>
        </p:blipFill>
        <p:spPr>
          <a:xfrm>
            <a:off x="3933360" y="3627499"/>
            <a:ext cx="242640" cy="285480"/>
          </a:xfrm>
          <a:prstGeom prst="rect">
            <a:avLst/>
          </a:prstGeom>
          <a:ln>
            <a:noFill/>
          </a:ln>
        </p:spPr>
      </p:pic>
      <p:sp>
        <p:nvSpPr>
          <p:cNvPr id="127" name="CustomShape 23"/>
          <p:cNvSpPr/>
          <p:nvPr/>
        </p:nvSpPr>
        <p:spPr>
          <a:xfrm>
            <a:off x="0" y="64764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8" name="CustomShape 24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1" name="CustomShape 25"/>
          <p:cNvSpPr/>
          <p:nvPr/>
        </p:nvSpPr>
        <p:spPr>
          <a:xfrm>
            <a:off x="0" y="64764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2" name="CustomShape 26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3" name="CustomShape 27"/>
          <p:cNvSpPr/>
          <p:nvPr/>
        </p:nvSpPr>
        <p:spPr>
          <a:xfrm>
            <a:off x="0" y="64764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4" name="CustomShape 28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/>
            <a:r>
              <a:rPr lang="ru-RU" sz="3800" b="1" u="sng" dirty="0" smtClean="0">
                <a:solidFill>
                  <a:srgbClr val="00B0F0"/>
                </a:solidFill>
                <a:latin typeface="Calibri Light" pitchFamily="34" charset="0"/>
              </a:rPr>
              <a:t>Задача усвоения данных</a:t>
            </a:r>
            <a:endParaRPr lang="ru-RU" sz="3800" b="1" u="sng" dirty="0">
              <a:solidFill>
                <a:srgbClr val="00B0F0"/>
              </a:solidFill>
              <a:latin typeface="Calibri Light" pitchFamily="34" charset="0"/>
            </a:endParaRPr>
          </a:p>
        </p:txBody>
      </p:sp>
      <p:pic>
        <p:nvPicPr>
          <p:cNvPr id="135" name="Picture 42"/>
          <p:cNvPicPr/>
          <p:nvPr/>
        </p:nvPicPr>
        <p:blipFill>
          <a:blip r:embed="rId15"/>
          <a:stretch/>
        </p:blipFill>
        <p:spPr>
          <a:xfrm>
            <a:off x="4464000" y="4209979"/>
            <a:ext cx="856800" cy="241200"/>
          </a:xfrm>
          <a:prstGeom prst="rect">
            <a:avLst/>
          </a:prstGeom>
          <a:ln>
            <a:noFill/>
          </a:ln>
        </p:spPr>
      </p:pic>
      <p:sp>
        <p:nvSpPr>
          <p:cNvPr id="136" name="CustomShape 29"/>
          <p:cNvSpPr/>
          <p:nvPr/>
        </p:nvSpPr>
        <p:spPr>
          <a:xfrm>
            <a:off x="360" y="642918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7" name="CustomShape 30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38" name="Picture 45"/>
          <p:cNvPicPr/>
          <p:nvPr/>
        </p:nvPicPr>
        <p:blipFill>
          <a:blip r:embed="rId16"/>
          <a:stretch/>
        </p:blipFill>
        <p:spPr>
          <a:xfrm>
            <a:off x="3456000" y="3412939"/>
            <a:ext cx="728280" cy="285480"/>
          </a:xfrm>
          <a:prstGeom prst="rect">
            <a:avLst/>
          </a:prstGeom>
          <a:ln>
            <a:noFill/>
          </a:ln>
        </p:spPr>
      </p:pic>
      <p:sp>
        <p:nvSpPr>
          <p:cNvPr id="141" name="CustomShape 32"/>
          <p:cNvSpPr/>
          <p:nvPr/>
        </p:nvSpPr>
        <p:spPr>
          <a:xfrm>
            <a:off x="0" y="64764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2" name="CustomShape 33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43" name="Picture 50"/>
          <p:cNvPicPr/>
          <p:nvPr/>
        </p:nvPicPr>
        <p:blipFill>
          <a:blip r:embed="rId17"/>
          <a:stretch/>
        </p:blipFill>
        <p:spPr>
          <a:xfrm>
            <a:off x="4464000" y="4454419"/>
            <a:ext cx="285480" cy="356760"/>
          </a:xfrm>
          <a:prstGeom prst="rect">
            <a:avLst/>
          </a:prstGeom>
          <a:ln>
            <a:noFill/>
          </a:ln>
        </p:spPr>
      </p:pic>
      <p:pic>
        <p:nvPicPr>
          <p:cNvPr id="144" name="Picture 12"/>
          <p:cNvPicPr/>
          <p:nvPr/>
        </p:nvPicPr>
        <p:blipFill>
          <a:blip r:embed="rId6"/>
          <a:stretch/>
        </p:blipFill>
        <p:spPr>
          <a:xfrm>
            <a:off x="2474280" y="4765459"/>
            <a:ext cx="549720" cy="261720"/>
          </a:xfrm>
          <a:prstGeom prst="rect">
            <a:avLst/>
          </a:prstGeom>
          <a:ln>
            <a:noFill/>
          </a:ln>
        </p:spPr>
      </p:pic>
      <p:pic>
        <p:nvPicPr>
          <p:cNvPr id="145" name="Picture 52"/>
          <p:cNvPicPr/>
          <p:nvPr/>
        </p:nvPicPr>
        <p:blipFill>
          <a:blip r:embed="rId18"/>
          <a:stretch/>
        </p:blipFill>
        <p:spPr>
          <a:xfrm>
            <a:off x="6686640" y="4770499"/>
            <a:ext cx="585360" cy="285480"/>
          </a:xfrm>
          <a:prstGeom prst="rect">
            <a:avLst/>
          </a:prstGeom>
          <a:ln>
            <a:noFill/>
          </a:ln>
        </p:spPr>
      </p:pic>
      <p:sp>
        <p:nvSpPr>
          <p:cNvPr id="146" name="CustomShape 34"/>
          <p:cNvSpPr/>
          <p:nvPr/>
        </p:nvSpPr>
        <p:spPr>
          <a:xfrm>
            <a:off x="0" y="64764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47" name="Picture 55"/>
          <p:cNvPicPr/>
          <p:nvPr/>
        </p:nvPicPr>
        <p:blipFill>
          <a:blip r:embed="rId19"/>
          <a:stretch/>
        </p:blipFill>
        <p:spPr>
          <a:xfrm>
            <a:off x="1800000" y="5017459"/>
            <a:ext cx="145440" cy="303480"/>
          </a:xfrm>
          <a:prstGeom prst="rect">
            <a:avLst/>
          </a:prstGeom>
          <a:ln>
            <a:noFill/>
          </a:ln>
        </p:spPr>
      </p:pic>
      <p:sp>
        <p:nvSpPr>
          <p:cNvPr id="148" name="CustomShape 35"/>
          <p:cNvSpPr/>
          <p:nvPr/>
        </p:nvSpPr>
        <p:spPr>
          <a:xfrm>
            <a:off x="0" y="64764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9" name="CustomShape 36"/>
          <p:cNvSpPr/>
          <p:nvPr/>
        </p:nvSpPr>
        <p:spPr>
          <a:xfrm>
            <a:off x="6715140" y="2056047"/>
            <a:ext cx="43380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(2)</a:t>
            </a:r>
            <a:endParaRPr lang="ru-RU" sz="1800" b="0" strike="noStrike" spc="-1" dirty="0">
              <a:latin typeface="Arial"/>
            </a:endParaRPr>
          </a:p>
        </p:txBody>
      </p:sp>
      <p:sp>
        <p:nvSpPr>
          <p:cNvPr id="150" name="TextShape 37"/>
          <p:cNvSpPr txBox="1"/>
          <p:nvPr/>
        </p:nvSpPr>
        <p:spPr>
          <a:xfrm>
            <a:off x="216000" y="6358320"/>
            <a:ext cx="8713440" cy="356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r">
              <a:lnSpc>
                <a:spcPct val="85000"/>
              </a:lnSpc>
            </a:pPr>
            <a:r>
              <a:rPr lang="ru-RU" sz="1400" b="0" strike="noStrike" spc="-1">
                <a:solidFill>
                  <a:srgbClr val="404040"/>
                </a:solidFill>
                <a:latin typeface="Calibri Light"/>
              </a:rPr>
              <a:t>Коноплева В.С.                                                                 Усвоение данных                                                    Новосибирск 2019</a:t>
            </a:r>
            <a:endParaRPr lang="ru-RU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286256"/>
            <a:ext cx="7929618" cy="2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643050"/>
            <a:ext cx="7643866" cy="23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1" name="TextShape 1"/>
          <p:cNvSpPr txBox="1"/>
          <p:nvPr/>
        </p:nvSpPr>
        <p:spPr>
          <a:xfrm>
            <a:off x="0" y="0"/>
            <a:ext cx="9144000" cy="92867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ctr">
              <a:lnSpc>
                <a:spcPct val="85000"/>
              </a:lnSpc>
            </a:pPr>
            <a:r>
              <a:rPr lang="ru-RU" sz="3800" b="1" u="sng" strike="noStrike" spc="-1" dirty="0" smtClean="0">
                <a:solidFill>
                  <a:srgbClr val="3399FF"/>
                </a:solidFill>
                <a:uFillTx/>
                <a:latin typeface="Calibri Light" pitchFamily="34" charset="0"/>
              </a:rPr>
              <a:t>Прямой алгоритм  усвоения данных.</a:t>
            </a:r>
            <a:endParaRPr lang="ru-RU" sz="3800" b="0" strike="noStrike" spc="-1" dirty="0">
              <a:solidFill>
                <a:srgbClr val="000000"/>
              </a:solidFill>
              <a:latin typeface="Calibri Light" pitchFamily="34" charset="0"/>
            </a:endParaRPr>
          </a:p>
        </p:txBody>
      </p:sp>
      <p:pic>
        <p:nvPicPr>
          <p:cNvPr id="153" name="Рисунок 152"/>
          <p:cNvPicPr/>
          <p:nvPr/>
        </p:nvPicPr>
        <p:blipFill>
          <a:blip r:embed="rId3"/>
          <a:stretch/>
        </p:blipFill>
        <p:spPr>
          <a:xfrm>
            <a:off x="670320" y="4003830"/>
            <a:ext cx="8042040" cy="218880"/>
          </a:xfrm>
          <a:prstGeom prst="rect">
            <a:avLst/>
          </a:prstGeom>
          <a:ln>
            <a:noFill/>
          </a:ln>
        </p:spPr>
      </p:pic>
      <p:sp>
        <p:nvSpPr>
          <p:cNvPr id="154" name="CustomShape 2"/>
          <p:cNvSpPr/>
          <p:nvPr/>
        </p:nvSpPr>
        <p:spPr>
          <a:xfrm>
            <a:off x="214282" y="739438"/>
            <a:ext cx="8715240" cy="56308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Пусть в области существуют временные и пространственные сетки: </a:t>
            </a:r>
            <a:endParaRPr lang="ru-RU" sz="1800" b="0" strike="noStrike" spc="-1" dirty="0">
              <a:latin typeface="Arial"/>
            </a:endParaRPr>
          </a:p>
          <a:p>
            <a:endParaRPr lang="ru-RU" sz="1800" b="0" strike="noStrike" spc="-1" dirty="0">
              <a:latin typeface="Arial"/>
            </a:endParaRPr>
          </a:p>
          <a:p>
            <a:endParaRPr lang="ru-RU" sz="1800" b="0" strike="noStrike" spc="-1" dirty="0">
              <a:latin typeface="Arial"/>
            </a:endParaRPr>
          </a:p>
          <a:p>
            <a:endParaRPr lang="ru-RU" sz="1800" b="0" strike="noStrike" spc="-1" dirty="0">
              <a:latin typeface="Arial"/>
            </a:endParaRPr>
          </a:p>
          <a:p>
            <a:pPr>
              <a:buFont typeface="Arial" pitchFamily="34" charset="0"/>
              <a:buChar char="•"/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            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 -  решение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Times New Roman"/>
              </a:rPr>
              <a:t>дискретизированной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 прямой задачи с функцией неопределенности 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   на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сетке                  . </a:t>
            </a:r>
            <a:endParaRPr lang="ru-RU" sz="1800" b="0" strike="noStrike" spc="-1" dirty="0" smtClean="0">
              <a:solidFill>
                <a:srgbClr val="000000"/>
              </a:solidFill>
              <a:latin typeface="Times New Roman"/>
            </a:endParaRPr>
          </a:p>
          <a:p>
            <a:pPr>
              <a:buFont typeface="Arial" pitchFamily="34" charset="0"/>
              <a:buChar char="•"/>
            </a:pPr>
            <a:endParaRPr lang="ru-RU" spc="-1" dirty="0">
              <a:solidFill>
                <a:srgbClr val="000000"/>
              </a:solidFill>
              <a:latin typeface="Times New Roman"/>
            </a:endParaRPr>
          </a:p>
          <a:p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       Усвоения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данных осуществляется путем минимизации функционала стоимости на каждом временном шаге j:</a:t>
            </a:r>
            <a:endParaRPr lang="ru-RU" sz="1800" b="0" strike="noStrike" spc="-1" dirty="0">
              <a:latin typeface="Arial"/>
            </a:endParaRPr>
          </a:p>
          <a:p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                                                                                                                                     </a:t>
            </a:r>
            <a:endParaRPr lang="en-US" sz="1800" b="0" strike="noStrike" spc="-1" dirty="0" smtClean="0">
              <a:solidFill>
                <a:srgbClr val="000000"/>
              </a:solidFill>
              <a:latin typeface="Times New Roman"/>
            </a:endParaRPr>
          </a:p>
          <a:p>
            <a:r>
              <a:rPr lang="en-US" spc="-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pc="-1" dirty="0" smtClean="0">
                <a:solidFill>
                  <a:srgbClr val="000000"/>
                </a:solidFill>
                <a:latin typeface="Times New Roman"/>
              </a:rPr>
              <a:t>                                                                                                                                              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(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3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)</a:t>
            </a:r>
            <a:endParaRPr lang="ru-RU" sz="1800" b="0" strike="noStrike" spc="-1" dirty="0" smtClean="0">
              <a:latin typeface="Arial"/>
            </a:endParaRPr>
          </a:p>
          <a:p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    </a:t>
            </a:r>
          </a:p>
          <a:p>
            <a:pPr>
              <a:buFont typeface="Arial" pitchFamily="34" charset="0"/>
              <a:buChar char="•"/>
            </a:pPr>
            <a:r>
              <a:rPr lang="ru-RU" spc="-1" dirty="0" smtClean="0">
                <a:solidFill>
                  <a:srgbClr val="000000"/>
                </a:solidFill>
                <a:latin typeface="Times New Roman"/>
              </a:rPr>
              <a:t>   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- маска измерительной системы. </a:t>
            </a:r>
            <a:endParaRPr lang="ru-RU" sz="1800" b="0" strike="noStrike" spc="-1" dirty="0">
              <a:latin typeface="Arial"/>
            </a:endParaRPr>
          </a:p>
          <a:p>
            <a:pPr>
              <a:buFont typeface="Arial" pitchFamily="34" charset="0"/>
              <a:buChar char="•"/>
            </a:pP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     - 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данные измерений, которые формально определены для всей области </a:t>
            </a:r>
            <a:r>
              <a:rPr lang="ru-RU" spc="-1" dirty="0">
                <a:solidFill>
                  <a:srgbClr val="000000"/>
                </a:solidFill>
                <a:latin typeface="Times New Roman"/>
              </a:rPr>
              <a:t>сетки                 </a:t>
            </a:r>
            <a:r>
              <a:rPr lang="ru-RU" spc="-1" dirty="0" smtClean="0">
                <a:solidFill>
                  <a:srgbClr val="000000"/>
                </a:solidFill>
                <a:latin typeface="Times New Roman"/>
              </a:rPr>
              <a:t>	 </a:t>
            </a:r>
            <a:r>
              <a:rPr lang="ru-RU" spc="-1" dirty="0">
                <a:solidFill>
                  <a:srgbClr val="000000"/>
                </a:solidFill>
                <a:latin typeface="Times New Roman"/>
              </a:rPr>
              <a:t>, но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в функции стоимости (3) используются только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элементы,   соответствующие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измерениям. </a:t>
            </a:r>
            <a:endParaRPr lang="ru-RU" sz="1800" b="0" strike="noStrike" spc="-1" dirty="0" smtClean="0">
              <a:solidFill>
                <a:srgbClr val="000000"/>
              </a:solidFill>
              <a:latin typeface="Times New Roman"/>
            </a:endParaRPr>
          </a:p>
          <a:p>
            <a:pPr>
              <a:buFont typeface="Arial" pitchFamily="34" charset="0"/>
              <a:buChar char="•"/>
            </a:pP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 ρ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, η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- параметры регуляризации</a:t>
            </a:r>
            <a:r>
              <a:rPr lang="en-US" sz="1800" b="0" strike="noStrike" spc="-1" dirty="0" smtClean="0">
                <a:solidFill>
                  <a:srgbClr val="000000"/>
                </a:solidFill>
                <a:latin typeface="Times New Roman"/>
              </a:rPr>
              <a:t> (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усвоения</a:t>
            </a:r>
            <a:r>
              <a:rPr lang="en-US" sz="1800" b="0" strike="noStrike" spc="-1" dirty="0" smtClean="0">
                <a:solidFill>
                  <a:srgbClr val="000000"/>
                </a:solidFill>
                <a:latin typeface="Times New Roman"/>
              </a:rPr>
              <a:t>)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. </a:t>
            </a:r>
            <a:endParaRPr lang="ru-RU" sz="1800" b="0" strike="noStrike" spc="-1" dirty="0">
              <a:latin typeface="Arial"/>
            </a:endParaRPr>
          </a:p>
          <a:p>
            <a:endParaRPr lang="ru-RU" spc="-1" dirty="0" smtClean="0">
              <a:solidFill>
                <a:srgbClr val="000000"/>
              </a:solidFill>
              <a:latin typeface="Times New Roman"/>
            </a:endParaRPr>
          </a:p>
          <a:p>
            <a:r>
              <a:rPr lang="ru-RU" spc="-1" dirty="0" smtClean="0">
                <a:solidFill>
                  <a:srgbClr val="000000"/>
                </a:solidFill>
                <a:latin typeface="Times New Roman"/>
              </a:rPr>
              <a:t>Эта </a:t>
            </a:r>
            <a:r>
              <a:rPr lang="ru-RU" spc="-1" dirty="0">
                <a:solidFill>
                  <a:srgbClr val="000000"/>
                </a:solidFill>
                <a:latin typeface="Times New Roman"/>
              </a:rPr>
              <a:t>задача оптимизации может быть решена </a:t>
            </a:r>
            <a:r>
              <a:rPr lang="ru-RU" spc="-1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ru-RU" spc="-1" dirty="0" smtClean="0">
                <a:solidFill>
                  <a:srgbClr val="000000"/>
                </a:solidFill>
                <a:latin typeface="Times New Roman"/>
              </a:rPr>
            </a:br>
            <a:r>
              <a:rPr lang="ru-RU" spc="-1" dirty="0" smtClean="0">
                <a:solidFill>
                  <a:srgbClr val="000000"/>
                </a:solidFill>
                <a:latin typeface="Times New Roman"/>
              </a:rPr>
              <a:t>прямым </a:t>
            </a:r>
            <a:r>
              <a:rPr lang="ru-RU" spc="-1" dirty="0">
                <a:solidFill>
                  <a:srgbClr val="000000"/>
                </a:solidFill>
                <a:latin typeface="Times New Roman"/>
              </a:rPr>
              <a:t>алгоритмом (без итераций</a:t>
            </a:r>
            <a:r>
              <a:rPr lang="ru-RU" spc="-1" dirty="0" smtClean="0">
                <a:solidFill>
                  <a:srgbClr val="000000"/>
                </a:solidFill>
                <a:latin typeface="Times New Roman"/>
              </a:rPr>
              <a:t>) </a:t>
            </a:r>
            <a:r>
              <a:rPr lang="en-US" spc="-1" dirty="0" smtClean="0">
                <a:solidFill>
                  <a:srgbClr val="000000"/>
                </a:solidFill>
                <a:latin typeface="Times New Roman"/>
              </a:rPr>
              <a:t>[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Penenko et al, 2018</a:t>
            </a:r>
            <a:r>
              <a:rPr lang="en-US" spc="-1" dirty="0" smtClean="0">
                <a:solidFill>
                  <a:srgbClr val="000000"/>
                </a:solidFill>
                <a:latin typeface="Times New Roman"/>
              </a:rPr>
              <a:t>]</a:t>
            </a:r>
            <a:endParaRPr lang="ru-RU" sz="1800" b="0" strike="noStrike" spc="-1" dirty="0">
              <a:latin typeface="Arial"/>
            </a:endParaRPr>
          </a:p>
        </p:txBody>
      </p:sp>
      <p:pic>
        <p:nvPicPr>
          <p:cNvPr id="155" name="Picture 2"/>
          <p:cNvPicPr/>
          <p:nvPr/>
        </p:nvPicPr>
        <p:blipFill>
          <a:blip r:embed="rId4"/>
          <a:stretch/>
        </p:blipFill>
        <p:spPr>
          <a:xfrm>
            <a:off x="2500298" y="1187446"/>
            <a:ext cx="3599640" cy="352440"/>
          </a:xfrm>
          <a:prstGeom prst="rect">
            <a:avLst/>
          </a:prstGeom>
          <a:ln>
            <a:noFill/>
          </a:ln>
        </p:spPr>
      </p:pic>
      <p:pic>
        <p:nvPicPr>
          <p:cNvPr id="156" name="Рисунок 155"/>
          <p:cNvPicPr/>
          <p:nvPr/>
        </p:nvPicPr>
        <p:blipFill>
          <a:blip r:embed="rId3"/>
          <a:stretch/>
        </p:blipFill>
        <p:spPr>
          <a:xfrm>
            <a:off x="648000" y="1414710"/>
            <a:ext cx="8042040" cy="218880"/>
          </a:xfrm>
          <a:prstGeom prst="rect">
            <a:avLst/>
          </a:prstGeom>
          <a:ln>
            <a:noFill/>
          </a:ln>
        </p:spPr>
      </p:pic>
      <p:pic>
        <p:nvPicPr>
          <p:cNvPr id="157" name="Picture 1"/>
          <p:cNvPicPr/>
          <p:nvPr/>
        </p:nvPicPr>
        <p:blipFill>
          <a:blip r:embed="rId5"/>
          <a:stretch/>
        </p:blipFill>
        <p:spPr>
          <a:xfrm>
            <a:off x="2500298" y="1616074"/>
            <a:ext cx="3599640" cy="258480"/>
          </a:xfrm>
          <a:prstGeom prst="rect">
            <a:avLst/>
          </a:prstGeom>
          <a:ln>
            <a:noFill/>
          </a:ln>
        </p:spPr>
      </p:pic>
      <p:sp>
        <p:nvSpPr>
          <p:cNvPr id="158" name="CustomShape 3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9" name="CustomShape 4"/>
          <p:cNvSpPr/>
          <p:nvPr/>
        </p:nvSpPr>
        <p:spPr>
          <a:xfrm>
            <a:off x="0" y="74304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0" name="CustomShape 5"/>
          <p:cNvSpPr/>
          <p:nvPr/>
        </p:nvSpPr>
        <p:spPr>
          <a:xfrm>
            <a:off x="0" y="71127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1" name="CustomShape 6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62" name="Picture 6"/>
          <p:cNvPicPr/>
          <p:nvPr/>
        </p:nvPicPr>
        <p:blipFill>
          <a:blip r:embed="rId6"/>
          <a:stretch/>
        </p:blipFill>
        <p:spPr>
          <a:xfrm>
            <a:off x="500034" y="1973264"/>
            <a:ext cx="713880" cy="278280"/>
          </a:xfrm>
          <a:prstGeom prst="rect">
            <a:avLst/>
          </a:prstGeom>
          <a:ln>
            <a:noFill/>
          </a:ln>
        </p:spPr>
      </p:pic>
      <p:sp>
        <p:nvSpPr>
          <p:cNvPr id="163" name="CustomShape 7"/>
          <p:cNvSpPr/>
          <p:nvPr/>
        </p:nvSpPr>
        <p:spPr>
          <a:xfrm>
            <a:off x="0" y="67644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4" name="CustomShape 8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65" name="Picture 9"/>
          <p:cNvPicPr/>
          <p:nvPr/>
        </p:nvPicPr>
        <p:blipFill>
          <a:blip r:embed="rId7"/>
          <a:stretch/>
        </p:blipFill>
        <p:spPr>
          <a:xfrm>
            <a:off x="8858280" y="1916832"/>
            <a:ext cx="99720" cy="285480"/>
          </a:xfrm>
          <a:prstGeom prst="rect">
            <a:avLst/>
          </a:prstGeom>
          <a:ln>
            <a:noFill/>
          </a:ln>
        </p:spPr>
      </p:pic>
      <p:sp>
        <p:nvSpPr>
          <p:cNvPr id="166" name="CustomShape 9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67" name="Picture 11"/>
          <p:cNvPicPr/>
          <p:nvPr/>
        </p:nvPicPr>
        <p:blipFill>
          <a:blip r:embed="rId8"/>
          <a:stretch/>
        </p:blipFill>
        <p:spPr>
          <a:xfrm>
            <a:off x="1214414" y="2204864"/>
            <a:ext cx="856800" cy="317160"/>
          </a:xfrm>
          <a:prstGeom prst="rect">
            <a:avLst/>
          </a:prstGeom>
          <a:ln>
            <a:noFill/>
          </a:ln>
        </p:spPr>
      </p:pic>
      <p:sp>
        <p:nvSpPr>
          <p:cNvPr id="168" name="CustomShape 10"/>
          <p:cNvSpPr/>
          <p:nvPr/>
        </p:nvSpPr>
        <p:spPr>
          <a:xfrm>
            <a:off x="4447800" y="61200"/>
            <a:ext cx="247680" cy="259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Times New Roman"/>
              </a:rPr>
              <a:t>  </a:t>
            </a:r>
            <a:endParaRPr lang="ru-RU" sz="1100" b="0" strike="noStrike" spc="-1">
              <a:latin typeface="Arial"/>
            </a:endParaRPr>
          </a:p>
        </p:txBody>
      </p:sp>
      <p:sp>
        <p:nvSpPr>
          <p:cNvPr id="169" name="CustomShape 11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0" name="CustomShape 12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72" name="Picture 19"/>
          <p:cNvPicPr/>
          <p:nvPr/>
        </p:nvPicPr>
        <p:blipFill>
          <a:blip r:embed="rId9"/>
          <a:stretch/>
        </p:blipFill>
        <p:spPr>
          <a:xfrm>
            <a:off x="1142976" y="3330586"/>
            <a:ext cx="3228120" cy="713880"/>
          </a:xfrm>
          <a:prstGeom prst="rect">
            <a:avLst/>
          </a:prstGeom>
          <a:ln>
            <a:noFill/>
          </a:ln>
        </p:spPr>
      </p:pic>
      <p:pic>
        <p:nvPicPr>
          <p:cNvPr id="173" name="Picture 18"/>
          <p:cNvPicPr/>
          <p:nvPr/>
        </p:nvPicPr>
        <p:blipFill>
          <a:blip r:embed="rId10"/>
          <a:stretch/>
        </p:blipFill>
        <p:spPr>
          <a:xfrm>
            <a:off x="4429124" y="3330586"/>
            <a:ext cx="3228840" cy="712800"/>
          </a:xfrm>
          <a:prstGeom prst="rect">
            <a:avLst/>
          </a:prstGeom>
          <a:ln>
            <a:noFill/>
          </a:ln>
        </p:spPr>
      </p:pic>
      <p:sp>
        <p:nvSpPr>
          <p:cNvPr id="174" name="CustomShape 13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5" name="CustomShape 14"/>
          <p:cNvSpPr/>
          <p:nvPr/>
        </p:nvSpPr>
        <p:spPr>
          <a:xfrm>
            <a:off x="0" y="71127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6" name="CustomShape 15"/>
          <p:cNvSpPr/>
          <p:nvPr/>
        </p:nvSpPr>
        <p:spPr>
          <a:xfrm>
            <a:off x="0" y="120663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7" name="CustomShape 16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78" name="Picture 28"/>
          <p:cNvPicPr/>
          <p:nvPr/>
        </p:nvPicPr>
        <p:blipFill>
          <a:blip r:embed="rId11"/>
          <a:stretch/>
        </p:blipFill>
        <p:spPr>
          <a:xfrm>
            <a:off x="500034" y="4077072"/>
            <a:ext cx="142560" cy="285480"/>
          </a:xfrm>
          <a:prstGeom prst="rect">
            <a:avLst/>
          </a:prstGeom>
          <a:ln>
            <a:noFill/>
          </a:ln>
        </p:spPr>
      </p:pic>
      <p:sp>
        <p:nvSpPr>
          <p:cNvPr id="179" name="CustomShape 17"/>
          <p:cNvSpPr/>
          <p:nvPr/>
        </p:nvSpPr>
        <p:spPr>
          <a:xfrm>
            <a:off x="4464000" y="-129240"/>
            <a:ext cx="215640" cy="259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Times New Roman"/>
              </a:rPr>
              <a:t> </a:t>
            </a:r>
            <a:endParaRPr lang="ru-RU" sz="1100" b="0" strike="noStrike" spc="-1">
              <a:latin typeface="Arial"/>
            </a:endParaRPr>
          </a:p>
        </p:txBody>
      </p:sp>
      <p:pic>
        <p:nvPicPr>
          <p:cNvPr id="180" name="Picture 30"/>
          <p:cNvPicPr/>
          <p:nvPr/>
        </p:nvPicPr>
        <p:blipFill>
          <a:blip r:embed="rId12"/>
          <a:stretch/>
        </p:blipFill>
        <p:spPr>
          <a:xfrm>
            <a:off x="467544" y="4653136"/>
            <a:ext cx="714380" cy="285752"/>
          </a:xfrm>
          <a:prstGeom prst="rect">
            <a:avLst/>
          </a:prstGeom>
          <a:ln>
            <a:noFill/>
          </a:ln>
        </p:spPr>
      </p:pic>
      <p:sp>
        <p:nvSpPr>
          <p:cNvPr id="181" name="CustomShape 18"/>
          <p:cNvSpPr/>
          <p:nvPr/>
        </p:nvSpPr>
        <p:spPr>
          <a:xfrm>
            <a:off x="4447800" y="70920"/>
            <a:ext cx="247680" cy="259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Times New Roman"/>
              </a:rPr>
              <a:t>  </a:t>
            </a:r>
            <a:endParaRPr lang="ru-RU" sz="1100" b="0" strike="noStrike" spc="-1">
              <a:latin typeface="Arial"/>
            </a:endParaRPr>
          </a:p>
        </p:txBody>
      </p:sp>
      <p:pic>
        <p:nvPicPr>
          <p:cNvPr id="182" name="Picture 16"/>
          <p:cNvPicPr/>
          <p:nvPr/>
        </p:nvPicPr>
        <p:blipFill>
          <a:blip r:embed="rId13"/>
          <a:stretch/>
        </p:blipFill>
        <p:spPr>
          <a:xfrm>
            <a:off x="500034" y="4293096"/>
            <a:ext cx="97200" cy="356760"/>
          </a:xfrm>
          <a:prstGeom prst="rect">
            <a:avLst/>
          </a:prstGeom>
          <a:ln>
            <a:noFill/>
          </a:ln>
        </p:spPr>
      </p:pic>
      <p:sp>
        <p:nvSpPr>
          <p:cNvPr id="183" name="CustomShape 19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4" name="CustomShape 20"/>
          <p:cNvSpPr/>
          <p:nvPr/>
        </p:nvSpPr>
        <p:spPr>
          <a:xfrm>
            <a:off x="0" y="65736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5" name="CustomShape 21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6" name="CustomShape 22"/>
          <p:cNvSpPr/>
          <p:nvPr/>
        </p:nvSpPr>
        <p:spPr>
          <a:xfrm>
            <a:off x="0" y="69516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7" name="TextShape 23"/>
          <p:cNvSpPr txBox="1"/>
          <p:nvPr/>
        </p:nvSpPr>
        <p:spPr>
          <a:xfrm>
            <a:off x="216000" y="6358680"/>
            <a:ext cx="8713440" cy="356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r">
              <a:lnSpc>
                <a:spcPct val="85000"/>
              </a:lnSpc>
            </a:pPr>
            <a:r>
              <a:rPr lang="ru-RU" sz="1400" b="0" strike="noStrike" spc="-1">
                <a:solidFill>
                  <a:srgbClr val="404040"/>
                </a:solidFill>
                <a:latin typeface="Calibri Light"/>
              </a:rPr>
              <a:t>Коноплева В.С.                                                                 Усвоение данных                                                    Новосибирск 2019</a:t>
            </a:r>
            <a:endParaRPr lang="ru-RU" sz="1400" b="0" strike="noStrike" spc="-1">
              <a:latin typeface="Arial"/>
            </a:endParaRPr>
          </a:p>
        </p:txBody>
      </p:sp>
      <p:pic>
        <p:nvPicPr>
          <p:cNvPr id="39" name="Рисунок 4"/>
          <p:cNvPicPr/>
          <p:nvPr/>
        </p:nvPicPr>
        <p:blipFill>
          <a:blip r:embed="rId14"/>
          <a:stretch/>
        </p:blipFill>
        <p:spPr>
          <a:xfrm>
            <a:off x="8215200" y="5572080"/>
            <a:ext cx="731160" cy="7264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" name="Рисунок 190"/>
          <p:cNvPicPr/>
          <p:nvPr/>
        </p:nvPicPr>
        <p:blipFill>
          <a:blip r:embed="rId2"/>
          <a:stretch/>
        </p:blipFill>
        <p:spPr>
          <a:xfrm>
            <a:off x="648000" y="1656000"/>
            <a:ext cx="8042040" cy="218880"/>
          </a:xfrm>
          <a:prstGeom prst="rect">
            <a:avLst/>
          </a:prstGeom>
          <a:ln>
            <a:noFill/>
          </a:ln>
        </p:spPr>
      </p:pic>
      <p:pic>
        <p:nvPicPr>
          <p:cNvPr id="188" name="Рисунок 4"/>
          <p:cNvPicPr/>
          <p:nvPr/>
        </p:nvPicPr>
        <p:blipFill>
          <a:blip r:embed="rId3"/>
          <a:stretch/>
        </p:blipFill>
        <p:spPr>
          <a:xfrm>
            <a:off x="8215200" y="5572080"/>
            <a:ext cx="731160" cy="726480"/>
          </a:xfrm>
          <a:prstGeom prst="rect">
            <a:avLst/>
          </a:prstGeom>
          <a:ln>
            <a:noFill/>
          </a:ln>
        </p:spPr>
      </p:pic>
      <p:sp>
        <p:nvSpPr>
          <p:cNvPr id="189" name="CustomShape 1"/>
          <p:cNvSpPr/>
          <p:nvPr/>
        </p:nvSpPr>
        <p:spPr>
          <a:xfrm>
            <a:off x="285720" y="857232"/>
            <a:ext cx="8649525" cy="230687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endParaRPr lang="ru-RU" sz="1800" b="0" strike="noStrike" spc="-1" dirty="0" smtClean="0">
              <a:latin typeface="Arial"/>
            </a:endParaRPr>
          </a:p>
          <a:p>
            <a:pPr>
              <a:buFont typeface="Wingdings" pitchFamily="2" charset="2"/>
              <a:buChar char="v"/>
            </a:pPr>
            <a:r>
              <a:rPr lang="ru-RU" spc="-1" dirty="0" smtClean="0">
                <a:solidFill>
                  <a:srgbClr val="000000"/>
                </a:solidFill>
                <a:latin typeface="Times New Roman"/>
              </a:rPr>
              <a:t> о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бозначим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его минимальную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точку функционала 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через                             .  .</a:t>
            </a:r>
            <a:endParaRPr lang="ru-RU" sz="1800" b="0" strike="noStrike" spc="-1" dirty="0">
              <a:latin typeface="Arial"/>
            </a:endParaRPr>
          </a:p>
          <a:p>
            <a:pPr>
              <a:buFont typeface="Wingdings" pitchFamily="2" charset="2"/>
              <a:buChar char="v"/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определим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функцию стоимости ошибки (обучения) с помощью функций состояния</a:t>
            </a:r>
            <a:endParaRPr lang="ru-RU" sz="1800" b="0" strike="noStrike" spc="-1" dirty="0">
              <a:latin typeface="Arial"/>
            </a:endParaRPr>
          </a:p>
          <a:p>
            <a:endParaRPr lang="ru-RU" sz="1800" b="0" strike="noStrike" spc="-1" dirty="0">
              <a:latin typeface="Arial"/>
            </a:endParaRPr>
          </a:p>
          <a:p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           (4)</a:t>
            </a:r>
            <a:endParaRPr lang="ru-RU" sz="1800" b="0" strike="noStrike" spc="-1" dirty="0">
              <a:latin typeface="Arial"/>
            </a:endParaRPr>
          </a:p>
          <a:p>
            <a:endParaRPr lang="ru-RU" sz="1800" b="0" strike="noStrike" spc="-1" dirty="0">
              <a:latin typeface="Arial"/>
            </a:endParaRPr>
          </a:p>
          <a:p>
            <a:pPr>
              <a:buFont typeface="Wingdings" pitchFamily="2" charset="2"/>
              <a:buChar char="v"/>
            </a:pPr>
            <a:r>
              <a:rPr lang="ru-RU" spc="-1" dirty="0" smtClean="0">
                <a:solidFill>
                  <a:srgbClr val="000000"/>
                </a:solidFill>
                <a:latin typeface="Times New Roman"/>
              </a:rPr>
              <a:t> р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ассмотрим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следующий оптимизированный </a:t>
            </a:r>
            <a:r>
              <a:rPr lang="ru-RU" sz="1800" b="0" strike="noStrike" spc="-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алгоритм усвоения данных:</a:t>
            </a:r>
            <a:endParaRPr lang="ru-RU" sz="1800" b="0" strike="noStrike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  <a:p>
            <a:endParaRPr lang="ru-RU" sz="1800" b="0" strike="noStrike" spc="-1" dirty="0">
              <a:latin typeface="Arial"/>
            </a:endParaRPr>
          </a:p>
        </p:txBody>
      </p:sp>
      <p:pic>
        <p:nvPicPr>
          <p:cNvPr id="190" name="Picture 33"/>
          <p:cNvPicPr/>
          <p:nvPr/>
        </p:nvPicPr>
        <p:blipFill>
          <a:blip r:embed="rId4"/>
          <a:stretch/>
        </p:blipFill>
        <p:spPr>
          <a:xfrm>
            <a:off x="6156176" y="1231370"/>
            <a:ext cx="1726200" cy="256680"/>
          </a:xfrm>
          <a:prstGeom prst="rect">
            <a:avLst/>
          </a:prstGeom>
          <a:ln>
            <a:noFill/>
          </a:ln>
        </p:spPr>
      </p:pic>
      <p:pic>
        <p:nvPicPr>
          <p:cNvPr id="192" name="Picture 36"/>
          <p:cNvPicPr/>
          <p:nvPr/>
        </p:nvPicPr>
        <p:blipFill>
          <a:blip r:embed="rId5"/>
          <a:stretch/>
        </p:blipFill>
        <p:spPr>
          <a:xfrm>
            <a:off x="1691680" y="2016838"/>
            <a:ext cx="3357360" cy="356760"/>
          </a:xfrm>
          <a:prstGeom prst="rect">
            <a:avLst/>
          </a:prstGeom>
          <a:ln>
            <a:noFill/>
          </a:ln>
        </p:spPr>
      </p:pic>
      <p:pic>
        <p:nvPicPr>
          <p:cNvPr id="193" name="Рисунок 192"/>
          <p:cNvPicPr/>
          <p:nvPr/>
        </p:nvPicPr>
        <p:blipFill>
          <a:blip r:embed="rId2"/>
          <a:stretch/>
        </p:blipFill>
        <p:spPr>
          <a:xfrm>
            <a:off x="670320" y="4245120"/>
            <a:ext cx="8042040" cy="218880"/>
          </a:xfrm>
          <a:prstGeom prst="rect">
            <a:avLst/>
          </a:prstGeom>
          <a:ln>
            <a:noFill/>
          </a:ln>
        </p:spPr>
      </p:pic>
      <p:sp>
        <p:nvSpPr>
          <p:cNvPr id="194" name="CustomShape 2"/>
          <p:cNvSpPr/>
          <p:nvPr/>
        </p:nvSpPr>
        <p:spPr>
          <a:xfrm>
            <a:off x="500034" y="3286124"/>
            <a:ext cx="7757037" cy="147587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1) Установить функцию обучающего источника       .</a:t>
            </a:r>
            <a:endParaRPr lang="ru-RU" sz="1800" b="0" strike="noStrike" spc="-1" dirty="0">
              <a:latin typeface="Arial"/>
            </a:endParaRPr>
          </a:p>
          <a:p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2) Оптимизировать параметры усвоения данных      , чтобы минимизировать </a:t>
            </a:r>
            <a:endParaRPr lang="ru-RU" sz="1800" b="0" strike="noStrike" spc="-1" dirty="0">
              <a:latin typeface="Arial"/>
            </a:endParaRPr>
          </a:p>
          <a:p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функционал ошибок  </a:t>
            </a:r>
            <a:endParaRPr lang="ru-RU" sz="1800" b="0" strike="noStrike" spc="-1" dirty="0">
              <a:latin typeface="Arial"/>
            </a:endParaRPr>
          </a:p>
          <a:p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3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) Использовать полученные параметры, чтобы найти решение задачи </a:t>
            </a:r>
            <a:endParaRPr lang="ru-RU" sz="1800" b="0" strike="noStrike" spc="-1" dirty="0">
              <a:latin typeface="Arial"/>
            </a:endParaRPr>
          </a:p>
          <a:p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усвоения данных                             с доступными данными измерений.</a:t>
            </a:r>
            <a:endParaRPr lang="ru-RU" sz="1800" b="0" strike="noStrike" spc="-1" dirty="0">
              <a:latin typeface="Arial"/>
            </a:endParaRPr>
          </a:p>
        </p:txBody>
      </p:sp>
      <p:sp>
        <p:nvSpPr>
          <p:cNvPr id="195" name="CustomShape 3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96" name="Picture 1"/>
          <p:cNvPicPr/>
          <p:nvPr/>
        </p:nvPicPr>
        <p:blipFill>
          <a:blip r:embed="rId6"/>
          <a:stretch/>
        </p:blipFill>
        <p:spPr>
          <a:xfrm>
            <a:off x="5286380" y="3357562"/>
            <a:ext cx="305640" cy="256680"/>
          </a:xfrm>
          <a:prstGeom prst="rect">
            <a:avLst/>
          </a:prstGeom>
          <a:ln>
            <a:noFill/>
          </a:ln>
        </p:spPr>
      </p:pic>
      <p:sp>
        <p:nvSpPr>
          <p:cNvPr id="197" name="CustomShape 4"/>
          <p:cNvSpPr/>
          <p:nvPr/>
        </p:nvSpPr>
        <p:spPr>
          <a:xfrm>
            <a:off x="0" y="65736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8" name="CustomShape 5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99" name="Picture 4"/>
          <p:cNvPicPr/>
          <p:nvPr/>
        </p:nvPicPr>
        <p:blipFill>
          <a:blip r:embed="rId7"/>
          <a:stretch/>
        </p:blipFill>
        <p:spPr>
          <a:xfrm>
            <a:off x="5357818" y="3643314"/>
            <a:ext cx="285480" cy="259560"/>
          </a:xfrm>
          <a:prstGeom prst="rect">
            <a:avLst/>
          </a:prstGeom>
          <a:ln>
            <a:noFill/>
          </a:ln>
        </p:spPr>
      </p:pic>
      <p:sp>
        <p:nvSpPr>
          <p:cNvPr id="200" name="CustomShape 6"/>
          <p:cNvSpPr/>
          <p:nvPr/>
        </p:nvSpPr>
        <p:spPr>
          <a:xfrm>
            <a:off x="0" y="64764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1" name="CustomShape 7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02" name="Picture 7"/>
          <p:cNvPicPr/>
          <p:nvPr/>
        </p:nvPicPr>
        <p:blipFill>
          <a:blip r:embed="rId8"/>
          <a:stretch/>
        </p:blipFill>
        <p:spPr>
          <a:xfrm>
            <a:off x="2786050" y="3857628"/>
            <a:ext cx="2170440" cy="428400"/>
          </a:xfrm>
          <a:prstGeom prst="rect">
            <a:avLst/>
          </a:prstGeom>
          <a:ln>
            <a:noFill/>
          </a:ln>
        </p:spPr>
      </p:pic>
      <p:sp>
        <p:nvSpPr>
          <p:cNvPr id="203" name="CustomShape 8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/>
            <a:r>
              <a:rPr lang="ru-RU" sz="3800" b="1" u="sng" dirty="0" smtClean="0">
                <a:solidFill>
                  <a:srgbClr val="00B0F0"/>
                </a:solidFill>
                <a:latin typeface="Calibri Light" pitchFamily="34" charset="0"/>
              </a:rPr>
              <a:t>Алгоритм выбора параметров усвоения</a:t>
            </a:r>
            <a:endParaRPr lang="ru-RU" sz="3800" b="1" u="sng" dirty="0">
              <a:solidFill>
                <a:srgbClr val="00B0F0"/>
              </a:solidFill>
              <a:latin typeface="Calibri Light" pitchFamily="34" charset="0"/>
            </a:endParaRPr>
          </a:p>
        </p:txBody>
      </p:sp>
      <p:pic>
        <p:nvPicPr>
          <p:cNvPr id="204" name="Picture 9"/>
          <p:cNvPicPr/>
          <p:nvPr/>
        </p:nvPicPr>
        <p:blipFill>
          <a:blip r:embed="rId9"/>
          <a:stretch/>
        </p:blipFill>
        <p:spPr>
          <a:xfrm>
            <a:off x="2357422" y="4429132"/>
            <a:ext cx="1356840" cy="312840"/>
          </a:xfrm>
          <a:prstGeom prst="rect">
            <a:avLst/>
          </a:prstGeom>
          <a:ln>
            <a:noFill/>
          </a:ln>
        </p:spPr>
      </p:pic>
      <p:sp>
        <p:nvSpPr>
          <p:cNvPr id="205" name="CustomShape 9"/>
          <p:cNvSpPr/>
          <p:nvPr/>
        </p:nvSpPr>
        <p:spPr>
          <a:xfrm>
            <a:off x="0" y="65736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6" name="TextShape 10"/>
          <p:cNvSpPr txBox="1"/>
          <p:nvPr/>
        </p:nvSpPr>
        <p:spPr>
          <a:xfrm>
            <a:off x="216000" y="6358320"/>
            <a:ext cx="8713440" cy="356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r">
              <a:lnSpc>
                <a:spcPct val="85000"/>
              </a:lnSpc>
            </a:pPr>
            <a:r>
              <a:rPr lang="ru-RU" sz="1400" b="0" strike="noStrike" spc="-1">
                <a:solidFill>
                  <a:srgbClr val="404040"/>
                </a:solidFill>
                <a:latin typeface="Calibri Light"/>
              </a:rPr>
              <a:t>Коноплева В.С.                                                                 Усвоение данных                                                    Новосибирск 2019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0" y="5286388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spc="-1" dirty="0">
                <a:solidFill>
                  <a:srgbClr val="000000"/>
                </a:solidFill>
                <a:latin typeface="Times New Roman"/>
              </a:rPr>
              <a:t>Оптимизация осуществляется с помощью генетического алгоритма </a:t>
            </a:r>
            <a:r>
              <a:rPr lang="ru-RU" sz="1400" spc="-1" dirty="0" smtClean="0">
                <a:solidFill>
                  <a:srgbClr val="000000"/>
                </a:solidFill>
                <a:latin typeface="Times New Roman"/>
              </a:rPr>
              <a:t>GALGO-2.0,</a:t>
            </a:r>
            <a:r>
              <a:rPr lang="ru-RU" sz="1400" spc="-1" dirty="0" smtClean="0"/>
              <a:t> </a:t>
            </a:r>
            <a:r>
              <a:rPr lang="ru-RU" sz="1400" spc="-1" dirty="0" smtClean="0">
                <a:solidFill>
                  <a:srgbClr val="000000"/>
                </a:solidFill>
                <a:latin typeface="Times New Roman"/>
              </a:rPr>
              <a:t>реализованного </a:t>
            </a:r>
            <a:r>
              <a:rPr lang="ru-RU" sz="1400" spc="-1" dirty="0">
                <a:solidFill>
                  <a:srgbClr val="000000"/>
                </a:solidFill>
                <a:latin typeface="Times New Roman"/>
              </a:rPr>
              <a:t>на C ++ .</a:t>
            </a:r>
            <a:endParaRPr lang="ru-RU" sz="1400" spc="-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" name="Рисунок 206"/>
          <p:cNvPicPr/>
          <p:nvPr/>
        </p:nvPicPr>
        <p:blipFill>
          <a:blip r:embed="rId2"/>
          <a:stretch/>
        </p:blipFill>
        <p:spPr>
          <a:xfrm>
            <a:off x="670320" y="4245120"/>
            <a:ext cx="8042040" cy="218880"/>
          </a:xfrm>
          <a:prstGeom prst="rect">
            <a:avLst/>
          </a:prstGeom>
          <a:ln>
            <a:noFill/>
          </a:ln>
        </p:spPr>
      </p:pic>
      <p:pic>
        <p:nvPicPr>
          <p:cNvPr id="208" name="Рисунок 207"/>
          <p:cNvPicPr/>
          <p:nvPr/>
        </p:nvPicPr>
        <p:blipFill>
          <a:blip r:embed="rId2"/>
          <a:stretch/>
        </p:blipFill>
        <p:spPr>
          <a:xfrm>
            <a:off x="453960" y="1653120"/>
            <a:ext cx="8042040" cy="218880"/>
          </a:xfrm>
          <a:prstGeom prst="rect">
            <a:avLst/>
          </a:prstGeom>
          <a:ln>
            <a:noFill/>
          </a:ln>
        </p:spPr>
      </p:pic>
      <p:pic>
        <p:nvPicPr>
          <p:cNvPr id="209" name="Рисунок 4"/>
          <p:cNvPicPr/>
          <p:nvPr/>
        </p:nvPicPr>
        <p:blipFill>
          <a:blip r:embed="rId3"/>
          <a:stretch/>
        </p:blipFill>
        <p:spPr>
          <a:xfrm>
            <a:off x="8215200" y="5572080"/>
            <a:ext cx="731160" cy="726480"/>
          </a:xfrm>
          <a:prstGeom prst="rect">
            <a:avLst/>
          </a:prstGeom>
          <a:ln>
            <a:noFill/>
          </a:ln>
        </p:spPr>
      </p:pic>
      <p:sp>
        <p:nvSpPr>
          <p:cNvPr id="210" name="CustomShape 1"/>
          <p:cNvSpPr/>
          <p:nvPr/>
        </p:nvSpPr>
        <p:spPr>
          <a:xfrm>
            <a:off x="214282" y="1285860"/>
            <a:ext cx="8715436" cy="47998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endParaRPr lang="ru-RU" sz="1800" b="0" strike="noStrike" spc="-1" dirty="0" smtClean="0">
              <a:solidFill>
                <a:srgbClr val="000000"/>
              </a:solidFill>
              <a:latin typeface="Times New Roman"/>
            </a:endParaRPr>
          </a:p>
          <a:p>
            <a:pPr algn="just"/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Пусть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модель (1)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Times New Roman"/>
              </a:rPr>
              <a:t>дискретизируется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 по неявной численной схеме </a:t>
            </a:r>
            <a:endParaRPr lang="ru-RU" sz="1800" b="0" strike="noStrike" spc="-1" dirty="0">
              <a:latin typeface="Arial"/>
            </a:endParaRPr>
          </a:p>
          <a:p>
            <a:pPr algn="just"/>
            <a:endParaRPr lang="ru-RU" sz="1800" b="0" strike="noStrike" spc="-1" dirty="0">
              <a:latin typeface="Arial"/>
            </a:endParaRPr>
          </a:p>
          <a:p>
            <a:pPr algn="just"/>
            <a:endParaRPr lang="ru-RU" sz="1800" b="0" strike="noStrike" spc="-1" dirty="0">
              <a:latin typeface="Arial"/>
            </a:endParaRPr>
          </a:p>
          <a:p>
            <a:pPr algn="just"/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с невырожденным оператором Λ, шаг по времени 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Times New Roman"/>
              </a:rPr>
              <a:t>τ 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и                          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..</a:t>
            </a:r>
            <a:endParaRPr lang="ru-RU" sz="1800" b="0" strike="noStrike" spc="-1" dirty="0">
              <a:latin typeface="Arial"/>
            </a:endParaRPr>
          </a:p>
          <a:p>
            <a:pPr algn="just"/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 Точное решение задачи усвоения данных         определяется выражением </a:t>
            </a:r>
            <a:endParaRPr lang="ru-RU" sz="1800" b="0" strike="noStrike" spc="-1" dirty="0">
              <a:latin typeface="Arial"/>
            </a:endParaRPr>
          </a:p>
          <a:p>
            <a:pPr algn="just"/>
            <a:endParaRPr lang="ru-RU" sz="1800" b="0" strike="noStrike" spc="-1" dirty="0">
              <a:latin typeface="Arial"/>
            </a:endParaRPr>
          </a:p>
          <a:p>
            <a:pPr algn="just"/>
            <a:endParaRPr lang="ru-RU" sz="1800" b="0" strike="noStrike" spc="-1" dirty="0">
              <a:latin typeface="Arial"/>
            </a:endParaRPr>
          </a:p>
          <a:p>
            <a:pPr algn="just"/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Следовательно, значение функции неопределенности, необходимое для воспроизведения траектории на каждом шаге, равно </a:t>
            </a:r>
            <a:endParaRPr lang="ru-RU" sz="1800" b="0" strike="noStrike" spc="-1" dirty="0">
              <a:latin typeface="Arial"/>
            </a:endParaRPr>
          </a:p>
          <a:p>
            <a:pPr algn="just"/>
            <a:endParaRPr lang="ru-RU" sz="1800" b="0" strike="noStrike" spc="-1" dirty="0">
              <a:latin typeface="Arial"/>
            </a:endParaRPr>
          </a:p>
          <a:p>
            <a:pPr algn="just"/>
            <a:endParaRPr lang="ru-RU" sz="1800" b="0" strike="noStrike" spc="-1" dirty="0">
              <a:latin typeface="Arial"/>
            </a:endParaRPr>
          </a:p>
          <a:p>
            <a:pPr algn="just"/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Таким образом, мы можем рассмотреть другую функцию ошибки </a:t>
            </a:r>
            <a:endParaRPr lang="ru-RU" sz="1800" b="0" strike="noStrike" spc="-1" dirty="0">
              <a:latin typeface="Arial"/>
            </a:endParaRPr>
          </a:p>
          <a:p>
            <a:pPr algn="just"/>
            <a:endParaRPr lang="ru-RU" sz="1800" b="0" strike="noStrike" spc="-1" dirty="0">
              <a:latin typeface="Arial"/>
            </a:endParaRPr>
          </a:p>
          <a:p>
            <a:pPr algn="just"/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          (5)</a:t>
            </a:r>
            <a:endParaRPr lang="ru-RU" sz="1800" b="0" strike="noStrike" spc="-1" dirty="0">
              <a:latin typeface="Arial"/>
            </a:endParaRPr>
          </a:p>
          <a:p>
            <a:pPr algn="just"/>
            <a:endParaRPr lang="ru-RU" sz="1800" b="0" strike="noStrike" spc="-1" dirty="0">
              <a:latin typeface="Arial"/>
            </a:endParaRPr>
          </a:p>
          <a:p>
            <a:pPr algn="just"/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 и использовать его в процедуре оптимизации параметров.</a:t>
            </a:r>
            <a:endParaRPr lang="ru-RU" sz="1800" b="0" strike="noStrike" spc="-1" dirty="0">
              <a:latin typeface="Arial"/>
            </a:endParaRPr>
          </a:p>
        </p:txBody>
      </p:sp>
      <p:sp>
        <p:nvSpPr>
          <p:cNvPr id="211" name="CustomShape 2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12" name="Picture 1"/>
          <p:cNvPicPr/>
          <p:nvPr/>
        </p:nvPicPr>
        <p:blipFill>
          <a:blip r:embed="rId4"/>
          <a:stretch/>
        </p:blipFill>
        <p:spPr>
          <a:xfrm>
            <a:off x="2643174" y="2000240"/>
            <a:ext cx="2914200" cy="399600"/>
          </a:xfrm>
          <a:prstGeom prst="rect">
            <a:avLst/>
          </a:prstGeom>
          <a:ln>
            <a:noFill/>
          </a:ln>
        </p:spPr>
      </p:pic>
      <p:sp>
        <p:nvSpPr>
          <p:cNvPr id="213" name="CustomShape 3"/>
          <p:cNvSpPr/>
          <p:nvPr/>
        </p:nvSpPr>
        <p:spPr>
          <a:xfrm>
            <a:off x="0" y="65736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4" name="CustomShape 4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15" name="Picture 4"/>
          <p:cNvPicPr/>
          <p:nvPr/>
        </p:nvPicPr>
        <p:blipFill>
          <a:blip r:embed="rId5"/>
          <a:stretch/>
        </p:blipFill>
        <p:spPr>
          <a:xfrm>
            <a:off x="5715008" y="2428868"/>
            <a:ext cx="1439280" cy="328320"/>
          </a:xfrm>
          <a:prstGeom prst="rect">
            <a:avLst/>
          </a:prstGeom>
          <a:ln>
            <a:noFill/>
          </a:ln>
        </p:spPr>
      </p:pic>
      <p:sp>
        <p:nvSpPr>
          <p:cNvPr id="216" name="CustomShape 5"/>
          <p:cNvSpPr/>
          <p:nvPr/>
        </p:nvSpPr>
        <p:spPr>
          <a:xfrm>
            <a:off x="0" y="65736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7" name="CustomShape 6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18" name="Picture 7"/>
          <p:cNvPicPr/>
          <p:nvPr/>
        </p:nvPicPr>
        <p:blipFill>
          <a:blip r:embed="rId6"/>
          <a:stretch/>
        </p:blipFill>
        <p:spPr>
          <a:xfrm>
            <a:off x="4429124" y="2714620"/>
            <a:ext cx="390960" cy="328320"/>
          </a:xfrm>
          <a:prstGeom prst="rect">
            <a:avLst/>
          </a:prstGeom>
          <a:ln>
            <a:noFill/>
          </a:ln>
        </p:spPr>
      </p:pic>
      <p:sp>
        <p:nvSpPr>
          <p:cNvPr id="219" name="CustomShape 7"/>
          <p:cNvSpPr/>
          <p:nvPr/>
        </p:nvSpPr>
        <p:spPr>
          <a:xfrm>
            <a:off x="0" y="65736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0" name="CustomShape 8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21" name="Picture 10"/>
          <p:cNvPicPr/>
          <p:nvPr/>
        </p:nvPicPr>
        <p:blipFill>
          <a:blip r:embed="rId7"/>
          <a:stretch/>
        </p:blipFill>
        <p:spPr>
          <a:xfrm>
            <a:off x="2071670" y="3143248"/>
            <a:ext cx="3582720" cy="328320"/>
          </a:xfrm>
          <a:prstGeom prst="rect">
            <a:avLst/>
          </a:prstGeom>
          <a:ln>
            <a:noFill/>
          </a:ln>
        </p:spPr>
      </p:pic>
      <p:sp>
        <p:nvSpPr>
          <p:cNvPr id="222" name="CustomShape 9"/>
          <p:cNvSpPr/>
          <p:nvPr/>
        </p:nvSpPr>
        <p:spPr>
          <a:xfrm>
            <a:off x="0" y="65736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3" name="CustomShape 10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24" name="Picture 13"/>
          <p:cNvPicPr/>
          <p:nvPr/>
        </p:nvPicPr>
        <p:blipFill>
          <a:blip r:embed="rId8"/>
          <a:stretch/>
        </p:blipFill>
        <p:spPr>
          <a:xfrm>
            <a:off x="1214414" y="4143380"/>
            <a:ext cx="5652360" cy="399600"/>
          </a:xfrm>
          <a:prstGeom prst="rect">
            <a:avLst/>
          </a:prstGeom>
          <a:ln>
            <a:noFill/>
          </a:ln>
        </p:spPr>
      </p:pic>
      <p:sp>
        <p:nvSpPr>
          <p:cNvPr id="225" name="CustomShape 11"/>
          <p:cNvSpPr/>
          <p:nvPr/>
        </p:nvSpPr>
        <p:spPr>
          <a:xfrm>
            <a:off x="0" y="67644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6" name="CustomShape 12"/>
          <p:cNvSpPr/>
          <p:nvPr/>
        </p:nvSpPr>
        <p:spPr>
          <a:xfrm>
            <a:off x="0" y="0"/>
            <a:ext cx="9144000" cy="1071546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/>
            <a:r>
              <a:rPr lang="ru-RU" sz="3800" b="1" u="sng" spc="-100" dirty="0" smtClean="0">
                <a:solidFill>
                  <a:srgbClr val="00B0F0"/>
                </a:solidFill>
                <a:latin typeface="Calibri Light" pitchFamily="34" charset="0"/>
              </a:rPr>
              <a:t>Нахождение точного значения функции неопределенности.</a:t>
            </a:r>
          </a:p>
          <a:p>
            <a:pPr algn="just"/>
            <a:endParaRPr lang="ru-RU" sz="3800" dirty="0"/>
          </a:p>
        </p:txBody>
      </p:sp>
      <p:pic>
        <p:nvPicPr>
          <p:cNvPr id="227" name="Picture 16"/>
          <p:cNvPicPr/>
          <p:nvPr/>
        </p:nvPicPr>
        <p:blipFill>
          <a:blip r:embed="rId9"/>
          <a:stretch/>
        </p:blipFill>
        <p:spPr>
          <a:xfrm>
            <a:off x="1428728" y="5143512"/>
            <a:ext cx="4709160" cy="399600"/>
          </a:xfrm>
          <a:prstGeom prst="rect">
            <a:avLst/>
          </a:prstGeom>
          <a:ln>
            <a:noFill/>
          </a:ln>
        </p:spPr>
      </p:pic>
      <p:sp>
        <p:nvSpPr>
          <p:cNvPr id="228" name="CustomShape 13"/>
          <p:cNvSpPr/>
          <p:nvPr/>
        </p:nvSpPr>
        <p:spPr>
          <a:xfrm>
            <a:off x="0" y="66672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9" name="TextShape 14"/>
          <p:cNvSpPr txBox="1"/>
          <p:nvPr/>
        </p:nvSpPr>
        <p:spPr>
          <a:xfrm>
            <a:off x="216000" y="6358320"/>
            <a:ext cx="8713440" cy="356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r">
              <a:lnSpc>
                <a:spcPct val="85000"/>
              </a:lnSpc>
            </a:pPr>
            <a:r>
              <a:rPr lang="ru-RU" sz="1400" b="0" strike="noStrike" spc="-1">
                <a:solidFill>
                  <a:srgbClr val="404040"/>
                </a:solidFill>
                <a:latin typeface="Calibri Light"/>
              </a:rPr>
              <a:t>Коноплева В.С.                                                                 Усвоение данных                                                    Новосибирск 2019</a:t>
            </a:r>
            <a:endParaRPr lang="ru-RU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0" name="Рисунок 229"/>
          <p:cNvPicPr/>
          <p:nvPr/>
        </p:nvPicPr>
        <p:blipFill>
          <a:blip r:embed="rId2"/>
          <a:stretch/>
        </p:blipFill>
        <p:spPr>
          <a:xfrm>
            <a:off x="670320" y="4245120"/>
            <a:ext cx="8042040" cy="218880"/>
          </a:xfrm>
          <a:prstGeom prst="rect">
            <a:avLst/>
          </a:prstGeom>
          <a:ln>
            <a:noFill/>
          </a:ln>
        </p:spPr>
      </p:pic>
      <p:pic>
        <p:nvPicPr>
          <p:cNvPr id="231" name="Рисунок 230"/>
          <p:cNvPicPr/>
          <p:nvPr/>
        </p:nvPicPr>
        <p:blipFill>
          <a:blip r:embed="rId2"/>
          <a:stretch/>
        </p:blipFill>
        <p:spPr>
          <a:xfrm>
            <a:off x="432000" y="1656000"/>
            <a:ext cx="8042040" cy="218880"/>
          </a:xfrm>
          <a:prstGeom prst="rect">
            <a:avLst/>
          </a:prstGeom>
          <a:ln>
            <a:noFill/>
          </a:ln>
        </p:spPr>
      </p:pic>
      <p:sp>
        <p:nvSpPr>
          <p:cNvPr id="232" name="TextShape 1"/>
          <p:cNvSpPr txBox="1"/>
          <p:nvPr/>
        </p:nvSpPr>
        <p:spPr>
          <a:xfrm>
            <a:off x="685800" y="380880"/>
            <a:ext cx="7772040" cy="761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ctr">
              <a:lnSpc>
                <a:spcPct val="85000"/>
              </a:lnSpc>
            </a:pPr>
            <a:r>
              <a:rPr lang="ru-RU" sz="3500" b="1" u="sng" strike="noStrike" spc="-1">
                <a:solidFill>
                  <a:srgbClr val="3399FF"/>
                </a:solidFill>
                <a:uFillTx/>
                <a:latin typeface="Calibri Light"/>
              </a:rPr>
              <a:t>ЧИСЛЕННЫЕ ЭКСПЕРИМЕНТЫ</a:t>
            </a:r>
            <a:endParaRPr lang="ru-RU" sz="35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33" name="Рисунок 4"/>
          <p:cNvPicPr/>
          <p:nvPr/>
        </p:nvPicPr>
        <p:blipFill>
          <a:blip r:embed="rId3"/>
          <a:stretch/>
        </p:blipFill>
        <p:spPr>
          <a:xfrm>
            <a:off x="8215200" y="5572080"/>
            <a:ext cx="731160" cy="726480"/>
          </a:xfrm>
          <a:prstGeom prst="rect">
            <a:avLst/>
          </a:prstGeom>
          <a:ln>
            <a:noFill/>
          </a:ln>
        </p:spPr>
      </p:pic>
      <p:sp>
        <p:nvSpPr>
          <p:cNvPr id="234" name="CustomShape 2"/>
          <p:cNvSpPr/>
          <p:nvPr/>
        </p:nvSpPr>
        <p:spPr>
          <a:xfrm rot="1800">
            <a:off x="285645" y="2989858"/>
            <a:ext cx="8573308" cy="230687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Численные параметры эксперимента: </a:t>
            </a:r>
            <a:endParaRPr lang="ru-RU" sz="1800" b="0" strike="noStrike" spc="-1" dirty="0">
              <a:latin typeface="Arial"/>
            </a:endParaRPr>
          </a:p>
          <a:p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         =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30000,        = 100,    = 3600,       = 100;</a:t>
            </a:r>
            <a:endParaRPr lang="ru-RU" sz="1800" b="0" strike="noStrike" spc="-1" dirty="0">
              <a:latin typeface="Arial"/>
            </a:endParaRPr>
          </a:p>
          <a:p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 Метеорологические условия:        = 100,      = 2. </a:t>
            </a:r>
            <a:endParaRPr lang="ru-RU" sz="1800" b="0" strike="noStrike" spc="-1" dirty="0">
              <a:latin typeface="Arial"/>
            </a:endParaRPr>
          </a:p>
          <a:p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Чтобы найти оптимальные параметры                   , мы задаем стационарный</a:t>
            </a:r>
            <a:endParaRPr lang="ru-RU" sz="1800" b="0" strike="noStrike" spc="-1" dirty="0">
              <a:latin typeface="Arial"/>
            </a:endParaRPr>
          </a:p>
          <a:p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 во времени обучающий источник       , такой что</a:t>
            </a:r>
            <a:endParaRPr lang="ru-RU" sz="1800" b="0" strike="noStrike" spc="-1" dirty="0">
              <a:latin typeface="Arial"/>
            </a:endParaRPr>
          </a:p>
          <a:p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                                                                      .</a:t>
            </a:r>
            <a:endParaRPr lang="ru-RU" sz="1800" b="0" strike="noStrike" spc="-1" dirty="0">
              <a:latin typeface="Arial"/>
            </a:endParaRPr>
          </a:p>
          <a:p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С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этими параметрами алгоритм проверяется для источника</a:t>
            </a:r>
            <a:endParaRPr lang="ru-RU" sz="1800" b="0" strike="noStrike" spc="-1" dirty="0">
              <a:latin typeface="Arial"/>
            </a:endParaRPr>
          </a:p>
          <a:p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 управления        , так что                                                                          . </a:t>
            </a:r>
            <a:endParaRPr lang="ru-RU" sz="1800" b="0" strike="noStrike" spc="-1" dirty="0">
              <a:latin typeface="Arial"/>
            </a:endParaRPr>
          </a:p>
        </p:txBody>
      </p:sp>
      <p:sp>
        <p:nvSpPr>
          <p:cNvPr id="235" name="CustomShape 3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36" name="Picture 1"/>
          <p:cNvPicPr/>
          <p:nvPr/>
        </p:nvPicPr>
        <p:blipFill>
          <a:blip r:embed="rId4"/>
          <a:stretch/>
        </p:blipFill>
        <p:spPr>
          <a:xfrm>
            <a:off x="3714744" y="3357562"/>
            <a:ext cx="213840" cy="285480"/>
          </a:xfrm>
          <a:prstGeom prst="rect">
            <a:avLst/>
          </a:prstGeom>
          <a:ln>
            <a:noFill/>
          </a:ln>
        </p:spPr>
      </p:pic>
      <p:sp>
        <p:nvSpPr>
          <p:cNvPr id="237" name="CustomShape 4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38" name="Picture 3"/>
          <p:cNvPicPr/>
          <p:nvPr/>
        </p:nvPicPr>
        <p:blipFill>
          <a:blip r:embed="rId5"/>
          <a:stretch/>
        </p:blipFill>
        <p:spPr>
          <a:xfrm>
            <a:off x="1785918" y="3357562"/>
            <a:ext cx="242640" cy="285480"/>
          </a:xfrm>
          <a:prstGeom prst="rect">
            <a:avLst/>
          </a:prstGeom>
          <a:ln>
            <a:noFill/>
          </a:ln>
        </p:spPr>
      </p:pic>
      <p:sp>
        <p:nvSpPr>
          <p:cNvPr id="239" name="CustomShape 5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40" name="Picture 5"/>
          <p:cNvPicPr/>
          <p:nvPr/>
        </p:nvPicPr>
        <p:blipFill>
          <a:blip r:embed="rId6"/>
          <a:stretch/>
        </p:blipFill>
        <p:spPr>
          <a:xfrm>
            <a:off x="2786050" y="3286124"/>
            <a:ext cx="142560" cy="317160"/>
          </a:xfrm>
          <a:prstGeom prst="rect">
            <a:avLst/>
          </a:prstGeom>
          <a:ln>
            <a:noFill/>
          </a:ln>
        </p:spPr>
      </p:pic>
      <p:sp>
        <p:nvSpPr>
          <p:cNvPr id="241" name="CustomShape 6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42" name="Picture 7"/>
          <p:cNvPicPr/>
          <p:nvPr/>
        </p:nvPicPr>
        <p:blipFill>
          <a:blip r:embed="rId7"/>
          <a:stretch/>
        </p:blipFill>
        <p:spPr>
          <a:xfrm>
            <a:off x="642910" y="3357562"/>
            <a:ext cx="142560" cy="285480"/>
          </a:xfrm>
          <a:prstGeom prst="rect">
            <a:avLst/>
          </a:prstGeom>
          <a:ln>
            <a:noFill/>
          </a:ln>
        </p:spPr>
      </p:pic>
      <p:sp>
        <p:nvSpPr>
          <p:cNvPr id="243" name="CustomShape 7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44" name="Picture 9"/>
          <p:cNvPicPr/>
          <p:nvPr/>
        </p:nvPicPr>
        <p:blipFill>
          <a:blip r:embed="rId8"/>
          <a:stretch/>
        </p:blipFill>
        <p:spPr>
          <a:xfrm>
            <a:off x="3419872" y="3576296"/>
            <a:ext cx="142560" cy="356760"/>
          </a:xfrm>
          <a:prstGeom prst="rect">
            <a:avLst/>
          </a:prstGeom>
          <a:ln>
            <a:noFill/>
          </a:ln>
        </p:spPr>
      </p:pic>
      <p:sp>
        <p:nvSpPr>
          <p:cNvPr id="245" name="CustomShape 8"/>
          <p:cNvSpPr/>
          <p:nvPr/>
        </p:nvSpPr>
        <p:spPr>
          <a:xfrm>
            <a:off x="0" y="64764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6" name="CustomShape 9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47" name="Picture 12"/>
          <p:cNvPicPr/>
          <p:nvPr/>
        </p:nvPicPr>
        <p:blipFill>
          <a:blip r:embed="rId9"/>
          <a:stretch/>
        </p:blipFill>
        <p:spPr>
          <a:xfrm>
            <a:off x="4429124" y="3571876"/>
            <a:ext cx="147600" cy="328320"/>
          </a:xfrm>
          <a:prstGeom prst="rect">
            <a:avLst/>
          </a:prstGeom>
          <a:ln>
            <a:noFill/>
          </a:ln>
        </p:spPr>
      </p:pic>
      <p:sp>
        <p:nvSpPr>
          <p:cNvPr id="248" name="CustomShape 10"/>
          <p:cNvSpPr/>
          <p:nvPr/>
        </p:nvSpPr>
        <p:spPr>
          <a:xfrm>
            <a:off x="0" y="64764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9" name="CustomShape 11"/>
          <p:cNvSpPr/>
          <p:nvPr/>
        </p:nvSpPr>
        <p:spPr>
          <a:xfrm>
            <a:off x="142844" y="1285920"/>
            <a:ext cx="8786874" cy="147587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  рассматриваем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метеорологический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сценарий</a:t>
            </a:r>
            <a:r>
              <a:rPr lang="ru-RU" spc="-1" dirty="0">
                <a:latin typeface="Arial"/>
              </a:rPr>
              <a:t>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как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известный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; </a:t>
            </a:r>
          </a:p>
          <a:p>
            <a:pPr>
              <a:buFont typeface="Wingdings" pitchFamily="2" charset="2"/>
              <a:buChar char="Ø"/>
            </a:pP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  находим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оптимальные параметры регуляризации в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сценарии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с источником в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одной точке</a:t>
            </a:r>
            <a:r>
              <a:rPr lang="ru-RU" spc="-1" dirty="0" smtClean="0">
                <a:solidFill>
                  <a:srgbClr val="000000"/>
                </a:solidFill>
                <a:latin typeface="Times New Roman"/>
              </a:rPr>
              <a:t>;</a:t>
            </a:r>
            <a:endParaRPr lang="ru-RU" sz="1800" b="0" strike="noStrike" spc="-1" dirty="0" smtClean="0">
              <a:solidFill>
                <a:srgbClr val="000000"/>
              </a:solidFill>
              <a:latin typeface="Times New Roman"/>
            </a:endParaRPr>
          </a:p>
          <a:p>
            <a:pPr>
              <a:buFont typeface="Wingdings" pitchFamily="2" charset="2"/>
              <a:buChar char="Ø"/>
            </a:pPr>
            <a:r>
              <a:rPr lang="ru-RU" spc="-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pc="-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проверяем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эти параметры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из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источников в других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</a:rPr>
              <a:t>точках. </a:t>
            </a:r>
            <a:endParaRPr lang="ru-RU" sz="1800" b="0" strike="noStrike" spc="-1" dirty="0">
              <a:latin typeface="Arial"/>
            </a:endParaRPr>
          </a:p>
          <a:p>
            <a:endParaRPr lang="ru-RU" sz="1800" b="0" strike="noStrike" spc="-1" dirty="0">
              <a:latin typeface="Arial"/>
            </a:endParaRPr>
          </a:p>
        </p:txBody>
      </p:sp>
      <p:sp>
        <p:nvSpPr>
          <p:cNvPr id="250" name="CustomShape 12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51" name="Picture 15"/>
          <p:cNvPicPr/>
          <p:nvPr/>
        </p:nvPicPr>
        <p:blipFill>
          <a:blip r:embed="rId10"/>
          <a:stretch/>
        </p:blipFill>
        <p:spPr>
          <a:xfrm>
            <a:off x="4214810" y="3929066"/>
            <a:ext cx="928440" cy="282240"/>
          </a:xfrm>
          <a:prstGeom prst="rect">
            <a:avLst/>
          </a:prstGeom>
          <a:ln>
            <a:noFill/>
          </a:ln>
        </p:spPr>
      </p:pic>
      <p:sp>
        <p:nvSpPr>
          <p:cNvPr id="252" name="CustomShape 13"/>
          <p:cNvSpPr/>
          <p:nvPr/>
        </p:nvSpPr>
        <p:spPr>
          <a:xfrm>
            <a:off x="0" y="65736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3" name="CustomShape 14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54" name="Picture 18"/>
          <p:cNvPicPr/>
          <p:nvPr/>
        </p:nvPicPr>
        <p:blipFill>
          <a:blip r:embed="rId11"/>
          <a:stretch/>
        </p:blipFill>
        <p:spPr>
          <a:xfrm>
            <a:off x="3786182" y="4143380"/>
            <a:ext cx="339840" cy="285480"/>
          </a:xfrm>
          <a:prstGeom prst="rect">
            <a:avLst/>
          </a:prstGeom>
          <a:ln>
            <a:noFill/>
          </a:ln>
        </p:spPr>
      </p:pic>
      <p:sp>
        <p:nvSpPr>
          <p:cNvPr id="255" name="CustomShape 15"/>
          <p:cNvSpPr/>
          <p:nvPr/>
        </p:nvSpPr>
        <p:spPr>
          <a:xfrm>
            <a:off x="4449600" y="70920"/>
            <a:ext cx="244440" cy="259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Times New Roman"/>
              </a:rPr>
              <a:t> </a:t>
            </a:r>
            <a:r>
              <a:rPr lang="ru-RU" sz="800" b="0" strike="noStrike" spc="-1">
                <a:solidFill>
                  <a:srgbClr val="000000"/>
                </a:solidFill>
                <a:latin typeface="Arial"/>
                <a:ea typeface="Times New Roman"/>
              </a:rPr>
              <a:t> </a:t>
            </a:r>
            <a:endParaRPr lang="ru-RU" sz="800" b="0" strike="noStrike" spc="-1">
              <a:latin typeface="Arial"/>
            </a:endParaRPr>
          </a:p>
        </p:txBody>
      </p:sp>
      <p:sp>
        <p:nvSpPr>
          <p:cNvPr id="256" name="CustomShape 16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7" name="CustomShape 17"/>
          <p:cNvSpPr/>
          <p:nvPr/>
        </p:nvSpPr>
        <p:spPr>
          <a:xfrm>
            <a:off x="0" y="65736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8" name="CustomShape 18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9" name="CustomShape 19"/>
          <p:cNvSpPr/>
          <p:nvPr/>
        </p:nvSpPr>
        <p:spPr>
          <a:xfrm>
            <a:off x="0" y="65736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0" name="CustomShape 20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61" name="Picture 27"/>
          <p:cNvPicPr/>
          <p:nvPr/>
        </p:nvPicPr>
        <p:blipFill>
          <a:blip r:embed="rId12"/>
          <a:stretch/>
        </p:blipFill>
        <p:spPr>
          <a:xfrm>
            <a:off x="1714480" y="4929198"/>
            <a:ext cx="298800" cy="285480"/>
          </a:xfrm>
          <a:prstGeom prst="rect">
            <a:avLst/>
          </a:prstGeom>
          <a:ln>
            <a:noFill/>
          </a:ln>
        </p:spPr>
      </p:pic>
      <p:sp>
        <p:nvSpPr>
          <p:cNvPr id="262" name="CustomShape 21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3" name="CustomShape 22"/>
          <p:cNvSpPr/>
          <p:nvPr/>
        </p:nvSpPr>
        <p:spPr>
          <a:xfrm>
            <a:off x="0" y="65736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4" name="CustomShape 23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65" name="Picture 32"/>
          <p:cNvPicPr/>
          <p:nvPr/>
        </p:nvPicPr>
        <p:blipFill>
          <a:blip r:embed="rId13"/>
          <a:stretch/>
        </p:blipFill>
        <p:spPr>
          <a:xfrm>
            <a:off x="2928926" y="5000636"/>
            <a:ext cx="3933360" cy="323640"/>
          </a:xfrm>
          <a:prstGeom prst="rect">
            <a:avLst/>
          </a:prstGeom>
          <a:ln>
            <a:noFill/>
          </a:ln>
        </p:spPr>
      </p:pic>
      <p:sp>
        <p:nvSpPr>
          <p:cNvPr id="266" name="CustomShape 24"/>
          <p:cNvSpPr/>
          <p:nvPr/>
        </p:nvSpPr>
        <p:spPr>
          <a:xfrm>
            <a:off x="0" y="78120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7" name="CustomShape 25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68" name="Picture 35"/>
          <p:cNvPicPr/>
          <p:nvPr/>
        </p:nvPicPr>
        <p:blipFill>
          <a:blip r:embed="rId14"/>
          <a:stretch/>
        </p:blipFill>
        <p:spPr>
          <a:xfrm>
            <a:off x="2571736" y="4429132"/>
            <a:ext cx="3752640" cy="323640"/>
          </a:xfrm>
          <a:prstGeom prst="rect">
            <a:avLst/>
          </a:prstGeom>
          <a:ln>
            <a:noFill/>
          </a:ln>
        </p:spPr>
      </p:pic>
      <p:sp>
        <p:nvSpPr>
          <p:cNvPr id="269" name="CustomShape 26"/>
          <p:cNvSpPr/>
          <p:nvPr/>
        </p:nvSpPr>
        <p:spPr>
          <a:xfrm>
            <a:off x="0" y="78120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0" name="TextShape 27"/>
          <p:cNvSpPr txBox="1"/>
          <p:nvPr/>
        </p:nvSpPr>
        <p:spPr>
          <a:xfrm>
            <a:off x="216000" y="6358320"/>
            <a:ext cx="8713440" cy="356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r">
              <a:lnSpc>
                <a:spcPct val="85000"/>
              </a:lnSpc>
            </a:pPr>
            <a:r>
              <a:rPr lang="ru-RU" sz="1400" b="0" strike="noStrike" spc="-1">
                <a:solidFill>
                  <a:srgbClr val="404040"/>
                </a:solidFill>
                <a:latin typeface="Calibri Light"/>
              </a:rPr>
              <a:t>Коноплева В.С.                                                                 Усвоение данных                                                    Новосибирск 2019</a:t>
            </a:r>
            <a:endParaRPr lang="ru-RU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1" name="Рисунок 270"/>
          <p:cNvPicPr/>
          <p:nvPr/>
        </p:nvPicPr>
        <p:blipFill>
          <a:blip r:embed="rId2"/>
          <a:stretch/>
        </p:blipFill>
        <p:spPr>
          <a:xfrm>
            <a:off x="670320" y="4245120"/>
            <a:ext cx="8042040" cy="218880"/>
          </a:xfrm>
          <a:prstGeom prst="rect">
            <a:avLst/>
          </a:prstGeom>
          <a:ln>
            <a:noFill/>
          </a:ln>
        </p:spPr>
      </p:pic>
      <p:pic>
        <p:nvPicPr>
          <p:cNvPr id="272" name="Рисунок 271"/>
          <p:cNvPicPr/>
          <p:nvPr/>
        </p:nvPicPr>
        <p:blipFill>
          <a:blip r:embed="rId2"/>
          <a:stretch/>
        </p:blipFill>
        <p:spPr>
          <a:xfrm>
            <a:off x="623880" y="1656000"/>
            <a:ext cx="8042040" cy="218880"/>
          </a:xfrm>
          <a:prstGeom prst="rect">
            <a:avLst/>
          </a:prstGeom>
          <a:ln>
            <a:noFill/>
          </a:ln>
        </p:spPr>
      </p:pic>
      <p:pic>
        <p:nvPicPr>
          <p:cNvPr id="273" name="Рисунок 4"/>
          <p:cNvPicPr/>
          <p:nvPr/>
        </p:nvPicPr>
        <p:blipFill>
          <a:blip r:embed="rId3"/>
          <a:stretch/>
        </p:blipFill>
        <p:spPr>
          <a:xfrm>
            <a:off x="8215200" y="5572080"/>
            <a:ext cx="731160" cy="726480"/>
          </a:xfrm>
          <a:prstGeom prst="rect">
            <a:avLst/>
          </a:prstGeom>
          <a:ln>
            <a:noFill/>
          </a:ln>
        </p:spPr>
      </p:pic>
      <p:sp>
        <p:nvSpPr>
          <p:cNvPr id="274" name="CustomShape 1"/>
          <p:cNvSpPr/>
          <p:nvPr/>
        </p:nvSpPr>
        <p:spPr>
          <a:xfrm>
            <a:off x="285720" y="5357826"/>
            <a:ext cx="850068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</a:rPr>
              <a:t>Для функции стоимости        оптимальными параметрами                     были (−15,77996,9,34493), а для функции          (2,83543,9,30648). </a:t>
            </a:r>
            <a:endParaRPr lang="ru-RU" sz="1800" b="0" strike="noStrike" spc="-1" dirty="0">
              <a:latin typeface="Arial"/>
            </a:endParaRPr>
          </a:p>
        </p:txBody>
      </p:sp>
      <p:sp>
        <p:nvSpPr>
          <p:cNvPr id="275" name="CustomShape 2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76" name="Picture 1"/>
          <p:cNvPicPr/>
          <p:nvPr/>
        </p:nvPicPr>
        <p:blipFill>
          <a:blip r:embed="rId4"/>
          <a:stretch/>
        </p:blipFill>
        <p:spPr>
          <a:xfrm>
            <a:off x="2786050" y="5429264"/>
            <a:ext cx="304560" cy="342720"/>
          </a:xfrm>
          <a:prstGeom prst="rect">
            <a:avLst/>
          </a:prstGeom>
          <a:ln>
            <a:noFill/>
          </a:ln>
        </p:spPr>
      </p:pic>
      <p:sp>
        <p:nvSpPr>
          <p:cNvPr id="277" name="CustomShape 3"/>
          <p:cNvSpPr/>
          <p:nvPr/>
        </p:nvSpPr>
        <p:spPr>
          <a:xfrm>
            <a:off x="4415760" y="45360"/>
            <a:ext cx="311760" cy="3661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0" i="1" strike="noStrike" spc="-1">
                <a:solidFill>
                  <a:srgbClr val="000000"/>
                </a:solidFill>
                <a:latin typeface="Arial"/>
                <a:ea typeface="Times New Roman"/>
              </a:rPr>
              <a:t>  </a:t>
            </a:r>
            <a:endParaRPr lang="ru-RU" sz="1800" b="0" strike="noStrike" spc="-1">
              <a:latin typeface="Arial"/>
            </a:endParaRPr>
          </a:p>
        </p:txBody>
      </p:sp>
      <p:pic>
        <p:nvPicPr>
          <p:cNvPr id="278" name="Picture 3"/>
          <p:cNvPicPr/>
          <p:nvPr/>
        </p:nvPicPr>
        <p:blipFill>
          <a:blip r:embed="rId5"/>
          <a:stretch/>
        </p:blipFill>
        <p:spPr>
          <a:xfrm>
            <a:off x="6072198" y="5429264"/>
            <a:ext cx="1066320" cy="333000"/>
          </a:xfrm>
          <a:prstGeom prst="rect">
            <a:avLst/>
          </a:prstGeom>
          <a:ln>
            <a:noFill/>
          </a:ln>
        </p:spPr>
      </p:pic>
      <p:sp>
        <p:nvSpPr>
          <p:cNvPr id="279" name="CustomShape 4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80" name="Picture 5"/>
          <p:cNvPicPr/>
          <p:nvPr/>
        </p:nvPicPr>
        <p:blipFill>
          <a:blip r:embed="rId6"/>
          <a:stretch/>
        </p:blipFill>
        <p:spPr>
          <a:xfrm>
            <a:off x="4000496" y="5715016"/>
            <a:ext cx="266400" cy="304560"/>
          </a:xfrm>
          <a:prstGeom prst="rect">
            <a:avLst/>
          </a:prstGeom>
          <a:ln>
            <a:noFill/>
          </a:ln>
        </p:spPr>
      </p:pic>
      <p:sp>
        <p:nvSpPr>
          <p:cNvPr id="281" name="TextShape 5"/>
          <p:cNvSpPr txBox="1"/>
          <p:nvPr/>
        </p:nvSpPr>
        <p:spPr>
          <a:xfrm>
            <a:off x="216000" y="6358320"/>
            <a:ext cx="8713440" cy="356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r">
              <a:lnSpc>
                <a:spcPct val="85000"/>
              </a:lnSpc>
            </a:pPr>
            <a:r>
              <a:rPr lang="ru-RU" sz="1400" b="0" strike="noStrike" spc="-1">
                <a:solidFill>
                  <a:srgbClr val="404040"/>
                </a:solidFill>
                <a:latin typeface="Calibri Light"/>
              </a:rPr>
              <a:t>Коноплева В.С.                                                                 Усвоение данных                                                    Новосибирск 2019</a:t>
            </a:r>
            <a:endParaRPr lang="ru-RU" sz="1400" b="0" strike="noStrike" spc="-1">
              <a:latin typeface="Arial"/>
            </a:endParaRPr>
          </a:p>
        </p:txBody>
      </p:sp>
      <p:pic>
        <p:nvPicPr>
          <p:cNvPr id="282" name="Рисунок 281"/>
          <p:cNvPicPr/>
          <p:nvPr/>
        </p:nvPicPr>
        <p:blipFill>
          <a:blip r:embed="rId7" cstate="print"/>
          <a:stretch/>
        </p:blipFill>
        <p:spPr>
          <a:xfrm>
            <a:off x="4464000" y="642918"/>
            <a:ext cx="4680000" cy="4680000"/>
          </a:xfrm>
          <a:prstGeom prst="rect">
            <a:avLst/>
          </a:prstGeom>
          <a:ln>
            <a:noFill/>
          </a:ln>
        </p:spPr>
      </p:pic>
      <p:pic>
        <p:nvPicPr>
          <p:cNvPr id="283" name="Рисунок 282"/>
          <p:cNvPicPr/>
          <p:nvPr/>
        </p:nvPicPr>
        <p:blipFill>
          <a:blip r:embed="rId8" cstate="print"/>
          <a:stretch/>
        </p:blipFill>
        <p:spPr>
          <a:xfrm>
            <a:off x="0" y="642918"/>
            <a:ext cx="4680000" cy="4680000"/>
          </a:xfrm>
          <a:prstGeom prst="rect">
            <a:avLst/>
          </a:prstGeom>
          <a:ln>
            <a:noFill/>
          </a:ln>
        </p:spPr>
      </p:pic>
      <p:sp>
        <p:nvSpPr>
          <p:cNvPr id="15" name="TextBox 14"/>
          <p:cNvSpPr txBox="1"/>
          <p:nvPr/>
        </p:nvSpPr>
        <p:spPr>
          <a:xfrm>
            <a:off x="1857356" y="357166"/>
            <a:ext cx="5495415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800" b="1" u="sng" dirty="0" smtClean="0">
                <a:solidFill>
                  <a:srgbClr val="00B0F0"/>
                </a:solidFill>
                <a:latin typeface="Calibri Light" pitchFamily="34" charset="0"/>
              </a:rPr>
              <a:t>Результаты эксперимента:</a:t>
            </a:r>
            <a:endParaRPr lang="ru-RU" sz="3800" b="1" u="sng" dirty="0">
              <a:solidFill>
                <a:srgbClr val="00B0F0"/>
              </a:solidFill>
              <a:latin typeface="Calibri Light" pitchFamily="34" charset="0"/>
            </a:endParaRPr>
          </a:p>
        </p:txBody>
      </p:sp>
      <p:pic>
        <p:nvPicPr>
          <p:cNvPr id="16" name="Picture 5"/>
          <p:cNvPicPr/>
          <p:nvPr/>
        </p:nvPicPr>
        <p:blipFill>
          <a:blip r:embed="rId6"/>
          <a:stretch/>
        </p:blipFill>
        <p:spPr>
          <a:xfrm>
            <a:off x="1965600" y="5030516"/>
            <a:ext cx="266400" cy="304560"/>
          </a:xfrm>
          <a:prstGeom prst="rect">
            <a:avLst/>
          </a:prstGeom>
          <a:ln>
            <a:noFill/>
          </a:ln>
        </p:spPr>
      </p:pic>
      <p:pic>
        <p:nvPicPr>
          <p:cNvPr id="17" name="Picture 1"/>
          <p:cNvPicPr/>
          <p:nvPr/>
        </p:nvPicPr>
        <p:blipFill>
          <a:blip r:embed="rId4"/>
          <a:stretch/>
        </p:blipFill>
        <p:spPr>
          <a:xfrm>
            <a:off x="6543720" y="5030516"/>
            <a:ext cx="304560" cy="342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1013</TotalTime>
  <Words>1031</Words>
  <Application>Microsoft Office PowerPoint</Application>
  <PresentationFormat>Экран (4:3)</PresentationFormat>
  <Paragraphs>144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DejaVu Sans</vt:lpstr>
      <vt:lpstr>Symbol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Список литературы: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Виктория Коноплева</dc:creator>
  <cp:lastModifiedBy>USER</cp:lastModifiedBy>
  <cp:revision>73</cp:revision>
  <dcterms:modified xsi:type="dcterms:W3CDTF">2019-08-26T09:26:42Z</dcterms:modified>
  <dc:language>en-US</dc:language>
</cp:coreProperties>
</file>