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4275" r:id="rId1"/>
  </p:sldMasterIdLst>
  <p:notesMasterIdLst>
    <p:notesMasterId r:id="rId19"/>
  </p:notesMasterIdLst>
  <p:sldIdLst>
    <p:sldId id="256" r:id="rId2"/>
    <p:sldId id="510" r:id="rId3"/>
    <p:sldId id="432" r:id="rId4"/>
    <p:sldId id="512" r:id="rId5"/>
    <p:sldId id="518" r:id="rId6"/>
    <p:sldId id="519" r:id="rId7"/>
    <p:sldId id="462" r:id="rId8"/>
    <p:sldId id="453" r:id="rId9"/>
    <p:sldId id="459" r:id="rId10"/>
    <p:sldId id="460" r:id="rId11"/>
    <p:sldId id="444" r:id="rId12"/>
    <p:sldId id="461" r:id="rId13"/>
    <p:sldId id="513" r:id="rId14"/>
    <p:sldId id="516" r:id="rId15"/>
    <p:sldId id="515" r:id="rId16"/>
    <p:sldId id="517" r:id="rId17"/>
    <p:sldId id="269" r:id="rId18"/>
  </p:sldIdLst>
  <p:sldSz cx="9144000" cy="6858000" type="screen4x3"/>
  <p:notesSz cx="7102475" cy="102346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chemeClr val="bg1"/>
        </a:solidFill>
        <a:latin typeface="Times New Roman" pitchFamily="18" charset="0"/>
        <a:ea typeface="DejaVu Sans"/>
        <a:cs typeface="DejaVu Sans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chemeClr val="bg1"/>
        </a:solidFill>
        <a:latin typeface="Times New Roman" pitchFamily="18" charset="0"/>
        <a:ea typeface="DejaVu Sans"/>
        <a:cs typeface="DejaVu Sans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chemeClr val="bg1"/>
        </a:solidFill>
        <a:latin typeface="Times New Roman" pitchFamily="18" charset="0"/>
        <a:ea typeface="DejaVu Sans"/>
        <a:cs typeface="DejaVu Sans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chemeClr val="bg1"/>
        </a:solidFill>
        <a:latin typeface="Times New Roman" pitchFamily="18" charset="0"/>
        <a:ea typeface="DejaVu Sans"/>
        <a:cs typeface="DejaVu Sans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chemeClr val="bg1"/>
        </a:solidFill>
        <a:latin typeface="Times New Roman" pitchFamily="18" charset="0"/>
        <a:ea typeface="DejaVu Sans"/>
        <a:cs typeface="DejaVu Sans"/>
      </a:defRPr>
    </a:lvl5pPr>
    <a:lvl6pPr marL="2286000" algn="l" defTabSz="914400" rtl="0" eaLnBrk="1" latinLnBrk="0" hangingPunct="1">
      <a:defRPr sz="1200" kern="1200">
        <a:solidFill>
          <a:schemeClr val="bg1"/>
        </a:solidFill>
        <a:latin typeface="Times New Roman" pitchFamily="18" charset="0"/>
        <a:ea typeface="DejaVu Sans"/>
        <a:cs typeface="DejaVu Sans"/>
      </a:defRPr>
    </a:lvl6pPr>
    <a:lvl7pPr marL="2743200" algn="l" defTabSz="914400" rtl="0" eaLnBrk="1" latinLnBrk="0" hangingPunct="1">
      <a:defRPr sz="1200" kern="1200">
        <a:solidFill>
          <a:schemeClr val="bg1"/>
        </a:solidFill>
        <a:latin typeface="Times New Roman" pitchFamily="18" charset="0"/>
        <a:ea typeface="DejaVu Sans"/>
        <a:cs typeface="DejaVu Sans"/>
      </a:defRPr>
    </a:lvl7pPr>
    <a:lvl8pPr marL="3200400" algn="l" defTabSz="914400" rtl="0" eaLnBrk="1" latinLnBrk="0" hangingPunct="1">
      <a:defRPr sz="1200" kern="1200">
        <a:solidFill>
          <a:schemeClr val="bg1"/>
        </a:solidFill>
        <a:latin typeface="Times New Roman" pitchFamily="18" charset="0"/>
        <a:ea typeface="DejaVu Sans"/>
        <a:cs typeface="DejaVu Sans"/>
      </a:defRPr>
    </a:lvl8pPr>
    <a:lvl9pPr marL="3657600" algn="l" defTabSz="914400" rtl="0" eaLnBrk="1" latinLnBrk="0" hangingPunct="1">
      <a:defRPr sz="1200" kern="1200">
        <a:solidFill>
          <a:schemeClr val="bg1"/>
        </a:solidFill>
        <a:latin typeface="Times New Roman" pitchFamily="18" charset="0"/>
        <a:ea typeface="DejaVu Sans"/>
        <a:cs typeface="DejaVu San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016">
          <p15:clr>
            <a:srgbClr val="A4A3A4"/>
          </p15:clr>
        </p15:guide>
        <p15:guide id="2" pos="228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clrMru>
    <a:srgbClr val="FFFF00"/>
    <a:srgbClr val="996633"/>
    <a:srgbClr val="66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7204" autoAdjust="0"/>
    <p:restoredTop sz="94817" autoAdjust="0"/>
  </p:normalViewPr>
  <p:slideViewPr>
    <p:cSldViewPr>
      <p:cViewPr varScale="1">
        <p:scale>
          <a:sx n="65" d="100"/>
          <a:sy n="65" d="100"/>
        </p:scale>
        <p:origin x="-1218" y="-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1017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016"/>
        <p:guide pos="228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AutoShape 1"/>
          <p:cNvSpPr>
            <a:spLocks noChangeArrowheads="1"/>
          </p:cNvSpPr>
          <p:nvPr/>
        </p:nvSpPr>
        <p:spPr bwMode="auto">
          <a:xfrm>
            <a:off x="0" y="0"/>
            <a:ext cx="7102475" cy="102346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6085" tIns="48043" rIns="96085" bIns="48043" anchor="ctr"/>
          <a:lstStyle/>
          <a:p>
            <a:endParaRPr lang="ru-RU" altLang="ru-RU" sz="2500"/>
          </a:p>
        </p:txBody>
      </p:sp>
      <p:sp>
        <p:nvSpPr>
          <p:cNvPr id="35843" name="AutoShape 2"/>
          <p:cNvSpPr>
            <a:spLocks noChangeArrowheads="1"/>
          </p:cNvSpPr>
          <p:nvPr/>
        </p:nvSpPr>
        <p:spPr bwMode="auto">
          <a:xfrm>
            <a:off x="0" y="0"/>
            <a:ext cx="7102475" cy="102346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6085" tIns="48043" rIns="96085" bIns="48043" anchor="ctr"/>
          <a:lstStyle/>
          <a:p>
            <a:endParaRPr lang="ru-RU" altLang="ru-RU" sz="2500"/>
          </a:p>
        </p:txBody>
      </p:sp>
      <p:sp>
        <p:nvSpPr>
          <p:cNvPr id="35844" name="AutoShape 3"/>
          <p:cNvSpPr>
            <a:spLocks noChangeArrowheads="1"/>
          </p:cNvSpPr>
          <p:nvPr/>
        </p:nvSpPr>
        <p:spPr bwMode="auto">
          <a:xfrm>
            <a:off x="0" y="0"/>
            <a:ext cx="7102475" cy="102346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6085" tIns="48043" rIns="96085" bIns="48043" anchor="ctr"/>
          <a:lstStyle/>
          <a:p>
            <a:endParaRPr lang="ru-RU" altLang="ru-RU" sz="2500"/>
          </a:p>
        </p:txBody>
      </p:sp>
      <p:sp>
        <p:nvSpPr>
          <p:cNvPr id="35845" name="AutoShape 4"/>
          <p:cNvSpPr>
            <a:spLocks noChangeArrowheads="1"/>
          </p:cNvSpPr>
          <p:nvPr/>
        </p:nvSpPr>
        <p:spPr bwMode="auto">
          <a:xfrm>
            <a:off x="0" y="0"/>
            <a:ext cx="7102475" cy="102346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6085" tIns="48043" rIns="96085" bIns="48043" anchor="ctr"/>
          <a:lstStyle/>
          <a:p>
            <a:endParaRPr lang="ru-RU" altLang="ru-RU" sz="250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071813" cy="504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4572" tIns="49177" rIns="94572" bIns="49177" numCol="1" anchor="t" anchorCtr="0" compatLnSpc="1">
            <a:prstTxWarp prst="textNoShape">
              <a:avLst/>
            </a:prstTxWarp>
          </a:bodyPr>
          <a:lstStyle>
            <a:lvl1pPr>
              <a:buFont typeface="Times New Roman" pitchFamily="16" charset="0"/>
              <a:buNone/>
              <a:tabLst>
                <a:tab pos="0" algn="l"/>
                <a:tab pos="470417" algn="l"/>
                <a:tab pos="942502" algn="l"/>
                <a:tab pos="1414587" algn="l"/>
                <a:tab pos="1886673" algn="l"/>
                <a:tab pos="2358757" algn="l"/>
                <a:tab pos="2830843" algn="l"/>
                <a:tab pos="3302927" algn="l"/>
                <a:tab pos="3775013" algn="l"/>
                <a:tab pos="4247097" algn="l"/>
                <a:tab pos="4719183" algn="l"/>
                <a:tab pos="5191267" algn="l"/>
                <a:tab pos="5663353" algn="l"/>
                <a:tab pos="6135437" algn="l"/>
                <a:tab pos="6607523" algn="l"/>
                <a:tab pos="7079607" algn="l"/>
                <a:tab pos="7551693" algn="l"/>
                <a:tab pos="8023777" algn="l"/>
                <a:tab pos="8495863" algn="l"/>
                <a:tab pos="8967948" algn="l"/>
                <a:tab pos="9440033" algn="l"/>
              </a:tabLst>
              <a:defRPr sz="13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/>
          </p:nvPr>
        </p:nvSpPr>
        <p:spPr bwMode="auto">
          <a:xfrm>
            <a:off x="4024313" y="0"/>
            <a:ext cx="3071812" cy="504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4572" tIns="49177" rIns="94572" bIns="49177" numCol="1" anchor="t" anchorCtr="0" compatLnSpc="1">
            <a:prstTxWarp prst="textNoShape">
              <a:avLst/>
            </a:prstTxWarp>
          </a:bodyPr>
          <a:lstStyle>
            <a:lvl1pPr algn="r">
              <a:buFont typeface="Times New Roman" pitchFamily="16" charset="0"/>
              <a:buNone/>
              <a:tabLst>
                <a:tab pos="0" algn="l"/>
                <a:tab pos="470417" algn="l"/>
                <a:tab pos="942502" algn="l"/>
                <a:tab pos="1414587" algn="l"/>
                <a:tab pos="1886673" algn="l"/>
                <a:tab pos="2358757" algn="l"/>
                <a:tab pos="2830843" algn="l"/>
                <a:tab pos="3302927" algn="l"/>
                <a:tab pos="3775013" algn="l"/>
                <a:tab pos="4247097" algn="l"/>
                <a:tab pos="4719183" algn="l"/>
                <a:tab pos="5191267" algn="l"/>
                <a:tab pos="5663353" algn="l"/>
                <a:tab pos="6135437" algn="l"/>
                <a:tab pos="6607523" algn="l"/>
                <a:tab pos="7079607" algn="l"/>
                <a:tab pos="7551693" algn="l"/>
                <a:tab pos="8023777" algn="l"/>
                <a:tab pos="8495863" algn="l"/>
                <a:tab pos="8967948" algn="l"/>
                <a:tab pos="9440033" algn="l"/>
              </a:tabLst>
              <a:defRPr sz="13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5848" name="Rectangle 7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95363" y="768350"/>
            <a:ext cx="5106987" cy="38306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80" name="Rectangle 8"/>
          <p:cNvSpPr>
            <a:spLocks noGrp="1" noChangeArrowheads="1"/>
          </p:cNvSpPr>
          <p:nvPr>
            <p:ph type="body"/>
          </p:nvPr>
        </p:nvSpPr>
        <p:spPr bwMode="auto">
          <a:xfrm>
            <a:off x="947738" y="4862513"/>
            <a:ext cx="5200650" cy="4597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4572" tIns="49177" rIns="94572" bIns="49177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noProof="0" smtClean="0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ftr"/>
          </p:nvPr>
        </p:nvSpPr>
        <p:spPr bwMode="auto">
          <a:xfrm>
            <a:off x="0" y="9720263"/>
            <a:ext cx="3071813" cy="506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4572" tIns="49177" rIns="94572" bIns="49177" numCol="1" anchor="b" anchorCtr="0" compatLnSpc="1">
            <a:prstTxWarp prst="textNoShape">
              <a:avLst/>
            </a:prstTxWarp>
          </a:bodyPr>
          <a:lstStyle>
            <a:lvl1pPr>
              <a:buFont typeface="Times New Roman" pitchFamily="16" charset="0"/>
              <a:buNone/>
              <a:tabLst>
                <a:tab pos="0" algn="l"/>
                <a:tab pos="470417" algn="l"/>
                <a:tab pos="942502" algn="l"/>
                <a:tab pos="1414587" algn="l"/>
                <a:tab pos="1886673" algn="l"/>
                <a:tab pos="2358757" algn="l"/>
                <a:tab pos="2830843" algn="l"/>
                <a:tab pos="3302927" algn="l"/>
                <a:tab pos="3775013" algn="l"/>
                <a:tab pos="4247097" algn="l"/>
                <a:tab pos="4719183" algn="l"/>
                <a:tab pos="5191267" algn="l"/>
                <a:tab pos="5663353" algn="l"/>
                <a:tab pos="6135437" algn="l"/>
                <a:tab pos="6607523" algn="l"/>
                <a:tab pos="7079607" algn="l"/>
                <a:tab pos="7551693" algn="l"/>
                <a:tab pos="8023777" algn="l"/>
                <a:tab pos="8495863" algn="l"/>
                <a:tab pos="8967948" algn="l"/>
                <a:tab pos="9440033" algn="l"/>
              </a:tabLst>
              <a:defRPr sz="13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sldNum"/>
          </p:nvPr>
        </p:nvSpPr>
        <p:spPr bwMode="auto">
          <a:xfrm>
            <a:off x="4024313" y="9720263"/>
            <a:ext cx="3071812" cy="506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4572" tIns="49177" rIns="94572" bIns="49177" numCol="1" anchor="b" anchorCtr="0" compatLnSpc="1">
            <a:prstTxWarp prst="textNoShape">
              <a:avLst/>
            </a:prstTxWarp>
          </a:bodyPr>
          <a:lstStyle>
            <a:lvl1pPr algn="r">
              <a:buFont typeface="Times New Roman" pitchFamily="16" charset="0"/>
              <a:buNone/>
              <a:tabLst>
                <a:tab pos="0" algn="l"/>
                <a:tab pos="470417" algn="l"/>
                <a:tab pos="942502" algn="l"/>
                <a:tab pos="1414587" algn="l"/>
                <a:tab pos="1886673" algn="l"/>
                <a:tab pos="2358757" algn="l"/>
                <a:tab pos="2830843" algn="l"/>
                <a:tab pos="3302927" algn="l"/>
                <a:tab pos="3775013" algn="l"/>
                <a:tab pos="4247097" algn="l"/>
                <a:tab pos="4719183" algn="l"/>
                <a:tab pos="5191267" algn="l"/>
                <a:tab pos="5663353" algn="l"/>
                <a:tab pos="6135437" algn="l"/>
                <a:tab pos="6607523" algn="l"/>
                <a:tab pos="7079607" algn="l"/>
                <a:tab pos="7551693" algn="l"/>
                <a:tab pos="8023777" algn="l"/>
                <a:tab pos="8495863" algn="l"/>
                <a:tab pos="8967948" algn="l"/>
                <a:tab pos="9440033" algn="l"/>
              </a:tabLst>
              <a:defRPr sz="13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fld id="{C9449EFB-16D6-4C90-9173-CEBC22FC33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254690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tabLst>
                <a:tab pos="0" algn="l"/>
                <a:tab pos="469900" algn="l"/>
                <a:tab pos="941388" algn="l"/>
                <a:tab pos="1414463" algn="l"/>
                <a:tab pos="1885950" algn="l"/>
                <a:tab pos="2357438" algn="l"/>
                <a:tab pos="2830513" algn="l"/>
                <a:tab pos="3302000" algn="l"/>
                <a:tab pos="3773488" algn="l"/>
                <a:tab pos="4246563" algn="l"/>
                <a:tab pos="4718050" algn="l"/>
                <a:tab pos="5191125" algn="l"/>
                <a:tab pos="5662613" algn="l"/>
                <a:tab pos="6134100" algn="l"/>
                <a:tab pos="6607175" algn="l"/>
                <a:tab pos="7078663" algn="l"/>
                <a:tab pos="7550150" algn="l"/>
                <a:tab pos="8023225" algn="l"/>
                <a:tab pos="8494713" algn="l"/>
                <a:tab pos="8967788" algn="l"/>
                <a:tab pos="943927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tabLst>
                <a:tab pos="0" algn="l"/>
                <a:tab pos="469900" algn="l"/>
                <a:tab pos="941388" algn="l"/>
                <a:tab pos="1414463" algn="l"/>
                <a:tab pos="1885950" algn="l"/>
                <a:tab pos="2357438" algn="l"/>
                <a:tab pos="2830513" algn="l"/>
                <a:tab pos="3302000" algn="l"/>
                <a:tab pos="3773488" algn="l"/>
                <a:tab pos="4246563" algn="l"/>
                <a:tab pos="4718050" algn="l"/>
                <a:tab pos="5191125" algn="l"/>
                <a:tab pos="5662613" algn="l"/>
                <a:tab pos="6134100" algn="l"/>
                <a:tab pos="6607175" algn="l"/>
                <a:tab pos="7078663" algn="l"/>
                <a:tab pos="7550150" algn="l"/>
                <a:tab pos="8023225" algn="l"/>
                <a:tab pos="8494713" algn="l"/>
                <a:tab pos="8967788" algn="l"/>
                <a:tab pos="943927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tabLst>
                <a:tab pos="0" algn="l"/>
                <a:tab pos="469900" algn="l"/>
                <a:tab pos="941388" algn="l"/>
                <a:tab pos="1414463" algn="l"/>
                <a:tab pos="1885950" algn="l"/>
                <a:tab pos="2357438" algn="l"/>
                <a:tab pos="2830513" algn="l"/>
                <a:tab pos="3302000" algn="l"/>
                <a:tab pos="3773488" algn="l"/>
                <a:tab pos="4246563" algn="l"/>
                <a:tab pos="4718050" algn="l"/>
                <a:tab pos="5191125" algn="l"/>
                <a:tab pos="5662613" algn="l"/>
                <a:tab pos="6134100" algn="l"/>
                <a:tab pos="6607175" algn="l"/>
                <a:tab pos="7078663" algn="l"/>
                <a:tab pos="7550150" algn="l"/>
                <a:tab pos="8023225" algn="l"/>
                <a:tab pos="8494713" algn="l"/>
                <a:tab pos="8967788" algn="l"/>
                <a:tab pos="943927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tabLst>
                <a:tab pos="0" algn="l"/>
                <a:tab pos="469900" algn="l"/>
                <a:tab pos="941388" algn="l"/>
                <a:tab pos="1414463" algn="l"/>
                <a:tab pos="1885950" algn="l"/>
                <a:tab pos="2357438" algn="l"/>
                <a:tab pos="2830513" algn="l"/>
                <a:tab pos="3302000" algn="l"/>
                <a:tab pos="3773488" algn="l"/>
                <a:tab pos="4246563" algn="l"/>
                <a:tab pos="4718050" algn="l"/>
                <a:tab pos="5191125" algn="l"/>
                <a:tab pos="5662613" algn="l"/>
                <a:tab pos="6134100" algn="l"/>
                <a:tab pos="6607175" algn="l"/>
                <a:tab pos="7078663" algn="l"/>
                <a:tab pos="7550150" algn="l"/>
                <a:tab pos="8023225" algn="l"/>
                <a:tab pos="8494713" algn="l"/>
                <a:tab pos="8967788" algn="l"/>
                <a:tab pos="943927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tabLst>
                <a:tab pos="0" algn="l"/>
                <a:tab pos="469900" algn="l"/>
                <a:tab pos="941388" algn="l"/>
                <a:tab pos="1414463" algn="l"/>
                <a:tab pos="1885950" algn="l"/>
                <a:tab pos="2357438" algn="l"/>
                <a:tab pos="2830513" algn="l"/>
                <a:tab pos="3302000" algn="l"/>
                <a:tab pos="3773488" algn="l"/>
                <a:tab pos="4246563" algn="l"/>
                <a:tab pos="4718050" algn="l"/>
                <a:tab pos="5191125" algn="l"/>
                <a:tab pos="5662613" algn="l"/>
                <a:tab pos="6134100" algn="l"/>
                <a:tab pos="6607175" algn="l"/>
                <a:tab pos="7078663" algn="l"/>
                <a:tab pos="7550150" algn="l"/>
                <a:tab pos="8023225" algn="l"/>
                <a:tab pos="8494713" algn="l"/>
                <a:tab pos="8967788" algn="l"/>
                <a:tab pos="943927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69900" algn="l"/>
                <a:tab pos="941388" algn="l"/>
                <a:tab pos="1414463" algn="l"/>
                <a:tab pos="1885950" algn="l"/>
                <a:tab pos="2357438" algn="l"/>
                <a:tab pos="2830513" algn="l"/>
                <a:tab pos="3302000" algn="l"/>
                <a:tab pos="3773488" algn="l"/>
                <a:tab pos="4246563" algn="l"/>
                <a:tab pos="4718050" algn="l"/>
                <a:tab pos="5191125" algn="l"/>
                <a:tab pos="5662613" algn="l"/>
                <a:tab pos="6134100" algn="l"/>
                <a:tab pos="6607175" algn="l"/>
                <a:tab pos="7078663" algn="l"/>
                <a:tab pos="7550150" algn="l"/>
                <a:tab pos="8023225" algn="l"/>
                <a:tab pos="8494713" algn="l"/>
                <a:tab pos="8967788" algn="l"/>
                <a:tab pos="943927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69900" algn="l"/>
                <a:tab pos="941388" algn="l"/>
                <a:tab pos="1414463" algn="l"/>
                <a:tab pos="1885950" algn="l"/>
                <a:tab pos="2357438" algn="l"/>
                <a:tab pos="2830513" algn="l"/>
                <a:tab pos="3302000" algn="l"/>
                <a:tab pos="3773488" algn="l"/>
                <a:tab pos="4246563" algn="l"/>
                <a:tab pos="4718050" algn="l"/>
                <a:tab pos="5191125" algn="l"/>
                <a:tab pos="5662613" algn="l"/>
                <a:tab pos="6134100" algn="l"/>
                <a:tab pos="6607175" algn="l"/>
                <a:tab pos="7078663" algn="l"/>
                <a:tab pos="7550150" algn="l"/>
                <a:tab pos="8023225" algn="l"/>
                <a:tab pos="8494713" algn="l"/>
                <a:tab pos="8967788" algn="l"/>
                <a:tab pos="943927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69900" algn="l"/>
                <a:tab pos="941388" algn="l"/>
                <a:tab pos="1414463" algn="l"/>
                <a:tab pos="1885950" algn="l"/>
                <a:tab pos="2357438" algn="l"/>
                <a:tab pos="2830513" algn="l"/>
                <a:tab pos="3302000" algn="l"/>
                <a:tab pos="3773488" algn="l"/>
                <a:tab pos="4246563" algn="l"/>
                <a:tab pos="4718050" algn="l"/>
                <a:tab pos="5191125" algn="l"/>
                <a:tab pos="5662613" algn="l"/>
                <a:tab pos="6134100" algn="l"/>
                <a:tab pos="6607175" algn="l"/>
                <a:tab pos="7078663" algn="l"/>
                <a:tab pos="7550150" algn="l"/>
                <a:tab pos="8023225" algn="l"/>
                <a:tab pos="8494713" algn="l"/>
                <a:tab pos="8967788" algn="l"/>
                <a:tab pos="943927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69900" algn="l"/>
                <a:tab pos="941388" algn="l"/>
                <a:tab pos="1414463" algn="l"/>
                <a:tab pos="1885950" algn="l"/>
                <a:tab pos="2357438" algn="l"/>
                <a:tab pos="2830513" algn="l"/>
                <a:tab pos="3302000" algn="l"/>
                <a:tab pos="3773488" algn="l"/>
                <a:tab pos="4246563" algn="l"/>
                <a:tab pos="4718050" algn="l"/>
                <a:tab pos="5191125" algn="l"/>
                <a:tab pos="5662613" algn="l"/>
                <a:tab pos="6134100" algn="l"/>
                <a:tab pos="6607175" algn="l"/>
                <a:tab pos="7078663" algn="l"/>
                <a:tab pos="7550150" algn="l"/>
                <a:tab pos="8023225" algn="l"/>
                <a:tab pos="8494713" algn="l"/>
                <a:tab pos="8967788" algn="l"/>
                <a:tab pos="943927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 typeface="Times New Roman" pitchFamily="18" charset="0"/>
              <a:buNone/>
            </a:pPr>
            <a:fld id="{7A2014FC-6529-45AB-8F60-7A9747A6069D}" type="slidenum">
              <a:rPr lang="ru-RU" altLang="ru-RU" sz="1300" smtClean="0">
                <a:ea typeface="DejaVu Sans"/>
                <a:cs typeface="DejaVu Sans"/>
              </a:rPr>
              <a:pPr eaLnBrk="1" hangingPunct="1">
                <a:spcBef>
                  <a:spcPct val="0"/>
                </a:spcBef>
                <a:buFont typeface="Times New Roman" pitchFamily="18" charset="0"/>
                <a:buNone/>
              </a:pPr>
              <a:t>1</a:t>
            </a:fld>
            <a:endParaRPr lang="ru-RU" altLang="ru-RU" sz="1300" smtClean="0">
              <a:ea typeface="DejaVu Sans"/>
              <a:cs typeface="DejaVu Sans"/>
            </a:endParaRPr>
          </a:p>
        </p:txBody>
      </p:sp>
      <p:sp>
        <p:nvSpPr>
          <p:cNvPr id="3686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0162" cy="3833813"/>
          </a:xfrm>
          <a:ln/>
        </p:spPr>
      </p:sp>
      <p:sp>
        <p:nvSpPr>
          <p:cNvPr id="3686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7738" y="4862513"/>
            <a:ext cx="5202237" cy="4697412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tabLst>
                <a:tab pos="0" algn="l"/>
                <a:tab pos="469900" algn="l"/>
                <a:tab pos="941388" algn="l"/>
                <a:tab pos="1414463" algn="l"/>
                <a:tab pos="1885950" algn="l"/>
                <a:tab pos="2357438" algn="l"/>
                <a:tab pos="2830513" algn="l"/>
                <a:tab pos="3302000" algn="l"/>
                <a:tab pos="3773488" algn="l"/>
                <a:tab pos="4246563" algn="l"/>
                <a:tab pos="4718050" algn="l"/>
                <a:tab pos="5191125" algn="l"/>
                <a:tab pos="5662613" algn="l"/>
                <a:tab pos="6134100" algn="l"/>
                <a:tab pos="6607175" algn="l"/>
                <a:tab pos="7078663" algn="l"/>
                <a:tab pos="7550150" algn="l"/>
                <a:tab pos="8023225" algn="l"/>
                <a:tab pos="8494713" algn="l"/>
                <a:tab pos="8967788" algn="l"/>
                <a:tab pos="943927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tabLst>
                <a:tab pos="0" algn="l"/>
                <a:tab pos="469900" algn="l"/>
                <a:tab pos="941388" algn="l"/>
                <a:tab pos="1414463" algn="l"/>
                <a:tab pos="1885950" algn="l"/>
                <a:tab pos="2357438" algn="l"/>
                <a:tab pos="2830513" algn="l"/>
                <a:tab pos="3302000" algn="l"/>
                <a:tab pos="3773488" algn="l"/>
                <a:tab pos="4246563" algn="l"/>
                <a:tab pos="4718050" algn="l"/>
                <a:tab pos="5191125" algn="l"/>
                <a:tab pos="5662613" algn="l"/>
                <a:tab pos="6134100" algn="l"/>
                <a:tab pos="6607175" algn="l"/>
                <a:tab pos="7078663" algn="l"/>
                <a:tab pos="7550150" algn="l"/>
                <a:tab pos="8023225" algn="l"/>
                <a:tab pos="8494713" algn="l"/>
                <a:tab pos="8967788" algn="l"/>
                <a:tab pos="943927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tabLst>
                <a:tab pos="0" algn="l"/>
                <a:tab pos="469900" algn="l"/>
                <a:tab pos="941388" algn="l"/>
                <a:tab pos="1414463" algn="l"/>
                <a:tab pos="1885950" algn="l"/>
                <a:tab pos="2357438" algn="l"/>
                <a:tab pos="2830513" algn="l"/>
                <a:tab pos="3302000" algn="l"/>
                <a:tab pos="3773488" algn="l"/>
                <a:tab pos="4246563" algn="l"/>
                <a:tab pos="4718050" algn="l"/>
                <a:tab pos="5191125" algn="l"/>
                <a:tab pos="5662613" algn="l"/>
                <a:tab pos="6134100" algn="l"/>
                <a:tab pos="6607175" algn="l"/>
                <a:tab pos="7078663" algn="l"/>
                <a:tab pos="7550150" algn="l"/>
                <a:tab pos="8023225" algn="l"/>
                <a:tab pos="8494713" algn="l"/>
                <a:tab pos="8967788" algn="l"/>
                <a:tab pos="943927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tabLst>
                <a:tab pos="0" algn="l"/>
                <a:tab pos="469900" algn="l"/>
                <a:tab pos="941388" algn="l"/>
                <a:tab pos="1414463" algn="l"/>
                <a:tab pos="1885950" algn="l"/>
                <a:tab pos="2357438" algn="l"/>
                <a:tab pos="2830513" algn="l"/>
                <a:tab pos="3302000" algn="l"/>
                <a:tab pos="3773488" algn="l"/>
                <a:tab pos="4246563" algn="l"/>
                <a:tab pos="4718050" algn="l"/>
                <a:tab pos="5191125" algn="l"/>
                <a:tab pos="5662613" algn="l"/>
                <a:tab pos="6134100" algn="l"/>
                <a:tab pos="6607175" algn="l"/>
                <a:tab pos="7078663" algn="l"/>
                <a:tab pos="7550150" algn="l"/>
                <a:tab pos="8023225" algn="l"/>
                <a:tab pos="8494713" algn="l"/>
                <a:tab pos="8967788" algn="l"/>
                <a:tab pos="943927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tabLst>
                <a:tab pos="0" algn="l"/>
                <a:tab pos="469900" algn="l"/>
                <a:tab pos="941388" algn="l"/>
                <a:tab pos="1414463" algn="l"/>
                <a:tab pos="1885950" algn="l"/>
                <a:tab pos="2357438" algn="l"/>
                <a:tab pos="2830513" algn="l"/>
                <a:tab pos="3302000" algn="l"/>
                <a:tab pos="3773488" algn="l"/>
                <a:tab pos="4246563" algn="l"/>
                <a:tab pos="4718050" algn="l"/>
                <a:tab pos="5191125" algn="l"/>
                <a:tab pos="5662613" algn="l"/>
                <a:tab pos="6134100" algn="l"/>
                <a:tab pos="6607175" algn="l"/>
                <a:tab pos="7078663" algn="l"/>
                <a:tab pos="7550150" algn="l"/>
                <a:tab pos="8023225" algn="l"/>
                <a:tab pos="8494713" algn="l"/>
                <a:tab pos="8967788" algn="l"/>
                <a:tab pos="943927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69900" algn="l"/>
                <a:tab pos="941388" algn="l"/>
                <a:tab pos="1414463" algn="l"/>
                <a:tab pos="1885950" algn="l"/>
                <a:tab pos="2357438" algn="l"/>
                <a:tab pos="2830513" algn="l"/>
                <a:tab pos="3302000" algn="l"/>
                <a:tab pos="3773488" algn="l"/>
                <a:tab pos="4246563" algn="l"/>
                <a:tab pos="4718050" algn="l"/>
                <a:tab pos="5191125" algn="l"/>
                <a:tab pos="5662613" algn="l"/>
                <a:tab pos="6134100" algn="l"/>
                <a:tab pos="6607175" algn="l"/>
                <a:tab pos="7078663" algn="l"/>
                <a:tab pos="7550150" algn="l"/>
                <a:tab pos="8023225" algn="l"/>
                <a:tab pos="8494713" algn="l"/>
                <a:tab pos="8967788" algn="l"/>
                <a:tab pos="943927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69900" algn="l"/>
                <a:tab pos="941388" algn="l"/>
                <a:tab pos="1414463" algn="l"/>
                <a:tab pos="1885950" algn="l"/>
                <a:tab pos="2357438" algn="l"/>
                <a:tab pos="2830513" algn="l"/>
                <a:tab pos="3302000" algn="l"/>
                <a:tab pos="3773488" algn="l"/>
                <a:tab pos="4246563" algn="l"/>
                <a:tab pos="4718050" algn="l"/>
                <a:tab pos="5191125" algn="l"/>
                <a:tab pos="5662613" algn="l"/>
                <a:tab pos="6134100" algn="l"/>
                <a:tab pos="6607175" algn="l"/>
                <a:tab pos="7078663" algn="l"/>
                <a:tab pos="7550150" algn="l"/>
                <a:tab pos="8023225" algn="l"/>
                <a:tab pos="8494713" algn="l"/>
                <a:tab pos="8967788" algn="l"/>
                <a:tab pos="943927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69900" algn="l"/>
                <a:tab pos="941388" algn="l"/>
                <a:tab pos="1414463" algn="l"/>
                <a:tab pos="1885950" algn="l"/>
                <a:tab pos="2357438" algn="l"/>
                <a:tab pos="2830513" algn="l"/>
                <a:tab pos="3302000" algn="l"/>
                <a:tab pos="3773488" algn="l"/>
                <a:tab pos="4246563" algn="l"/>
                <a:tab pos="4718050" algn="l"/>
                <a:tab pos="5191125" algn="l"/>
                <a:tab pos="5662613" algn="l"/>
                <a:tab pos="6134100" algn="l"/>
                <a:tab pos="6607175" algn="l"/>
                <a:tab pos="7078663" algn="l"/>
                <a:tab pos="7550150" algn="l"/>
                <a:tab pos="8023225" algn="l"/>
                <a:tab pos="8494713" algn="l"/>
                <a:tab pos="8967788" algn="l"/>
                <a:tab pos="943927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69900" algn="l"/>
                <a:tab pos="941388" algn="l"/>
                <a:tab pos="1414463" algn="l"/>
                <a:tab pos="1885950" algn="l"/>
                <a:tab pos="2357438" algn="l"/>
                <a:tab pos="2830513" algn="l"/>
                <a:tab pos="3302000" algn="l"/>
                <a:tab pos="3773488" algn="l"/>
                <a:tab pos="4246563" algn="l"/>
                <a:tab pos="4718050" algn="l"/>
                <a:tab pos="5191125" algn="l"/>
                <a:tab pos="5662613" algn="l"/>
                <a:tab pos="6134100" algn="l"/>
                <a:tab pos="6607175" algn="l"/>
                <a:tab pos="7078663" algn="l"/>
                <a:tab pos="7550150" algn="l"/>
                <a:tab pos="8023225" algn="l"/>
                <a:tab pos="8494713" algn="l"/>
                <a:tab pos="8967788" algn="l"/>
                <a:tab pos="943927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 typeface="Times New Roman" pitchFamily="18" charset="0"/>
              <a:buNone/>
            </a:pPr>
            <a:fld id="{1676E84E-6404-47B3-BA84-EA4FDA751317}" type="slidenum">
              <a:rPr lang="ru-RU" altLang="ru-RU" sz="1300" smtClean="0">
                <a:ea typeface="DejaVu Sans"/>
                <a:cs typeface="DejaVu Sans"/>
              </a:rPr>
              <a:pPr eaLnBrk="1" hangingPunct="1">
                <a:spcBef>
                  <a:spcPct val="0"/>
                </a:spcBef>
                <a:buFont typeface="Times New Roman" pitchFamily="18" charset="0"/>
                <a:buNone/>
              </a:pPr>
              <a:t>17</a:t>
            </a:fld>
            <a:endParaRPr lang="ru-RU" altLang="ru-RU" sz="1300" smtClean="0">
              <a:ea typeface="DejaVu Sans"/>
              <a:cs typeface="DejaVu Sans"/>
            </a:endParaRPr>
          </a:p>
        </p:txBody>
      </p:sp>
      <p:sp>
        <p:nvSpPr>
          <p:cNvPr id="399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0162" cy="3833813"/>
          </a:xfrm>
          <a:ln/>
        </p:spPr>
      </p:sp>
      <p:sp>
        <p:nvSpPr>
          <p:cNvPr id="399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7738" y="4862513"/>
            <a:ext cx="5202237" cy="4697412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797FC5E-BBC1-4DA8-98D2-0EB5F3DE16F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87D1B9-F2AA-4E6F-B67F-E315022A620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364E8D-7F83-45A8-B3F7-411AA1AFAD3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400050"/>
            <a:ext cx="7766050" cy="11890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1ED72B-9705-4D1B-BFDD-6CA988B5FD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48828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EB2337-0DC2-4855-A3F8-EA5E77A2E0F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BB020B-4F16-4664-B2B1-16921CBBF78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8B20D6-1EF4-40CD-86DA-EBC6414B8DF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438D855F-D24D-4F9E-B5B9-E4685A7443D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pPr>
              <a:defRPr/>
            </a:pPr>
            <a:fld id="{6D76C5D0-E069-4890-A366-AAC8A33A4C1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2252AE-E148-4021-A659-36B5E9412F6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62C499-F7F7-48DF-8F1F-8D4D2842963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F707B2-B949-4E4D-984B-15B5041EAB7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4DCB234-BFD0-4487-A61D-BFC0452B150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76" r:id="rId1"/>
    <p:sldLayoutId id="2147484277" r:id="rId2"/>
    <p:sldLayoutId id="2147484278" r:id="rId3"/>
    <p:sldLayoutId id="2147484279" r:id="rId4"/>
    <p:sldLayoutId id="2147484280" r:id="rId5"/>
    <p:sldLayoutId id="2147484281" r:id="rId6"/>
    <p:sldLayoutId id="2147484282" r:id="rId7"/>
    <p:sldLayoutId id="2147484283" r:id="rId8"/>
    <p:sldLayoutId id="2147484284" r:id="rId9"/>
    <p:sldLayoutId id="2147484285" r:id="rId10"/>
    <p:sldLayoutId id="2147484286" r:id="rId11"/>
    <p:sldLayoutId id="2147484287" r:id="rId12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5.bin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Relationship Id="rId9" Type="http://schemas.openxmlformats.org/officeDocument/2006/relationships/oleObject" Target="../embeddings/oleObject18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57188"/>
            <a:ext cx="7769225" cy="128587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Институт вычислительной 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математики  и математической 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геофизики СО РАН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928662" y="1928802"/>
            <a:ext cx="7769225" cy="4683125"/>
          </a:xfrm>
        </p:spPr>
        <p:txBody>
          <a:bodyPr anchor="ctr"/>
          <a:lstStyle/>
          <a:p>
            <a:pPr algn="ctr">
              <a:buFont typeface="Wingdings 3" pitchFamily="18" charset="2"/>
              <a:buNone/>
              <a:defRPr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dirty="0" smtClean="0"/>
              <a:t>Применение метода </a:t>
            </a:r>
            <a:r>
              <a:rPr lang="en-US" b="1" dirty="0" smtClean="0"/>
              <a:t>k</a:t>
            </a:r>
            <a:r>
              <a:rPr lang="ru-RU" b="1" dirty="0" smtClean="0"/>
              <a:t>-кратчайших путей для построения оптимальной гиперсети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ct val="0"/>
              </a:spcBef>
              <a:buFont typeface="Times New Roman" pitchFamily="18" charset="0"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US" sz="2000" b="1" dirty="0" smtClean="0">
              <a:latin typeface="Times New Roman" pitchFamily="18" charset="0"/>
            </a:endParaRPr>
          </a:p>
          <a:p>
            <a:pPr marL="0" indent="0" algn="ctr">
              <a:spcBef>
                <a:spcPct val="0"/>
              </a:spcBef>
              <a:buFont typeface="Times New Roman" pitchFamily="18" charset="0"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b="1" dirty="0" smtClean="0">
                <a:latin typeface="Times New Roman" pitchFamily="18" charset="0"/>
              </a:rPr>
              <a:t>	</a:t>
            </a:r>
            <a:endParaRPr lang="ru-RU" sz="2000" dirty="0" smtClean="0">
              <a:latin typeface="Times New Roman" pitchFamily="18" charset="0"/>
            </a:endParaRPr>
          </a:p>
          <a:p>
            <a:pPr marL="0" indent="0" eaLnBrk="1" hangingPunct="1">
              <a:spcBef>
                <a:spcPct val="0"/>
              </a:spcBef>
              <a:buFont typeface="Times New Roman" pitchFamily="18" charset="0"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000" dirty="0" smtClean="0">
                <a:latin typeface="Times New Roman" pitchFamily="18" charset="0"/>
              </a:rPr>
              <a:t>									    </a:t>
            </a:r>
          </a:p>
          <a:p>
            <a:pPr marL="0" indent="0" algn="r" eaLnBrk="1" hangingPunct="1">
              <a:spcBef>
                <a:spcPct val="0"/>
              </a:spcBef>
              <a:buFont typeface="Times New Roman" pitchFamily="18" charset="0"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ru-RU" sz="2000" dirty="0" smtClean="0">
              <a:latin typeface="Times New Roman" pitchFamily="18" charset="0"/>
            </a:endParaRPr>
          </a:p>
          <a:p>
            <a:pPr marL="0" indent="0" algn="r" eaLnBrk="1" hangingPunct="1">
              <a:spcBef>
                <a:spcPct val="0"/>
              </a:spcBef>
              <a:buFont typeface="Times New Roman" pitchFamily="18" charset="0"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000" dirty="0" smtClean="0">
                <a:latin typeface="Times New Roman" pitchFamily="18" charset="0"/>
              </a:rPr>
              <a:t>Токтошов</a:t>
            </a:r>
            <a:r>
              <a:rPr lang="en-US" sz="2000" dirty="0" smtClean="0">
                <a:latin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</a:rPr>
              <a:t>Г.Ы.</a:t>
            </a:r>
            <a:endParaRPr lang="en-US" sz="2000" dirty="0" smtClean="0">
              <a:latin typeface="Times New Roman" pitchFamily="18" charset="0"/>
            </a:endParaRPr>
          </a:p>
          <a:p>
            <a:pPr marL="0" indent="0" eaLnBrk="1" hangingPunct="1">
              <a:spcBef>
                <a:spcPct val="0"/>
              </a:spcBef>
              <a:buFont typeface="Times New Roman" pitchFamily="18" charset="0"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US" sz="2000" dirty="0" smtClean="0">
              <a:latin typeface="Times New Roman" pitchFamily="18" charset="0"/>
            </a:endParaRPr>
          </a:p>
          <a:p>
            <a:pPr marL="0" indent="0" algn="ctr" eaLnBrk="1" hangingPunct="1">
              <a:spcBef>
                <a:spcPct val="0"/>
              </a:spcBef>
              <a:buFont typeface="Times New Roman" pitchFamily="18" charset="0"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000" smtClean="0">
                <a:latin typeface="Times New Roman" pitchFamily="18" charset="0"/>
              </a:rPr>
              <a:t>Новосибирск-2019</a:t>
            </a:r>
            <a:endParaRPr lang="ru-RU" sz="2000" dirty="0" smtClean="0">
              <a:latin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5"/>
          <p:cNvSpPr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Lucida Sans Unicode" pitchFamily="34" charset="0"/>
              </a:defRPr>
            </a:lvl1pPr>
            <a:lvl2pPr marL="620713" indent="-228600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Lucida Sans Unicode" pitchFamily="34" charset="0"/>
              </a:defRPr>
            </a:lvl2pPr>
            <a:lvl3pPr marL="858838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Lucida Sans Unicode" pitchFamily="34" charset="0"/>
              </a:defRPr>
            </a:lvl3pPr>
            <a:lvl4pPr marL="11430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Lucida Sans Unicode" pitchFamily="34" charset="0"/>
              </a:defRPr>
            </a:lvl4pPr>
            <a:lvl5pPr marL="1371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5pPr>
            <a:lvl6pPr marL="1828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6pPr>
            <a:lvl7pPr marL="2286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7pPr>
            <a:lvl8pPr marL="2743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8pPr>
            <a:lvl9pPr marL="32004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algn="ctr" defTabSz="914400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700" b="1" dirty="0">
                <a:solidFill>
                  <a:schemeClr val="tx2"/>
                </a:solidFill>
              </a:rPr>
              <a:t>Построение </a:t>
            </a:r>
            <a:r>
              <a:rPr lang="en-US" altLang="ru-RU" sz="3700" b="1" dirty="0" smtClean="0">
                <a:solidFill>
                  <a:schemeClr val="tx2"/>
                </a:solidFill>
              </a:rPr>
              <a:t>SN</a:t>
            </a:r>
            <a:endParaRPr lang="ru-RU" altLang="ru-RU" sz="3700" b="1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 txBox="1">
            <a:spLocks/>
          </p:cNvSpPr>
          <p:nvPr/>
        </p:nvSpPr>
        <p:spPr bwMode="auto">
          <a:xfrm>
            <a:off x="357188" y="1285876"/>
            <a:ext cx="7920037" cy="4807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indent="361950" algn="just">
              <a:spcBef>
                <a:spcPts val="0"/>
              </a:spcBef>
              <a:buFont typeface="Wingdings" pitchFamily="2" charset="2"/>
              <a:buChar char="q"/>
            </a:pPr>
            <a:r>
              <a:rPr lang="ru-RU" sz="2000" dirty="0" smtClean="0">
                <a:solidFill>
                  <a:srgbClr val="000000"/>
                </a:solidFill>
                <a:cs typeface="Times New Roman" pitchFamily="18" charset="0"/>
              </a:rPr>
              <a:t>"Один источник - один потребитель". Ситуация, когда имеется</a:t>
            </a:r>
            <a:r>
              <a:rPr lang="en-US" sz="20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000000"/>
                </a:solidFill>
                <a:cs typeface="Times New Roman" pitchFamily="18" charset="0"/>
              </a:rPr>
              <a:t>единственный источник (база), с которого осуществляются поставка</a:t>
            </a:r>
            <a:r>
              <a:rPr lang="en-US" sz="20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000000"/>
                </a:solidFill>
                <a:cs typeface="Times New Roman" pitchFamily="18" charset="0"/>
              </a:rPr>
              <a:t>единственному потребителю.</a:t>
            </a:r>
          </a:p>
          <a:p>
            <a:pPr indent="361950" algn="just">
              <a:spcBef>
                <a:spcPts val="0"/>
              </a:spcBef>
              <a:buFont typeface="Wingdings" pitchFamily="2" charset="2"/>
              <a:buChar char="q"/>
            </a:pPr>
            <a:r>
              <a:rPr lang="ru-RU" sz="2000" dirty="0" smtClean="0">
                <a:solidFill>
                  <a:srgbClr val="000000"/>
                </a:solidFill>
                <a:cs typeface="Times New Roman" pitchFamily="18" charset="0"/>
              </a:rPr>
              <a:t>"Один источник - несколько потребителей". Это характерно для</a:t>
            </a:r>
            <a:r>
              <a:rPr lang="en-US" sz="20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000000"/>
                </a:solidFill>
                <a:cs typeface="Times New Roman" pitchFamily="18" charset="0"/>
              </a:rPr>
              <a:t>ситуации, когда имеется единственный источник (база), с которого</a:t>
            </a:r>
            <a:r>
              <a:rPr lang="en-US" sz="20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000000"/>
                </a:solidFill>
                <a:cs typeface="Times New Roman" pitchFamily="18" charset="0"/>
              </a:rPr>
              <a:t>осуществляются поставки различным потребителям.</a:t>
            </a:r>
          </a:p>
          <a:p>
            <a:pPr indent="361950" algn="just">
              <a:spcBef>
                <a:spcPts val="0"/>
              </a:spcBef>
              <a:buFont typeface="Wingdings" pitchFamily="2" charset="2"/>
              <a:buChar char="q"/>
            </a:pPr>
            <a:r>
              <a:rPr lang="ru-RU" sz="2000" dirty="0" smtClean="0">
                <a:solidFill>
                  <a:srgbClr val="000000"/>
                </a:solidFill>
                <a:cs typeface="Times New Roman" pitchFamily="18" charset="0"/>
              </a:rPr>
              <a:t>"Несколько источников - несколько потребителей" . Такая ситуация</a:t>
            </a:r>
            <a:r>
              <a:rPr lang="en-US" sz="20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000000"/>
                </a:solidFill>
                <a:cs typeface="Times New Roman" pitchFamily="18" charset="0"/>
              </a:rPr>
              <a:t>чаще всего возникает, когда имеются несколько источников (баз), из которых осуществляются поставки  различным потребителям.</a:t>
            </a:r>
          </a:p>
          <a:p>
            <a:pPr indent="361950" algn="just">
              <a:spcBef>
                <a:spcPts val="0"/>
              </a:spcBef>
              <a:buFont typeface="Wingdings" pitchFamily="2" charset="2"/>
              <a:buChar char="q"/>
            </a:pPr>
            <a:r>
              <a:rPr lang="ru-RU" sz="2000" dirty="0" smtClean="0">
                <a:solidFill>
                  <a:srgbClr val="000000"/>
                </a:solidFill>
                <a:cs typeface="Times New Roman" pitchFamily="18" charset="0"/>
              </a:rPr>
              <a:t>"Несколько источников - один потребитель". Ситуация, когда имеются несколько источников (баз), из которых осуществляются поставки единственному потребителю.</a:t>
            </a:r>
          </a:p>
          <a:p>
            <a:pPr indent="361950" algn="just">
              <a:spcBef>
                <a:spcPts val="0"/>
              </a:spcBef>
            </a:pPr>
            <a:r>
              <a:rPr lang="en-US" sz="20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000000"/>
                </a:solidFill>
                <a:cs typeface="Times New Roman" pitchFamily="18" charset="0"/>
              </a:rPr>
              <a:t>В зависимости от количества вершин-источников и вершин-потребителей, топология вторичной сети </a:t>
            </a:r>
            <a:r>
              <a:rPr lang="en-US" sz="2000" dirty="0" smtClean="0">
                <a:solidFill>
                  <a:srgbClr val="000000"/>
                </a:solidFill>
                <a:cs typeface="Times New Roman" pitchFamily="18" charset="0"/>
              </a:rPr>
              <a:t>WS</a:t>
            </a:r>
            <a:r>
              <a:rPr lang="ru-RU" sz="2000" dirty="0" smtClean="0">
                <a:solidFill>
                  <a:srgbClr val="000000"/>
                </a:solidFill>
                <a:cs typeface="Times New Roman" pitchFamily="18" charset="0"/>
              </a:rPr>
              <a:t> имеет конфигурацию в виде ломанной линии, дерева или двудольного графа.</a:t>
            </a:r>
            <a:endParaRPr lang="en-US" sz="200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algn="just">
              <a:spcBef>
                <a:spcPts val="0"/>
              </a:spcBef>
            </a:pPr>
            <a:endParaRPr lang="en-US" sz="180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algn="just">
              <a:spcBef>
                <a:spcPts val="0"/>
              </a:spcBef>
            </a:pPr>
            <a:endParaRPr lang="ru-RU" sz="1800" dirty="0">
              <a:solidFill>
                <a:srgbClr val="00000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5"/>
          <p:cNvSpPr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Lucida Sans Unicode" pitchFamily="34" charset="0"/>
              </a:defRPr>
            </a:lvl1pPr>
            <a:lvl2pPr marL="620713" indent="-228600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Lucida Sans Unicode" pitchFamily="34" charset="0"/>
              </a:defRPr>
            </a:lvl2pPr>
            <a:lvl3pPr marL="858838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Lucida Sans Unicode" pitchFamily="34" charset="0"/>
              </a:defRPr>
            </a:lvl3pPr>
            <a:lvl4pPr marL="11430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Lucida Sans Unicode" pitchFamily="34" charset="0"/>
              </a:defRPr>
            </a:lvl4pPr>
            <a:lvl5pPr marL="1371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5pPr>
            <a:lvl6pPr marL="1828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6pPr>
            <a:lvl7pPr marL="2286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7pPr>
            <a:lvl8pPr marL="2743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8pPr>
            <a:lvl9pPr marL="32004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algn="ctr" defTabSz="914400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700" b="1" dirty="0" smtClean="0">
                <a:solidFill>
                  <a:schemeClr val="tx2"/>
                </a:solidFill>
              </a:rPr>
              <a:t>Параметры элементов  </a:t>
            </a:r>
            <a:r>
              <a:rPr lang="en-US" altLang="ru-RU" sz="3700" b="1" dirty="0" smtClean="0">
                <a:solidFill>
                  <a:schemeClr val="tx2"/>
                </a:solidFill>
              </a:rPr>
              <a:t>SN</a:t>
            </a:r>
            <a:endParaRPr lang="ru-RU" altLang="ru-RU" sz="3700" b="1" dirty="0">
              <a:solidFill>
                <a:schemeClr val="tx2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1340768"/>
            <a:ext cx="781752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>
              <a:tabLst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/>
            </a:pPr>
            <a:r>
              <a:rPr lang="ru-RU" sz="2200" u="sng" dirty="0" smtClean="0">
                <a:solidFill>
                  <a:srgbClr val="000000"/>
                </a:solidFill>
                <a:cs typeface="Times New Roman" pitchFamily="18" charset="0"/>
              </a:rPr>
              <a:t>Характеристики </a:t>
            </a:r>
            <a:r>
              <a:rPr lang="en-US" sz="2200" u="sng" dirty="0" smtClean="0">
                <a:solidFill>
                  <a:srgbClr val="000000"/>
                </a:solidFill>
                <a:cs typeface="Times New Roman" pitchFamily="18" charset="0"/>
              </a:rPr>
              <a:t>SN</a:t>
            </a:r>
            <a:r>
              <a:rPr lang="ru-RU" sz="2200" u="sng" dirty="0" smtClean="0">
                <a:solidFill>
                  <a:srgbClr val="000000"/>
                </a:solidFill>
                <a:cs typeface="Times New Roman" pitchFamily="18" charset="0"/>
              </a:rPr>
              <a:t>:</a:t>
            </a:r>
            <a:endParaRPr lang="ru-RU" sz="2200" u="sng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marL="0" lvl="1" indent="-268288" algn="just">
              <a:spcBef>
                <a:spcPts val="0"/>
              </a:spcBef>
              <a:buFont typeface="Wingdings" pitchFamily="2" charset="2"/>
              <a:buChar char="q"/>
              <a:tabLst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/>
            </a:pPr>
            <a:r>
              <a:rPr lang="ru-RU" sz="2200" kern="0" dirty="0" smtClean="0">
                <a:solidFill>
                  <a:srgbClr val="000000"/>
                </a:solidFill>
                <a:cs typeface="Times New Roman" pitchFamily="18" charset="0"/>
              </a:rPr>
              <a:t>                        - длина линейного сооружения</a:t>
            </a:r>
            <a:r>
              <a:rPr lang="ru-RU" sz="2200" i="1" kern="0" dirty="0" smtClean="0">
                <a:solidFill>
                  <a:srgbClr val="000000"/>
                </a:solidFill>
                <a:cs typeface="Times New Roman" pitchFamily="18" charset="0"/>
              </a:rPr>
              <a:t>, </a:t>
            </a:r>
            <a:r>
              <a:rPr lang="ru-RU" sz="2200" kern="0" dirty="0" smtClean="0">
                <a:solidFill>
                  <a:srgbClr val="000000"/>
                </a:solidFill>
                <a:cs typeface="Times New Roman" pitchFamily="18" charset="0"/>
              </a:rPr>
              <a:t>равна суммарной длине тех элементарных участков, через которые проходит проектируемой сооружение;</a:t>
            </a:r>
            <a:endParaRPr lang="ru-RU" sz="2200" kern="0" dirty="0" smtClean="0">
              <a:solidFill>
                <a:srgbClr val="000000"/>
              </a:solidFill>
            </a:endParaRPr>
          </a:p>
          <a:p>
            <a:pPr marL="0" lvl="1" indent="-268288" algn="just">
              <a:spcBef>
                <a:spcPts val="0"/>
              </a:spcBef>
              <a:buFont typeface="Wingdings" pitchFamily="2" charset="2"/>
              <a:buChar char="q"/>
              <a:tabLst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/>
            </a:pPr>
            <a:r>
              <a:rPr lang="ru-RU" sz="2200" i="1" kern="0" dirty="0" smtClean="0">
                <a:solidFill>
                  <a:srgbClr val="000000"/>
                </a:solidFill>
              </a:rPr>
              <a:t> </a:t>
            </a:r>
            <a:r>
              <a:rPr lang="en-US" sz="2200" i="1" kern="0" dirty="0" smtClean="0">
                <a:solidFill>
                  <a:srgbClr val="000000"/>
                </a:solidFill>
              </a:rPr>
              <a:t>c</a:t>
            </a:r>
            <a:r>
              <a:rPr lang="ru-RU" sz="2200" i="1" kern="0" dirty="0" smtClean="0">
                <a:solidFill>
                  <a:srgbClr val="000000"/>
                </a:solidFill>
                <a:cs typeface="Times New Roman" pitchFamily="18" charset="0"/>
              </a:rPr>
              <a:t> – </a:t>
            </a:r>
            <a:r>
              <a:rPr lang="ru-RU" sz="2200" kern="0" dirty="0" smtClean="0">
                <a:solidFill>
                  <a:srgbClr val="000000"/>
                </a:solidFill>
                <a:cs typeface="Times New Roman" pitchFamily="18" charset="0"/>
              </a:rPr>
              <a:t>удельная </a:t>
            </a:r>
            <a:r>
              <a:rPr lang="ru-RU" sz="2200" i="1" kern="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ru-RU" sz="2200" kern="0" dirty="0" smtClean="0">
                <a:solidFill>
                  <a:srgbClr val="000000"/>
                </a:solidFill>
                <a:cs typeface="Times New Roman" pitchFamily="18" charset="0"/>
              </a:rPr>
              <a:t>стоимость </a:t>
            </a:r>
            <a:r>
              <a:rPr lang="ru-RU" sz="2200" kern="0" dirty="0" smtClean="0">
                <a:solidFill>
                  <a:srgbClr val="000000"/>
                </a:solidFill>
              </a:rPr>
              <a:t>ИК</a:t>
            </a:r>
            <a:r>
              <a:rPr lang="ru-RU" sz="2200" i="1" kern="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ru-RU" sz="2200" kern="0" dirty="0" smtClean="0">
                <a:solidFill>
                  <a:srgbClr val="000000"/>
                </a:solidFill>
                <a:cs typeface="Times New Roman" pitchFamily="18" charset="0"/>
              </a:rPr>
              <a:t>и их монтажа (прокладка коммуникаций, наполнение и уплотнение коммуникаций) на участке </a:t>
            </a:r>
            <a:r>
              <a:rPr lang="en-US" sz="2200" dirty="0" smtClean="0">
                <a:solidFill>
                  <a:schemeClr val="tx1"/>
                </a:solidFill>
              </a:rPr>
              <a:t>(</a:t>
            </a:r>
            <a:r>
              <a:rPr lang="en-US" sz="2200" i="1" dirty="0" err="1" smtClean="0">
                <a:solidFill>
                  <a:schemeClr val="tx1"/>
                </a:solidFill>
              </a:rPr>
              <a:t>x</a:t>
            </a:r>
            <a:r>
              <a:rPr lang="en-US" sz="2200" i="1" baseline="-25000" dirty="0" err="1" smtClean="0">
                <a:solidFill>
                  <a:schemeClr val="tx1"/>
                </a:solidFill>
              </a:rPr>
              <a:t>ji</a:t>
            </a:r>
            <a:r>
              <a:rPr lang="en-US" sz="2200" i="1" dirty="0" err="1" smtClean="0">
                <a:solidFill>
                  <a:schemeClr val="tx1"/>
                </a:solidFill>
              </a:rPr>
              <a:t>,x</a:t>
            </a:r>
            <a:r>
              <a:rPr lang="en-US" sz="2200" i="1" baseline="-25000" dirty="0" err="1" smtClean="0">
                <a:solidFill>
                  <a:schemeClr val="tx1"/>
                </a:solidFill>
              </a:rPr>
              <a:t>j+k,i+r</a:t>
            </a:r>
            <a:r>
              <a:rPr lang="en-US" sz="2200" dirty="0" smtClean="0">
                <a:solidFill>
                  <a:schemeClr val="tx1"/>
                </a:solidFill>
              </a:rPr>
              <a:t>)</a:t>
            </a:r>
            <a:r>
              <a:rPr lang="ru-RU" sz="22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2200" dirty="0" smtClean="0">
                <a:solidFill>
                  <a:schemeClr val="tx1"/>
                </a:solidFill>
              </a:rPr>
              <a:t>ϵ</a:t>
            </a:r>
            <a:r>
              <a:rPr lang="ru-RU" sz="22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2200" dirty="0" smtClean="0">
                <a:solidFill>
                  <a:schemeClr val="tx1"/>
                </a:solidFill>
              </a:rPr>
              <a:t>Ω</a:t>
            </a:r>
            <a:r>
              <a:rPr lang="ru-RU" sz="2200" dirty="0" smtClean="0">
                <a:solidFill>
                  <a:schemeClr val="tx1"/>
                </a:solidFill>
              </a:rPr>
              <a:t>;</a:t>
            </a:r>
            <a:endParaRPr lang="ru-RU" sz="2200" kern="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marL="269875" lvl="1" indent="-268288" algn="just">
              <a:buFont typeface="Wingdings" pitchFamily="2" charset="2"/>
              <a:buChar char="q"/>
              <a:tabLst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/>
            </a:pPr>
            <a:r>
              <a:rPr lang="ru-RU" sz="2200" i="1" kern="0" dirty="0" smtClean="0">
                <a:solidFill>
                  <a:srgbClr val="000000"/>
                </a:solidFill>
              </a:rPr>
              <a:t> </a:t>
            </a:r>
            <a:r>
              <a:rPr lang="en-US" sz="2200" i="1" kern="0" dirty="0" smtClean="0">
                <a:solidFill>
                  <a:srgbClr val="000000"/>
                </a:solidFill>
              </a:rPr>
              <a:t>d</a:t>
            </a:r>
            <a:r>
              <a:rPr lang="ru-RU" sz="2200" i="1" kern="0" dirty="0" smtClean="0">
                <a:solidFill>
                  <a:srgbClr val="000000"/>
                </a:solidFill>
              </a:rPr>
              <a:t> </a:t>
            </a:r>
            <a:r>
              <a:rPr lang="ru-RU" sz="2200" i="1" kern="0" dirty="0" smtClean="0">
                <a:solidFill>
                  <a:srgbClr val="000000"/>
                </a:solidFill>
                <a:cs typeface="Times New Roman" pitchFamily="18" charset="0"/>
              </a:rPr>
              <a:t>– </a:t>
            </a:r>
            <a:r>
              <a:rPr lang="ru-RU" sz="2200" kern="0" dirty="0" smtClean="0">
                <a:solidFill>
                  <a:srgbClr val="000000"/>
                </a:solidFill>
                <a:cs typeface="Times New Roman" pitchFamily="18" charset="0"/>
              </a:rPr>
              <a:t>стоимость эксплуатации </a:t>
            </a:r>
            <a:r>
              <a:rPr lang="ru-RU" sz="2200" kern="0" dirty="0" smtClean="0">
                <a:solidFill>
                  <a:srgbClr val="000000"/>
                </a:solidFill>
              </a:rPr>
              <a:t>ИК (</a:t>
            </a:r>
            <a:r>
              <a:rPr lang="ru-RU" sz="2200" kern="0" dirty="0" smtClean="0">
                <a:solidFill>
                  <a:srgbClr val="000000"/>
                </a:solidFill>
                <a:cs typeface="Times New Roman" pitchFamily="18" charset="0"/>
              </a:rPr>
              <a:t>техническое обслуживание, ремонт, восстановление и т.д.</a:t>
            </a:r>
            <a:r>
              <a:rPr lang="ru-RU" sz="2200" kern="0" dirty="0" smtClean="0">
                <a:solidFill>
                  <a:srgbClr val="000000"/>
                </a:solidFill>
              </a:rPr>
              <a:t>) </a:t>
            </a:r>
            <a:r>
              <a:rPr lang="ru-RU" sz="2200" kern="0" dirty="0" smtClean="0">
                <a:solidFill>
                  <a:srgbClr val="000000"/>
                </a:solidFill>
                <a:cs typeface="Times New Roman" pitchFamily="18" charset="0"/>
              </a:rPr>
              <a:t>на участке </a:t>
            </a:r>
            <a:r>
              <a:rPr lang="en-US" sz="2200" dirty="0" smtClean="0">
                <a:solidFill>
                  <a:schemeClr val="tx1"/>
                </a:solidFill>
              </a:rPr>
              <a:t>(</a:t>
            </a:r>
            <a:r>
              <a:rPr lang="en-US" sz="2200" i="1" dirty="0" err="1" smtClean="0">
                <a:solidFill>
                  <a:schemeClr val="tx1"/>
                </a:solidFill>
              </a:rPr>
              <a:t>x</a:t>
            </a:r>
            <a:r>
              <a:rPr lang="en-US" sz="2200" i="1" baseline="-25000" dirty="0" err="1" smtClean="0">
                <a:solidFill>
                  <a:schemeClr val="tx1"/>
                </a:solidFill>
              </a:rPr>
              <a:t>ji</a:t>
            </a:r>
            <a:r>
              <a:rPr lang="en-US" sz="2200" i="1" dirty="0" err="1" smtClean="0">
                <a:solidFill>
                  <a:schemeClr val="tx1"/>
                </a:solidFill>
              </a:rPr>
              <a:t>,x</a:t>
            </a:r>
            <a:r>
              <a:rPr lang="en-US" sz="2200" i="1" baseline="-25000" dirty="0" err="1" smtClean="0">
                <a:solidFill>
                  <a:schemeClr val="tx1"/>
                </a:solidFill>
              </a:rPr>
              <a:t>j+k,i+r</a:t>
            </a:r>
            <a:r>
              <a:rPr lang="en-US" sz="2200" dirty="0" smtClean="0">
                <a:solidFill>
                  <a:schemeClr val="tx1"/>
                </a:solidFill>
              </a:rPr>
              <a:t>)</a:t>
            </a:r>
            <a:r>
              <a:rPr lang="ru-RU" sz="22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2200" dirty="0" smtClean="0">
                <a:solidFill>
                  <a:schemeClr val="tx1"/>
                </a:solidFill>
              </a:rPr>
              <a:t>ϵ</a:t>
            </a:r>
            <a:r>
              <a:rPr lang="ru-RU" sz="22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2200" dirty="0" smtClean="0">
                <a:solidFill>
                  <a:schemeClr val="tx1"/>
                </a:solidFill>
              </a:rPr>
              <a:t>Ω</a:t>
            </a:r>
            <a:r>
              <a:rPr lang="ru-RU" sz="2200" dirty="0" smtClean="0">
                <a:solidFill>
                  <a:schemeClr val="tx1"/>
                </a:solidFill>
              </a:rPr>
              <a:t>.  </a:t>
            </a:r>
          </a:p>
          <a:p>
            <a:pPr marL="269875" lvl="1" indent="-268288" algn="just">
              <a:tabLst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/>
            </a:pPr>
            <a:r>
              <a:rPr lang="ru-RU" sz="2200" dirty="0" smtClean="0">
                <a:solidFill>
                  <a:schemeClr val="tx1"/>
                </a:solidFill>
              </a:rPr>
              <a:t>тогда стоимость </a:t>
            </a:r>
            <a:r>
              <a:rPr lang="en-US" sz="2200" dirty="0" smtClean="0">
                <a:solidFill>
                  <a:schemeClr val="tx1"/>
                </a:solidFill>
              </a:rPr>
              <a:t>WS</a:t>
            </a:r>
            <a:r>
              <a:rPr lang="ru-RU" sz="2200" dirty="0" smtClean="0">
                <a:solidFill>
                  <a:schemeClr val="tx1"/>
                </a:solidFill>
              </a:rPr>
              <a:t> определяется как:</a:t>
            </a:r>
            <a:endParaRPr lang="en-US" sz="2300" kern="0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131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31073" name="Object 1"/>
          <p:cNvGraphicFramePr>
            <a:graphicFrameLocks noChangeAspect="1"/>
          </p:cNvGraphicFramePr>
          <p:nvPr/>
        </p:nvGraphicFramePr>
        <p:xfrm>
          <a:off x="1043608" y="1700808"/>
          <a:ext cx="1440160" cy="514666"/>
        </p:xfrm>
        <a:graphic>
          <a:graphicData uri="http://schemas.openxmlformats.org/presentationml/2006/ole">
            <p:oleObj spid="_x0000_s131080" name="Формула" r:id="rId3" imgW="1002865" imgH="355446" progId="Equation.3">
              <p:embed/>
            </p:oleObj>
          </a:graphicData>
        </a:graphic>
      </p:graphicFrame>
      <p:graphicFrame>
        <p:nvGraphicFramePr>
          <p:cNvPr id="58378" name="Object 15"/>
          <p:cNvGraphicFramePr>
            <a:graphicFrameLocks noChangeAspect="1"/>
          </p:cNvGraphicFramePr>
          <p:nvPr/>
        </p:nvGraphicFramePr>
        <p:xfrm>
          <a:off x="539552" y="4941168"/>
          <a:ext cx="8351837" cy="1001713"/>
        </p:xfrm>
        <a:graphic>
          <a:graphicData uri="http://schemas.openxmlformats.org/presentationml/2006/ole">
            <p:oleObj spid="_x0000_s131081" name="Формула" r:id="rId4" imgW="3911600" imgH="482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5"/>
          <p:cNvSpPr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Lucida Sans Unicode" pitchFamily="34" charset="0"/>
              </a:defRPr>
            </a:lvl1pPr>
            <a:lvl2pPr marL="620713" indent="-228600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Lucida Sans Unicode" pitchFamily="34" charset="0"/>
              </a:defRPr>
            </a:lvl2pPr>
            <a:lvl3pPr marL="858838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Lucida Sans Unicode" pitchFamily="34" charset="0"/>
              </a:defRPr>
            </a:lvl3pPr>
            <a:lvl4pPr marL="11430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Lucida Sans Unicode" pitchFamily="34" charset="0"/>
              </a:defRPr>
            </a:lvl4pPr>
            <a:lvl5pPr marL="1371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5pPr>
            <a:lvl6pPr marL="1828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6pPr>
            <a:lvl7pPr marL="2286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7pPr>
            <a:lvl8pPr marL="2743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8pPr>
            <a:lvl9pPr marL="32004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algn="ctr" defTabSz="914400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700" b="1" dirty="0" smtClean="0">
                <a:solidFill>
                  <a:schemeClr val="tx2"/>
                </a:solidFill>
              </a:rPr>
              <a:t>Гиперсетевая постановка задачи</a:t>
            </a:r>
            <a:endParaRPr lang="ru-RU" altLang="ru-RU" sz="3700" b="1" dirty="0">
              <a:solidFill>
                <a:schemeClr val="tx2"/>
              </a:solidFill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 bwMode="auto">
          <a:xfrm>
            <a:off x="357188" y="1285876"/>
            <a:ext cx="8031236" cy="3583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69875" lvl="1" indent="-268288" algn="just">
              <a:tabLst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/>
            </a:pPr>
            <a:r>
              <a:rPr lang="ru-RU" sz="2000" b="1" kern="0" dirty="0" smtClean="0">
                <a:solidFill>
                  <a:srgbClr val="000000"/>
                </a:solidFill>
                <a:cs typeface="Times New Roman" pitchFamily="18" charset="0"/>
              </a:rPr>
              <a:t>Пусть известны параметры элементов</a:t>
            </a:r>
          </a:p>
          <a:p>
            <a:pPr marL="269875" lvl="1" indent="-268288" algn="just">
              <a:tabLst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/>
            </a:pPr>
            <a:r>
              <a:rPr lang="en-US" sz="2000" b="1" kern="0" dirty="0" smtClean="0">
                <a:solidFill>
                  <a:srgbClr val="000000"/>
                </a:solidFill>
                <a:cs typeface="Times New Roman" pitchFamily="18" charset="0"/>
              </a:rPr>
              <a:t>PN</a:t>
            </a:r>
            <a:r>
              <a:rPr lang="ru-RU" sz="2000" b="1" kern="0" dirty="0" smtClean="0">
                <a:solidFill>
                  <a:srgbClr val="000000"/>
                </a:solidFill>
                <a:cs typeface="Times New Roman" pitchFamily="18" charset="0"/>
              </a:rPr>
              <a:t>:</a:t>
            </a:r>
          </a:p>
          <a:p>
            <a:pPr marL="269875" lvl="1" indent="-268288" algn="just">
              <a:buFont typeface="Wingdings" pitchFamily="2" charset="2"/>
              <a:buChar char="q"/>
              <a:tabLst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/>
            </a:pPr>
            <a:r>
              <a:rPr lang="en-US" sz="2000" i="1" dirty="0" err="1" smtClean="0">
                <a:solidFill>
                  <a:schemeClr val="tx1"/>
                </a:solidFill>
                <a:cs typeface="Times New Roman" pitchFamily="18" charset="0"/>
              </a:rPr>
              <a:t>a</a:t>
            </a:r>
            <a:r>
              <a:rPr lang="en-US" sz="2000" i="1" baseline="-25000" dirty="0" err="1" smtClean="0">
                <a:solidFill>
                  <a:schemeClr val="tx1"/>
                </a:solidFill>
                <a:cs typeface="Times New Roman" pitchFamily="18" charset="0"/>
              </a:rPr>
              <a:t>r</a:t>
            </a:r>
            <a:r>
              <a:rPr lang="en-US" sz="2000" i="1" kern="0" dirty="0" smtClean="0">
                <a:solidFill>
                  <a:srgbClr val="000000"/>
                </a:solidFill>
                <a:cs typeface="Times New Roman" pitchFamily="18" charset="0"/>
              </a:rPr>
              <a:t>(v)–</a:t>
            </a:r>
            <a:r>
              <a:rPr lang="ru-RU" sz="2000" kern="0" dirty="0" smtClean="0">
                <a:solidFill>
                  <a:srgbClr val="000000"/>
                </a:solidFill>
                <a:cs typeface="Times New Roman" pitchFamily="18" charset="0"/>
              </a:rPr>
              <a:t>стоимость подготовительных и земляных работ (рытье траншеи, подготовка трасс, стр.опор и т.д.) на участке </a:t>
            </a:r>
            <a:r>
              <a:rPr lang="en-US" sz="2000" i="1" dirty="0" smtClean="0">
                <a:solidFill>
                  <a:schemeClr val="tx1"/>
                </a:solidFill>
              </a:rPr>
              <a:t>vϵ</a:t>
            </a:r>
            <a:r>
              <a:rPr lang="ru-RU" sz="2000" i="1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2000" i="1" dirty="0" smtClean="0">
                <a:solidFill>
                  <a:schemeClr val="tx1"/>
                </a:solidFill>
              </a:rPr>
              <a:t>V</a:t>
            </a:r>
            <a:r>
              <a:rPr lang="ru-RU" sz="2000" kern="0" dirty="0" smtClean="0">
                <a:solidFill>
                  <a:srgbClr val="000000"/>
                </a:solidFill>
                <a:cs typeface="Times New Roman" pitchFamily="18" charset="0"/>
              </a:rPr>
              <a:t>; </a:t>
            </a:r>
          </a:p>
          <a:p>
            <a:pPr marL="269875" lvl="1" indent="-268288" algn="just">
              <a:buFont typeface="Wingdings" pitchFamily="2" charset="2"/>
              <a:buChar char="q"/>
              <a:tabLst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/>
            </a:pPr>
            <a:r>
              <a:rPr lang="en-US" sz="2000" i="1" kern="0" dirty="0" err="1" smtClean="0">
                <a:solidFill>
                  <a:srgbClr val="000000"/>
                </a:solidFill>
                <a:cs typeface="Times New Roman" pitchFamily="18" charset="0"/>
              </a:rPr>
              <a:t>b</a:t>
            </a:r>
            <a:r>
              <a:rPr lang="en-US" sz="2000" i="1" baseline="-25000" dirty="0" err="1" smtClean="0">
                <a:solidFill>
                  <a:schemeClr val="tx1"/>
                </a:solidFill>
                <a:cs typeface="Times New Roman" pitchFamily="18" charset="0"/>
              </a:rPr>
              <a:t>r</a:t>
            </a:r>
            <a:r>
              <a:rPr lang="en-US" sz="2000" i="1" kern="0" dirty="0" smtClean="0">
                <a:solidFill>
                  <a:srgbClr val="000000"/>
                </a:solidFill>
                <a:cs typeface="Times New Roman" pitchFamily="18" charset="0"/>
              </a:rPr>
              <a:t>(v)– </a:t>
            </a:r>
            <a:r>
              <a:rPr lang="ru-RU" sz="2000" kern="0" dirty="0" smtClean="0">
                <a:solidFill>
                  <a:srgbClr val="000000"/>
                </a:solidFill>
                <a:cs typeface="Times New Roman" pitchFamily="18" charset="0"/>
              </a:rPr>
              <a:t>стоимость земли и аренды ресурсов на участке </a:t>
            </a:r>
            <a:r>
              <a:rPr lang="en-US" sz="2000" i="1" dirty="0" smtClean="0">
                <a:solidFill>
                  <a:schemeClr val="tx1"/>
                </a:solidFill>
              </a:rPr>
              <a:t>vϵ</a:t>
            </a:r>
            <a:r>
              <a:rPr lang="ru-RU" sz="2000" i="1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2000" i="1" dirty="0" smtClean="0">
                <a:solidFill>
                  <a:schemeClr val="tx1"/>
                </a:solidFill>
              </a:rPr>
              <a:t>V</a:t>
            </a:r>
            <a:r>
              <a:rPr lang="en-US" sz="2000" kern="0" dirty="0" smtClean="0">
                <a:solidFill>
                  <a:srgbClr val="000000"/>
                </a:solidFill>
                <a:cs typeface="Times New Roman" pitchFamily="18" charset="0"/>
              </a:rPr>
              <a:t>;</a:t>
            </a:r>
          </a:p>
          <a:p>
            <a:pPr marL="0" lvl="1" indent="-268288" algn="just">
              <a:spcBef>
                <a:spcPts val="0"/>
              </a:spcBef>
              <a:tabLst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/>
            </a:pPr>
            <a:r>
              <a:rPr lang="ru-RU" sz="2000" b="1" kern="0" dirty="0" smtClean="0">
                <a:solidFill>
                  <a:srgbClr val="000000"/>
                </a:solidFill>
                <a:cs typeface="Times New Roman" pitchFamily="18" charset="0"/>
              </a:rPr>
              <a:t>и </a:t>
            </a:r>
            <a:r>
              <a:rPr lang="en-US" sz="2000" b="1" kern="0" dirty="0" smtClean="0">
                <a:solidFill>
                  <a:srgbClr val="000000"/>
                </a:solidFill>
                <a:cs typeface="Times New Roman" pitchFamily="18" charset="0"/>
              </a:rPr>
              <a:t>SN:</a:t>
            </a:r>
            <a:r>
              <a:rPr lang="ru-RU" sz="2000" b="1" kern="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</a:p>
          <a:p>
            <a:pPr marL="0" lvl="1" indent="-268288" algn="just">
              <a:spcBef>
                <a:spcPts val="0"/>
              </a:spcBef>
              <a:buFont typeface="Wingdings" pitchFamily="2" charset="2"/>
              <a:buChar char="q"/>
              <a:tabLst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/>
            </a:pPr>
            <a:r>
              <a:rPr lang="ru-RU" sz="2000" i="1" dirty="0" smtClean="0">
                <a:solidFill>
                  <a:schemeClr val="tx1"/>
                </a:solidFill>
                <a:cs typeface="Times New Roman" pitchFamily="18" charset="0"/>
              </a:rPr>
              <a:t>с</a:t>
            </a:r>
            <a:r>
              <a:rPr lang="en-US" sz="2000" i="1" baseline="-25000" dirty="0" smtClean="0">
                <a:solidFill>
                  <a:schemeClr val="tx1"/>
                </a:solidFill>
                <a:cs typeface="Times New Roman" pitchFamily="18" charset="0"/>
              </a:rPr>
              <a:t>v</a:t>
            </a:r>
            <a:r>
              <a:rPr lang="en-US" sz="2000" i="1" kern="0" dirty="0" smtClean="0">
                <a:solidFill>
                  <a:srgbClr val="000000"/>
                </a:solidFill>
                <a:cs typeface="Times New Roman" pitchFamily="18" charset="0"/>
              </a:rPr>
              <a:t>(r) – </a:t>
            </a:r>
            <a:r>
              <a:rPr lang="ru-RU" sz="2000" kern="0" dirty="0" smtClean="0">
                <a:solidFill>
                  <a:srgbClr val="000000"/>
                </a:solidFill>
                <a:cs typeface="Times New Roman" pitchFamily="18" charset="0"/>
              </a:rPr>
              <a:t>стоимость оборудования и их монтажа на участке </a:t>
            </a:r>
            <a:r>
              <a:rPr lang="en-US" sz="2000" i="1" dirty="0" smtClean="0">
                <a:solidFill>
                  <a:schemeClr val="tx1"/>
                </a:solidFill>
              </a:rPr>
              <a:t>vϵ</a:t>
            </a:r>
            <a:r>
              <a:rPr lang="ru-RU" sz="2000" i="1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2000" i="1" dirty="0" smtClean="0">
                <a:solidFill>
                  <a:schemeClr val="tx1"/>
                </a:solidFill>
              </a:rPr>
              <a:t>V</a:t>
            </a:r>
            <a:r>
              <a:rPr lang="ru-RU" sz="2000" dirty="0" smtClean="0">
                <a:solidFill>
                  <a:schemeClr val="tx1"/>
                </a:solidFill>
              </a:rPr>
              <a:t>; </a:t>
            </a:r>
            <a:endParaRPr lang="en-US" sz="2000" dirty="0" smtClean="0">
              <a:solidFill>
                <a:schemeClr val="tx1"/>
              </a:solidFill>
            </a:endParaRPr>
          </a:p>
          <a:p>
            <a:pPr marL="0" lvl="1" indent="-268288" algn="just">
              <a:spcBef>
                <a:spcPts val="0"/>
              </a:spcBef>
              <a:buFont typeface="Wingdings" pitchFamily="2" charset="2"/>
              <a:buChar char="q"/>
              <a:tabLst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/>
            </a:pPr>
            <a:r>
              <a:rPr lang="en-US" sz="2000" i="1" dirty="0" err="1" smtClean="0">
                <a:solidFill>
                  <a:schemeClr val="tx1"/>
                </a:solidFill>
                <a:cs typeface="Times New Roman" pitchFamily="18" charset="0"/>
              </a:rPr>
              <a:t>d</a:t>
            </a:r>
            <a:r>
              <a:rPr lang="en-US" sz="2000" i="1" baseline="-25000" dirty="0" err="1" smtClean="0">
                <a:solidFill>
                  <a:schemeClr val="tx1"/>
                </a:solidFill>
                <a:cs typeface="Times New Roman" pitchFamily="18" charset="0"/>
              </a:rPr>
              <a:t>v</a:t>
            </a:r>
            <a:r>
              <a:rPr lang="en-US" sz="2000" i="1" kern="0" dirty="0" smtClean="0">
                <a:solidFill>
                  <a:srgbClr val="000000"/>
                </a:solidFill>
                <a:cs typeface="Times New Roman" pitchFamily="18" charset="0"/>
              </a:rPr>
              <a:t>(r)–</a:t>
            </a:r>
            <a:r>
              <a:rPr lang="ru-RU" sz="2000" kern="0" dirty="0" smtClean="0">
                <a:solidFill>
                  <a:srgbClr val="000000"/>
                </a:solidFill>
                <a:cs typeface="Times New Roman" pitchFamily="18" charset="0"/>
              </a:rPr>
              <a:t>стоимость эксплуатационных работ (техническое обслуживание, ремонт, восстановление и т.д.) на участке </a:t>
            </a:r>
            <a:r>
              <a:rPr lang="en-US" sz="2000" i="1" dirty="0" smtClean="0">
                <a:solidFill>
                  <a:schemeClr val="tx1"/>
                </a:solidFill>
              </a:rPr>
              <a:t>vϵ</a:t>
            </a:r>
            <a:r>
              <a:rPr lang="ru-RU" sz="2000" i="1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2000" i="1" dirty="0" smtClean="0">
                <a:solidFill>
                  <a:schemeClr val="tx1"/>
                </a:solidFill>
              </a:rPr>
              <a:t>V</a:t>
            </a:r>
            <a:r>
              <a:rPr lang="ru-RU" sz="2000" dirty="0" smtClean="0">
                <a:solidFill>
                  <a:schemeClr val="tx1"/>
                </a:solidFill>
              </a:rPr>
              <a:t>;</a:t>
            </a:r>
          </a:p>
          <a:p>
            <a:pPr marL="0" lvl="1" indent="-268288" algn="just">
              <a:spcBef>
                <a:spcPts val="0"/>
              </a:spcBef>
              <a:tabLst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/>
            </a:pPr>
            <a:r>
              <a:rPr lang="ru-RU" sz="2000" b="1" dirty="0" smtClean="0">
                <a:solidFill>
                  <a:schemeClr val="tx1"/>
                </a:solidFill>
                <a:cs typeface="Times New Roman" pitchFamily="18" charset="0"/>
              </a:rPr>
              <a:t>Тогда требуется найти отображение </a:t>
            </a:r>
            <a:r>
              <a:rPr lang="en-US" sz="2000" b="1" dirty="0" smtClean="0">
                <a:solidFill>
                  <a:schemeClr val="tx1"/>
                </a:solidFill>
                <a:cs typeface="Times New Roman" pitchFamily="18" charset="0"/>
              </a:rPr>
              <a:t>SN </a:t>
            </a:r>
            <a:r>
              <a:rPr lang="ru-RU" sz="2000" b="1" dirty="0" smtClean="0">
                <a:solidFill>
                  <a:schemeClr val="tx1"/>
                </a:solidFill>
                <a:cs typeface="Times New Roman" pitchFamily="18" charset="0"/>
              </a:rPr>
              <a:t> в </a:t>
            </a:r>
            <a:r>
              <a:rPr lang="en-US" sz="2000" b="1" dirty="0" smtClean="0">
                <a:solidFill>
                  <a:schemeClr val="tx1"/>
                </a:solidFill>
                <a:cs typeface="Times New Roman" pitchFamily="18" charset="0"/>
              </a:rPr>
              <a:t>PN</a:t>
            </a:r>
            <a:r>
              <a:rPr lang="ru-RU" sz="2000" b="1" dirty="0" smtClean="0">
                <a:solidFill>
                  <a:schemeClr val="tx1"/>
                </a:solidFill>
                <a:cs typeface="Times New Roman" pitchFamily="18" charset="0"/>
              </a:rPr>
              <a:t> при котором следующая целевая функция принимает минимальное значение: </a:t>
            </a:r>
          </a:p>
          <a:p>
            <a:pPr marL="0" lvl="1" indent="-268288" algn="just">
              <a:spcBef>
                <a:spcPts val="0"/>
              </a:spcBef>
              <a:buFont typeface="Wingdings" pitchFamily="2" charset="2"/>
              <a:buChar char="q"/>
              <a:tabLst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/>
            </a:pPr>
            <a:endParaRPr lang="ru-RU" sz="2200" b="1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marL="0" lvl="1" indent="-268288" algn="just">
              <a:spcBef>
                <a:spcPts val="0"/>
              </a:spcBef>
              <a:buFont typeface="Wingdings" pitchFamily="2" charset="2"/>
              <a:buChar char="q"/>
              <a:tabLst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/>
            </a:pPr>
            <a:endParaRPr lang="ru-RU" sz="2200" b="1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marL="0" lvl="1" indent="-268288" algn="just">
              <a:spcBef>
                <a:spcPts val="0"/>
              </a:spcBef>
              <a:buFont typeface="Wingdings" pitchFamily="2" charset="2"/>
              <a:buChar char="q"/>
              <a:tabLst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/>
            </a:pPr>
            <a:endParaRPr lang="ru-RU" sz="2200" b="1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marL="0" lvl="1" indent="-268288" algn="just">
              <a:spcBef>
                <a:spcPts val="0"/>
              </a:spcBef>
              <a:tabLst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/>
            </a:pPr>
            <a:r>
              <a:rPr lang="ru-RU" sz="2200" dirty="0" smtClean="0">
                <a:solidFill>
                  <a:schemeClr val="tx1"/>
                </a:solidFill>
                <a:cs typeface="Times New Roman" pitchFamily="18" charset="0"/>
              </a:rPr>
              <a:t>где </a:t>
            </a:r>
            <a:r>
              <a:rPr lang="ru-RU" sz="2200" dirty="0" smtClean="0">
                <a:solidFill>
                  <a:schemeClr val="tx1"/>
                </a:solidFill>
                <a:cs typeface="Times New Roman" pitchFamily="18" charset="0"/>
                <a:sym typeface="Symbol"/>
              </a:rPr>
              <a:t></a:t>
            </a:r>
            <a:r>
              <a:rPr lang="ru-RU" sz="2400" i="1" baseline="-25000" dirty="0" smtClean="0">
                <a:solidFill>
                  <a:schemeClr val="tx1"/>
                </a:solidFill>
                <a:cs typeface="Times New Roman" pitchFamily="18" charset="0"/>
              </a:rPr>
              <a:t>1</a:t>
            </a:r>
            <a:r>
              <a:rPr lang="ru-RU" sz="2200" dirty="0" smtClean="0">
                <a:solidFill>
                  <a:schemeClr val="tx1"/>
                </a:solidFill>
                <a:cs typeface="Times New Roman" pitchFamily="18" charset="0"/>
                <a:sym typeface="Symbol"/>
              </a:rPr>
              <a:t> и </a:t>
            </a:r>
            <a:r>
              <a:rPr lang="ru-RU" sz="2400" i="1" baseline="-25000" dirty="0" smtClean="0">
                <a:solidFill>
                  <a:schemeClr val="tx1"/>
                </a:solidFill>
                <a:cs typeface="Times New Roman" pitchFamily="18" charset="0"/>
              </a:rPr>
              <a:t>2</a:t>
            </a:r>
            <a:r>
              <a:rPr lang="ru-RU" sz="2200" dirty="0" smtClean="0">
                <a:solidFill>
                  <a:schemeClr val="tx1"/>
                </a:solidFill>
                <a:cs typeface="Times New Roman" pitchFamily="18" charset="0"/>
                <a:sym typeface="Symbol"/>
              </a:rPr>
              <a:t> - коэффициенты дисконтирования;</a:t>
            </a:r>
            <a:endParaRPr lang="ru-RU" sz="2200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marL="0" lvl="1" indent="354013" algn="just">
              <a:spcBef>
                <a:spcPts val="0"/>
              </a:spcBef>
              <a:tabLst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/>
            </a:pPr>
            <a:endParaRPr lang="ru-RU" sz="2000" dirty="0">
              <a:solidFill>
                <a:srgbClr val="000000"/>
              </a:solidFill>
              <a:cs typeface="Times New Roman" pitchFamily="18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727075" y="5000625"/>
          <a:ext cx="7192963" cy="650875"/>
        </p:xfrm>
        <a:graphic>
          <a:graphicData uri="http://schemas.openxmlformats.org/presentationml/2006/ole">
            <p:oleObj spid="_x0000_s130053" name="Формула" r:id="rId3" imgW="3848040" imgH="3553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5"/>
          <p:cNvSpPr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Lucida Sans Unicode" pitchFamily="34" charset="0"/>
              </a:defRPr>
            </a:lvl1pPr>
            <a:lvl2pPr marL="620713" indent="-228600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Lucida Sans Unicode" pitchFamily="34" charset="0"/>
              </a:defRPr>
            </a:lvl2pPr>
            <a:lvl3pPr marL="858838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Lucida Sans Unicode" pitchFamily="34" charset="0"/>
              </a:defRPr>
            </a:lvl3pPr>
            <a:lvl4pPr marL="11430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Lucida Sans Unicode" pitchFamily="34" charset="0"/>
              </a:defRPr>
            </a:lvl4pPr>
            <a:lvl5pPr marL="1371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5pPr>
            <a:lvl6pPr marL="1828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6pPr>
            <a:lvl7pPr marL="2286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7pPr>
            <a:lvl8pPr marL="2743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8pPr>
            <a:lvl9pPr marL="32004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algn="ctr" defTabSz="914400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700" b="1" dirty="0" smtClean="0">
                <a:solidFill>
                  <a:schemeClr val="tx2"/>
                </a:solidFill>
              </a:rPr>
              <a:t>Построение гиперсети с ограничением на надежности</a:t>
            </a:r>
            <a:endParaRPr lang="ru-RU" altLang="ru-RU" sz="3700" b="1" dirty="0">
              <a:solidFill>
                <a:schemeClr val="tx2"/>
              </a:solidFill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 bwMode="auto">
          <a:xfrm>
            <a:off x="428596" y="1785926"/>
            <a:ext cx="8031236" cy="3583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lvl="1" indent="1588" algn="just">
              <a:tabLst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/>
            </a:pPr>
            <a:r>
              <a:rPr lang="ru-RU" sz="2000" b="1" kern="0" dirty="0" smtClean="0">
                <a:solidFill>
                  <a:srgbClr val="000000"/>
                </a:solidFill>
                <a:cs typeface="Times New Roman" pitchFamily="18" charset="0"/>
              </a:rPr>
              <a:t>Пусть заданы </a:t>
            </a:r>
            <a:r>
              <a:rPr lang="en-US" sz="2000" b="1" kern="0" dirty="0" smtClean="0">
                <a:solidFill>
                  <a:srgbClr val="000000"/>
                </a:solidFill>
                <a:cs typeface="Times New Roman" pitchFamily="18" charset="0"/>
              </a:rPr>
              <a:t>PN</a:t>
            </a:r>
            <a:r>
              <a:rPr lang="ru-RU" sz="2000" b="1" kern="0" dirty="0" smtClean="0">
                <a:solidFill>
                  <a:srgbClr val="000000"/>
                </a:solidFill>
                <a:cs typeface="Times New Roman" pitchFamily="18" charset="0"/>
              </a:rPr>
              <a:t> и </a:t>
            </a:r>
            <a:r>
              <a:rPr lang="en-US" sz="2000" b="1" kern="0" dirty="0" smtClean="0">
                <a:solidFill>
                  <a:srgbClr val="000000"/>
                </a:solidFill>
                <a:cs typeface="Times New Roman" pitchFamily="18" charset="0"/>
              </a:rPr>
              <a:t>SN</a:t>
            </a:r>
            <a:r>
              <a:rPr lang="ru-RU" sz="2000" b="1" kern="0" dirty="0" smtClean="0">
                <a:solidFill>
                  <a:srgbClr val="000000"/>
                </a:solidFill>
                <a:cs typeface="Times New Roman" pitchFamily="18" charset="0"/>
              </a:rPr>
              <a:t>, и параметры их элементов.  Требуется найти </a:t>
            </a:r>
            <a:r>
              <a:rPr lang="ru-RU" sz="2000" b="1" dirty="0" smtClean="0">
                <a:solidFill>
                  <a:schemeClr val="tx1"/>
                </a:solidFill>
                <a:cs typeface="Times New Roman" pitchFamily="18" charset="0"/>
              </a:rPr>
              <a:t>отображение</a:t>
            </a:r>
            <a:r>
              <a:rPr lang="ru-RU" sz="2000" b="1" kern="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cs typeface="Times New Roman" pitchFamily="18" charset="0"/>
              </a:rPr>
              <a:t>SN </a:t>
            </a:r>
            <a:r>
              <a:rPr lang="ru-RU" sz="2000" b="1" dirty="0" smtClean="0">
                <a:solidFill>
                  <a:schemeClr val="tx1"/>
                </a:solidFill>
                <a:cs typeface="Times New Roman" pitchFamily="18" charset="0"/>
              </a:rPr>
              <a:t> в </a:t>
            </a:r>
            <a:r>
              <a:rPr lang="en-US" sz="2000" b="1" dirty="0" smtClean="0">
                <a:solidFill>
                  <a:schemeClr val="tx1"/>
                </a:solidFill>
                <a:cs typeface="Times New Roman" pitchFamily="18" charset="0"/>
              </a:rPr>
              <a:t>PN</a:t>
            </a:r>
            <a:r>
              <a:rPr lang="ru-RU" sz="2000" b="1" dirty="0" smtClean="0">
                <a:solidFill>
                  <a:schemeClr val="tx1"/>
                </a:solidFill>
                <a:cs typeface="Times New Roman" pitchFamily="18" charset="0"/>
              </a:rPr>
              <a:t> при котором целевая функция принимает минимальное значение: </a:t>
            </a:r>
          </a:p>
          <a:p>
            <a:pPr marL="0" lvl="1" indent="1588" algn="just">
              <a:tabLst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/>
            </a:pPr>
            <a:endParaRPr lang="ru-RU" sz="2000" b="1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marL="0" lvl="1" indent="1588" algn="just">
              <a:tabLst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/>
            </a:pPr>
            <a:endParaRPr lang="ru-RU" sz="2000" b="1" kern="0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marL="0" lvl="1" indent="1588" algn="just">
              <a:tabLst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/>
            </a:pPr>
            <a:r>
              <a:rPr lang="ru-RU" sz="2000" b="1" kern="0" dirty="0" smtClean="0">
                <a:solidFill>
                  <a:schemeClr val="tx1"/>
                </a:solidFill>
                <a:cs typeface="Times New Roman" pitchFamily="18" charset="0"/>
              </a:rPr>
              <a:t>при ограничениях </a:t>
            </a:r>
          </a:p>
          <a:p>
            <a:pPr marL="0" lvl="1" indent="1588" algn="just">
              <a:tabLst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/>
            </a:pPr>
            <a:endParaRPr lang="ru-RU" sz="2000" b="1" kern="0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marL="0" lvl="1" indent="1588" algn="just">
              <a:tabLst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/>
            </a:pPr>
            <a:r>
              <a:rPr lang="ru-RU" sz="2000" b="1" kern="0" dirty="0" smtClean="0">
                <a:solidFill>
                  <a:srgbClr val="000000"/>
                </a:solidFill>
                <a:cs typeface="Times New Roman" pitchFamily="18" charset="0"/>
              </a:rPr>
              <a:t>где                      . </a:t>
            </a:r>
            <a:endParaRPr lang="en-US" sz="2000" b="1" kern="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marL="0" lvl="1" indent="1588" algn="just">
              <a:tabLst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/>
            </a:pPr>
            <a:endParaRPr lang="en-US" sz="2000" b="1" kern="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marL="0" lvl="1" indent="1588" algn="just">
              <a:tabLst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/>
            </a:pPr>
            <a:endParaRPr lang="ru-RU" sz="2000" b="1" kern="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marL="0" lvl="1" indent="1588" algn="just">
              <a:tabLst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/>
            </a:pPr>
            <a:endParaRPr lang="ru-RU" sz="2000" b="1" kern="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marL="0" lvl="1" indent="1588" algn="just">
              <a:tabLst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/>
            </a:pPr>
            <a:endParaRPr lang="ru-RU" sz="2000" b="1" kern="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marL="0" lvl="1" indent="354013" algn="just">
              <a:spcBef>
                <a:spcPts val="0"/>
              </a:spcBef>
              <a:tabLst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/>
            </a:pPr>
            <a:endParaRPr lang="ru-RU" sz="2000" dirty="0">
              <a:solidFill>
                <a:srgbClr val="000000"/>
              </a:solidFill>
              <a:cs typeface="Times New Roman" pitchFamily="18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155950" y="2928938"/>
          <a:ext cx="1779588" cy="371475"/>
        </p:xfrm>
        <a:graphic>
          <a:graphicData uri="http://schemas.openxmlformats.org/presentationml/2006/ole">
            <p:oleObj spid="_x0000_s166914" name="Формула" r:id="rId3" imgW="952200" imgH="203040" progId="Equation.3">
              <p:embed/>
            </p:oleObj>
          </a:graphicData>
        </a:graphic>
      </p:graphicFrame>
      <p:graphicFrame>
        <p:nvGraphicFramePr>
          <p:cNvPr id="8" name="Object 6"/>
          <p:cNvGraphicFramePr>
            <a:graphicFrameLocks noChangeAspect="1"/>
          </p:cNvGraphicFramePr>
          <p:nvPr/>
        </p:nvGraphicFramePr>
        <p:xfrm>
          <a:off x="3071802" y="3643314"/>
          <a:ext cx="1471613" cy="417513"/>
        </p:xfrm>
        <a:graphic>
          <a:graphicData uri="http://schemas.openxmlformats.org/presentationml/2006/ole">
            <p:oleObj spid="_x0000_s166915" name="Формула" r:id="rId4" imgW="787320" imgH="228600" progId="Equation.3">
              <p:embed/>
            </p:oleObj>
          </a:graphicData>
        </a:graphic>
      </p:graphicFrame>
      <p:graphicFrame>
        <p:nvGraphicFramePr>
          <p:cNvPr id="9" name="Object 6"/>
          <p:cNvGraphicFramePr>
            <a:graphicFrameLocks noChangeAspect="1"/>
          </p:cNvGraphicFramePr>
          <p:nvPr/>
        </p:nvGraphicFramePr>
        <p:xfrm>
          <a:off x="1142976" y="3929066"/>
          <a:ext cx="1163637" cy="417513"/>
        </p:xfrm>
        <a:graphic>
          <a:graphicData uri="http://schemas.openxmlformats.org/presentationml/2006/ole">
            <p:oleObj spid="_x0000_s166916" name="Формула" r:id="rId5" imgW="622080" imgH="228600" progId="Equation.3">
              <p:embed/>
            </p:oleObj>
          </a:graphicData>
        </a:graphic>
      </p:graphicFrame>
      <p:sp>
        <p:nvSpPr>
          <p:cNvPr id="16692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28600" y="1676400"/>
            <a:ext cx="867876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chemeClr val="tx1"/>
                </a:solidFill>
              </a:rPr>
              <a:t> Надежность ребра                  вторичной сети  определим как</a:t>
            </a:r>
          </a:p>
          <a:p>
            <a:endParaRPr lang="ru-RU" sz="2000" dirty="0" smtClean="0">
              <a:solidFill>
                <a:schemeClr val="tx1"/>
              </a:solidFill>
            </a:endParaRPr>
          </a:p>
          <a:p>
            <a:endParaRPr lang="ru-RU" sz="2000" dirty="0" smtClean="0">
              <a:solidFill>
                <a:schemeClr val="tx1"/>
              </a:solidFill>
            </a:endParaRPr>
          </a:p>
          <a:p>
            <a:endParaRPr lang="ru-RU" sz="2000" dirty="0" smtClean="0">
              <a:solidFill>
                <a:schemeClr val="tx1"/>
              </a:solidFill>
            </a:endParaRPr>
          </a:p>
          <a:p>
            <a:r>
              <a:rPr lang="ru-RU" sz="2000" dirty="0" smtClean="0">
                <a:solidFill>
                  <a:schemeClr val="tx1"/>
                </a:solidFill>
              </a:rPr>
              <a:t>где :                          - вероятность связность ветвей первичной сети.</a:t>
            </a:r>
          </a:p>
          <a:p>
            <a:pPr indent="465138" algn="just"/>
            <a:endParaRPr lang="ru-RU" sz="2000" dirty="0" smtClean="0">
              <a:solidFill>
                <a:schemeClr val="tx1"/>
              </a:solidFill>
            </a:endParaRPr>
          </a:p>
          <a:p>
            <a:pPr indent="465138" algn="just"/>
            <a:endParaRPr lang="ru-RU" sz="2000" dirty="0" smtClean="0">
              <a:solidFill>
                <a:schemeClr val="tx1"/>
              </a:solidFill>
            </a:endParaRPr>
          </a:p>
          <a:p>
            <a:pPr indent="465138" algn="just"/>
            <a:r>
              <a:rPr lang="ru-RU" sz="2000" dirty="0" smtClean="0">
                <a:solidFill>
                  <a:schemeClr val="tx1"/>
                </a:solidFill>
              </a:rPr>
              <a:t>Тогда  надежность гиперсети  в целом, определяется как:</a:t>
            </a:r>
          </a:p>
          <a:p>
            <a:endParaRPr lang="ru-RU" sz="2000" dirty="0" smtClean="0">
              <a:solidFill>
                <a:schemeClr val="tx1"/>
              </a:solidFill>
            </a:endParaRPr>
          </a:p>
          <a:p>
            <a:r>
              <a:rPr lang="ru-RU" sz="2000" dirty="0" smtClean="0">
                <a:solidFill>
                  <a:schemeClr val="tx1"/>
                </a:solidFill>
              </a:rPr>
              <a:t> </a:t>
            </a:r>
          </a:p>
          <a:p>
            <a:pPr algn="just"/>
            <a:endParaRPr lang="ru-RU" sz="2000" dirty="0" smtClean="0">
              <a:solidFill>
                <a:schemeClr val="tx1"/>
              </a:solidFill>
            </a:endParaRPr>
          </a:p>
          <a:p>
            <a:pPr indent="465138" algn="just"/>
            <a:r>
              <a:rPr lang="ru-RU" sz="2000" dirty="0" smtClean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607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5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65891" name="Object 3"/>
          <p:cNvGraphicFramePr>
            <a:graphicFrameLocks noChangeAspect="1"/>
          </p:cNvGraphicFramePr>
          <p:nvPr/>
        </p:nvGraphicFramePr>
        <p:xfrm>
          <a:off x="2571736" y="1785926"/>
          <a:ext cx="762000" cy="312615"/>
        </p:xfrm>
        <a:graphic>
          <a:graphicData uri="http://schemas.openxmlformats.org/presentationml/2006/ole">
            <p:oleObj spid="_x0000_s169986" name="Формула" r:id="rId3" imgW="380835" imgH="165028" progId="Equation.3">
              <p:embed/>
            </p:oleObj>
          </a:graphicData>
        </a:graphic>
      </p:graphicFrame>
      <p:sp>
        <p:nvSpPr>
          <p:cNvPr id="1658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65893" name="Object 5"/>
          <p:cNvGraphicFramePr>
            <a:graphicFrameLocks noChangeAspect="1"/>
          </p:cNvGraphicFramePr>
          <p:nvPr/>
        </p:nvGraphicFramePr>
        <p:xfrm>
          <a:off x="2786050" y="2357430"/>
          <a:ext cx="2330824" cy="609600"/>
        </p:xfrm>
        <a:graphic>
          <a:graphicData uri="http://schemas.openxmlformats.org/presentationml/2006/ole">
            <p:oleObj spid="_x0000_s169987" name="Формула" r:id="rId4" imgW="1256755" imgH="355446" progId="Equation.3">
              <p:embed/>
            </p:oleObj>
          </a:graphicData>
        </a:graphic>
      </p:graphicFrame>
      <p:sp>
        <p:nvSpPr>
          <p:cNvPr id="16589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65895" name="Object 7"/>
          <p:cNvGraphicFramePr>
            <a:graphicFrameLocks noChangeAspect="1"/>
          </p:cNvGraphicFramePr>
          <p:nvPr/>
        </p:nvGraphicFramePr>
        <p:xfrm>
          <a:off x="928662" y="2928934"/>
          <a:ext cx="1524000" cy="443695"/>
        </p:xfrm>
        <a:graphic>
          <a:graphicData uri="http://schemas.openxmlformats.org/presentationml/2006/ole">
            <p:oleObj spid="_x0000_s169988" name="Формула" r:id="rId5" imgW="761669" imgH="228501" progId="Equation.3">
              <p:embed/>
            </p:oleObj>
          </a:graphicData>
        </a:graphic>
      </p:graphicFrame>
      <p:sp>
        <p:nvSpPr>
          <p:cNvPr id="16589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590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65899" name="Object 11"/>
          <p:cNvGraphicFramePr>
            <a:graphicFrameLocks noChangeAspect="1"/>
          </p:cNvGraphicFramePr>
          <p:nvPr/>
        </p:nvGraphicFramePr>
        <p:xfrm>
          <a:off x="2214546" y="4500570"/>
          <a:ext cx="3914775" cy="439738"/>
        </p:xfrm>
        <a:graphic>
          <a:graphicData uri="http://schemas.openxmlformats.org/presentationml/2006/ole">
            <p:oleObj spid="_x0000_s169989" name="Формула" r:id="rId6" imgW="2031840" imgH="228600" progId="Equation.3">
              <p:embed/>
            </p:oleObj>
          </a:graphicData>
        </a:graphic>
      </p:graphicFrame>
      <p:sp>
        <p:nvSpPr>
          <p:cNvPr id="16590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" name="Rectangle 35"/>
          <p:cNvSpPr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Lucida Sans Unicode" pitchFamily="34" charset="0"/>
              </a:defRPr>
            </a:lvl1pPr>
            <a:lvl2pPr marL="620713" indent="-228600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Lucida Sans Unicode" pitchFamily="34" charset="0"/>
              </a:defRPr>
            </a:lvl2pPr>
            <a:lvl3pPr marL="858838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Lucida Sans Unicode" pitchFamily="34" charset="0"/>
              </a:defRPr>
            </a:lvl3pPr>
            <a:lvl4pPr marL="11430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Lucida Sans Unicode" pitchFamily="34" charset="0"/>
              </a:defRPr>
            </a:lvl4pPr>
            <a:lvl5pPr marL="1371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5pPr>
            <a:lvl6pPr marL="1828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6pPr>
            <a:lvl7pPr marL="2286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7pPr>
            <a:lvl8pPr marL="2743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8pPr>
            <a:lvl9pPr marL="32004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algn="ctr" defTabSz="914400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700" b="1" dirty="0" smtClean="0">
                <a:solidFill>
                  <a:schemeClr val="tx2"/>
                </a:solidFill>
              </a:rPr>
              <a:t>Построение гиперсети с ограничением на надежности</a:t>
            </a:r>
            <a:endParaRPr lang="ru-RU" altLang="ru-RU" sz="37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5"/>
          <p:cNvSpPr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Lucida Sans Unicode" pitchFamily="34" charset="0"/>
              </a:defRPr>
            </a:lvl1pPr>
            <a:lvl2pPr marL="620713" indent="-228600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Lucida Sans Unicode" pitchFamily="34" charset="0"/>
              </a:defRPr>
            </a:lvl2pPr>
            <a:lvl3pPr marL="858838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Lucida Sans Unicode" pitchFamily="34" charset="0"/>
              </a:defRPr>
            </a:lvl3pPr>
            <a:lvl4pPr marL="11430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Lucida Sans Unicode" pitchFamily="34" charset="0"/>
              </a:defRPr>
            </a:lvl4pPr>
            <a:lvl5pPr marL="1371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5pPr>
            <a:lvl6pPr marL="1828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6pPr>
            <a:lvl7pPr marL="2286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7pPr>
            <a:lvl8pPr marL="2743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8pPr>
            <a:lvl9pPr marL="32004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algn="ctr" defTabSz="914400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700" b="1" dirty="0" smtClean="0">
                <a:solidFill>
                  <a:schemeClr val="tx2"/>
                </a:solidFill>
              </a:rPr>
              <a:t>Применение метода </a:t>
            </a:r>
            <a:r>
              <a:rPr lang="en-US" altLang="ru-RU" sz="3700" b="1" dirty="0" smtClean="0">
                <a:solidFill>
                  <a:schemeClr val="tx2"/>
                </a:solidFill>
              </a:rPr>
              <a:t>k</a:t>
            </a:r>
            <a:r>
              <a:rPr lang="ru-RU" altLang="ru-RU" sz="3700" b="1" dirty="0" smtClean="0">
                <a:solidFill>
                  <a:schemeClr val="tx2"/>
                </a:solidFill>
              </a:rPr>
              <a:t>-кратчайших путей</a:t>
            </a:r>
            <a:endParaRPr lang="ru-RU" altLang="ru-RU" sz="3700" b="1" dirty="0">
              <a:solidFill>
                <a:schemeClr val="tx2"/>
              </a:solidFill>
            </a:endParaRPr>
          </a:p>
        </p:txBody>
      </p:sp>
      <p:sp>
        <p:nvSpPr>
          <p:cNvPr id="16692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228600" y="1676400"/>
            <a:ext cx="867876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4013" indent="-354013">
              <a:buFont typeface="Wingdings" pitchFamily="2" charset="2"/>
              <a:buChar char="§"/>
            </a:pPr>
            <a:r>
              <a:rPr lang="ru-RU" sz="2000" dirty="0" smtClean="0">
                <a:solidFill>
                  <a:schemeClr val="tx1"/>
                </a:solidFill>
              </a:rPr>
              <a:t> Алгоритмом Йена между конечными узлами                                             выбранного ребра 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smtClean="0">
                <a:solidFill>
                  <a:schemeClr val="tx1"/>
                </a:solidFill>
              </a:rPr>
              <a:t>                 найти все </a:t>
            </a:r>
            <a:r>
              <a:rPr lang="en-US" sz="2000" dirty="0" smtClean="0">
                <a:solidFill>
                  <a:schemeClr val="tx1"/>
                </a:solidFill>
              </a:rPr>
              <a:t>k</a:t>
            </a:r>
            <a:r>
              <a:rPr lang="ru-RU" sz="2000" dirty="0" smtClean="0">
                <a:solidFill>
                  <a:schemeClr val="tx1"/>
                </a:solidFill>
              </a:rPr>
              <a:t>-кратчайшие пути,  представляющие упорядоченный список доступных альтернативных маршрутов  в графе </a:t>
            </a:r>
            <a:r>
              <a:rPr lang="en-US" sz="2000" dirty="0" smtClean="0">
                <a:solidFill>
                  <a:schemeClr val="tx1"/>
                </a:solidFill>
              </a:rPr>
              <a:t>PN</a:t>
            </a:r>
            <a:r>
              <a:rPr lang="ru-RU" sz="2000" dirty="0" smtClean="0">
                <a:solidFill>
                  <a:schemeClr val="tx1"/>
                </a:solidFill>
              </a:rPr>
              <a:t>. </a:t>
            </a:r>
          </a:p>
          <a:p>
            <a:pPr marL="354013" indent="-354013">
              <a:buFont typeface="Wingdings" pitchFamily="2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354013" indent="-354013">
              <a:buFont typeface="Wingdings" pitchFamily="2" charset="2"/>
              <a:buChar char="§"/>
            </a:pPr>
            <a:r>
              <a:rPr lang="ru-RU" sz="2000" dirty="0" smtClean="0">
                <a:solidFill>
                  <a:schemeClr val="tx1"/>
                </a:solidFill>
              </a:rPr>
              <a:t>Каждый муравей                            имеет пометку                 (</a:t>
            </a:r>
            <a:r>
              <a:rPr lang="en-US" sz="2000" dirty="0" err="1" smtClean="0">
                <a:solidFill>
                  <a:schemeClr val="tx1"/>
                </a:solidFill>
              </a:rPr>
              <a:t>TimeToLive</a:t>
            </a:r>
            <a:r>
              <a:rPr lang="en-US" sz="2000" dirty="0" smtClean="0">
                <a:solidFill>
                  <a:schemeClr val="tx1"/>
                </a:solidFill>
              </a:rPr>
              <a:t>)</a:t>
            </a:r>
          </a:p>
          <a:p>
            <a:pPr marL="354013" indent="-354013">
              <a:buFont typeface="Wingdings" pitchFamily="2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354013" indent="-354013">
              <a:buFont typeface="Wingdings" pitchFamily="2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354013" indent="-354013">
              <a:buFont typeface="Wingdings" pitchFamily="2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354013" indent="-354013">
              <a:buFont typeface="Wingdings" pitchFamily="2" charset="2"/>
              <a:buChar char="§"/>
            </a:pPr>
            <a:r>
              <a:rPr lang="ru-RU" sz="2000" dirty="0" smtClean="0">
                <a:solidFill>
                  <a:schemeClr val="tx1"/>
                </a:solidFill>
              </a:rPr>
              <a:t> Если                            (ограничение на надежность выбранного маршрута), то муравей                             выбирает данный маршрут. В противном случае данный маршрут исключается из рассмотрения,  переходим на следующий кратчайший маршрут и т.д.</a:t>
            </a:r>
          </a:p>
          <a:p>
            <a:pPr marL="354013" indent="-354013">
              <a:buFont typeface="Wingdings" pitchFamily="2" charset="2"/>
              <a:buChar char="§"/>
            </a:pPr>
            <a:endParaRPr lang="ru-RU" sz="2000" dirty="0" smtClean="0">
              <a:solidFill>
                <a:schemeClr val="tx1"/>
              </a:solidFill>
            </a:endParaRPr>
          </a:p>
          <a:p>
            <a:pPr marL="354013" indent="-354013">
              <a:buFont typeface="Wingdings" pitchFamily="2" charset="2"/>
              <a:buChar char="§"/>
            </a:pPr>
            <a:r>
              <a:rPr lang="ru-RU" sz="2000" dirty="0" smtClean="0">
                <a:solidFill>
                  <a:schemeClr val="tx1"/>
                </a:solidFill>
              </a:rPr>
              <a:t>В наиболее частых маршрутах находится минимум, а стоимость суммарного </a:t>
            </a:r>
            <a:r>
              <a:rPr lang="en-US" sz="2000" dirty="0" smtClean="0">
                <a:solidFill>
                  <a:schemeClr val="tx1"/>
                </a:solidFill>
              </a:rPr>
              <a:t>Q(SN) </a:t>
            </a:r>
            <a:r>
              <a:rPr lang="ru-RU" sz="2000" dirty="0" smtClean="0">
                <a:solidFill>
                  <a:schemeClr val="tx1"/>
                </a:solidFill>
              </a:rPr>
              <a:t>уменьшается при заданный порог надежность. </a:t>
            </a:r>
          </a:p>
        </p:txBody>
      </p:sp>
      <p:graphicFrame>
        <p:nvGraphicFramePr>
          <p:cNvPr id="168968" name="Object 8"/>
          <p:cNvGraphicFramePr>
            <a:graphicFrameLocks noChangeAspect="1"/>
          </p:cNvGraphicFramePr>
          <p:nvPr/>
        </p:nvGraphicFramePr>
        <p:xfrm>
          <a:off x="5786446" y="1714488"/>
          <a:ext cx="2946400" cy="457200"/>
        </p:xfrm>
        <a:graphic>
          <a:graphicData uri="http://schemas.openxmlformats.org/presentationml/2006/ole">
            <p:oleObj spid="_x0000_s168968" name="Формула" r:id="rId3" imgW="1473120" imgH="241200" progId="Equation.3">
              <p:embed/>
            </p:oleObj>
          </a:graphicData>
        </a:graphic>
      </p:graphicFrame>
      <p:graphicFrame>
        <p:nvGraphicFramePr>
          <p:cNvPr id="21" name="Object 8"/>
          <p:cNvGraphicFramePr>
            <a:graphicFrameLocks noChangeAspect="1"/>
          </p:cNvGraphicFramePr>
          <p:nvPr/>
        </p:nvGraphicFramePr>
        <p:xfrm>
          <a:off x="2786050" y="2000240"/>
          <a:ext cx="736600" cy="312737"/>
        </p:xfrm>
        <a:graphic>
          <a:graphicData uri="http://schemas.openxmlformats.org/presentationml/2006/ole">
            <p:oleObj spid="_x0000_s168969" name="Формула" r:id="rId4" imgW="368280" imgH="164880" progId="Equation.3">
              <p:embed/>
            </p:oleObj>
          </a:graphicData>
        </a:graphic>
      </p:graphicFrame>
      <p:graphicFrame>
        <p:nvGraphicFramePr>
          <p:cNvPr id="22" name="Object 8"/>
          <p:cNvGraphicFramePr>
            <a:graphicFrameLocks noChangeAspect="1"/>
          </p:cNvGraphicFramePr>
          <p:nvPr/>
        </p:nvGraphicFramePr>
        <p:xfrm>
          <a:off x="2643174" y="3214686"/>
          <a:ext cx="1574800" cy="433387"/>
        </p:xfrm>
        <a:graphic>
          <a:graphicData uri="http://schemas.openxmlformats.org/presentationml/2006/ole">
            <p:oleObj spid="_x0000_s168970" name="Формула" r:id="rId5" imgW="787320" imgH="228600" progId="Equation.3">
              <p:embed/>
            </p:oleObj>
          </a:graphicData>
        </a:graphic>
      </p:graphicFrame>
      <p:graphicFrame>
        <p:nvGraphicFramePr>
          <p:cNvPr id="23" name="Object 8"/>
          <p:cNvGraphicFramePr>
            <a:graphicFrameLocks noChangeAspect="1"/>
          </p:cNvGraphicFramePr>
          <p:nvPr/>
        </p:nvGraphicFramePr>
        <p:xfrm>
          <a:off x="5929322" y="3214686"/>
          <a:ext cx="965200" cy="433387"/>
        </p:xfrm>
        <a:graphic>
          <a:graphicData uri="http://schemas.openxmlformats.org/presentationml/2006/ole">
            <p:oleObj spid="_x0000_s168971" name="Формула" r:id="rId6" imgW="482400" imgH="228600" progId="Equation.3">
              <p:embed/>
            </p:oleObj>
          </a:graphicData>
        </a:graphic>
      </p:graphicFrame>
      <p:graphicFrame>
        <p:nvGraphicFramePr>
          <p:cNvPr id="24" name="Object 8"/>
          <p:cNvGraphicFramePr>
            <a:graphicFrameLocks noChangeAspect="1"/>
          </p:cNvGraphicFramePr>
          <p:nvPr/>
        </p:nvGraphicFramePr>
        <p:xfrm>
          <a:off x="2571736" y="3786190"/>
          <a:ext cx="2463800" cy="696913"/>
        </p:xfrm>
        <a:graphic>
          <a:graphicData uri="http://schemas.openxmlformats.org/presentationml/2006/ole">
            <p:oleObj spid="_x0000_s168972" name="Формула" r:id="rId7" imgW="1231560" imgH="368280" progId="Equation.3">
              <p:embed/>
            </p:oleObj>
          </a:graphicData>
        </a:graphic>
      </p:graphicFrame>
      <p:graphicFrame>
        <p:nvGraphicFramePr>
          <p:cNvPr id="25" name="Object 8"/>
          <p:cNvGraphicFramePr>
            <a:graphicFrameLocks noChangeAspect="1"/>
          </p:cNvGraphicFramePr>
          <p:nvPr/>
        </p:nvGraphicFramePr>
        <p:xfrm>
          <a:off x="1428728" y="4429132"/>
          <a:ext cx="1549400" cy="431800"/>
        </p:xfrm>
        <a:graphic>
          <a:graphicData uri="http://schemas.openxmlformats.org/presentationml/2006/ole">
            <p:oleObj spid="_x0000_s168973" name="Формула" r:id="rId8" imgW="774360" imgH="228600" progId="Equation.3">
              <p:embed/>
            </p:oleObj>
          </a:graphicData>
        </a:graphic>
      </p:graphicFrame>
      <p:graphicFrame>
        <p:nvGraphicFramePr>
          <p:cNvPr id="26" name="Object 8"/>
          <p:cNvGraphicFramePr>
            <a:graphicFrameLocks noChangeAspect="1"/>
          </p:cNvGraphicFramePr>
          <p:nvPr/>
        </p:nvGraphicFramePr>
        <p:xfrm>
          <a:off x="3214678" y="4714884"/>
          <a:ext cx="1574800" cy="433387"/>
        </p:xfrm>
        <a:graphic>
          <a:graphicData uri="http://schemas.openxmlformats.org/presentationml/2006/ole">
            <p:oleObj spid="_x0000_s168974" name="Формула" r:id="rId9" imgW="78732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5"/>
          <p:cNvSpPr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Lucida Sans Unicode" pitchFamily="34" charset="0"/>
              </a:defRPr>
            </a:lvl1pPr>
            <a:lvl2pPr marL="620713" indent="-228600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Lucida Sans Unicode" pitchFamily="34" charset="0"/>
              </a:defRPr>
            </a:lvl2pPr>
            <a:lvl3pPr marL="858838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Lucida Sans Unicode" pitchFamily="34" charset="0"/>
              </a:defRPr>
            </a:lvl3pPr>
            <a:lvl4pPr marL="11430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Lucida Sans Unicode" pitchFamily="34" charset="0"/>
              </a:defRPr>
            </a:lvl4pPr>
            <a:lvl5pPr marL="1371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5pPr>
            <a:lvl6pPr marL="1828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6pPr>
            <a:lvl7pPr marL="2286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7pPr>
            <a:lvl8pPr marL="2743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8pPr>
            <a:lvl9pPr marL="32004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algn="ctr" defTabSz="914400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700" b="1" dirty="0" smtClean="0">
                <a:solidFill>
                  <a:schemeClr val="tx2"/>
                </a:solidFill>
              </a:rPr>
              <a:t>Применение метода </a:t>
            </a:r>
            <a:r>
              <a:rPr lang="en-US" altLang="ru-RU" sz="3700" b="1" dirty="0" smtClean="0">
                <a:solidFill>
                  <a:schemeClr val="tx2"/>
                </a:solidFill>
              </a:rPr>
              <a:t>k</a:t>
            </a:r>
            <a:r>
              <a:rPr lang="ru-RU" altLang="ru-RU" sz="3700" b="1" dirty="0" smtClean="0">
                <a:solidFill>
                  <a:schemeClr val="tx2"/>
                </a:solidFill>
              </a:rPr>
              <a:t>-кратчайших путей</a:t>
            </a:r>
            <a:endParaRPr lang="ru-RU" altLang="ru-RU" sz="3700" b="1" dirty="0">
              <a:solidFill>
                <a:schemeClr val="tx2"/>
              </a:solidFill>
            </a:endParaRPr>
          </a:p>
        </p:txBody>
      </p:sp>
      <p:sp>
        <p:nvSpPr>
          <p:cNvPr id="16692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101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1012" name="Picture 4"/>
          <p:cNvPicPr>
            <a:picLocks noChangeAspect="1" noChangeArrowheads="1"/>
          </p:cNvPicPr>
          <p:nvPr/>
        </p:nvPicPr>
        <p:blipFill>
          <a:blip r:embed="rId2"/>
          <a:srcRect l="62043" t="43945" r="14897" b="39453"/>
          <a:stretch>
            <a:fillRect/>
          </a:stretch>
        </p:blipFill>
        <p:spPr bwMode="auto">
          <a:xfrm>
            <a:off x="6143636" y="3143248"/>
            <a:ext cx="3000396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101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1013" name="Picture 5" descr="diag_mur_rus_colo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1714488"/>
            <a:ext cx="5910188" cy="3786214"/>
          </a:xfrm>
          <a:prstGeom prst="rect">
            <a:avLst/>
          </a:prstGeom>
          <a:noFill/>
        </p:spPr>
      </p:pic>
      <p:sp>
        <p:nvSpPr>
          <p:cNvPr id="171015" name="Rectangle 7"/>
          <p:cNvSpPr>
            <a:spLocks noChangeArrowheads="1"/>
          </p:cNvSpPr>
          <p:nvPr/>
        </p:nvSpPr>
        <p:spPr bwMode="auto">
          <a:xfrm>
            <a:off x="428596" y="5500702"/>
            <a:ext cx="704840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Численные результаты: стоимость для решетки 10х10, для количества ребер от 10 до 100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1"/>
          <p:cNvSpPr txBox="1">
            <a:spLocks noChangeArrowheads="1"/>
          </p:cNvSpPr>
          <p:nvPr/>
        </p:nvSpPr>
        <p:spPr bwMode="auto">
          <a:xfrm>
            <a:off x="685800" y="403225"/>
            <a:ext cx="7769225" cy="553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700">
                <a:solidFill>
                  <a:schemeClr val="tx1"/>
                </a:solidFill>
                <a:latin typeface="Lucida Sans Unicode" pitchFamily="34" charset="0"/>
              </a:defRPr>
            </a:lvl1pPr>
            <a:lvl2pPr marL="620713" indent="-228600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300">
                <a:solidFill>
                  <a:schemeClr val="tx1"/>
                </a:solidFill>
                <a:latin typeface="Lucida Sans Unicode" pitchFamily="34" charset="0"/>
              </a:defRPr>
            </a:lvl2pPr>
            <a:lvl3pPr marL="858838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chemeClr val="tx1"/>
                </a:solidFill>
                <a:latin typeface="Lucida Sans Unicode" pitchFamily="34" charset="0"/>
              </a:defRPr>
            </a:lvl3pPr>
            <a:lvl4pPr marL="11430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900">
                <a:solidFill>
                  <a:schemeClr val="tx1"/>
                </a:solidFill>
                <a:latin typeface="Lucida Sans Unicode" pitchFamily="34" charset="0"/>
              </a:defRPr>
            </a:lvl4pPr>
            <a:lvl5pPr marL="1371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Lucida Sans Unicode" pitchFamily="34" charset="0"/>
              </a:defRPr>
            </a:lvl5pPr>
            <a:lvl6pPr marL="18288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Lucida Sans Unicode" pitchFamily="34" charset="0"/>
              </a:defRPr>
            </a:lvl6pPr>
            <a:lvl7pPr marL="22860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Lucida Sans Unicode" pitchFamily="34" charset="0"/>
              </a:defRPr>
            </a:lvl7pPr>
            <a:lvl8pPr marL="27432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Lucida Sans Unicode" pitchFamily="34" charset="0"/>
              </a:defRPr>
            </a:lvl8pPr>
            <a:lvl9pPr marL="32004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algn="ctr" eaLnBrk="1" hangingPunct="1">
              <a:spcBef>
                <a:spcPts val="7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ru-RU" altLang="ru-RU" sz="4000" b="1" dirty="0">
                <a:solidFill>
                  <a:srgbClr val="4C1900"/>
                </a:solidFill>
                <a:latin typeface="Tahoma" pitchFamily="34" charset="0"/>
              </a:rPr>
              <a:t>Спасибо за внимание!</a:t>
            </a:r>
          </a:p>
          <a:p>
            <a:pPr algn="ctr" eaLnBrk="1" hangingPunct="1">
              <a:spcBef>
                <a:spcPts val="7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altLang="ru-RU" sz="4000" b="1" dirty="0">
              <a:solidFill>
                <a:srgbClr val="4C1900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6"/>
          <p:cNvSpPr>
            <a:spLocks/>
          </p:cNvSpPr>
          <p:nvPr/>
        </p:nvSpPr>
        <p:spPr bwMode="auto">
          <a:xfrm>
            <a:off x="500034" y="21429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Lucida Sans Unicode" pitchFamily="34" charset="0"/>
              </a:defRPr>
            </a:lvl1pPr>
            <a:lvl2pPr marL="620713" indent="-228600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Lucida Sans Unicode" pitchFamily="34" charset="0"/>
              </a:defRPr>
            </a:lvl2pPr>
            <a:lvl3pPr marL="858838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Lucida Sans Unicode" pitchFamily="34" charset="0"/>
              </a:defRPr>
            </a:lvl3pPr>
            <a:lvl4pPr marL="11430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Lucida Sans Unicode" pitchFamily="34" charset="0"/>
              </a:defRPr>
            </a:lvl4pPr>
            <a:lvl5pPr marL="1371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5pPr>
            <a:lvl6pPr marL="1828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6pPr>
            <a:lvl7pPr marL="2286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7pPr>
            <a:lvl8pPr marL="2743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8pPr>
            <a:lvl9pPr marL="32004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algn="ctr" defTabSz="914400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4100" b="1" dirty="0" smtClean="0">
                <a:solidFill>
                  <a:schemeClr val="tx2"/>
                </a:solidFill>
              </a:rPr>
              <a:t>Объект исследования</a:t>
            </a:r>
            <a:endParaRPr lang="ru-RU" altLang="ru-RU" sz="4100" b="1" dirty="0">
              <a:solidFill>
                <a:schemeClr val="tx2"/>
              </a:solidFill>
            </a:endParaRPr>
          </a:p>
        </p:txBody>
      </p:sp>
      <p:sp>
        <p:nvSpPr>
          <p:cNvPr id="4" name="AutoShape 25"/>
          <p:cNvSpPr>
            <a:spLocks noChangeArrowheads="1"/>
          </p:cNvSpPr>
          <p:nvPr/>
        </p:nvSpPr>
        <p:spPr bwMode="auto">
          <a:xfrm>
            <a:off x="857223" y="2143114"/>
            <a:ext cx="1693862" cy="428625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 i="0" dirty="0">
                <a:solidFill>
                  <a:schemeClr val="tx1"/>
                </a:solidFill>
                <a:cs typeface="Arial" pitchFamily="34" charset="0"/>
              </a:rPr>
              <a:t>Трубопроводные</a:t>
            </a:r>
          </a:p>
          <a:p>
            <a:pPr algn="ctr"/>
            <a:r>
              <a:rPr lang="ru-RU" sz="1400" b="1" i="0" dirty="0">
                <a:solidFill>
                  <a:schemeClr val="tx1"/>
                </a:solidFill>
                <a:cs typeface="Arial" pitchFamily="34" charset="0"/>
              </a:rPr>
              <a:t>сети</a:t>
            </a:r>
          </a:p>
        </p:txBody>
      </p:sp>
      <p:sp>
        <p:nvSpPr>
          <p:cNvPr id="5" name="AutoShape 25"/>
          <p:cNvSpPr>
            <a:spLocks noChangeArrowheads="1"/>
          </p:cNvSpPr>
          <p:nvPr/>
        </p:nvSpPr>
        <p:spPr bwMode="auto">
          <a:xfrm>
            <a:off x="2670148" y="2143114"/>
            <a:ext cx="1838325" cy="428625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 i="0" dirty="0">
                <a:solidFill>
                  <a:schemeClr val="tx1"/>
                </a:solidFill>
                <a:cs typeface="Arial" pitchFamily="34" charset="0"/>
              </a:rPr>
              <a:t>Сети </a:t>
            </a:r>
          </a:p>
          <a:p>
            <a:pPr algn="ctr"/>
            <a:r>
              <a:rPr lang="ru-RU" sz="1400" b="1" i="0" dirty="0">
                <a:solidFill>
                  <a:schemeClr val="tx1"/>
                </a:solidFill>
                <a:cs typeface="Arial" pitchFamily="34" charset="0"/>
              </a:rPr>
              <a:t>электроснабжения</a:t>
            </a:r>
          </a:p>
        </p:txBody>
      </p:sp>
      <p:sp>
        <p:nvSpPr>
          <p:cNvPr id="6" name="AutoShape 29"/>
          <p:cNvSpPr>
            <a:spLocks noChangeArrowheads="1"/>
          </p:cNvSpPr>
          <p:nvPr/>
        </p:nvSpPr>
        <p:spPr bwMode="auto">
          <a:xfrm>
            <a:off x="2924148" y="3992552"/>
            <a:ext cx="2286000" cy="642937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 i="0" dirty="0">
                <a:solidFill>
                  <a:schemeClr val="tx1"/>
                </a:solidFill>
                <a:cs typeface="Arial" pitchFamily="34" charset="0"/>
              </a:rPr>
              <a:t>Сети </a:t>
            </a:r>
          </a:p>
          <a:p>
            <a:pPr algn="ctr"/>
            <a:r>
              <a:rPr lang="ru-RU" sz="1400" b="1" i="0" dirty="0">
                <a:solidFill>
                  <a:schemeClr val="tx1"/>
                </a:solidFill>
                <a:cs typeface="Arial" pitchFamily="34" charset="0"/>
              </a:rPr>
              <a:t>сельскохозяйственного </a:t>
            </a:r>
          </a:p>
          <a:p>
            <a:pPr algn="ctr"/>
            <a:r>
              <a:rPr lang="ru-RU" sz="1400" b="1" i="0" dirty="0">
                <a:solidFill>
                  <a:schemeClr val="tx1"/>
                </a:solidFill>
                <a:cs typeface="Arial" pitchFamily="34" charset="0"/>
              </a:rPr>
              <a:t>назначения</a:t>
            </a:r>
          </a:p>
        </p:txBody>
      </p:sp>
      <p:sp>
        <p:nvSpPr>
          <p:cNvPr id="7" name="AutoShape 29"/>
          <p:cNvSpPr>
            <a:spLocks noChangeArrowheads="1"/>
          </p:cNvSpPr>
          <p:nvPr/>
        </p:nvSpPr>
        <p:spPr bwMode="auto">
          <a:xfrm>
            <a:off x="6357950" y="2143116"/>
            <a:ext cx="1595437" cy="428625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 i="0" dirty="0">
                <a:solidFill>
                  <a:schemeClr val="tx1"/>
                </a:solidFill>
                <a:cs typeface="Arial" pitchFamily="34" charset="0"/>
              </a:rPr>
              <a:t>Сети передачи</a:t>
            </a:r>
          </a:p>
          <a:p>
            <a:pPr algn="ctr"/>
            <a:r>
              <a:rPr lang="ru-RU" sz="1400" b="1" i="0" dirty="0">
                <a:solidFill>
                  <a:schemeClr val="tx1"/>
                </a:solidFill>
                <a:cs typeface="Arial" pitchFamily="34" charset="0"/>
              </a:rPr>
              <a:t>данных</a:t>
            </a:r>
          </a:p>
        </p:txBody>
      </p:sp>
      <p:sp>
        <p:nvSpPr>
          <p:cNvPr id="8" name="AutoShape 29"/>
          <p:cNvSpPr>
            <a:spLocks noChangeArrowheads="1"/>
          </p:cNvSpPr>
          <p:nvPr/>
        </p:nvSpPr>
        <p:spPr bwMode="auto">
          <a:xfrm>
            <a:off x="4579910" y="2154227"/>
            <a:ext cx="1587500" cy="428625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 i="0" dirty="0">
                <a:solidFill>
                  <a:schemeClr val="tx1"/>
                </a:solidFill>
                <a:cs typeface="Arial" pitchFamily="34" charset="0"/>
              </a:rPr>
              <a:t>Транспортная </a:t>
            </a:r>
            <a:endParaRPr lang="en-US" sz="1400" b="1" i="0" dirty="0">
              <a:solidFill>
                <a:schemeClr val="tx1"/>
              </a:solidFill>
              <a:cs typeface="Arial" pitchFamily="34" charset="0"/>
            </a:endParaRPr>
          </a:p>
          <a:p>
            <a:pPr algn="ctr"/>
            <a:r>
              <a:rPr lang="ru-RU" sz="1400" b="1" i="0" dirty="0">
                <a:solidFill>
                  <a:schemeClr val="tx1"/>
                </a:solidFill>
                <a:cs typeface="Arial" pitchFamily="34" charset="0"/>
              </a:rPr>
              <a:t>сеть</a:t>
            </a:r>
          </a:p>
        </p:txBody>
      </p:sp>
      <p:sp>
        <p:nvSpPr>
          <p:cNvPr id="9" name="AutoShape 9"/>
          <p:cNvSpPr>
            <a:spLocks noChangeArrowheads="1"/>
          </p:cNvSpPr>
          <p:nvPr/>
        </p:nvSpPr>
        <p:spPr bwMode="auto">
          <a:xfrm>
            <a:off x="714348" y="1857364"/>
            <a:ext cx="7383462" cy="3714750"/>
          </a:xfrm>
          <a:prstGeom prst="roundRect">
            <a:avLst>
              <a:gd name="adj" fmla="val 8792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 sz="1400" b="0" i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10" name="AutoShape 28"/>
          <p:cNvSpPr>
            <a:spLocks noChangeArrowheads="1"/>
          </p:cNvSpPr>
          <p:nvPr/>
        </p:nvSpPr>
        <p:spPr bwMode="auto">
          <a:xfrm>
            <a:off x="4275110" y="1720839"/>
            <a:ext cx="288925" cy="125413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sz="1400" b="0" i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1" name="AutoShape 25"/>
          <p:cNvSpPr>
            <a:spLocks noChangeArrowheads="1"/>
          </p:cNvSpPr>
          <p:nvPr/>
        </p:nvSpPr>
        <p:spPr bwMode="auto">
          <a:xfrm>
            <a:off x="855635" y="2724139"/>
            <a:ext cx="1690688" cy="1919307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chemeClr val="tx1"/>
              </a:buClr>
              <a:buFont typeface="Wingdings" pitchFamily="2" charset="2"/>
              <a:buChar char="§"/>
            </a:pPr>
            <a:r>
              <a:rPr lang="ru-RU" sz="1400" b="0" i="0" dirty="0">
                <a:solidFill>
                  <a:schemeClr val="tx1"/>
                </a:solidFill>
                <a:cs typeface="Arial" pitchFamily="34" charset="0"/>
              </a:rPr>
              <a:t>Тепловые сети</a:t>
            </a:r>
          </a:p>
          <a:p>
            <a:pPr>
              <a:buClr>
                <a:schemeClr val="tx1"/>
              </a:buClr>
              <a:buFont typeface="Wingdings" pitchFamily="2" charset="2"/>
              <a:buChar char="§"/>
            </a:pPr>
            <a:r>
              <a:rPr lang="ru-RU" sz="1400" b="0" i="0" dirty="0">
                <a:solidFill>
                  <a:schemeClr val="tx1"/>
                </a:solidFill>
                <a:cs typeface="Arial" pitchFamily="34" charset="0"/>
              </a:rPr>
              <a:t>Водопроводные </a:t>
            </a:r>
          </a:p>
          <a:p>
            <a:pPr>
              <a:buClr>
                <a:schemeClr val="tx1"/>
              </a:buClr>
            </a:pPr>
            <a:r>
              <a:rPr lang="ru-RU" sz="1400" b="0" i="0" dirty="0">
                <a:solidFill>
                  <a:schemeClr val="tx1"/>
                </a:solidFill>
                <a:cs typeface="Arial" pitchFamily="34" charset="0"/>
              </a:rPr>
              <a:t>сети</a:t>
            </a:r>
          </a:p>
          <a:p>
            <a:pPr>
              <a:buClr>
                <a:schemeClr val="tx1"/>
              </a:buClr>
              <a:buFont typeface="Wingdings" pitchFamily="2" charset="2"/>
              <a:buChar char="§"/>
            </a:pPr>
            <a:r>
              <a:rPr lang="ru-RU" sz="1400" b="0" i="0" dirty="0">
                <a:solidFill>
                  <a:schemeClr val="tx1"/>
                </a:solidFill>
                <a:cs typeface="Arial" pitchFamily="34" charset="0"/>
              </a:rPr>
              <a:t>Газопроводные </a:t>
            </a:r>
          </a:p>
          <a:p>
            <a:pPr>
              <a:buClr>
                <a:schemeClr val="tx1"/>
              </a:buClr>
            </a:pPr>
            <a:r>
              <a:rPr lang="ru-RU" sz="1400" b="0" i="0" dirty="0">
                <a:solidFill>
                  <a:schemeClr val="tx1"/>
                </a:solidFill>
                <a:cs typeface="Arial" pitchFamily="34" charset="0"/>
              </a:rPr>
              <a:t>сети</a:t>
            </a:r>
          </a:p>
          <a:p>
            <a:pPr>
              <a:buClr>
                <a:schemeClr val="tx1"/>
              </a:buClr>
              <a:buFont typeface="Wingdings" pitchFamily="2" charset="2"/>
              <a:buChar char="§"/>
            </a:pPr>
            <a:r>
              <a:rPr lang="ru-RU" sz="1400" b="0" i="0" dirty="0">
                <a:solidFill>
                  <a:schemeClr val="tx1"/>
                </a:solidFill>
                <a:cs typeface="Arial" pitchFamily="34" charset="0"/>
              </a:rPr>
              <a:t>Нефтепроводные </a:t>
            </a:r>
          </a:p>
          <a:p>
            <a:pPr>
              <a:buClr>
                <a:schemeClr val="tx1"/>
              </a:buClr>
            </a:pPr>
            <a:r>
              <a:rPr lang="ru-RU" sz="1400" b="0" i="0" dirty="0">
                <a:solidFill>
                  <a:schemeClr val="tx1"/>
                </a:solidFill>
                <a:cs typeface="Arial" pitchFamily="34" charset="0"/>
              </a:rPr>
              <a:t>сети</a:t>
            </a:r>
          </a:p>
          <a:p>
            <a:pPr>
              <a:buClr>
                <a:schemeClr val="tx1"/>
              </a:buClr>
              <a:buFont typeface="Wingdings" pitchFamily="2" charset="2"/>
              <a:buChar char="§"/>
            </a:pPr>
            <a:r>
              <a:rPr lang="ru-RU" sz="1400" b="0" i="0" dirty="0">
                <a:solidFill>
                  <a:schemeClr val="tx1"/>
                </a:solidFill>
                <a:cs typeface="Arial" pitchFamily="34" charset="0"/>
              </a:rPr>
              <a:t>Канализационные </a:t>
            </a:r>
          </a:p>
          <a:p>
            <a:pPr>
              <a:buClr>
                <a:schemeClr val="tx1"/>
              </a:buClr>
            </a:pPr>
            <a:r>
              <a:rPr lang="ru-RU" sz="1400" b="0" i="0" dirty="0">
                <a:solidFill>
                  <a:schemeClr val="tx1"/>
                </a:solidFill>
                <a:cs typeface="Arial" pitchFamily="34" charset="0"/>
              </a:rPr>
              <a:t>Сети и т.д.</a:t>
            </a:r>
          </a:p>
        </p:txBody>
      </p:sp>
      <p:sp>
        <p:nvSpPr>
          <p:cNvPr id="12" name="AutoShape 25"/>
          <p:cNvSpPr>
            <a:spLocks noChangeArrowheads="1"/>
          </p:cNvSpPr>
          <p:nvPr/>
        </p:nvSpPr>
        <p:spPr bwMode="auto">
          <a:xfrm>
            <a:off x="2725710" y="2724139"/>
            <a:ext cx="1703388" cy="1204927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chemeClr val="bg2"/>
              </a:buClr>
              <a:buFont typeface="Wingdings" pitchFamily="2" charset="2"/>
              <a:buNone/>
            </a:pPr>
            <a:endParaRPr lang="ru-RU" sz="1400" b="0" i="0" dirty="0">
              <a:solidFill>
                <a:schemeClr val="tx1"/>
              </a:solidFill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sz="1400" b="0" i="0" dirty="0">
                <a:solidFill>
                  <a:schemeClr val="tx1"/>
                </a:solidFill>
                <a:cs typeface="Arial" pitchFamily="34" charset="0"/>
              </a:rPr>
              <a:t>Электрические </a:t>
            </a:r>
          </a:p>
          <a:p>
            <a:pPr>
              <a:buFont typeface="Wingdings" pitchFamily="2" charset="2"/>
              <a:buNone/>
            </a:pPr>
            <a:r>
              <a:rPr lang="ru-RU" sz="1400" b="0" i="0" dirty="0">
                <a:solidFill>
                  <a:schemeClr val="tx1"/>
                </a:solidFill>
                <a:cs typeface="Arial" pitchFamily="34" charset="0"/>
              </a:rPr>
              <a:t>сети</a:t>
            </a:r>
          </a:p>
          <a:p>
            <a:pPr>
              <a:buFont typeface="Wingdings" pitchFamily="2" charset="2"/>
              <a:buChar char="§"/>
            </a:pPr>
            <a:r>
              <a:rPr lang="ru-RU" sz="1400" b="0" i="0" dirty="0">
                <a:solidFill>
                  <a:schemeClr val="tx1"/>
                </a:solidFill>
                <a:cs typeface="Arial" pitchFamily="34" charset="0"/>
              </a:rPr>
              <a:t>Воздушные линии </a:t>
            </a:r>
          </a:p>
          <a:p>
            <a:pPr>
              <a:buFont typeface="Wingdings" pitchFamily="2" charset="2"/>
              <a:buNone/>
            </a:pPr>
            <a:r>
              <a:rPr lang="ru-RU" sz="1400" b="0" i="0" dirty="0">
                <a:solidFill>
                  <a:schemeClr val="tx1"/>
                </a:solidFill>
                <a:cs typeface="Arial" pitchFamily="34" charset="0"/>
              </a:rPr>
              <a:t>электропередачи</a:t>
            </a:r>
          </a:p>
          <a:p>
            <a:pPr>
              <a:buFont typeface="Wingdings" pitchFamily="2" charset="2"/>
              <a:buChar char="§"/>
            </a:pPr>
            <a:r>
              <a:rPr lang="ru-RU" sz="1400" b="0" i="0" dirty="0">
                <a:solidFill>
                  <a:schemeClr val="tx1"/>
                </a:solidFill>
                <a:cs typeface="Arial" pitchFamily="34" charset="0"/>
              </a:rPr>
              <a:t>Кабельные линии </a:t>
            </a:r>
          </a:p>
          <a:p>
            <a:pPr>
              <a:buFont typeface="Wingdings" pitchFamily="2" charset="2"/>
              <a:buNone/>
            </a:pPr>
            <a:r>
              <a:rPr lang="ru-RU" sz="1400" b="0" i="0" dirty="0">
                <a:solidFill>
                  <a:schemeClr val="tx1"/>
                </a:solidFill>
                <a:cs typeface="Arial" pitchFamily="34" charset="0"/>
              </a:rPr>
              <a:t>электропередачи</a:t>
            </a:r>
          </a:p>
          <a:p>
            <a:pPr>
              <a:buClr>
                <a:schemeClr val="bg2"/>
              </a:buClr>
              <a:buFont typeface="Wingdings" pitchFamily="2" charset="2"/>
              <a:buChar char="§"/>
            </a:pPr>
            <a:endParaRPr lang="ru-RU" sz="1400" b="0" i="0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3" name="AutoShape 25"/>
          <p:cNvSpPr>
            <a:spLocks noChangeArrowheads="1"/>
          </p:cNvSpPr>
          <p:nvPr/>
        </p:nvSpPr>
        <p:spPr bwMode="auto">
          <a:xfrm>
            <a:off x="4506885" y="2711439"/>
            <a:ext cx="1727200" cy="1217627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chemeClr val="bg2"/>
              </a:buClr>
              <a:buFont typeface="Wingdings" pitchFamily="2" charset="2"/>
              <a:buNone/>
            </a:pPr>
            <a:endParaRPr lang="ru-RU" sz="1400" b="0" i="0">
              <a:solidFill>
                <a:schemeClr val="tx1"/>
              </a:solidFill>
              <a:cs typeface="Arial" pitchFamily="34" charset="0"/>
            </a:endParaRPr>
          </a:p>
          <a:p>
            <a:pPr>
              <a:buClr>
                <a:schemeClr val="tx1"/>
              </a:buClr>
              <a:buFont typeface="Wingdings" pitchFamily="2" charset="2"/>
              <a:buChar char="§"/>
            </a:pPr>
            <a:r>
              <a:rPr lang="ru-RU" sz="1400" b="0" i="0">
                <a:solidFill>
                  <a:schemeClr val="tx1"/>
                </a:solidFill>
                <a:cs typeface="Arial" pitchFamily="34" charset="0"/>
              </a:rPr>
              <a:t>Автомобильные 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ru-RU" sz="1400" b="0" i="0">
                <a:solidFill>
                  <a:schemeClr val="tx1"/>
                </a:solidFill>
                <a:cs typeface="Arial" pitchFamily="34" charset="0"/>
              </a:rPr>
              <a:t>дороги</a:t>
            </a:r>
          </a:p>
          <a:p>
            <a:pPr>
              <a:buClr>
                <a:schemeClr val="tx1"/>
              </a:buClr>
              <a:buFont typeface="Wingdings" pitchFamily="2" charset="2"/>
              <a:buChar char="§"/>
            </a:pPr>
            <a:r>
              <a:rPr lang="ru-RU" sz="1400" b="0" i="0">
                <a:solidFill>
                  <a:schemeClr val="tx1"/>
                </a:solidFill>
                <a:cs typeface="Arial" pitchFamily="34" charset="0"/>
              </a:rPr>
              <a:t>Железные дороги</a:t>
            </a:r>
          </a:p>
          <a:p>
            <a:pPr>
              <a:buClr>
                <a:schemeClr val="tx1"/>
              </a:buClr>
              <a:buFont typeface="Wingdings" pitchFamily="2" charset="2"/>
              <a:buChar char="§"/>
            </a:pPr>
            <a:r>
              <a:rPr lang="ru-RU" sz="1400" b="0" i="0">
                <a:solidFill>
                  <a:schemeClr val="tx1"/>
                </a:solidFill>
                <a:cs typeface="Arial" pitchFamily="34" charset="0"/>
              </a:rPr>
              <a:t>Пути 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ru-RU" sz="1400" b="0" i="0">
                <a:solidFill>
                  <a:schemeClr val="tx1"/>
                </a:solidFill>
                <a:cs typeface="Arial" pitchFamily="34" charset="0"/>
              </a:rPr>
              <a:t>авиасообщения</a:t>
            </a:r>
          </a:p>
          <a:p>
            <a:pPr>
              <a:buClr>
                <a:schemeClr val="tx1"/>
              </a:buClr>
              <a:buFont typeface="Wingdings" pitchFamily="2" charset="2"/>
              <a:buChar char="§"/>
            </a:pPr>
            <a:r>
              <a:rPr lang="ru-RU" sz="1400" b="0" i="0">
                <a:solidFill>
                  <a:schemeClr val="tx1"/>
                </a:solidFill>
                <a:cs typeface="Arial" pitchFamily="34" charset="0"/>
              </a:rPr>
              <a:t>Морские пути</a:t>
            </a:r>
          </a:p>
          <a:p>
            <a:pPr>
              <a:buClr>
                <a:schemeClr val="bg2"/>
              </a:buClr>
              <a:buFont typeface="Wingdings" pitchFamily="2" charset="2"/>
              <a:buChar char="§"/>
            </a:pPr>
            <a:endParaRPr lang="ru-RU" sz="1400" b="0" i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4" name="AutoShape 25"/>
          <p:cNvSpPr>
            <a:spLocks noChangeArrowheads="1"/>
          </p:cNvSpPr>
          <p:nvPr/>
        </p:nvSpPr>
        <p:spPr bwMode="auto">
          <a:xfrm>
            <a:off x="6362673" y="2752714"/>
            <a:ext cx="1571625" cy="1176352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§"/>
            </a:pPr>
            <a:r>
              <a:rPr lang="ru-RU" sz="1400" b="0" i="0" dirty="0" smtClean="0">
                <a:solidFill>
                  <a:schemeClr val="tx1"/>
                </a:solidFill>
                <a:cs typeface="Arial" pitchFamily="34" charset="0"/>
              </a:rPr>
              <a:t>Сети </a:t>
            </a:r>
            <a:endParaRPr lang="ru-RU" sz="1400" b="0" i="0" dirty="0">
              <a:solidFill>
                <a:schemeClr val="tx1"/>
              </a:solidFill>
              <a:cs typeface="Arial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ru-RU" sz="1400" b="0" i="0" dirty="0">
                <a:solidFill>
                  <a:schemeClr val="tx1"/>
                </a:solidFill>
                <a:cs typeface="Arial" pitchFamily="34" charset="0"/>
              </a:rPr>
              <a:t>электросвязи</a:t>
            </a:r>
          </a:p>
          <a:p>
            <a:pPr>
              <a:buFont typeface="Wingdings" pitchFamily="2" charset="2"/>
              <a:buChar char="§"/>
            </a:pPr>
            <a:r>
              <a:rPr lang="ru-RU" sz="1400" b="0" i="0" dirty="0">
                <a:solidFill>
                  <a:schemeClr val="tx1"/>
                </a:solidFill>
                <a:cs typeface="Arial" pitchFamily="34" charset="0"/>
              </a:rPr>
              <a:t>Линии связи</a:t>
            </a:r>
          </a:p>
          <a:p>
            <a:pPr>
              <a:buFont typeface="Wingdings" pitchFamily="2" charset="2"/>
              <a:buChar char="§"/>
            </a:pPr>
            <a:r>
              <a:rPr lang="ru-RU" sz="1400" b="0" i="0" dirty="0">
                <a:solidFill>
                  <a:schemeClr val="tx1"/>
                </a:solidFill>
                <a:cs typeface="Arial" pitchFamily="34" charset="0"/>
              </a:rPr>
              <a:t>Радиопередачи</a:t>
            </a:r>
          </a:p>
          <a:p>
            <a:pPr>
              <a:buFont typeface="Wingdings" pitchFamily="2" charset="2"/>
              <a:buChar char="§"/>
            </a:pPr>
            <a:r>
              <a:rPr lang="ru-RU" sz="1400" b="0" i="0" dirty="0">
                <a:solidFill>
                  <a:schemeClr val="tx1"/>
                </a:solidFill>
                <a:cs typeface="Arial" pitchFamily="34" charset="0"/>
              </a:rPr>
              <a:t>Телевидение</a:t>
            </a:r>
          </a:p>
        </p:txBody>
      </p:sp>
      <p:sp>
        <p:nvSpPr>
          <p:cNvPr id="15" name="AutoShape 25"/>
          <p:cNvSpPr>
            <a:spLocks noChangeArrowheads="1"/>
          </p:cNvSpPr>
          <p:nvPr/>
        </p:nvSpPr>
        <p:spPr bwMode="auto">
          <a:xfrm>
            <a:off x="3270223" y="4779952"/>
            <a:ext cx="1571625" cy="676275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§"/>
            </a:pPr>
            <a:r>
              <a:rPr lang="ru-RU" sz="1400" b="0" i="0">
                <a:solidFill>
                  <a:schemeClr val="tx1"/>
                </a:solidFill>
                <a:cs typeface="Arial" pitchFamily="34" charset="0"/>
              </a:rPr>
              <a:t>Ирригационная </a:t>
            </a:r>
          </a:p>
          <a:p>
            <a:pPr>
              <a:buFont typeface="Wingdings" pitchFamily="2" charset="2"/>
              <a:buNone/>
            </a:pPr>
            <a:r>
              <a:rPr lang="ru-RU" sz="1400" b="0" i="0">
                <a:solidFill>
                  <a:schemeClr val="tx1"/>
                </a:solidFill>
                <a:cs typeface="Arial" pitchFamily="34" charset="0"/>
              </a:rPr>
              <a:t>сеть</a:t>
            </a:r>
          </a:p>
          <a:p>
            <a:pPr>
              <a:buFont typeface="Wingdings" pitchFamily="2" charset="2"/>
              <a:buChar char="§"/>
            </a:pPr>
            <a:r>
              <a:rPr lang="ru-RU" sz="1400" b="0" i="0">
                <a:solidFill>
                  <a:schemeClr val="tx1"/>
                </a:solidFill>
                <a:cs typeface="Arial" pitchFamily="34" charset="0"/>
              </a:rPr>
              <a:t>Каналы</a:t>
            </a:r>
          </a:p>
        </p:txBody>
      </p:sp>
      <p:cxnSp>
        <p:nvCxnSpPr>
          <p:cNvPr id="16" name="Прямая со стрелкой 17"/>
          <p:cNvCxnSpPr>
            <a:cxnSpLocks noChangeShapeType="1"/>
            <a:stCxn id="4" idx="2"/>
            <a:endCxn id="11" idx="0"/>
          </p:cNvCxnSpPr>
          <p:nvPr/>
        </p:nvCxnSpPr>
        <p:spPr bwMode="auto">
          <a:xfrm rot="5400000">
            <a:off x="1626367" y="2646352"/>
            <a:ext cx="152400" cy="3175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arrow" w="med" len="med"/>
          </a:ln>
        </p:spPr>
      </p:cxnSp>
      <p:cxnSp>
        <p:nvCxnSpPr>
          <p:cNvPr id="17" name="Прямая со стрелкой 16"/>
          <p:cNvCxnSpPr>
            <a:stCxn id="5" idx="2"/>
            <a:endCxn id="12" idx="0"/>
          </p:cNvCxnSpPr>
          <p:nvPr/>
        </p:nvCxnSpPr>
        <p:spPr>
          <a:xfrm rot="5400000">
            <a:off x="3507158" y="2641986"/>
            <a:ext cx="152400" cy="1190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 стрелкой 19"/>
          <p:cNvCxnSpPr>
            <a:cxnSpLocks noChangeShapeType="1"/>
            <a:stCxn id="8" idx="2"/>
            <a:endCxn id="13" idx="0"/>
          </p:cNvCxnSpPr>
          <p:nvPr/>
        </p:nvCxnSpPr>
        <p:spPr bwMode="auto">
          <a:xfrm rot="5400000">
            <a:off x="5307780" y="2645558"/>
            <a:ext cx="128587" cy="3175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arrow" w="med" len="med"/>
          </a:ln>
        </p:spPr>
      </p:cxnSp>
      <p:cxnSp>
        <p:nvCxnSpPr>
          <p:cNvPr id="19" name="Прямая со стрелкой 20"/>
          <p:cNvCxnSpPr>
            <a:cxnSpLocks noChangeShapeType="1"/>
            <a:stCxn id="7" idx="2"/>
            <a:endCxn id="14" idx="0"/>
          </p:cNvCxnSpPr>
          <p:nvPr/>
        </p:nvCxnSpPr>
        <p:spPr bwMode="auto">
          <a:xfrm rot="5400000">
            <a:off x="7061592" y="2658636"/>
            <a:ext cx="180973" cy="7183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arrow" w="med" len="med"/>
          </a:ln>
        </p:spPr>
      </p:cxnSp>
      <p:cxnSp>
        <p:nvCxnSpPr>
          <p:cNvPr id="20" name="Прямая со стрелкой 21"/>
          <p:cNvCxnSpPr>
            <a:cxnSpLocks noChangeShapeType="1"/>
            <a:stCxn id="6" idx="2"/>
            <a:endCxn id="15" idx="0"/>
          </p:cNvCxnSpPr>
          <p:nvPr/>
        </p:nvCxnSpPr>
        <p:spPr bwMode="auto">
          <a:xfrm flipH="1">
            <a:off x="4056035" y="4635489"/>
            <a:ext cx="11113" cy="144463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arrow" w="med" len="med"/>
          </a:ln>
        </p:spPr>
      </p:cxnSp>
      <p:sp>
        <p:nvSpPr>
          <p:cNvPr id="21" name="AutoShape 9"/>
          <p:cNvSpPr>
            <a:spLocks noChangeArrowheads="1"/>
          </p:cNvSpPr>
          <p:nvPr/>
        </p:nvSpPr>
        <p:spPr bwMode="auto">
          <a:xfrm flipV="1">
            <a:off x="3387698" y="1187439"/>
            <a:ext cx="2016125" cy="533400"/>
          </a:xfrm>
          <a:prstGeom prst="roundRect">
            <a:avLst>
              <a:gd name="adj" fmla="val 8792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rot="10800000" wrap="none" anchor="ctr"/>
          <a:lstStyle/>
          <a:p>
            <a:pPr>
              <a:defRPr/>
            </a:pPr>
            <a:endParaRPr lang="ru-RU" sz="1400" b="0" i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3571868" y="1285860"/>
            <a:ext cx="18515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1600" b="1" i="0" dirty="0">
                <a:solidFill>
                  <a:schemeClr val="tx1"/>
                </a:solidFill>
                <a:cs typeface="Arial" pitchFamily="34" charset="0"/>
              </a:rPr>
              <a:t>Инженерные сети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00034" y="1525429"/>
            <a:ext cx="8358246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363" indent="-360363" algn="just">
              <a:spcAft>
                <a:spcPts val="600"/>
              </a:spcAft>
              <a:buFont typeface="Wingdings" pitchFamily="2" charset="2"/>
              <a:buChar char="q"/>
              <a:tabLst>
                <a:tab pos="0" algn="l"/>
              </a:tabLst>
            </a:pPr>
            <a:r>
              <a:rPr lang="ru-RU" sz="2200" dirty="0" smtClean="0">
                <a:solidFill>
                  <a:schemeClr val="tx1"/>
                </a:solidFill>
              </a:rPr>
              <a:t>Задана некоторая территория </a:t>
            </a:r>
            <a:r>
              <a:rPr lang="en-US" sz="2200" i="1" dirty="0" smtClean="0">
                <a:solidFill>
                  <a:schemeClr val="tx1"/>
                </a:solidFill>
              </a:rPr>
              <a:t>D</a:t>
            </a:r>
            <a:r>
              <a:rPr lang="ru-RU" sz="2200" dirty="0" smtClean="0">
                <a:solidFill>
                  <a:schemeClr val="tx1"/>
                </a:solidFill>
              </a:rPr>
              <a:t> с обозначенными точками на ней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i="1" dirty="0" smtClean="0">
                <a:solidFill>
                  <a:schemeClr val="tx1"/>
                </a:solidFill>
              </a:rPr>
              <a:t>Y=Y</a:t>
            </a:r>
            <a:r>
              <a:rPr lang="ru-RU" sz="2200" i="1" dirty="0" err="1" smtClean="0">
                <a:solidFill>
                  <a:schemeClr val="tx1"/>
                </a:solidFill>
              </a:rPr>
              <a:t>источ.+</a:t>
            </a:r>
            <a:r>
              <a:rPr lang="en-US" sz="2200" i="1" dirty="0" smtClean="0">
                <a:solidFill>
                  <a:schemeClr val="tx1"/>
                </a:solidFill>
              </a:rPr>
              <a:t>Y</a:t>
            </a:r>
            <a:r>
              <a:rPr lang="ru-RU" sz="2200" i="1" dirty="0" err="1" smtClean="0">
                <a:solidFill>
                  <a:schemeClr val="tx1"/>
                </a:solidFill>
              </a:rPr>
              <a:t>потр.+</a:t>
            </a:r>
            <a:r>
              <a:rPr lang="en-US" sz="2200" i="1" dirty="0" smtClean="0">
                <a:solidFill>
                  <a:schemeClr val="tx1"/>
                </a:solidFill>
              </a:rPr>
              <a:t>Y</a:t>
            </a:r>
            <a:r>
              <a:rPr lang="ru-RU" sz="2200" i="1" dirty="0" smtClean="0">
                <a:solidFill>
                  <a:schemeClr val="tx1"/>
                </a:solidFill>
              </a:rPr>
              <a:t>доп., </a:t>
            </a:r>
            <a:r>
              <a:rPr lang="ru-RU" sz="2200" dirty="0" smtClean="0">
                <a:solidFill>
                  <a:schemeClr val="tx1"/>
                </a:solidFill>
              </a:rPr>
              <a:t>причем  </a:t>
            </a:r>
            <a:r>
              <a:rPr lang="en-US" sz="2200" i="1" dirty="0" smtClean="0">
                <a:solidFill>
                  <a:schemeClr val="tx1"/>
                </a:solidFill>
              </a:rPr>
              <a:t>Y</a:t>
            </a:r>
            <a:r>
              <a:rPr lang="ru-RU" sz="2200" i="1" dirty="0" err="1" smtClean="0">
                <a:solidFill>
                  <a:schemeClr val="tx1"/>
                </a:solidFill>
              </a:rPr>
              <a:t>источ</a:t>
            </a:r>
            <a:r>
              <a:rPr lang="ru-RU" sz="2200" i="1" dirty="0" smtClean="0">
                <a:solidFill>
                  <a:schemeClr val="tx1"/>
                </a:solidFill>
              </a:rPr>
              <a:t>. </a:t>
            </a:r>
            <a:r>
              <a:rPr lang="ru-RU" sz="2200" dirty="0" smtClean="0">
                <a:solidFill>
                  <a:schemeClr val="tx1"/>
                </a:solidFill>
              </a:rPr>
              <a:t>и </a:t>
            </a:r>
            <a:r>
              <a:rPr lang="en-US" sz="2200" i="1" dirty="0" smtClean="0">
                <a:solidFill>
                  <a:schemeClr val="tx1"/>
                </a:solidFill>
              </a:rPr>
              <a:t>Y</a:t>
            </a:r>
            <a:r>
              <a:rPr lang="ru-RU" sz="2200" i="1" dirty="0" err="1" smtClean="0">
                <a:solidFill>
                  <a:schemeClr val="tx1"/>
                </a:solidFill>
              </a:rPr>
              <a:t>потр</a:t>
            </a:r>
            <a:r>
              <a:rPr lang="ru-RU" sz="2200" i="1" dirty="0" smtClean="0">
                <a:solidFill>
                  <a:schemeClr val="tx1"/>
                </a:solidFill>
              </a:rPr>
              <a:t>. – </a:t>
            </a:r>
            <a:r>
              <a:rPr lang="ru-RU" sz="2200" dirty="0" smtClean="0">
                <a:solidFill>
                  <a:schemeClr val="tx1"/>
                </a:solidFill>
              </a:rPr>
              <a:t>фиксированные точки в пространстве (населенные пункты, источники сырья, промышленные зоны, торговые узлы и др.); </a:t>
            </a:r>
            <a:r>
              <a:rPr lang="en-US" sz="2200" i="1" dirty="0" smtClean="0">
                <a:solidFill>
                  <a:schemeClr val="tx1"/>
                </a:solidFill>
              </a:rPr>
              <a:t>Y</a:t>
            </a:r>
            <a:r>
              <a:rPr lang="ru-RU" sz="2200" i="1" dirty="0" smtClean="0">
                <a:solidFill>
                  <a:schemeClr val="tx1"/>
                </a:solidFill>
              </a:rPr>
              <a:t>доп</a:t>
            </a:r>
            <a:r>
              <a:rPr lang="ru-RU" sz="2200" dirty="0" smtClean="0">
                <a:solidFill>
                  <a:schemeClr val="tx1"/>
                </a:solidFill>
              </a:rPr>
              <a:t>. </a:t>
            </a:r>
            <a:r>
              <a:rPr lang="ru-RU" sz="2200" i="1" dirty="0" smtClean="0">
                <a:solidFill>
                  <a:schemeClr val="tx1"/>
                </a:solidFill>
              </a:rPr>
              <a:t>–</a:t>
            </a:r>
            <a:r>
              <a:rPr lang="ru-RU" sz="2200" dirty="0" smtClean="0">
                <a:solidFill>
                  <a:schemeClr val="tx1"/>
                </a:solidFill>
              </a:rPr>
              <a:t> точечный объект, который может менять положения в пространстве (подстанции, распределительные пункты, пункты переработки и др.)</a:t>
            </a:r>
          </a:p>
          <a:p>
            <a:pPr marL="360363" indent="-360363" algn="just">
              <a:spcAft>
                <a:spcPts val="600"/>
              </a:spcAft>
              <a:buFont typeface="Wingdings" pitchFamily="2" charset="2"/>
              <a:buChar char="q"/>
              <a:tabLst>
                <a:tab pos="0" algn="l"/>
              </a:tabLst>
            </a:pPr>
            <a:r>
              <a:rPr lang="ru-RU" sz="2200" dirty="0" smtClean="0">
                <a:solidFill>
                  <a:schemeClr val="tx1"/>
                </a:solidFill>
              </a:rPr>
              <a:t>Требуется построить такую сеть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ru-RU" sz="2200" dirty="0" smtClean="0">
                <a:solidFill>
                  <a:schemeClr val="tx1"/>
                </a:solidFill>
              </a:rPr>
              <a:t>минимальной стоимостью при различных ограничениях (природных, ситуационных, надежность, живучесть и т.п.).</a:t>
            </a:r>
          </a:p>
        </p:txBody>
      </p:sp>
      <p:sp>
        <p:nvSpPr>
          <p:cNvPr id="6" name="Rectangle 26"/>
          <p:cNvSpPr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Lucida Sans Unicode" pitchFamily="34" charset="0"/>
              </a:defRPr>
            </a:lvl1pPr>
            <a:lvl2pPr marL="620713" indent="-228600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Lucida Sans Unicode" pitchFamily="34" charset="0"/>
              </a:defRPr>
            </a:lvl2pPr>
            <a:lvl3pPr marL="858838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Lucida Sans Unicode" pitchFamily="34" charset="0"/>
              </a:defRPr>
            </a:lvl3pPr>
            <a:lvl4pPr marL="11430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Lucida Sans Unicode" pitchFamily="34" charset="0"/>
              </a:defRPr>
            </a:lvl4pPr>
            <a:lvl5pPr marL="1371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5pPr>
            <a:lvl6pPr marL="1828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6pPr>
            <a:lvl7pPr marL="2286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7pPr>
            <a:lvl8pPr marL="2743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8pPr>
            <a:lvl9pPr marL="32004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algn="ctr" defTabSz="914400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4100" b="1" dirty="0" smtClean="0">
                <a:solidFill>
                  <a:schemeClr val="tx2"/>
                </a:solidFill>
              </a:rPr>
              <a:t>Техническое задание</a:t>
            </a:r>
            <a:endParaRPr lang="ru-RU" altLang="ru-RU" sz="41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9"/>
          <p:cNvSpPr>
            <a:spLocks noChangeArrowheads="1"/>
          </p:cNvSpPr>
          <p:nvPr/>
        </p:nvSpPr>
        <p:spPr bwMode="auto">
          <a:xfrm flipV="1">
            <a:off x="2571736" y="2186844"/>
            <a:ext cx="3935413" cy="533400"/>
          </a:xfrm>
          <a:prstGeom prst="roundRect">
            <a:avLst>
              <a:gd name="adj" fmla="val 8792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rot="10800000" wrap="none" anchor="ctr"/>
          <a:lstStyle/>
          <a:p>
            <a:endParaRPr lang="ru-RU" altLang="ru-RU" sz="24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315" name="Text Box 27"/>
          <p:cNvSpPr txBox="1">
            <a:spLocks noChangeArrowheads="1"/>
          </p:cNvSpPr>
          <p:nvPr/>
        </p:nvSpPr>
        <p:spPr bwMode="auto">
          <a:xfrm>
            <a:off x="2571736" y="2186844"/>
            <a:ext cx="392909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altLang="ru-RU" sz="2200" dirty="0">
                <a:solidFill>
                  <a:schemeClr val="tx1"/>
                </a:solidFill>
                <a:cs typeface="Arial" pitchFamily="34" charset="0"/>
              </a:rPr>
              <a:t>Инженерные коммуникации</a:t>
            </a:r>
          </a:p>
        </p:txBody>
      </p:sp>
      <p:sp>
        <p:nvSpPr>
          <p:cNvPr id="13316" name="AutoShape 9"/>
          <p:cNvSpPr>
            <a:spLocks noChangeArrowheads="1"/>
          </p:cNvSpPr>
          <p:nvPr/>
        </p:nvSpPr>
        <p:spPr bwMode="auto">
          <a:xfrm flipV="1">
            <a:off x="214313" y="2855913"/>
            <a:ext cx="2641600" cy="820737"/>
          </a:xfrm>
          <a:prstGeom prst="roundRect">
            <a:avLst>
              <a:gd name="adj" fmla="val 8792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rot="10800000" wrap="none" anchor="ctr"/>
          <a:lstStyle/>
          <a:p>
            <a:endParaRPr lang="ru-RU" altLang="ru-RU" sz="24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317" name="Text Box 27"/>
          <p:cNvSpPr txBox="1">
            <a:spLocks noChangeArrowheads="1"/>
          </p:cNvSpPr>
          <p:nvPr/>
        </p:nvSpPr>
        <p:spPr bwMode="auto">
          <a:xfrm>
            <a:off x="214313" y="2881313"/>
            <a:ext cx="255748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altLang="ru-RU" sz="2200" dirty="0">
                <a:solidFill>
                  <a:schemeClr val="tx1"/>
                </a:solidFill>
                <a:cs typeface="Arial" pitchFamily="34" charset="0"/>
              </a:rPr>
              <a:t>Источники целевой</a:t>
            </a:r>
          </a:p>
          <a:p>
            <a:pPr algn="ctr"/>
            <a:r>
              <a:rPr lang="ru-RU" altLang="ru-RU" sz="2200" dirty="0">
                <a:solidFill>
                  <a:schemeClr val="tx1"/>
                </a:solidFill>
                <a:cs typeface="Arial" pitchFamily="34" charset="0"/>
              </a:rPr>
              <a:t> продукции</a:t>
            </a:r>
          </a:p>
        </p:txBody>
      </p:sp>
      <p:sp>
        <p:nvSpPr>
          <p:cNvPr id="13318" name="AutoShape 9"/>
          <p:cNvSpPr>
            <a:spLocks noChangeArrowheads="1"/>
          </p:cNvSpPr>
          <p:nvPr/>
        </p:nvSpPr>
        <p:spPr bwMode="auto">
          <a:xfrm flipV="1">
            <a:off x="6442075" y="2959100"/>
            <a:ext cx="2487613" cy="533400"/>
          </a:xfrm>
          <a:prstGeom prst="roundRect">
            <a:avLst>
              <a:gd name="adj" fmla="val 8792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rot="10800000" wrap="none" anchor="ctr"/>
          <a:lstStyle/>
          <a:p>
            <a:endParaRPr lang="ru-RU" altLang="ru-RU" sz="24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319" name="Text Box 27"/>
          <p:cNvSpPr txBox="1">
            <a:spLocks noChangeArrowheads="1"/>
          </p:cNvSpPr>
          <p:nvPr/>
        </p:nvSpPr>
        <p:spPr bwMode="auto">
          <a:xfrm>
            <a:off x="6786578" y="3000372"/>
            <a:ext cx="175375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altLang="ru-RU" sz="2200" dirty="0" smtClean="0">
                <a:solidFill>
                  <a:schemeClr val="tx1"/>
                </a:solidFill>
                <a:cs typeface="Arial" pitchFamily="34" charset="0"/>
              </a:rPr>
              <a:t>Потребители</a:t>
            </a:r>
            <a:endParaRPr lang="ru-RU" altLang="ru-RU" sz="2200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3320" name="AutoShape 9"/>
          <p:cNvSpPr>
            <a:spLocks noChangeArrowheads="1"/>
          </p:cNvSpPr>
          <p:nvPr/>
        </p:nvSpPr>
        <p:spPr bwMode="auto">
          <a:xfrm flipV="1">
            <a:off x="3157538" y="2881313"/>
            <a:ext cx="2854325" cy="708025"/>
          </a:xfrm>
          <a:prstGeom prst="roundRect">
            <a:avLst>
              <a:gd name="adj" fmla="val 8792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rot="10800000" wrap="none" anchor="ctr"/>
          <a:lstStyle/>
          <a:p>
            <a:endParaRPr lang="ru-RU" altLang="ru-RU" sz="24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321" name="Text Box 27"/>
          <p:cNvSpPr txBox="1">
            <a:spLocks noChangeArrowheads="1"/>
          </p:cNvSpPr>
          <p:nvPr/>
        </p:nvSpPr>
        <p:spPr bwMode="auto">
          <a:xfrm>
            <a:off x="3131840" y="2847975"/>
            <a:ext cx="291785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altLang="ru-RU" sz="2200" dirty="0" smtClean="0">
                <a:solidFill>
                  <a:schemeClr val="tx1"/>
                </a:solidFill>
                <a:cs typeface="Arial" pitchFamily="34" charset="0"/>
              </a:rPr>
              <a:t>Линейные сооружения</a:t>
            </a:r>
            <a:endParaRPr lang="ru-RU" altLang="ru-RU" sz="2200" dirty="0">
              <a:solidFill>
                <a:schemeClr val="tx1"/>
              </a:solidFill>
              <a:cs typeface="Arial" pitchFamily="34" charset="0"/>
            </a:endParaRPr>
          </a:p>
        </p:txBody>
      </p:sp>
      <p:grpSp>
        <p:nvGrpSpPr>
          <p:cNvPr id="2" name="Группа 41"/>
          <p:cNvGrpSpPr>
            <a:grpSpLocks/>
          </p:cNvGrpSpPr>
          <p:nvPr/>
        </p:nvGrpSpPr>
        <p:grpSpPr bwMode="auto">
          <a:xfrm>
            <a:off x="2915815" y="3645023"/>
            <a:ext cx="3447133" cy="936105"/>
            <a:chOff x="3550834" y="3755251"/>
            <a:chExt cx="2031603" cy="818229"/>
          </a:xfrm>
        </p:grpSpPr>
        <p:sp>
          <p:nvSpPr>
            <p:cNvPr id="13331" name="AutoShape 9"/>
            <p:cNvSpPr>
              <a:spLocks noChangeArrowheads="1"/>
            </p:cNvSpPr>
            <p:nvPr/>
          </p:nvSpPr>
          <p:spPr bwMode="auto">
            <a:xfrm flipV="1">
              <a:off x="3550834" y="3827190"/>
              <a:ext cx="2031603" cy="746290"/>
            </a:xfrm>
            <a:prstGeom prst="roundRect">
              <a:avLst>
                <a:gd name="adj" fmla="val 8792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18900000" algn="ctr" rotWithShape="0">
                <a:srgbClr val="808080">
                  <a:alpha val="50000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rot="10800000" wrap="none" anchor="ctr"/>
            <a:lstStyle/>
            <a:p>
              <a:endParaRPr lang="ru-RU" altLang="ru-RU" sz="24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32" name="Text Box 27"/>
            <p:cNvSpPr txBox="1">
              <a:spLocks noChangeArrowheads="1"/>
            </p:cNvSpPr>
            <p:nvPr/>
          </p:nvSpPr>
          <p:spPr bwMode="auto">
            <a:xfrm>
              <a:off x="3650399" y="3755251"/>
              <a:ext cx="1719665" cy="7686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r>
                <a:rPr lang="ru-RU" altLang="ru-RU" sz="2200" dirty="0" smtClean="0">
                  <a:solidFill>
                    <a:schemeClr val="tx1"/>
                  </a:solidFill>
                  <a:cs typeface="Arial" pitchFamily="34" charset="0"/>
                </a:rPr>
                <a:t>Линейные сооружения</a:t>
              </a:r>
            </a:p>
            <a:p>
              <a:r>
                <a:rPr lang="ru-RU" altLang="ru-RU" sz="2200" dirty="0" smtClean="0">
                  <a:solidFill>
                    <a:schemeClr val="tx1"/>
                  </a:solidFill>
                  <a:cs typeface="Arial" pitchFamily="34" charset="0"/>
                </a:rPr>
                <a:t>(трубы, кабели и др.)</a:t>
              </a:r>
              <a:endParaRPr lang="ru-RU" altLang="ru-RU" sz="2200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</p:grpSp>
      <p:grpSp>
        <p:nvGrpSpPr>
          <p:cNvPr id="3" name="Группа 40"/>
          <p:cNvGrpSpPr>
            <a:grpSpLocks/>
          </p:cNvGrpSpPr>
          <p:nvPr/>
        </p:nvGrpSpPr>
        <p:grpSpPr bwMode="auto">
          <a:xfrm>
            <a:off x="1979712" y="4026899"/>
            <a:ext cx="5040560" cy="1274309"/>
            <a:chOff x="2168853" y="4290009"/>
            <a:chExt cx="5039640" cy="712852"/>
          </a:xfrm>
        </p:grpSpPr>
        <p:sp>
          <p:nvSpPr>
            <p:cNvPr id="13329" name="Text Box 27"/>
            <p:cNvSpPr txBox="1">
              <a:spLocks noChangeArrowheads="1"/>
            </p:cNvSpPr>
            <p:nvPr/>
          </p:nvSpPr>
          <p:spPr bwMode="auto">
            <a:xfrm>
              <a:off x="2168853" y="4572068"/>
              <a:ext cx="5039640" cy="4307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r>
                <a:rPr lang="ru-RU" altLang="ru-RU" sz="2200" dirty="0" smtClean="0">
                  <a:solidFill>
                    <a:schemeClr val="tx1"/>
                  </a:solidFill>
                  <a:cs typeface="Arial" pitchFamily="34" charset="0"/>
                </a:rPr>
                <a:t>Трасса (траншеи, опоры, туннели и др.)</a:t>
              </a:r>
              <a:endParaRPr lang="ru-RU" altLang="ru-RU" sz="2200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  <p:sp>
          <p:nvSpPr>
            <p:cNvPr id="13330" name="AutoShape 9"/>
            <p:cNvSpPr>
              <a:spLocks noChangeArrowheads="1"/>
            </p:cNvSpPr>
            <p:nvPr/>
          </p:nvSpPr>
          <p:spPr bwMode="auto">
            <a:xfrm flipV="1">
              <a:off x="2195736" y="4290009"/>
              <a:ext cx="4896544" cy="592007"/>
            </a:xfrm>
            <a:prstGeom prst="roundRect">
              <a:avLst>
                <a:gd name="adj" fmla="val 8792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18900000" algn="ctr" rotWithShape="0">
                <a:srgbClr val="808080">
                  <a:alpha val="50000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rot="10800000" wrap="none" anchor="ctr"/>
            <a:lstStyle/>
            <a:p>
              <a:endParaRPr lang="ru-RU" altLang="ru-RU" sz="24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34" name="Соединительная линия уступом 33"/>
          <p:cNvCxnSpPr>
            <a:cxnSpLocks noChangeShapeType="1"/>
            <a:stCxn id="13317" idx="2"/>
            <a:endCxn id="13318" idx="0"/>
          </p:cNvCxnSpPr>
          <p:nvPr/>
        </p:nvCxnSpPr>
        <p:spPr bwMode="auto">
          <a:xfrm rot="5400000" flipH="1" flipV="1">
            <a:off x="4510342" y="475214"/>
            <a:ext cx="158254" cy="6192825"/>
          </a:xfrm>
          <a:prstGeom prst="bentConnector3">
            <a:avLst>
              <a:gd name="adj1" fmla="val -477129"/>
            </a:avLst>
          </a:prstGeom>
          <a:noFill/>
          <a:ln w="12700" algn="ctr">
            <a:solidFill>
              <a:schemeClr val="accent2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3325" name="Прямая со стрелкой 43"/>
          <p:cNvCxnSpPr>
            <a:cxnSpLocks noChangeShapeType="1"/>
            <a:stCxn id="13316" idx="3"/>
            <a:endCxn id="13318" idx="1"/>
          </p:cNvCxnSpPr>
          <p:nvPr/>
        </p:nvCxnSpPr>
        <p:spPr bwMode="auto">
          <a:xfrm flipV="1">
            <a:off x="2855913" y="3225800"/>
            <a:ext cx="3586162" cy="40481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332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8229600" y="6473825"/>
            <a:ext cx="758825" cy="24765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5F4C7C9B-8C9F-42C7-AB8E-05AB43EA8A02}" type="slidenum">
              <a:rPr lang="ru-RU" altLang="ru-RU" smtClean="0"/>
              <a:pPr/>
              <a:t>4</a:t>
            </a:fld>
            <a:endParaRPr lang="ru-RU" altLang="ru-RU" smtClean="0"/>
          </a:p>
        </p:txBody>
      </p:sp>
      <p:sp>
        <p:nvSpPr>
          <p:cNvPr id="13327" name="AutoShape 25"/>
          <p:cNvSpPr>
            <a:spLocks noChangeArrowheads="1"/>
          </p:cNvSpPr>
          <p:nvPr/>
        </p:nvSpPr>
        <p:spPr bwMode="auto">
          <a:xfrm>
            <a:off x="4357686" y="2714620"/>
            <a:ext cx="287338" cy="144462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 altLang="ru-RU" sz="2400"/>
          </a:p>
        </p:txBody>
      </p:sp>
      <p:sp>
        <p:nvSpPr>
          <p:cNvPr id="21" name="Rectangle 26"/>
          <p:cNvSpPr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Lucida Sans Unicode" pitchFamily="34" charset="0"/>
              </a:defRPr>
            </a:lvl1pPr>
            <a:lvl2pPr marL="620713" indent="-228600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Lucida Sans Unicode" pitchFamily="34" charset="0"/>
              </a:defRPr>
            </a:lvl2pPr>
            <a:lvl3pPr marL="858838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Lucida Sans Unicode" pitchFamily="34" charset="0"/>
              </a:defRPr>
            </a:lvl3pPr>
            <a:lvl4pPr marL="11430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Lucida Sans Unicode" pitchFamily="34" charset="0"/>
              </a:defRPr>
            </a:lvl4pPr>
            <a:lvl5pPr marL="1371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5pPr>
            <a:lvl6pPr marL="1828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6pPr>
            <a:lvl7pPr marL="2286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7pPr>
            <a:lvl8pPr marL="2743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8pPr>
            <a:lvl9pPr marL="32004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algn="ctr" defTabSz="914400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4100" b="1" dirty="0" smtClean="0">
                <a:solidFill>
                  <a:schemeClr val="tx2"/>
                </a:solidFill>
              </a:rPr>
              <a:t>Представление сетей</a:t>
            </a:r>
            <a:endParaRPr lang="ru-RU" altLang="ru-RU" sz="4100" b="1" dirty="0">
              <a:solidFill>
                <a:schemeClr val="tx2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14282" y="5143512"/>
            <a:ext cx="871546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dirty="0" smtClean="0">
                <a:solidFill>
                  <a:schemeClr val="tx1"/>
                </a:solidFill>
              </a:rPr>
              <a:t>Трасса – это пространственное положение продольной оси проектируемой коммуникации, связанной с рельефом местности.</a:t>
            </a:r>
            <a:endParaRPr lang="ru-RU" sz="2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Рисунок 3" descr="Рытье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726" r="61024" b="48740"/>
          <a:stretch>
            <a:fillRect/>
          </a:stretch>
        </p:blipFill>
        <p:spPr bwMode="auto">
          <a:xfrm>
            <a:off x="684213" y="1341438"/>
            <a:ext cx="3130550" cy="292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3" name="Рисунок 4" descr="Рытье3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726" t="16380" r="61414" b="28181"/>
          <a:stretch>
            <a:fillRect/>
          </a:stretch>
        </p:blipFill>
        <p:spPr bwMode="auto">
          <a:xfrm>
            <a:off x="5003800" y="1268413"/>
            <a:ext cx="3095625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642938" y="4437063"/>
            <a:ext cx="8501062" cy="19446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266700" indent="-266700">
              <a:buFont typeface="Times New Roman" pitchFamily="18" charset="0"/>
              <a:buChar char="•"/>
              <a:tabLst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/>
            </a:pPr>
            <a:r>
              <a:rPr lang="ru-RU" sz="2300" kern="0" dirty="0">
                <a:solidFill>
                  <a:srgbClr val="000000"/>
                </a:solidFill>
                <a:ea typeface="+mn-ea"/>
                <a:cs typeface="+mn-cs"/>
              </a:rPr>
              <a:t>Характеристики трассы</a:t>
            </a:r>
            <a:r>
              <a:rPr lang="ru-RU" sz="2300" kern="0" dirty="0">
                <a:solidFill>
                  <a:srgbClr val="000000"/>
                </a:solidFill>
              </a:rPr>
              <a:t>:</a:t>
            </a:r>
            <a:endParaRPr lang="ru-RU" sz="2300" kern="0" dirty="0">
              <a:solidFill>
                <a:srgbClr val="000000"/>
              </a:solidFill>
              <a:ea typeface="+mn-ea"/>
              <a:cs typeface="+mn-cs"/>
            </a:endParaRPr>
          </a:p>
          <a:p>
            <a:pPr marL="268288" lvl="1" indent="-268288">
              <a:buFont typeface="Times New Roman" pitchFamily="18" charset="0"/>
              <a:buChar char="–"/>
              <a:tabLst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/>
            </a:pPr>
            <a:r>
              <a:rPr lang="en-US" sz="2300" i="1" kern="0" dirty="0">
                <a:solidFill>
                  <a:srgbClr val="000000"/>
                </a:solidFill>
                <a:ea typeface="+mn-ea"/>
                <a:cs typeface="+mn-cs"/>
              </a:rPr>
              <a:t>l </a:t>
            </a:r>
            <a:r>
              <a:rPr lang="ru-RU" sz="2300" kern="0" baseline="-33000" dirty="0" err="1">
                <a:solidFill>
                  <a:srgbClr val="000000"/>
                </a:solidFill>
                <a:cs typeface="Times New Roman" pitchFamily="18" charset="0"/>
              </a:rPr>
              <a:t>земл</a:t>
            </a:r>
            <a:r>
              <a:rPr lang="ru-RU" sz="2300" kern="0" baseline="-33000" dirty="0">
                <a:solidFill>
                  <a:srgbClr val="000000"/>
                </a:solidFill>
                <a:cs typeface="Times New Roman" pitchFamily="18" charset="0"/>
              </a:rPr>
              <a:t>.</a:t>
            </a:r>
            <a:r>
              <a:rPr lang="en-US" sz="2300" i="1" kern="0" dirty="0">
                <a:solidFill>
                  <a:srgbClr val="000000"/>
                </a:solidFill>
                <a:ea typeface="+mn-ea"/>
                <a:cs typeface="+mn-cs"/>
              </a:rPr>
              <a:t>– </a:t>
            </a:r>
            <a:r>
              <a:rPr lang="ru-RU" sz="2300" kern="0" dirty="0">
                <a:solidFill>
                  <a:srgbClr val="000000"/>
                </a:solidFill>
                <a:ea typeface="+mn-ea"/>
                <a:cs typeface="+mn-cs"/>
              </a:rPr>
              <a:t>длина трассы;</a:t>
            </a:r>
          </a:p>
          <a:p>
            <a:pPr marL="269875" lvl="1" indent="-268288">
              <a:buFont typeface="Times New Roman" pitchFamily="18" charset="0"/>
              <a:buChar char="–"/>
              <a:tabLst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/>
            </a:pPr>
            <a:r>
              <a:rPr lang="en-US" sz="2300" i="1" kern="0" dirty="0">
                <a:solidFill>
                  <a:srgbClr val="000000"/>
                </a:solidFill>
                <a:ea typeface="+mn-ea"/>
                <a:cs typeface="+mn-cs"/>
              </a:rPr>
              <a:t>a</a:t>
            </a:r>
            <a:r>
              <a:rPr lang="en-US" sz="2300" kern="0" baseline="-330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ru-RU" sz="2300" kern="0" baseline="-33000" dirty="0" err="1">
                <a:solidFill>
                  <a:srgbClr val="000000"/>
                </a:solidFill>
                <a:cs typeface="Times New Roman" pitchFamily="18" charset="0"/>
              </a:rPr>
              <a:t>земл</a:t>
            </a:r>
            <a:r>
              <a:rPr lang="ru-RU" sz="2300" kern="0" baseline="-33000" dirty="0">
                <a:solidFill>
                  <a:srgbClr val="000000"/>
                </a:solidFill>
                <a:cs typeface="Times New Roman" pitchFamily="18" charset="0"/>
              </a:rPr>
              <a:t>.</a:t>
            </a:r>
            <a:r>
              <a:rPr lang="en-US" sz="2300" kern="0" dirty="0">
                <a:solidFill>
                  <a:srgbClr val="000000"/>
                </a:solidFill>
                <a:ea typeface="+mn-ea"/>
                <a:cs typeface="Times New Roman" pitchFamily="18" charset="0"/>
              </a:rPr>
              <a:t>– </a:t>
            </a:r>
            <a:r>
              <a:rPr lang="ru-RU" sz="2300" kern="0" dirty="0">
                <a:solidFill>
                  <a:srgbClr val="000000"/>
                </a:solidFill>
                <a:ea typeface="+mn-ea"/>
                <a:cs typeface="Times New Roman" pitchFamily="18" charset="0"/>
              </a:rPr>
              <a:t>стоимость земельного участки (аренда, налог и т.п.)</a:t>
            </a:r>
            <a:r>
              <a:rPr lang="en-US" sz="2300" kern="0" dirty="0">
                <a:solidFill>
                  <a:srgbClr val="000000"/>
                </a:solidFill>
                <a:ea typeface="+mn-ea"/>
                <a:cs typeface="Times New Roman" pitchFamily="18" charset="0"/>
              </a:rPr>
              <a:t>;</a:t>
            </a:r>
          </a:p>
          <a:p>
            <a:pPr marL="0" lvl="1" indent="-268288">
              <a:spcBef>
                <a:spcPts val="0"/>
              </a:spcBef>
              <a:buFont typeface="Times New Roman" pitchFamily="18" charset="0"/>
              <a:buChar char="–"/>
              <a:tabLst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/>
            </a:pPr>
            <a:r>
              <a:rPr lang="ru-RU" sz="2300" i="1" kern="0" dirty="0" err="1" smtClean="0">
                <a:solidFill>
                  <a:srgbClr val="000000"/>
                </a:solidFill>
                <a:ea typeface="+mn-ea"/>
                <a:cs typeface="+mn-cs"/>
              </a:rPr>
              <a:t>в</a:t>
            </a:r>
            <a:r>
              <a:rPr lang="ru-RU" sz="2300" kern="0" baseline="-33000" dirty="0" err="1" smtClean="0">
                <a:solidFill>
                  <a:srgbClr val="000000"/>
                </a:solidFill>
                <a:ea typeface="+mn-ea"/>
                <a:cs typeface="+mn-cs"/>
              </a:rPr>
              <a:t>земл</a:t>
            </a:r>
            <a:r>
              <a:rPr lang="ru-RU" sz="2300" kern="0" baseline="-33000" dirty="0" smtClean="0">
                <a:solidFill>
                  <a:srgbClr val="000000"/>
                </a:solidFill>
                <a:ea typeface="+mn-ea"/>
                <a:cs typeface="+mn-cs"/>
              </a:rPr>
              <a:t>.</a:t>
            </a:r>
            <a:r>
              <a:rPr lang="en-US" sz="2300" kern="0" dirty="0" smtClean="0">
                <a:solidFill>
                  <a:srgbClr val="000000"/>
                </a:solidFill>
                <a:ea typeface="+mn-ea"/>
                <a:cs typeface="Times New Roman" pitchFamily="18" charset="0"/>
              </a:rPr>
              <a:t> </a:t>
            </a:r>
            <a:r>
              <a:rPr lang="ru-RU" sz="2300" kern="0" dirty="0" smtClean="0">
                <a:solidFill>
                  <a:srgbClr val="000000"/>
                </a:solidFill>
                <a:ea typeface="+mn-ea"/>
                <a:cs typeface="Times New Roman" pitchFamily="18" charset="0"/>
              </a:rPr>
              <a:t> </a:t>
            </a:r>
            <a:r>
              <a:rPr lang="ru-RU" sz="2300" kern="0" dirty="0">
                <a:solidFill>
                  <a:srgbClr val="000000"/>
                </a:solidFill>
                <a:ea typeface="+mn-ea"/>
                <a:cs typeface="Times New Roman" pitchFamily="18" charset="0"/>
              </a:rPr>
              <a:t>удельная стоимость </a:t>
            </a:r>
            <a:r>
              <a:rPr lang="ru-RU" sz="2300" kern="0" dirty="0">
                <a:solidFill>
                  <a:srgbClr val="000000"/>
                </a:solidFill>
                <a:cs typeface="Times New Roman" pitchFamily="18" charset="0"/>
              </a:rPr>
              <a:t>строительных работ на участке </a:t>
            </a:r>
            <a:r>
              <a:rPr lang="en-US" sz="2300" i="1" kern="0" dirty="0">
                <a:solidFill>
                  <a:srgbClr val="000000"/>
                </a:solidFill>
                <a:cs typeface="Times New Roman" pitchFamily="18" charset="0"/>
              </a:rPr>
              <a:t>l</a:t>
            </a:r>
            <a:r>
              <a:rPr lang="en-US" sz="2300" kern="0" dirty="0">
                <a:solidFill>
                  <a:srgbClr val="000000"/>
                </a:solidFill>
                <a:ea typeface="+mn-ea"/>
                <a:cs typeface="Times New Roman" pitchFamily="18" charset="0"/>
              </a:rPr>
              <a:t>;</a:t>
            </a:r>
          </a:p>
          <a:p>
            <a:pPr marL="0" lvl="1" indent="-268288">
              <a:spcBef>
                <a:spcPts val="0"/>
              </a:spcBef>
              <a:buFont typeface="Times New Roman" pitchFamily="18" charset="0"/>
              <a:buChar char="–"/>
              <a:tabLst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/>
            </a:pPr>
            <a:endParaRPr lang="en-US" sz="2300" kern="0" dirty="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20485" name="Rectangle 24"/>
          <p:cNvSpPr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Lucida Sans Unicode" pitchFamily="34" charset="0"/>
              </a:defRPr>
            </a:lvl1pPr>
            <a:lvl2pPr marL="620713" indent="-228600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Lucida Sans Unicode" pitchFamily="34" charset="0"/>
              </a:defRPr>
            </a:lvl2pPr>
            <a:lvl3pPr marL="858838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Lucida Sans Unicode" pitchFamily="34" charset="0"/>
              </a:defRPr>
            </a:lvl3pPr>
            <a:lvl4pPr marL="11430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Lucida Sans Unicode" pitchFamily="34" charset="0"/>
              </a:defRPr>
            </a:lvl4pPr>
            <a:lvl5pPr marL="1371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5pPr>
            <a:lvl6pPr marL="1828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6pPr>
            <a:lvl7pPr marL="2286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7pPr>
            <a:lvl8pPr marL="2743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8pPr>
            <a:lvl9pPr marL="32004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algn="ctr" defTabSz="914400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4100" b="1" dirty="0">
                <a:solidFill>
                  <a:schemeClr val="tx2"/>
                </a:solidFill>
              </a:rPr>
              <a:t>Строительство ЛС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7714D9A7-FAF1-490B-B981-E3229BA2CA46}" type="slidenum">
              <a:rPr lang="ru-RU" altLang="ru-RU" smtClean="0"/>
              <a:pPr/>
              <a:t>5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xmlns="" val="1116815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Содержимое 3" descr="Прокладка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9063" b="29364"/>
          <a:stretch>
            <a:fillRect/>
          </a:stretch>
        </p:blipFill>
        <p:spPr bwMode="auto">
          <a:xfrm>
            <a:off x="5076825" y="1484313"/>
            <a:ext cx="2922588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7" name="Рисунок 4" descr="Прокладка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6084" r="52751" b="39520"/>
          <a:stretch>
            <a:fillRect/>
          </a:stretch>
        </p:blipFill>
        <p:spPr bwMode="auto">
          <a:xfrm>
            <a:off x="857250" y="1503363"/>
            <a:ext cx="3000375" cy="250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971550" y="4365625"/>
            <a:ext cx="6305550" cy="16557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266700" indent="-266700">
              <a:buFont typeface="Times New Roman" pitchFamily="18" charset="0"/>
              <a:buChar char="•"/>
              <a:tabLst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/>
            </a:pPr>
            <a:r>
              <a:rPr lang="ru-RU" sz="2300" kern="0" dirty="0">
                <a:solidFill>
                  <a:srgbClr val="000000"/>
                </a:solidFill>
                <a:ea typeface="+mn-ea"/>
                <a:cs typeface="+mn-cs"/>
              </a:rPr>
              <a:t>Характеристики инженерной коммуникации:</a:t>
            </a:r>
          </a:p>
          <a:p>
            <a:pPr marL="0" lvl="1" indent="-268288">
              <a:spcBef>
                <a:spcPts val="0"/>
              </a:spcBef>
              <a:buFont typeface="Times New Roman" pitchFamily="18" charset="0"/>
              <a:buChar char="–"/>
              <a:tabLst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/>
            </a:pPr>
            <a:r>
              <a:rPr lang="en-US" sz="2300" i="1" kern="0" dirty="0">
                <a:solidFill>
                  <a:srgbClr val="000000"/>
                </a:solidFill>
                <a:cs typeface="Times New Roman" pitchFamily="18" charset="0"/>
              </a:rPr>
              <a:t>l</a:t>
            </a:r>
            <a:r>
              <a:rPr lang="ru-RU" sz="2300" kern="0" baseline="-33000" dirty="0">
                <a:solidFill>
                  <a:srgbClr val="000000"/>
                </a:solidFill>
                <a:cs typeface="Times New Roman" pitchFamily="18" charset="0"/>
              </a:rPr>
              <a:t>ИК.</a:t>
            </a:r>
            <a:r>
              <a:rPr lang="en-US" sz="2300" i="1" kern="0" dirty="0">
                <a:solidFill>
                  <a:srgbClr val="000000"/>
                </a:solidFill>
                <a:ea typeface="+mn-ea"/>
                <a:cs typeface="+mn-cs"/>
              </a:rPr>
              <a:t>=</a:t>
            </a:r>
            <a:r>
              <a:rPr lang="el-GR" sz="2300" kern="0" dirty="0">
                <a:solidFill>
                  <a:srgbClr val="000000"/>
                </a:solidFill>
                <a:ea typeface="+mn-ea"/>
                <a:cs typeface="+mn-cs"/>
              </a:rPr>
              <a:t>Σ</a:t>
            </a:r>
            <a:r>
              <a:rPr lang="el-GR" sz="2300" i="1" kern="0" dirty="0">
                <a:solidFill>
                  <a:srgbClr val="000000"/>
                </a:solidFill>
                <a:ea typeface="+mn-ea"/>
                <a:cs typeface="+mn-cs"/>
              </a:rPr>
              <a:t> </a:t>
            </a:r>
            <a:r>
              <a:rPr lang="en-US" sz="2300" i="1" kern="0" dirty="0">
                <a:solidFill>
                  <a:srgbClr val="000000"/>
                </a:solidFill>
                <a:ea typeface="+mn-ea"/>
                <a:cs typeface="+mn-cs"/>
              </a:rPr>
              <a:t>l </a:t>
            </a:r>
            <a:r>
              <a:rPr lang="ru-RU" sz="2300" kern="0" baseline="-25000" dirty="0" err="1">
                <a:solidFill>
                  <a:schemeClr val="tx1"/>
                </a:solidFill>
              </a:rPr>
              <a:t>земл</a:t>
            </a:r>
            <a:r>
              <a:rPr lang="ru-RU" sz="2300" i="1" kern="0" baseline="-25000" dirty="0">
                <a:solidFill>
                  <a:schemeClr val="tx1"/>
                </a:solidFill>
              </a:rPr>
              <a:t>.</a:t>
            </a:r>
            <a:r>
              <a:rPr lang="ru-RU" sz="2300" kern="0" dirty="0">
                <a:solidFill>
                  <a:srgbClr val="000000"/>
                </a:solidFill>
                <a:ea typeface="+mn-ea"/>
                <a:cs typeface="+mn-cs"/>
              </a:rPr>
              <a:t>;</a:t>
            </a:r>
            <a:endParaRPr lang="ru-RU" sz="2300" i="1" kern="0" dirty="0">
              <a:solidFill>
                <a:srgbClr val="000000"/>
              </a:solidFill>
              <a:ea typeface="+mn-ea"/>
              <a:cs typeface="+mn-cs"/>
            </a:endParaRPr>
          </a:p>
          <a:p>
            <a:pPr marL="0" lvl="1" indent="-268288">
              <a:spcBef>
                <a:spcPts val="0"/>
              </a:spcBef>
              <a:buFont typeface="Times New Roman" pitchFamily="18" charset="0"/>
              <a:buChar char="–"/>
              <a:tabLst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/>
            </a:pPr>
            <a:r>
              <a:rPr lang="en-US" sz="2300" i="1" kern="0" dirty="0">
                <a:solidFill>
                  <a:srgbClr val="000000"/>
                </a:solidFill>
                <a:ea typeface="+mn-ea"/>
                <a:cs typeface="+mn-cs"/>
              </a:rPr>
              <a:t>c</a:t>
            </a:r>
            <a:r>
              <a:rPr lang="ru-RU" sz="2300" i="1" kern="0" baseline="-25000" dirty="0">
                <a:solidFill>
                  <a:schemeClr val="tx1"/>
                </a:solidFill>
              </a:rPr>
              <a:t>ИК</a:t>
            </a:r>
            <a:r>
              <a:rPr lang="ru-RU" sz="2300" i="1" kern="0" dirty="0">
                <a:solidFill>
                  <a:srgbClr val="000000"/>
                </a:solidFill>
                <a:ea typeface="+mn-ea"/>
                <a:cs typeface="Times New Roman" pitchFamily="18" charset="0"/>
              </a:rPr>
              <a:t> – </a:t>
            </a:r>
            <a:r>
              <a:rPr lang="ru-RU" sz="2300" kern="0" dirty="0">
                <a:solidFill>
                  <a:srgbClr val="000000"/>
                </a:solidFill>
                <a:ea typeface="+mn-ea"/>
                <a:cs typeface="Times New Roman" pitchFamily="18" charset="0"/>
              </a:rPr>
              <a:t>удельная </a:t>
            </a:r>
            <a:r>
              <a:rPr lang="ru-RU" sz="2300" i="1" kern="0" dirty="0">
                <a:solidFill>
                  <a:srgbClr val="000000"/>
                </a:solidFill>
                <a:ea typeface="+mn-ea"/>
                <a:cs typeface="Times New Roman" pitchFamily="18" charset="0"/>
              </a:rPr>
              <a:t> </a:t>
            </a:r>
            <a:r>
              <a:rPr lang="ru-RU" sz="2300" kern="0" dirty="0">
                <a:solidFill>
                  <a:srgbClr val="000000"/>
                </a:solidFill>
                <a:ea typeface="+mn-ea"/>
                <a:cs typeface="Times New Roman" pitchFamily="18" charset="0"/>
              </a:rPr>
              <a:t>стоимость </a:t>
            </a:r>
            <a:r>
              <a:rPr lang="ru-RU" sz="2300" kern="0" dirty="0">
                <a:solidFill>
                  <a:srgbClr val="000000"/>
                </a:solidFill>
              </a:rPr>
              <a:t>ИК</a:t>
            </a:r>
            <a:r>
              <a:rPr lang="ru-RU" sz="2300" i="1" kern="0" dirty="0">
                <a:solidFill>
                  <a:srgbClr val="000000"/>
                </a:solidFill>
                <a:ea typeface="+mn-ea"/>
                <a:cs typeface="Times New Roman" pitchFamily="18" charset="0"/>
              </a:rPr>
              <a:t> </a:t>
            </a:r>
            <a:r>
              <a:rPr lang="ru-RU" sz="2300" kern="0" dirty="0">
                <a:solidFill>
                  <a:srgbClr val="000000"/>
                </a:solidFill>
                <a:ea typeface="+mn-ea"/>
                <a:cs typeface="Times New Roman" pitchFamily="18" charset="0"/>
              </a:rPr>
              <a:t>и их монтажа;</a:t>
            </a:r>
          </a:p>
          <a:p>
            <a:pPr marL="269875" lvl="1" indent="-268288">
              <a:buFont typeface="Times New Roman" pitchFamily="18" charset="0"/>
              <a:buChar char="–"/>
              <a:tabLst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/>
            </a:pPr>
            <a:r>
              <a:rPr lang="en-US" sz="2300" i="1" kern="0" dirty="0">
                <a:solidFill>
                  <a:srgbClr val="000000"/>
                </a:solidFill>
                <a:ea typeface="+mn-ea"/>
                <a:cs typeface="+mn-cs"/>
              </a:rPr>
              <a:t>d</a:t>
            </a:r>
            <a:r>
              <a:rPr lang="ru-RU" sz="2300" i="1" kern="0" baseline="-33000" dirty="0">
                <a:solidFill>
                  <a:srgbClr val="000000"/>
                </a:solidFill>
                <a:ea typeface="+mn-ea"/>
                <a:cs typeface="+mn-cs"/>
              </a:rPr>
              <a:t>ИК</a:t>
            </a:r>
            <a:r>
              <a:rPr lang="ru-RU" sz="2300" i="1" kern="0" dirty="0">
                <a:solidFill>
                  <a:srgbClr val="000000"/>
                </a:solidFill>
                <a:ea typeface="+mn-ea"/>
                <a:cs typeface="Times New Roman" pitchFamily="18" charset="0"/>
              </a:rPr>
              <a:t>– </a:t>
            </a:r>
            <a:r>
              <a:rPr lang="ru-RU" sz="2300" kern="0" dirty="0">
                <a:solidFill>
                  <a:srgbClr val="000000"/>
                </a:solidFill>
                <a:ea typeface="+mn-ea"/>
                <a:cs typeface="Times New Roman" pitchFamily="18" charset="0"/>
              </a:rPr>
              <a:t>стоимость эксплуатации </a:t>
            </a:r>
            <a:r>
              <a:rPr lang="ru-RU" sz="2300" kern="0" dirty="0">
                <a:solidFill>
                  <a:srgbClr val="000000"/>
                </a:solidFill>
              </a:rPr>
              <a:t>ИК</a:t>
            </a:r>
            <a:r>
              <a:rPr lang="en-US" sz="2300" kern="0" dirty="0">
                <a:solidFill>
                  <a:srgbClr val="000000"/>
                </a:solidFill>
              </a:rPr>
              <a:t>;</a:t>
            </a:r>
            <a:endParaRPr lang="en-US" sz="2300" kern="0" dirty="0">
              <a:solidFill>
                <a:srgbClr val="000000"/>
              </a:solidFill>
              <a:ea typeface="+mn-ea"/>
              <a:cs typeface="Times New Roman" pitchFamily="18" charset="0"/>
            </a:endParaRPr>
          </a:p>
        </p:txBody>
      </p:sp>
      <p:sp>
        <p:nvSpPr>
          <p:cNvPr id="21509" name="Rectangle 24"/>
          <p:cNvSpPr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Lucida Sans Unicode" pitchFamily="34" charset="0"/>
              </a:defRPr>
            </a:lvl1pPr>
            <a:lvl2pPr marL="620713" indent="-228600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Lucida Sans Unicode" pitchFamily="34" charset="0"/>
              </a:defRPr>
            </a:lvl2pPr>
            <a:lvl3pPr marL="858838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Lucida Sans Unicode" pitchFamily="34" charset="0"/>
              </a:defRPr>
            </a:lvl3pPr>
            <a:lvl4pPr marL="11430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Lucida Sans Unicode" pitchFamily="34" charset="0"/>
              </a:defRPr>
            </a:lvl4pPr>
            <a:lvl5pPr marL="1371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5pPr>
            <a:lvl6pPr marL="1828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6pPr>
            <a:lvl7pPr marL="2286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7pPr>
            <a:lvl8pPr marL="2743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8pPr>
            <a:lvl9pPr marL="32004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algn="ctr" defTabSz="914400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4100" b="1" dirty="0">
                <a:solidFill>
                  <a:schemeClr val="tx2"/>
                </a:solidFill>
              </a:rPr>
              <a:t>Строительство ИК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7714D9A7-FAF1-490B-B981-E3229BA2CA46}" type="slidenum">
              <a:rPr lang="ru-RU" altLang="ru-RU" smtClean="0"/>
              <a:pPr/>
              <a:t>6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xmlns="" val="1583926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13"/>
          <p:cNvSpPr>
            <a:spLocks noChangeArrowheads="1"/>
          </p:cNvSpPr>
          <p:nvPr/>
        </p:nvSpPr>
        <p:spPr bwMode="auto">
          <a:xfrm>
            <a:off x="1403350" y="1489075"/>
            <a:ext cx="1368425" cy="288925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>
                <a:solidFill>
                  <a:schemeClr val="tx1"/>
                </a:solidFill>
              </a:rPr>
              <a:t>Наземный</a:t>
            </a:r>
          </a:p>
        </p:txBody>
      </p:sp>
      <p:sp>
        <p:nvSpPr>
          <p:cNvPr id="17411" name="AutoShape 13"/>
          <p:cNvSpPr>
            <a:spLocks noChangeArrowheads="1"/>
          </p:cNvSpPr>
          <p:nvPr/>
        </p:nvSpPr>
        <p:spPr bwMode="auto">
          <a:xfrm>
            <a:off x="3563938" y="1484313"/>
            <a:ext cx="1512887" cy="288925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>
                <a:solidFill>
                  <a:schemeClr val="tx1"/>
                </a:solidFill>
              </a:rPr>
              <a:t>Подземный</a:t>
            </a:r>
          </a:p>
        </p:txBody>
      </p:sp>
      <p:sp>
        <p:nvSpPr>
          <p:cNvPr id="17412" name="AutoShape 13"/>
          <p:cNvSpPr>
            <a:spLocks noChangeArrowheads="1"/>
          </p:cNvSpPr>
          <p:nvPr/>
        </p:nvSpPr>
        <p:spPr bwMode="auto">
          <a:xfrm>
            <a:off x="6011863" y="1489075"/>
            <a:ext cx="2089150" cy="287338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>
                <a:solidFill>
                  <a:schemeClr val="tx1"/>
                </a:solidFill>
              </a:rPr>
              <a:t>Надземный</a:t>
            </a:r>
          </a:p>
        </p:txBody>
      </p:sp>
      <p:sp>
        <p:nvSpPr>
          <p:cNvPr id="17413" name="AutoShape 13"/>
          <p:cNvSpPr>
            <a:spLocks noChangeArrowheads="1"/>
          </p:cNvSpPr>
          <p:nvPr/>
        </p:nvSpPr>
        <p:spPr bwMode="auto">
          <a:xfrm>
            <a:off x="971550" y="1920875"/>
            <a:ext cx="2297113" cy="1223963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ru-RU" sz="2400">
                <a:solidFill>
                  <a:schemeClr val="tx1"/>
                </a:solidFill>
              </a:rPr>
              <a:t>Железные и </a:t>
            </a:r>
          </a:p>
          <a:p>
            <a:r>
              <a:rPr lang="ru-RU" sz="2400">
                <a:solidFill>
                  <a:schemeClr val="tx1"/>
                </a:solidFill>
              </a:rPr>
              <a:t>автомобильные</a:t>
            </a:r>
          </a:p>
          <a:p>
            <a:r>
              <a:rPr lang="ru-RU" sz="2400">
                <a:solidFill>
                  <a:schemeClr val="tx1"/>
                </a:solidFill>
              </a:rPr>
              <a:t>дороги, каналы</a:t>
            </a:r>
          </a:p>
        </p:txBody>
      </p:sp>
      <p:sp>
        <p:nvSpPr>
          <p:cNvPr id="17414" name="AutoShape 13"/>
          <p:cNvSpPr>
            <a:spLocks noChangeArrowheads="1"/>
          </p:cNvSpPr>
          <p:nvPr/>
        </p:nvSpPr>
        <p:spPr bwMode="auto">
          <a:xfrm>
            <a:off x="3348038" y="1920875"/>
            <a:ext cx="2160587" cy="1223963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ru-RU" sz="2400">
                <a:solidFill>
                  <a:schemeClr val="tx1"/>
                </a:solidFill>
              </a:rPr>
              <a:t>Трубопроводы, </a:t>
            </a:r>
          </a:p>
          <a:p>
            <a:r>
              <a:rPr lang="ru-RU" sz="2400">
                <a:solidFill>
                  <a:schemeClr val="tx1"/>
                </a:solidFill>
              </a:rPr>
              <a:t>кабели, </a:t>
            </a:r>
          </a:p>
          <a:p>
            <a:r>
              <a:rPr lang="ru-RU" sz="2400">
                <a:solidFill>
                  <a:schemeClr val="tx1"/>
                </a:solidFill>
              </a:rPr>
              <a:t>ЛЭП, ЛЭС</a:t>
            </a:r>
          </a:p>
        </p:txBody>
      </p:sp>
      <p:sp>
        <p:nvSpPr>
          <p:cNvPr id="17415" name="AutoShape 13"/>
          <p:cNvSpPr>
            <a:spLocks noChangeArrowheads="1"/>
          </p:cNvSpPr>
          <p:nvPr/>
        </p:nvSpPr>
        <p:spPr bwMode="auto">
          <a:xfrm>
            <a:off x="5651500" y="1920875"/>
            <a:ext cx="2952750" cy="1223963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ru-RU" sz="2400">
                <a:solidFill>
                  <a:schemeClr val="tx1"/>
                </a:solidFill>
              </a:rPr>
              <a:t>Радиорелейные </a:t>
            </a:r>
          </a:p>
          <a:p>
            <a:r>
              <a:rPr lang="ru-RU" sz="2400">
                <a:solidFill>
                  <a:schemeClr val="tx1"/>
                </a:solidFill>
              </a:rPr>
              <a:t>линии, воздушные </a:t>
            </a:r>
          </a:p>
          <a:p>
            <a:r>
              <a:rPr lang="ru-RU" sz="2400">
                <a:solidFill>
                  <a:schemeClr val="tx1"/>
                </a:solidFill>
              </a:rPr>
              <a:t>ЛЭП, ЛЭС</a:t>
            </a:r>
          </a:p>
        </p:txBody>
      </p:sp>
      <p:sp>
        <p:nvSpPr>
          <p:cNvPr id="11" name="AutoShape 23"/>
          <p:cNvSpPr>
            <a:spLocks noChangeArrowheads="1"/>
          </p:cNvSpPr>
          <p:nvPr/>
        </p:nvSpPr>
        <p:spPr bwMode="auto">
          <a:xfrm>
            <a:off x="684213" y="1344613"/>
            <a:ext cx="8135937" cy="2160587"/>
          </a:xfrm>
          <a:prstGeom prst="roundRect">
            <a:avLst>
              <a:gd name="adj" fmla="val 14375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 sz="2400">
              <a:solidFill>
                <a:schemeClr val="tx1"/>
              </a:solidFill>
            </a:endParaRPr>
          </a:p>
        </p:txBody>
      </p:sp>
      <p:sp>
        <p:nvSpPr>
          <p:cNvPr id="17417" name="Line 29"/>
          <p:cNvSpPr>
            <a:spLocks noChangeShapeType="1"/>
          </p:cNvSpPr>
          <p:nvPr/>
        </p:nvSpPr>
        <p:spPr bwMode="auto">
          <a:xfrm>
            <a:off x="2051050" y="1776413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418" name="Line 30"/>
          <p:cNvSpPr>
            <a:spLocks noChangeShapeType="1"/>
          </p:cNvSpPr>
          <p:nvPr/>
        </p:nvSpPr>
        <p:spPr bwMode="auto">
          <a:xfrm>
            <a:off x="4211638" y="1776413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419" name="Line 31"/>
          <p:cNvSpPr>
            <a:spLocks noChangeShapeType="1"/>
          </p:cNvSpPr>
          <p:nvPr/>
        </p:nvSpPr>
        <p:spPr bwMode="auto">
          <a:xfrm>
            <a:off x="7019925" y="1776413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420" name="Прямоугольник 15"/>
          <p:cNvSpPr>
            <a:spLocks noChangeArrowheads="1"/>
          </p:cNvSpPr>
          <p:nvPr/>
        </p:nvSpPr>
        <p:spPr bwMode="auto">
          <a:xfrm>
            <a:off x="684213" y="3644900"/>
            <a:ext cx="8135937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dirty="0">
                <a:solidFill>
                  <a:schemeClr val="tx1"/>
                </a:solidFill>
              </a:rPr>
              <a:t>(</a:t>
            </a:r>
            <a:r>
              <a:rPr lang="en-US" sz="2000" dirty="0">
                <a:solidFill>
                  <a:schemeClr val="tx1"/>
                </a:solidFill>
              </a:rPr>
              <a:t>Y</a:t>
            </a:r>
            <a:r>
              <a:rPr lang="ru-RU" sz="2000" dirty="0">
                <a:solidFill>
                  <a:schemeClr val="tx1"/>
                </a:solidFill>
              </a:rPr>
              <a:t>1, </a:t>
            </a:r>
            <a:r>
              <a:rPr lang="en-US" sz="2000" dirty="0">
                <a:solidFill>
                  <a:schemeClr val="tx1"/>
                </a:solidFill>
              </a:rPr>
              <a:t>Y</a:t>
            </a:r>
            <a:r>
              <a:rPr lang="ru-RU" sz="2000" dirty="0">
                <a:solidFill>
                  <a:schemeClr val="tx1"/>
                </a:solidFill>
              </a:rPr>
              <a:t>2, </a:t>
            </a:r>
            <a:r>
              <a:rPr lang="en-US" sz="2000" dirty="0">
                <a:solidFill>
                  <a:schemeClr val="tx1"/>
                </a:solidFill>
              </a:rPr>
              <a:t>Y</a:t>
            </a:r>
            <a:r>
              <a:rPr lang="ru-RU" sz="2000" dirty="0">
                <a:solidFill>
                  <a:schemeClr val="tx1"/>
                </a:solidFill>
              </a:rPr>
              <a:t>3) - группы способов:</a:t>
            </a:r>
          </a:p>
          <a:p>
            <a:pPr>
              <a:buFont typeface="Wingdings" pitchFamily="2" charset="2"/>
              <a:buChar char="q"/>
            </a:pPr>
            <a:r>
              <a:rPr lang="en-US" sz="2000" dirty="0">
                <a:solidFill>
                  <a:schemeClr val="tx1"/>
                </a:solidFill>
              </a:rPr>
              <a:t>Y</a:t>
            </a:r>
            <a:r>
              <a:rPr lang="ru-RU" sz="2000" dirty="0">
                <a:solidFill>
                  <a:schemeClr val="tx1"/>
                </a:solidFill>
              </a:rPr>
              <a:t>1 – наземные коммуникации; </a:t>
            </a:r>
            <a:r>
              <a:rPr lang="en-US" sz="2000" dirty="0">
                <a:solidFill>
                  <a:schemeClr val="tx1"/>
                </a:solidFill>
              </a:rPr>
              <a:t>Y</a:t>
            </a:r>
            <a:r>
              <a:rPr lang="ru-RU" sz="2000" dirty="0">
                <a:solidFill>
                  <a:schemeClr val="tx1"/>
                </a:solidFill>
              </a:rPr>
              <a:t>1 = {</a:t>
            </a:r>
            <a:r>
              <a:rPr lang="en-US" sz="2000" dirty="0">
                <a:solidFill>
                  <a:schemeClr val="tx1"/>
                </a:solidFill>
              </a:rPr>
              <a:t>X</a:t>
            </a:r>
            <a:r>
              <a:rPr lang="ru-RU" sz="2000" dirty="0">
                <a:solidFill>
                  <a:schemeClr val="tx1"/>
                </a:solidFill>
              </a:rPr>
              <a:t>1, </a:t>
            </a:r>
            <a:r>
              <a:rPr lang="en-US" sz="2000" dirty="0">
                <a:solidFill>
                  <a:schemeClr val="tx1"/>
                </a:solidFill>
              </a:rPr>
              <a:t>X</a:t>
            </a:r>
            <a:r>
              <a:rPr lang="ru-RU" sz="2000" dirty="0">
                <a:solidFill>
                  <a:schemeClr val="tx1"/>
                </a:solidFill>
              </a:rPr>
              <a:t>2}, где Х1 – построение трассы, Х2 – прокладка коммуникаций. </a:t>
            </a:r>
          </a:p>
          <a:p>
            <a:pPr>
              <a:buFont typeface="Wingdings" pitchFamily="2" charset="2"/>
              <a:buChar char="q"/>
            </a:pPr>
            <a:r>
              <a:rPr lang="en-US" sz="2000" dirty="0">
                <a:solidFill>
                  <a:schemeClr val="tx1"/>
                </a:solidFill>
              </a:rPr>
              <a:t>Y</a:t>
            </a:r>
            <a:r>
              <a:rPr lang="ru-RU" sz="2000" dirty="0">
                <a:solidFill>
                  <a:schemeClr val="tx1"/>
                </a:solidFill>
              </a:rPr>
              <a:t>2 – подземные коммуникации; </a:t>
            </a:r>
            <a:r>
              <a:rPr lang="en-US" sz="2000" dirty="0">
                <a:solidFill>
                  <a:schemeClr val="tx1"/>
                </a:solidFill>
              </a:rPr>
              <a:t>Y</a:t>
            </a:r>
            <a:r>
              <a:rPr lang="ru-RU" sz="2000" dirty="0">
                <a:solidFill>
                  <a:schemeClr val="tx1"/>
                </a:solidFill>
              </a:rPr>
              <a:t>2 = {</a:t>
            </a:r>
            <a:r>
              <a:rPr lang="en-US" sz="2000" dirty="0">
                <a:solidFill>
                  <a:schemeClr val="tx1"/>
                </a:solidFill>
              </a:rPr>
              <a:t>Z</a:t>
            </a:r>
            <a:r>
              <a:rPr lang="ru-RU" sz="2000" dirty="0">
                <a:solidFill>
                  <a:schemeClr val="tx1"/>
                </a:solidFill>
              </a:rPr>
              <a:t>1, </a:t>
            </a:r>
            <a:r>
              <a:rPr lang="en-US" sz="2000" dirty="0">
                <a:solidFill>
                  <a:schemeClr val="tx1"/>
                </a:solidFill>
              </a:rPr>
              <a:t>Z</a:t>
            </a:r>
            <a:r>
              <a:rPr lang="ru-RU" sz="2000" dirty="0">
                <a:solidFill>
                  <a:schemeClr val="tx1"/>
                </a:solidFill>
              </a:rPr>
              <a:t>2, </a:t>
            </a:r>
            <a:r>
              <a:rPr lang="en-US" sz="2000" dirty="0">
                <a:solidFill>
                  <a:schemeClr val="tx1"/>
                </a:solidFill>
              </a:rPr>
              <a:t>Z</a:t>
            </a:r>
            <a:r>
              <a:rPr lang="ru-RU" sz="2000" dirty="0">
                <a:solidFill>
                  <a:schemeClr val="tx1"/>
                </a:solidFill>
              </a:rPr>
              <a:t>3</a:t>
            </a:r>
            <a:r>
              <a:rPr lang="en-US" sz="2000" dirty="0">
                <a:solidFill>
                  <a:schemeClr val="tx1"/>
                </a:solidFill>
              </a:rPr>
              <a:t>}</a:t>
            </a:r>
            <a:r>
              <a:rPr lang="ru-RU" sz="2000" dirty="0">
                <a:solidFill>
                  <a:schemeClr val="tx1"/>
                </a:solidFill>
              </a:rPr>
              <a:t>,  где  </a:t>
            </a:r>
            <a:r>
              <a:rPr lang="en-US" sz="2000" dirty="0">
                <a:solidFill>
                  <a:schemeClr val="tx1"/>
                </a:solidFill>
              </a:rPr>
              <a:t>Z</a:t>
            </a:r>
            <a:r>
              <a:rPr lang="ru-RU" sz="2000" dirty="0">
                <a:solidFill>
                  <a:schemeClr val="tx1"/>
                </a:solidFill>
              </a:rPr>
              <a:t>1</a:t>
            </a:r>
            <a:r>
              <a:rPr lang="en-US" sz="2000" dirty="0">
                <a:solidFill>
                  <a:schemeClr val="tx1"/>
                </a:solidFill>
              </a:rPr>
              <a:t>-</a:t>
            </a:r>
            <a:r>
              <a:rPr lang="ru-RU" sz="2000" dirty="0">
                <a:solidFill>
                  <a:schemeClr val="tx1"/>
                </a:solidFill>
              </a:rPr>
              <a:t>разрытие траншеи, </a:t>
            </a:r>
            <a:r>
              <a:rPr lang="en-US" sz="2000" dirty="0">
                <a:solidFill>
                  <a:schemeClr val="tx1"/>
                </a:solidFill>
              </a:rPr>
              <a:t>Z</a:t>
            </a:r>
            <a:r>
              <a:rPr lang="ru-RU" sz="2000" dirty="0">
                <a:solidFill>
                  <a:schemeClr val="tx1"/>
                </a:solidFill>
              </a:rPr>
              <a:t>2</a:t>
            </a:r>
            <a:r>
              <a:rPr lang="en-US" sz="2000" dirty="0">
                <a:solidFill>
                  <a:schemeClr val="tx1"/>
                </a:solidFill>
              </a:rPr>
              <a:t>-</a:t>
            </a:r>
            <a:r>
              <a:rPr lang="ru-RU" sz="2000" dirty="0">
                <a:solidFill>
                  <a:schemeClr val="tx1"/>
                </a:solidFill>
              </a:rPr>
              <a:t>прокладка коммуникаций</a:t>
            </a:r>
            <a:r>
              <a:rPr lang="en-US" sz="2000" dirty="0">
                <a:solidFill>
                  <a:schemeClr val="tx1"/>
                </a:solidFill>
              </a:rPr>
              <a:t>, Z</a:t>
            </a:r>
            <a:r>
              <a:rPr lang="ru-RU" sz="2000" dirty="0">
                <a:solidFill>
                  <a:schemeClr val="tx1"/>
                </a:solidFill>
              </a:rPr>
              <a:t>3</a:t>
            </a:r>
            <a:r>
              <a:rPr lang="en-US" sz="2000" dirty="0">
                <a:solidFill>
                  <a:schemeClr val="tx1"/>
                </a:solidFill>
              </a:rPr>
              <a:t>-</a:t>
            </a:r>
            <a:r>
              <a:rPr lang="ru-RU" sz="2000" dirty="0">
                <a:solidFill>
                  <a:schemeClr val="tx1"/>
                </a:solidFill>
              </a:rPr>
              <a:t> наполнение и уплотнение коммуникаций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pPr>
              <a:buFont typeface="Wingdings" pitchFamily="2" charset="2"/>
              <a:buChar char="q"/>
            </a:pPr>
            <a:r>
              <a:rPr lang="en-US" sz="2000" dirty="0">
                <a:solidFill>
                  <a:schemeClr val="tx1"/>
                </a:solidFill>
              </a:rPr>
              <a:t>Y3 – </a:t>
            </a:r>
            <a:r>
              <a:rPr lang="ru-RU" sz="2000" dirty="0">
                <a:solidFill>
                  <a:schemeClr val="tx1"/>
                </a:solidFill>
              </a:rPr>
              <a:t>надземный; </a:t>
            </a:r>
            <a:r>
              <a:rPr lang="en-US" sz="2000" dirty="0">
                <a:solidFill>
                  <a:schemeClr val="tx1"/>
                </a:solidFill>
              </a:rPr>
              <a:t>Y</a:t>
            </a:r>
            <a:r>
              <a:rPr lang="ru-RU" sz="2000" dirty="0">
                <a:solidFill>
                  <a:schemeClr val="tx1"/>
                </a:solidFill>
              </a:rPr>
              <a:t>3 = {</a:t>
            </a:r>
            <a:r>
              <a:rPr lang="en-US" sz="2000" dirty="0">
                <a:solidFill>
                  <a:schemeClr val="tx1"/>
                </a:solidFill>
              </a:rPr>
              <a:t>W</a:t>
            </a:r>
            <a:r>
              <a:rPr lang="ru-RU" sz="2000" dirty="0">
                <a:solidFill>
                  <a:schemeClr val="tx1"/>
                </a:solidFill>
              </a:rPr>
              <a:t>1, </a:t>
            </a:r>
            <a:r>
              <a:rPr lang="en-US" sz="2000" dirty="0">
                <a:solidFill>
                  <a:schemeClr val="tx1"/>
                </a:solidFill>
              </a:rPr>
              <a:t>W</a:t>
            </a:r>
            <a:r>
              <a:rPr lang="ru-RU" sz="2000" dirty="0">
                <a:solidFill>
                  <a:schemeClr val="tx1"/>
                </a:solidFill>
              </a:rPr>
              <a:t>2}, где </a:t>
            </a:r>
            <a:r>
              <a:rPr lang="en-US" sz="2000" dirty="0">
                <a:solidFill>
                  <a:schemeClr val="tx1"/>
                </a:solidFill>
              </a:rPr>
              <a:t>W</a:t>
            </a:r>
            <a:r>
              <a:rPr lang="ru-RU" sz="2000" dirty="0">
                <a:solidFill>
                  <a:schemeClr val="tx1"/>
                </a:solidFill>
              </a:rPr>
              <a:t>1 – построение опор, 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W</a:t>
            </a:r>
            <a:r>
              <a:rPr lang="ru-RU" sz="2000" dirty="0">
                <a:solidFill>
                  <a:schemeClr val="tx1"/>
                </a:solidFill>
              </a:rPr>
              <a:t>2– монтаж коммуникаций.</a:t>
            </a:r>
          </a:p>
          <a:p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17421" name="Rectangle 24"/>
          <p:cNvSpPr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defTabSz="914400" eaLnBrk="0" hangingPunct="0">
              <a:buClrTx/>
              <a:buSzTx/>
              <a:buFontTx/>
              <a:buNone/>
            </a:pPr>
            <a:r>
              <a:rPr lang="ru-RU" sz="4100" b="1">
                <a:solidFill>
                  <a:schemeClr val="tx2"/>
                </a:solidFill>
                <a:latin typeface="Lucida Sans Unicode" pitchFamily="34" charset="0"/>
              </a:rPr>
              <a:t>Способы прокладки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4"/>
          <p:cNvSpPr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Lucida Sans Unicode" pitchFamily="34" charset="0"/>
              </a:defRPr>
            </a:lvl1pPr>
            <a:lvl2pPr marL="620713" indent="-228600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Lucida Sans Unicode" pitchFamily="34" charset="0"/>
              </a:defRPr>
            </a:lvl2pPr>
            <a:lvl3pPr marL="858838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Lucida Sans Unicode" pitchFamily="34" charset="0"/>
              </a:defRPr>
            </a:lvl3pPr>
            <a:lvl4pPr marL="11430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Lucida Sans Unicode" pitchFamily="34" charset="0"/>
              </a:defRPr>
            </a:lvl4pPr>
            <a:lvl5pPr marL="1371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5pPr>
            <a:lvl6pPr marL="1828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6pPr>
            <a:lvl7pPr marL="2286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7pPr>
            <a:lvl8pPr marL="2743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8pPr>
            <a:lvl9pPr marL="32004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algn="ctr" defTabSz="914400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4100" b="1" dirty="0" smtClean="0">
                <a:solidFill>
                  <a:schemeClr val="tx2"/>
                </a:solidFill>
              </a:rPr>
              <a:t>Математическая модель</a:t>
            </a:r>
            <a:endParaRPr lang="ru-RU" altLang="ru-RU" sz="4100" b="1" dirty="0">
              <a:solidFill>
                <a:schemeClr val="tx2"/>
              </a:solidFill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642910" y="4071942"/>
            <a:ext cx="8286808" cy="221457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266700" indent="-266700">
              <a:tabLst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/>
            </a:pPr>
            <a:r>
              <a:rPr lang="ru-RU" sz="2100" kern="0" dirty="0" smtClean="0">
                <a:solidFill>
                  <a:srgbClr val="000000"/>
                </a:solidFill>
                <a:ea typeface="+mn-ea"/>
                <a:cs typeface="+mn-cs"/>
                <a:sym typeface="Symbol"/>
              </a:rPr>
              <a:t>где: </a:t>
            </a:r>
            <a:r>
              <a:rPr lang="en-US" sz="2100" i="1" kern="0" dirty="0" smtClean="0">
                <a:solidFill>
                  <a:srgbClr val="000000"/>
                </a:solidFill>
              </a:rPr>
              <a:t>PN=(X,V</a:t>
            </a:r>
            <a:r>
              <a:rPr lang="ru-RU" sz="2100" i="1" kern="0" dirty="0" smtClean="0">
                <a:solidFill>
                  <a:srgbClr val="000000"/>
                </a:solidFill>
              </a:rPr>
              <a:t>) – </a:t>
            </a:r>
            <a:r>
              <a:rPr lang="ru-RU" sz="2100" kern="0" dirty="0" smtClean="0">
                <a:solidFill>
                  <a:srgbClr val="000000"/>
                </a:solidFill>
              </a:rPr>
              <a:t>граф первичной сети</a:t>
            </a:r>
            <a:r>
              <a:rPr lang="ru-RU" sz="2100" i="1" kern="0" dirty="0" smtClean="0">
                <a:solidFill>
                  <a:srgbClr val="000000"/>
                </a:solidFill>
              </a:rPr>
              <a:t>; </a:t>
            </a:r>
            <a:r>
              <a:rPr lang="en-US" sz="2100" i="1" kern="0" dirty="0" smtClean="0">
                <a:solidFill>
                  <a:srgbClr val="000000"/>
                </a:solidFill>
              </a:rPr>
              <a:t>SN=(Y</a:t>
            </a:r>
            <a:r>
              <a:rPr lang="en-US" sz="2100" i="1" kern="0" dirty="0" smtClean="0">
                <a:solidFill>
                  <a:srgbClr val="000000"/>
                </a:solidFill>
                <a:sym typeface="Symbol"/>
              </a:rPr>
              <a:t>X,R)</a:t>
            </a:r>
            <a:r>
              <a:rPr lang="ru-RU" sz="2100" i="1" kern="0" dirty="0" smtClean="0">
                <a:solidFill>
                  <a:srgbClr val="000000"/>
                </a:solidFill>
                <a:sym typeface="Symbol"/>
              </a:rPr>
              <a:t> - </a:t>
            </a:r>
            <a:r>
              <a:rPr lang="ru-RU" sz="2100" kern="0" dirty="0" smtClean="0">
                <a:solidFill>
                  <a:srgbClr val="000000"/>
                </a:solidFill>
              </a:rPr>
              <a:t>граф вторичной сети</a:t>
            </a:r>
            <a:r>
              <a:rPr lang="en-US" sz="2100" i="1" kern="0" dirty="0" smtClean="0">
                <a:solidFill>
                  <a:srgbClr val="000000"/>
                </a:solidFill>
                <a:sym typeface="Symbol"/>
              </a:rPr>
              <a:t>; </a:t>
            </a:r>
            <a:r>
              <a:rPr lang="ru-RU" sz="2100" i="1" kern="0" dirty="0" smtClean="0">
                <a:solidFill>
                  <a:srgbClr val="000000"/>
                </a:solidFill>
                <a:sym typeface="Symbol"/>
              </a:rPr>
              <a:t> </a:t>
            </a:r>
            <a:r>
              <a:rPr lang="en-US" sz="2100" i="1" kern="0" dirty="0" smtClean="0">
                <a:solidFill>
                  <a:srgbClr val="000000"/>
                </a:solidFill>
                <a:sym typeface="Symbol"/>
              </a:rPr>
              <a:t>HN=(PN,SN;F)</a:t>
            </a:r>
            <a:r>
              <a:rPr lang="ru-RU" sz="2100" kern="0" dirty="0" smtClean="0">
                <a:solidFill>
                  <a:srgbClr val="000000"/>
                </a:solidFill>
                <a:sym typeface="Symbol"/>
              </a:rPr>
              <a:t> –гиперсеть.</a:t>
            </a:r>
            <a:endParaRPr lang="ru-RU" sz="2100" kern="0" dirty="0" smtClean="0">
              <a:solidFill>
                <a:srgbClr val="000000"/>
              </a:solidFill>
              <a:ea typeface="+mn-ea"/>
              <a:cs typeface="+mn-cs"/>
              <a:sym typeface="Symbol"/>
            </a:endParaRPr>
          </a:p>
          <a:p>
            <a:pPr marL="266700" indent="-266700">
              <a:buFont typeface="Wingdings" pitchFamily="2" charset="2"/>
              <a:buChar char="q"/>
              <a:tabLst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/>
            </a:pPr>
            <a:r>
              <a:rPr lang="ru-RU" sz="2100" kern="0" dirty="0" smtClean="0">
                <a:solidFill>
                  <a:srgbClr val="000000"/>
                </a:solidFill>
                <a:ea typeface="+mn-ea"/>
                <a:cs typeface="+mn-cs"/>
                <a:sym typeface="Symbol"/>
              </a:rPr>
              <a:t> </a:t>
            </a:r>
            <a:r>
              <a:rPr lang="en-US" sz="2100" i="1" kern="0" dirty="0" smtClean="0">
                <a:solidFill>
                  <a:srgbClr val="000000"/>
                </a:solidFill>
                <a:ea typeface="+mn-ea"/>
                <a:cs typeface="+mn-cs"/>
                <a:sym typeface="Symbol"/>
              </a:rPr>
              <a:t>X</a:t>
            </a:r>
            <a:r>
              <a:rPr lang="en-US" sz="2100" kern="0" dirty="0" smtClean="0">
                <a:solidFill>
                  <a:srgbClr val="000000"/>
                </a:solidFill>
                <a:ea typeface="+mn-ea"/>
                <a:cs typeface="+mn-cs"/>
                <a:sym typeface="Symbol"/>
              </a:rPr>
              <a:t>-</a:t>
            </a:r>
            <a:r>
              <a:rPr lang="ru-RU" sz="2100" kern="0" dirty="0" smtClean="0">
                <a:solidFill>
                  <a:srgbClr val="000000"/>
                </a:solidFill>
                <a:ea typeface="+mn-ea"/>
                <a:cs typeface="+mn-cs"/>
                <a:sym typeface="Symbol"/>
              </a:rPr>
              <a:t>множества вершин, </a:t>
            </a:r>
            <a:r>
              <a:rPr lang="en-US" sz="2100" i="1" kern="0" dirty="0" smtClean="0">
                <a:solidFill>
                  <a:srgbClr val="000000"/>
                </a:solidFill>
                <a:ea typeface="+mn-ea"/>
                <a:cs typeface="+mn-cs"/>
                <a:sym typeface="Symbol"/>
              </a:rPr>
              <a:t>V</a:t>
            </a:r>
            <a:r>
              <a:rPr lang="en-US" sz="2100" kern="0" dirty="0" smtClean="0">
                <a:solidFill>
                  <a:srgbClr val="000000"/>
                </a:solidFill>
                <a:ea typeface="+mn-ea"/>
                <a:cs typeface="+mn-cs"/>
                <a:sym typeface="Symbol"/>
              </a:rPr>
              <a:t>-</a:t>
            </a:r>
            <a:r>
              <a:rPr lang="ru-RU" sz="2100" kern="0" dirty="0" smtClean="0">
                <a:solidFill>
                  <a:srgbClr val="000000"/>
                </a:solidFill>
                <a:ea typeface="+mn-ea"/>
                <a:cs typeface="+mn-cs"/>
                <a:sym typeface="Symbol"/>
              </a:rPr>
              <a:t>множества ветвей первичной сети </a:t>
            </a:r>
            <a:r>
              <a:rPr lang="en-US" sz="2100" i="1" kern="0" dirty="0" smtClean="0">
                <a:solidFill>
                  <a:srgbClr val="000000"/>
                </a:solidFill>
                <a:ea typeface="+mn-ea"/>
                <a:cs typeface="+mn-cs"/>
              </a:rPr>
              <a:t>PN; </a:t>
            </a:r>
            <a:endParaRPr lang="ru-RU" sz="2100" kern="0" dirty="0" smtClean="0">
              <a:solidFill>
                <a:srgbClr val="000000"/>
              </a:solidFill>
              <a:ea typeface="+mn-ea"/>
              <a:cs typeface="+mn-cs"/>
              <a:sym typeface="Symbol"/>
            </a:endParaRPr>
          </a:p>
          <a:p>
            <a:pPr marL="266700" indent="-266700">
              <a:buFont typeface="Wingdings" pitchFamily="2" charset="2"/>
              <a:buChar char="q"/>
              <a:tabLst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/>
            </a:pPr>
            <a:r>
              <a:rPr lang="en-US" sz="2100" i="1" kern="0" dirty="0" smtClean="0">
                <a:solidFill>
                  <a:srgbClr val="000000"/>
                </a:solidFill>
                <a:ea typeface="+mn-ea"/>
                <a:cs typeface="+mn-cs"/>
                <a:sym typeface="Symbol"/>
              </a:rPr>
              <a:t>Y</a:t>
            </a:r>
            <a:r>
              <a:rPr lang="en-US" sz="2100" kern="0" dirty="0" smtClean="0">
                <a:solidFill>
                  <a:srgbClr val="000000"/>
                </a:solidFill>
                <a:ea typeface="+mn-ea"/>
                <a:cs typeface="+mn-cs"/>
                <a:sym typeface="Symbol"/>
              </a:rPr>
              <a:t>-</a:t>
            </a:r>
            <a:r>
              <a:rPr lang="ru-RU" sz="2100" kern="0" dirty="0" smtClean="0">
                <a:solidFill>
                  <a:srgbClr val="000000"/>
                </a:solidFill>
                <a:ea typeface="+mn-ea"/>
                <a:cs typeface="+mn-cs"/>
                <a:sym typeface="Symbol"/>
              </a:rPr>
              <a:t>множества вершин</a:t>
            </a:r>
            <a:r>
              <a:rPr lang="ru-RU" sz="2100" i="1" kern="0" dirty="0" smtClean="0">
                <a:solidFill>
                  <a:srgbClr val="000000"/>
                </a:solidFill>
                <a:ea typeface="+mn-ea"/>
                <a:cs typeface="+mn-cs"/>
                <a:sym typeface="Symbol"/>
              </a:rPr>
              <a:t>,   </a:t>
            </a:r>
            <a:r>
              <a:rPr lang="en-US" sz="2100" i="1" kern="0" dirty="0" smtClean="0">
                <a:solidFill>
                  <a:srgbClr val="000000"/>
                </a:solidFill>
                <a:ea typeface="+mn-ea"/>
                <a:cs typeface="+mn-cs"/>
                <a:sym typeface="Symbol"/>
              </a:rPr>
              <a:t>R</a:t>
            </a:r>
            <a:r>
              <a:rPr lang="ru-RU" sz="2100" kern="0" dirty="0" smtClean="0">
                <a:solidFill>
                  <a:srgbClr val="000000"/>
                </a:solidFill>
                <a:ea typeface="+mn-ea"/>
                <a:cs typeface="+mn-cs"/>
                <a:sym typeface="Symbol"/>
              </a:rPr>
              <a:t>-множества ребер вторичной сети </a:t>
            </a:r>
            <a:r>
              <a:rPr lang="en-US" sz="2100" kern="0" dirty="0" smtClean="0">
                <a:solidFill>
                  <a:srgbClr val="000000"/>
                </a:solidFill>
                <a:ea typeface="+mn-ea"/>
                <a:cs typeface="+mn-cs"/>
                <a:sym typeface="Symbol"/>
              </a:rPr>
              <a:t>SN</a:t>
            </a:r>
            <a:r>
              <a:rPr lang="en-US" sz="2100" i="1" kern="0" dirty="0" smtClean="0">
                <a:solidFill>
                  <a:srgbClr val="000000"/>
                </a:solidFill>
                <a:ea typeface="+mn-ea"/>
                <a:cs typeface="+mn-cs"/>
                <a:sym typeface="Symbol"/>
              </a:rPr>
              <a:t>; </a:t>
            </a:r>
            <a:endParaRPr lang="ru-RU" sz="2100" i="1" kern="0" dirty="0" smtClean="0">
              <a:solidFill>
                <a:srgbClr val="000000"/>
              </a:solidFill>
              <a:ea typeface="+mn-ea"/>
              <a:cs typeface="+mn-cs"/>
              <a:sym typeface="Symbol"/>
            </a:endParaRPr>
          </a:p>
          <a:p>
            <a:pPr marL="266700" indent="-266700">
              <a:buFont typeface="Wingdings" pitchFamily="2" charset="2"/>
              <a:buChar char="q"/>
              <a:tabLst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/>
            </a:pPr>
            <a:r>
              <a:rPr lang="en-US" sz="2100" i="1" kern="0" dirty="0" smtClean="0">
                <a:solidFill>
                  <a:srgbClr val="000000"/>
                </a:solidFill>
                <a:ea typeface="+mn-ea"/>
                <a:cs typeface="+mn-cs"/>
                <a:sym typeface="Symbol"/>
              </a:rPr>
              <a:t>F- </a:t>
            </a:r>
            <a:r>
              <a:rPr lang="ru-RU" sz="2100" kern="0" dirty="0" smtClean="0">
                <a:solidFill>
                  <a:srgbClr val="000000"/>
                </a:solidFill>
                <a:ea typeface="+mn-ea"/>
                <a:cs typeface="+mn-cs"/>
                <a:sym typeface="Symbol"/>
              </a:rPr>
              <a:t>отображение, сопоставляющее каждому ребру вторичной сети </a:t>
            </a:r>
            <a:r>
              <a:rPr lang="en-US" sz="2100" i="1" kern="0" dirty="0" smtClean="0">
                <a:solidFill>
                  <a:srgbClr val="000000"/>
                </a:solidFill>
                <a:ea typeface="+mn-ea"/>
                <a:cs typeface="+mn-cs"/>
                <a:sym typeface="Symbol"/>
              </a:rPr>
              <a:t>SN</a:t>
            </a:r>
            <a:r>
              <a:rPr lang="ru-RU" sz="2100" i="1" kern="0" dirty="0" smtClean="0">
                <a:solidFill>
                  <a:srgbClr val="000000"/>
                </a:solidFill>
                <a:ea typeface="+mn-ea"/>
                <a:cs typeface="+mn-cs"/>
                <a:sym typeface="Symbol"/>
              </a:rPr>
              <a:t> </a:t>
            </a:r>
            <a:r>
              <a:rPr lang="ru-RU" sz="2100" kern="0" dirty="0" smtClean="0">
                <a:solidFill>
                  <a:srgbClr val="000000"/>
                </a:solidFill>
                <a:ea typeface="+mn-ea"/>
                <a:cs typeface="+mn-cs"/>
                <a:sym typeface="Symbol"/>
              </a:rPr>
              <a:t>определенное ветви первичной сети </a:t>
            </a:r>
            <a:r>
              <a:rPr lang="en-US" sz="2100" i="1" kern="0" dirty="0" smtClean="0">
                <a:solidFill>
                  <a:srgbClr val="000000"/>
                </a:solidFill>
                <a:ea typeface="+mn-ea"/>
                <a:cs typeface="+mn-cs"/>
                <a:sym typeface="Symbol"/>
              </a:rPr>
              <a:t>PN</a:t>
            </a:r>
            <a:r>
              <a:rPr lang="ru-RU" sz="2100" i="1" kern="0" dirty="0" smtClean="0">
                <a:solidFill>
                  <a:srgbClr val="000000"/>
                </a:solidFill>
                <a:ea typeface="+mn-ea"/>
                <a:cs typeface="+mn-cs"/>
                <a:sym typeface="Symbol"/>
              </a:rPr>
              <a:t>. </a:t>
            </a:r>
            <a:endParaRPr lang="en-US" sz="2100" kern="0" dirty="0" smtClean="0">
              <a:solidFill>
                <a:srgbClr val="000000"/>
              </a:solidFill>
              <a:ea typeface="+mn-ea"/>
              <a:cs typeface="+mn-cs"/>
              <a:sym typeface="Symbol"/>
            </a:endParaRPr>
          </a:p>
          <a:p>
            <a:pPr marL="266700" indent="-266700">
              <a:tabLst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/>
            </a:pPr>
            <a:endParaRPr lang="en-US" sz="2300" kern="0" dirty="0">
              <a:solidFill>
                <a:srgbClr val="000000"/>
              </a:solidFill>
              <a:ea typeface="+mn-ea"/>
              <a:cs typeface="Times New Roman" pitchFamily="18" charset="0"/>
            </a:endParaRPr>
          </a:p>
        </p:txBody>
      </p:sp>
      <p:pic>
        <p:nvPicPr>
          <p:cNvPr id="8" name="Содержимое 7" descr="19.png"/>
          <p:cNvPicPr>
            <a:picLocks noGrp="1" noChangeAspect="1"/>
          </p:cNvPicPr>
          <p:nvPr>
            <p:ph idx="1"/>
          </p:nvPr>
        </p:nvPicPr>
        <p:blipFill>
          <a:blip r:embed="rId2"/>
          <a:srcRect l="11285" t="14310" r="15798" b="33817"/>
          <a:stretch>
            <a:fillRect/>
          </a:stretch>
        </p:blipFill>
        <p:spPr>
          <a:xfrm>
            <a:off x="714348" y="1285860"/>
            <a:ext cx="7656183" cy="264320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5"/>
          <p:cNvSpPr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Lucida Sans Unicode" pitchFamily="34" charset="0"/>
              </a:defRPr>
            </a:lvl1pPr>
            <a:lvl2pPr marL="620713" indent="-228600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Lucida Sans Unicode" pitchFamily="34" charset="0"/>
              </a:defRPr>
            </a:lvl2pPr>
            <a:lvl3pPr marL="858838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Lucida Sans Unicode" pitchFamily="34" charset="0"/>
              </a:defRPr>
            </a:lvl3pPr>
            <a:lvl4pPr marL="11430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Lucida Sans Unicode" pitchFamily="34" charset="0"/>
              </a:defRPr>
            </a:lvl4pPr>
            <a:lvl5pPr marL="1371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5pPr>
            <a:lvl6pPr marL="1828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6pPr>
            <a:lvl7pPr marL="2286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7pPr>
            <a:lvl8pPr marL="2743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8pPr>
            <a:lvl9pPr marL="32004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algn="ctr" defTabSz="914400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700" b="1" dirty="0" smtClean="0">
                <a:solidFill>
                  <a:schemeClr val="tx2"/>
                </a:solidFill>
              </a:rPr>
              <a:t>Параметры элементов </a:t>
            </a:r>
            <a:r>
              <a:rPr lang="en-US" altLang="ru-RU" sz="3700" b="1" dirty="0" smtClean="0">
                <a:solidFill>
                  <a:schemeClr val="tx2"/>
                </a:solidFill>
              </a:rPr>
              <a:t>PN</a:t>
            </a:r>
            <a:endParaRPr lang="ru-RU" altLang="ru-RU" sz="3700" b="1" dirty="0">
              <a:solidFill>
                <a:schemeClr val="tx2"/>
              </a:solidFill>
            </a:endParaRPr>
          </a:p>
        </p:txBody>
      </p:sp>
      <p:graphicFrame>
        <p:nvGraphicFramePr>
          <p:cNvPr id="3" name="Object 15"/>
          <p:cNvGraphicFramePr>
            <a:graphicFrameLocks noChangeAspect="1"/>
          </p:cNvGraphicFramePr>
          <p:nvPr/>
        </p:nvGraphicFramePr>
        <p:xfrm>
          <a:off x="862013" y="5219700"/>
          <a:ext cx="7534275" cy="711200"/>
        </p:xfrm>
        <a:graphic>
          <a:graphicData uri="http://schemas.openxmlformats.org/presentationml/2006/ole">
            <p:oleObj spid="_x0000_s97285" name="Формула" r:id="rId3" imgW="3530520" imgH="342720" progId="Equation.3">
              <p:embed/>
            </p:oleObj>
          </a:graphicData>
        </a:graphic>
      </p:graphicFrame>
      <p:sp>
        <p:nvSpPr>
          <p:cNvPr id="5" name="Содержимое 2"/>
          <p:cNvSpPr txBox="1">
            <a:spLocks/>
          </p:cNvSpPr>
          <p:nvPr/>
        </p:nvSpPr>
        <p:spPr bwMode="auto">
          <a:xfrm>
            <a:off x="357188" y="1285876"/>
            <a:ext cx="7920037" cy="4214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indent="361950" algn="just">
              <a:spcBef>
                <a:spcPts val="1200"/>
              </a:spcBef>
            </a:pPr>
            <a:r>
              <a:rPr lang="ru-RU" sz="2200" u="sng" dirty="0" smtClean="0">
                <a:solidFill>
                  <a:srgbClr val="000000"/>
                </a:solidFill>
                <a:cs typeface="Times New Roman" pitchFamily="18" charset="0"/>
              </a:rPr>
              <a:t>Стоимостные характеристик:</a:t>
            </a:r>
          </a:p>
          <a:p>
            <a:pPr marL="269875" lvl="1" indent="-268288" algn="just">
              <a:buFont typeface="Wingdings" pitchFamily="2" charset="2"/>
              <a:buChar char="q"/>
              <a:tabLst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/>
            </a:pPr>
            <a:r>
              <a:rPr lang="en-US" sz="2200" i="1" kern="0" dirty="0" smtClean="0">
                <a:solidFill>
                  <a:srgbClr val="000000"/>
                </a:solidFill>
              </a:rPr>
              <a:t>a</a:t>
            </a:r>
            <a:r>
              <a:rPr lang="en-US" sz="2200" kern="0" dirty="0" smtClean="0">
                <a:solidFill>
                  <a:srgbClr val="000000"/>
                </a:solidFill>
                <a:cs typeface="Times New Roman" pitchFamily="18" charset="0"/>
              </a:rPr>
              <a:t>– </a:t>
            </a:r>
            <a:r>
              <a:rPr lang="ru-RU" sz="2200" kern="0" dirty="0" smtClean="0">
                <a:solidFill>
                  <a:srgbClr val="000000"/>
                </a:solidFill>
                <a:cs typeface="Times New Roman" pitchFamily="18" charset="0"/>
              </a:rPr>
              <a:t>удельная стоимость подготовительных и земляных работ (рытье траншеи, подготовка опор и т.д.) на участке </a:t>
            </a:r>
            <a:r>
              <a:rPr lang="en-US" sz="2200" kern="0" dirty="0" smtClean="0">
                <a:solidFill>
                  <a:srgbClr val="000000"/>
                </a:solidFill>
                <a:cs typeface="Times New Roman" pitchFamily="18" charset="0"/>
              </a:rPr>
              <a:t>–</a:t>
            </a:r>
            <a:r>
              <a:rPr lang="ru-RU" sz="2200" kern="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200" dirty="0" smtClean="0">
                <a:solidFill>
                  <a:schemeClr val="tx1"/>
                </a:solidFill>
              </a:rPr>
              <a:t>(</a:t>
            </a:r>
            <a:r>
              <a:rPr lang="en-US" sz="2200" i="1" dirty="0" err="1" smtClean="0">
                <a:solidFill>
                  <a:schemeClr val="tx1"/>
                </a:solidFill>
              </a:rPr>
              <a:t>x</a:t>
            </a:r>
            <a:r>
              <a:rPr lang="en-US" sz="2200" i="1" baseline="-25000" dirty="0" err="1" smtClean="0">
                <a:solidFill>
                  <a:schemeClr val="tx1"/>
                </a:solidFill>
              </a:rPr>
              <a:t>ji</a:t>
            </a:r>
            <a:r>
              <a:rPr lang="en-US" sz="2200" i="1" dirty="0" err="1" smtClean="0">
                <a:solidFill>
                  <a:schemeClr val="tx1"/>
                </a:solidFill>
              </a:rPr>
              <a:t>,x</a:t>
            </a:r>
            <a:r>
              <a:rPr lang="en-US" sz="2200" i="1" baseline="-25000" dirty="0" err="1" smtClean="0">
                <a:solidFill>
                  <a:schemeClr val="tx1"/>
                </a:solidFill>
              </a:rPr>
              <a:t>j+k,i+r</a:t>
            </a:r>
            <a:r>
              <a:rPr lang="en-US" sz="2200" dirty="0" smtClean="0">
                <a:solidFill>
                  <a:schemeClr val="tx1"/>
                </a:solidFill>
              </a:rPr>
              <a:t>)</a:t>
            </a:r>
            <a:r>
              <a:rPr lang="ru-RU" sz="22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2200" dirty="0" smtClean="0">
                <a:solidFill>
                  <a:schemeClr val="tx1"/>
                </a:solidFill>
              </a:rPr>
              <a:t>ϵ</a:t>
            </a:r>
            <a:r>
              <a:rPr lang="ru-RU" sz="22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2200" dirty="0" smtClean="0">
                <a:solidFill>
                  <a:schemeClr val="tx1"/>
                </a:solidFill>
              </a:rPr>
              <a:t>Ω</a:t>
            </a:r>
            <a:r>
              <a:rPr lang="ru-RU" sz="2200" dirty="0" smtClean="0">
                <a:solidFill>
                  <a:schemeClr val="tx1"/>
                </a:solidFill>
              </a:rPr>
              <a:t>;</a:t>
            </a:r>
            <a:endParaRPr lang="ru-RU" sz="2200" kern="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marL="269875" lvl="1" indent="-268288" algn="just">
              <a:buFont typeface="Wingdings" pitchFamily="2" charset="2"/>
              <a:buChar char="q"/>
              <a:tabLst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/>
            </a:pPr>
            <a:r>
              <a:rPr lang="ru-RU" sz="2200" i="1" kern="0" dirty="0" smtClean="0">
                <a:solidFill>
                  <a:srgbClr val="000000"/>
                </a:solidFill>
              </a:rPr>
              <a:t>в -</a:t>
            </a:r>
            <a:r>
              <a:rPr lang="ru-RU" sz="2200" kern="0" dirty="0" smtClean="0">
                <a:solidFill>
                  <a:srgbClr val="000000"/>
                </a:solidFill>
                <a:cs typeface="Times New Roman" pitchFamily="18" charset="0"/>
              </a:rPr>
              <a:t>стоимость земли (выкуп земли, налог и т.п.)  и аренда ресурсов на участке </a:t>
            </a:r>
            <a:r>
              <a:rPr lang="en-US" sz="2200" dirty="0" smtClean="0">
                <a:solidFill>
                  <a:schemeClr val="tx1"/>
                </a:solidFill>
              </a:rPr>
              <a:t>(</a:t>
            </a:r>
            <a:r>
              <a:rPr lang="en-US" sz="2200" i="1" dirty="0" err="1" smtClean="0">
                <a:solidFill>
                  <a:schemeClr val="tx1"/>
                </a:solidFill>
              </a:rPr>
              <a:t>x</a:t>
            </a:r>
            <a:r>
              <a:rPr lang="en-US" sz="2200" i="1" baseline="-25000" dirty="0" err="1" smtClean="0">
                <a:solidFill>
                  <a:schemeClr val="tx1"/>
                </a:solidFill>
              </a:rPr>
              <a:t>ji</a:t>
            </a:r>
            <a:r>
              <a:rPr lang="en-US" sz="2200" i="1" dirty="0" err="1" smtClean="0">
                <a:solidFill>
                  <a:schemeClr val="tx1"/>
                </a:solidFill>
              </a:rPr>
              <a:t>,x</a:t>
            </a:r>
            <a:r>
              <a:rPr lang="en-US" sz="2200" i="1" baseline="-25000" dirty="0" err="1" smtClean="0">
                <a:solidFill>
                  <a:schemeClr val="tx1"/>
                </a:solidFill>
              </a:rPr>
              <a:t>j+k,i+r</a:t>
            </a:r>
            <a:r>
              <a:rPr lang="en-US" sz="2200" dirty="0" smtClean="0">
                <a:solidFill>
                  <a:schemeClr val="tx1"/>
                </a:solidFill>
              </a:rPr>
              <a:t>)</a:t>
            </a:r>
            <a:r>
              <a:rPr lang="ru-RU" sz="22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2200" dirty="0" smtClean="0">
                <a:solidFill>
                  <a:schemeClr val="tx1"/>
                </a:solidFill>
              </a:rPr>
              <a:t>ϵ</a:t>
            </a:r>
            <a:r>
              <a:rPr lang="ru-RU" sz="22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2200" dirty="0" smtClean="0">
                <a:solidFill>
                  <a:schemeClr val="tx1"/>
                </a:solidFill>
              </a:rPr>
              <a:t>Ω</a:t>
            </a:r>
            <a:r>
              <a:rPr lang="en-US" sz="2200" kern="0" dirty="0" smtClean="0">
                <a:solidFill>
                  <a:srgbClr val="000000"/>
                </a:solidFill>
                <a:cs typeface="Times New Roman" pitchFamily="18" charset="0"/>
              </a:rPr>
              <a:t>;</a:t>
            </a:r>
          </a:p>
          <a:p>
            <a:pPr algn="just">
              <a:spcBef>
                <a:spcPts val="1200"/>
              </a:spcBef>
              <a:buFont typeface="Wingdings" pitchFamily="2" charset="2"/>
              <a:buChar char="q"/>
            </a:pPr>
            <a:r>
              <a:rPr lang="ru-RU" sz="2200" i="1" dirty="0" smtClean="0">
                <a:solidFill>
                  <a:schemeClr val="tx1"/>
                </a:solidFill>
                <a:cs typeface="Times New Roman" pitchFamily="18" charset="0"/>
              </a:rPr>
              <a:t>Определение:</a:t>
            </a:r>
            <a:r>
              <a:rPr lang="ru-RU" sz="2200" dirty="0" smtClean="0">
                <a:solidFill>
                  <a:schemeClr val="tx1"/>
                </a:solidFill>
                <a:cs typeface="Times New Roman" pitchFamily="18" charset="0"/>
              </a:rPr>
              <a:t> Если </a:t>
            </a:r>
            <a:r>
              <a:rPr lang="en-US" sz="2200" dirty="0" smtClean="0">
                <a:solidFill>
                  <a:schemeClr val="tx1"/>
                </a:solidFill>
                <a:sym typeface="Symbol"/>
              </a:rPr>
              <a:t></a:t>
            </a:r>
            <a:r>
              <a:rPr lang="en-US" sz="2200" dirty="0" smtClean="0">
                <a:solidFill>
                  <a:schemeClr val="tx1"/>
                </a:solidFill>
              </a:rPr>
              <a:t>(</a:t>
            </a:r>
            <a:r>
              <a:rPr lang="en-US" sz="2200" i="1" dirty="0" err="1" smtClean="0">
                <a:solidFill>
                  <a:schemeClr val="tx1"/>
                </a:solidFill>
              </a:rPr>
              <a:t>x</a:t>
            </a:r>
            <a:r>
              <a:rPr lang="en-US" sz="2200" i="1" baseline="-25000" dirty="0" err="1" smtClean="0">
                <a:solidFill>
                  <a:schemeClr val="tx1"/>
                </a:solidFill>
              </a:rPr>
              <a:t>ji</a:t>
            </a:r>
            <a:r>
              <a:rPr lang="en-US" sz="2200" i="1" dirty="0" err="1" smtClean="0">
                <a:solidFill>
                  <a:schemeClr val="tx1"/>
                </a:solidFill>
              </a:rPr>
              <a:t>,x</a:t>
            </a:r>
            <a:r>
              <a:rPr lang="en-US" sz="2200" i="1" baseline="-25000" dirty="0" err="1" smtClean="0">
                <a:solidFill>
                  <a:schemeClr val="tx1"/>
                </a:solidFill>
              </a:rPr>
              <a:t>j+k,i+r</a:t>
            </a:r>
            <a:r>
              <a:rPr lang="en-US" sz="2200" dirty="0" smtClean="0">
                <a:solidFill>
                  <a:schemeClr val="tx1"/>
                </a:solidFill>
              </a:rPr>
              <a:t>)ϵΩ: </a:t>
            </a:r>
            <a:r>
              <a:rPr lang="ru-RU" sz="2200" i="1" dirty="0" smtClean="0">
                <a:solidFill>
                  <a:schemeClr val="tx1"/>
                </a:solidFill>
              </a:rPr>
              <a:t>а</a:t>
            </a:r>
            <a:r>
              <a:rPr lang="en-US" sz="2200" dirty="0" smtClean="0">
                <a:solidFill>
                  <a:schemeClr val="tx1"/>
                </a:solidFill>
              </a:rPr>
              <a:t>(</a:t>
            </a:r>
            <a:r>
              <a:rPr lang="en-US" sz="2200" i="1" dirty="0" err="1" smtClean="0">
                <a:solidFill>
                  <a:schemeClr val="tx1"/>
                </a:solidFill>
              </a:rPr>
              <a:t>x</a:t>
            </a:r>
            <a:r>
              <a:rPr lang="en-US" sz="2200" i="1" baseline="-25000" dirty="0" err="1" smtClean="0">
                <a:solidFill>
                  <a:schemeClr val="tx1"/>
                </a:solidFill>
              </a:rPr>
              <a:t>ji</a:t>
            </a:r>
            <a:r>
              <a:rPr lang="en-US" sz="2200" i="1" dirty="0" err="1" smtClean="0">
                <a:solidFill>
                  <a:schemeClr val="tx1"/>
                </a:solidFill>
              </a:rPr>
              <a:t>,x</a:t>
            </a:r>
            <a:r>
              <a:rPr lang="en-US" sz="2200" i="1" baseline="-25000" dirty="0" err="1" smtClean="0">
                <a:solidFill>
                  <a:schemeClr val="tx1"/>
                </a:solidFill>
              </a:rPr>
              <a:t>j+k,i+r</a:t>
            </a:r>
            <a:r>
              <a:rPr lang="en-US" sz="2200" dirty="0" smtClean="0">
                <a:solidFill>
                  <a:schemeClr val="tx1"/>
                </a:solidFill>
              </a:rPr>
              <a:t>)=</a:t>
            </a:r>
            <a:r>
              <a:rPr lang="en-US" sz="2200" i="1" dirty="0" smtClean="0">
                <a:solidFill>
                  <a:schemeClr val="tx1"/>
                </a:solidFill>
              </a:rPr>
              <a:t>const</a:t>
            </a:r>
            <a:r>
              <a:rPr lang="ru-RU" sz="2200" i="1" dirty="0" smtClean="0">
                <a:solidFill>
                  <a:schemeClr val="tx1"/>
                </a:solidFill>
              </a:rPr>
              <a:t>, </a:t>
            </a:r>
            <a:r>
              <a:rPr lang="ru-RU" sz="2200" dirty="0" smtClean="0">
                <a:solidFill>
                  <a:srgbClr val="000000"/>
                </a:solidFill>
                <a:cs typeface="Times New Roman" pitchFamily="18" charset="0"/>
              </a:rPr>
              <a:t>то  сетку </a:t>
            </a:r>
            <a:r>
              <a:rPr lang="el-GR" sz="2200" dirty="0" smtClean="0">
                <a:solidFill>
                  <a:srgbClr val="000000"/>
                </a:solidFill>
                <a:cs typeface="Times New Roman" pitchFamily="18" charset="0"/>
              </a:rPr>
              <a:t>Ω </a:t>
            </a:r>
            <a:r>
              <a:rPr lang="ru-RU" sz="2200" dirty="0" smtClean="0">
                <a:solidFill>
                  <a:srgbClr val="000000"/>
                </a:solidFill>
                <a:cs typeface="Times New Roman" pitchFamily="18" charset="0"/>
              </a:rPr>
              <a:t>назовем однородной </a:t>
            </a:r>
            <a:r>
              <a:rPr lang="ru-RU" sz="2200" dirty="0" err="1" smtClean="0">
                <a:solidFill>
                  <a:schemeClr val="tx1"/>
                </a:solidFill>
              </a:rPr>
              <a:t>Ω</a:t>
            </a:r>
            <a:r>
              <a:rPr lang="ru-RU" sz="2200" i="1" baseline="-25000" dirty="0" err="1" smtClean="0">
                <a:solidFill>
                  <a:schemeClr val="tx1"/>
                </a:solidFill>
              </a:rPr>
              <a:t>од</a:t>
            </a:r>
            <a:r>
              <a:rPr lang="ru-RU" sz="2200" i="1" baseline="-25000" dirty="0" smtClean="0">
                <a:solidFill>
                  <a:schemeClr val="tx1"/>
                </a:solidFill>
              </a:rPr>
              <a:t>.</a:t>
            </a:r>
            <a:r>
              <a:rPr lang="ru-RU" sz="2200" baseline="-25000" dirty="0" smtClean="0"/>
              <a:t>.</a:t>
            </a:r>
            <a:r>
              <a:rPr lang="ru-RU" sz="2200" dirty="0" smtClean="0">
                <a:solidFill>
                  <a:srgbClr val="000000"/>
                </a:solidFill>
                <a:cs typeface="Times New Roman" pitchFamily="18" charset="0"/>
              </a:rPr>
              <a:t>, в противном случае неоднородной – </a:t>
            </a:r>
            <a:r>
              <a:rPr lang="ru-RU" sz="2200" dirty="0" err="1" smtClean="0">
                <a:solidFill>
                  <a:schemeClr val="tx1"/>
                </a:solidFill>
              </a:rPr>
              <a:t>Ω</a:t>
            </a:r>
            <a:r>
              <a:rPr lang="ru-RU" sz="2200" i="1" baseline="-25000" dirty="0" err="1" smtClean="0">
                <a:solidFill>
                  <a:schemeClr val="tx1"/>
                </a:solidFill>
              </a:rPr>
              <a:t>неод</a:t>
            </a:r>
            <a:r>
              <a:rPr lang="ru-RU" sz="2200" i="1" baseline="-25000" dirty="0" smtClean="0">
                <a:solidFill>
                  <a:schemeClr val="tx1"/>
                </a:solidFill>
              </a:rPr>
              <a:t>.</a:t>
            </a:r>
          </a:p>
          <a:p>
            <a:pPr algn="just">
              <a:spcBef>
                <a:spcPts val="1200"/>
              </a:spcBef>
              <a:buFont typeface="Wingdings" pitchFamily="2" charset="2"/>
              <a:buChar char="q"/>
            </a:pPr>
            <a:r>
              <a:rPr lang="ru-RU" sz="2200" dirty="0" smtClean="0">
                <a:solidFill>
                  <a:schemeClr val="tx1"/>
                </a:solidFill>
              </a:rPr>
              <a:t>стоимость первичной сети по всей сеточной области </a:t>
            </a:r>
            <a:r>
              <a:rPr lang="el-GR" sz="2200" dirty="0" smtClean="0">
                <a:solidFill>
                  <a:srgbClr val="000000"/>
                </a:solidFill>
                <a:cs typeface="Times New Roman" pitchFamily="18" charset="0"/>
              </a:rPr>
              <a:t>Ω</a:t>
            </a:r>
            <a:r>
              <a:rPr lang="ru-RU" sz="2200" dirty="0" smtClean="0">
                <a:solidFill>
                  <a:schemeClr val="tx1"/>
                </a:solidFill>
              </a:rPr>
              <a:t> равна:</a:t>
            </a:r>
          </a:p>
          <a:p>
            <a:pPr algn="just">
              <a:spcBef>
                <a:spcPts val="1200"/>
              </a:spcBef>
            </a:pPr>
            <a:endParaRPr lang="en-US" sz="240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algn="just">
              <a:spcBef>
                <a:spcPts val="1200"/>
              </a:spcBef>
            </a:pPr>
            <a:endParaRPr lang="en-US" sz="240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algn="just">
              <a:spcBef>
                <a:spcPts val="1200"/>
              </a:spcBef>
            </a:pPr>
            <a:endParaRPr lang="ru-RU" sz="2400" dirty="0">
              <a:solidFill>
                <a:srgbClr val="00000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36841</TotalTime>
  <Words>1061</Words>
  <Application>Microsoft Office PowerPoint</Application>
  <PresentationFormat>Экран (4:3)</PresentationFormat>
  <Paragraphs>172</Paragraphs>
  <Slides>17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9" baseType="lpstr">
      <vt:lpstr>Городская</vt:lpstr>
      <vt:lpstr>Формула</vt:lpstr>
      <vt:lpstr>Институт вычислительной  математики  и математической  геофизики СО РАН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Нестационарная гиперсеть</dc:title>
  <dc:creator>Artem</dc:creator>
  <cp:lastModifiedBy>Гулжигит</cp:lastModifiedBy>
  <cp:revision>2331</cp:revision>
  <cp:lastPrinted>1601-01-01T00:00:00Z</cp:lastPrinted>
  <dcterms:created xsi:type="dcterms:W3CDTF">2004-03-12T08:58:12Z</dcterms:created>
  <dcterms:modified xsi:type="dcterms:W3CDTF">2019-08-27T01:42:46Z</dcterms:modified>
</cp:coreProperties>
</file>